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ink/ink1.xml" ContentType="application/inkml+xml"/>
  <Override PartName="/ppt/notesSlides/notesSlide1.xml" ContentType="application/vnd.openxmlformats-officedocument.presentationml.notesSlide+xml"/>
  <Override PartName="/ppt/ink/ink2.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50" r:id="rId1"/>
    <p:sldMasterId id="2147483663" r:id="rId2"/>
  </p:sldMasterIdLst>
  <p:notesMasterIdLst>
    <p:notesMasterId r:id="rId161"/>
  </p:notesMasterIdLst>
  <p:sldIdLst>
    <p:sldId id="256" r:id="rId3"/>
    <p:sldId id="473" r:id="rId4"/>
    <p:sldId id="475" r:id="rId5"/>
    <p:sldId id="433" r:id="rId6"/>
    <p:sldId id="434" r:id="rId7"/>
    <p:sldId id="477" r:id="rId8"/>
    <p:sldId id="478" r:id="rId9"/>
    <p:sldId id="479" r:id="rId10"/>
    <p:sldId id="263" r:id="rId11"/>
    <p:sldId id="264" r:id="rId12"/>
    <p:sldId id="480" r:id="rId13"/>
    <p:sldId id="481" r:id="rId14"/>
    <p:sldId id="482" r:id="rId15"/>
    <p:sldId id="484" r:id="rId16"/>
    <p:sldId id="486" r:id="rId17"/>
    <p:sldId id="485" r:id="rId18"/>
    <p:sldId id="487" r:id="rId19"/>
    <p:sldId id="278" r:id="rId20"/>
    <p:sldId id="279" r:id="rId21"/>
    <p:sldId id="280" r:id="rId22"/>
    <p:sldId id="281" r:id="rId23"/>
    <p:sldId id="511" r:id="rId24"/>
    <p:sldId id="283" r:id="rId25"/>
    <p:sldId id="284" r:id="rId26"/>
    <p:sldId id="285" r:id="rId27"/>
    <p:sldId id="286" r:id="rId28"/>
    <p:sldId id="287" r:id="rId29"/>
    <p:sldId id="288" r:id="rId30"/>
    <p:sldId id="291" r:id="rId31"/>
    <p:sldId id="292" r:id="rId32"/>
    <p:sldId id="490" r:id="rId33"/>
    <p:sldId id="512" r:id="rId34"/>
    <p:sldId id="317" r:id="rId35"/>
    <p:sldId id="296" r:id="rId36"/>
    <p:sldId id="297" r:id="rId37"/>
    <p:sldId id="295" r:id="rId38"/>
    <p:sldId id="299" r:id="rId39"/>
    <p:sldId id="513" r:id="rId40"/>
    <p:sldId id="514" r:id="rId41"/>
    <p:sldId id="302" r:id="rId42"/>
    <p:sldId id="303" r:id="rId43"/>
    <p:sldId id="301" r:id="rId44"/>
    <p:sldId id="304" r:id="rId45"/>
    <p:sldId id="551" r:id="rId46"/>
    <p:sldId id="515" r:id="rId47"/>
    <p:sldId id="498" r:id="rId48"/>
    <p:sldId id="499" r:id="rId49"/>
    <p:sldId id="309" r:id="rId50"/>
    <p:sldId id="310" r:id="rId51"/>
    <p:sldId id="311" r:id="rId52"/>
    <p:sldId id="495" r:id="rId53"/>
    <p:sldId id="312" r:id="rId54"/>
    <p:sldId id="313" r:id="rId55"/>
    <p:sldId id="516" r:id="rId56"/>
    <p:sldId id="315" r:id="rId57"/>
    <p:sldId id="316" r:id="rId58"/>
    <p:sldId id="323" r:id="rId59"/>
    <p:sldId id="493" r:id="rId60"/>
    <p:sldId id="500" r:id="rId61"/>
    <p:sldId id="322" r:id="rId62"/>
    <p:sldId id="517" r:id="rId63"/>
    <p:sldId id="327" r:id="rId64"/>
    <p:sldId id="456" r:id="rId65"/>
    <p:sldId id="457" r:id="rId66"/>
    <p:sldId id="458" r:id="rId67"/>
    <p:sldId id="459" r:id="rId68"/>
    <p:sldId id="468" r:id="rId69"/>
    <p:sldId id="470" r:id="rId70"/>
    <p:sldId id="460" r:id="rId71"/>
    <p:sldId id="461" r:id="rId72"/>
    <p:sldId id="521" r:id="rId73"/>
    <p:sldId id="349" r:id="rId74"/>
    <p:sldId id="350" r:id="rId75"/>
    <p:sldId id="325" r:id="rId76"/>
    <p:sldId id="462" r:id="rId77"/>
    <p:sldId id="464" r:id="rId78"/>
    <p:sldId id="506" r:id="rId79"/>
    <p:sldId id="507" r:id="rId80"/>
    <p:sldId id="328" r:id="rId81"/>
    <p:sldId id="518" r:id="rId82"/>
    <p:sldId id="466" r:id="rId83"/>
    <p:sldId id="342" r:id="rId84"/>
    <p:sldId id="467" r:id="rId85"/>
    <p:sldId id="508" r:id="rId86"/>
    <p:sldId id="492" r:id="rId87"/>
    <p:sldId id="359" r:id="rId88"/>
    <p:sldId id="356" r:id="rId89"/>
    <p:sldId id="360" r:id="rId90"/>
    <p:sldId id="361" r:id="rId91"/>
    <p:sldId id="362" r:id="rId92"/>
    <p:sldId id="363" r:id="rId93"/>
    <p:sldId id="358" r:id="rId94"/>
    <p:sldId id="364" r:id="rId95"/>
    <p:sldId id="510" r:id="rId96"/>
    <p:sldId id="509" r:id="rId97"/>
    <p:sldId id="368" r:id="rId98"/>
    <p:sldId id="371" r:id="rId99"/>
    <p:sldId id="372" r:id="rId100"/>
    <p:sldId id="374" r:id="rId101"/>
    <p:sldId id="375" r:id="rId102"/>
    <p:sldId id="519" r:id="rId103"/>
    <p:sldId id="540" r:id="rId104"/>
    <p:sldId id="520" r:id="rId105"/>
    <p:sldId id="387" r:id="rId106"/>
    <p:sldId id="388" r:id="rId107"/>
    <p:sldId id="393" r:id="rId108"/>
    <p:sldId id="394" r:id="rId109"/>
    <p:sldId id="541" r:id="rId110"/>
    <p:sldId id="396" r:id="rId111"/>
    <p:sldId id="542" r:id="rId112"/>
    <p:sldId id="543" r:id="rId113"/>
    <p:sldId id="409" r:id="rId114"/>
    <p:sldId id="544" r:id="rId115"/>
    <p:sldId id="497" r:id="rId116"/>
    <p:sldId id="413" r:id="rId117"/>
    <p:sldId id="545" r:id="rId118"/>
    <p:sldId id="534" r:id="rId119"/>
    <p:sldId id="415" r:id="rId120"/>
    <p:sldId id="416" r:id="rId121"/>
    <p:sldId id="535" r:id="rId122"/>
    <p:sldId id="536" r:id="rId123"/>
    <p:sldId id="523" r:id="rId124"/>
    <p:sldId id="524" r:id="rId125"/>
    <p:sldId id="526" r:id="rId126"/>
    <p:sldId id="525" r:id="rId127"/>
    <p:sldId id="527" r:id="rId128"/>
    <p:sldId id="522" r:id="rId129"/>
    <p:sldId id="528" r:id="rId130"/>
    <p:sldId id="529" r:id="rId131"/>
    <p:sldId id="546" r:id="rId132"/>
    <p:sldId id="530" r:id="rId133"/>
    <p:sldId id="531" r:id="rId134"/>
    <p:sldId id="537" r:id="rId135"/>
    <p:sldId id="496" r:id="rId136"/>
    <p:sldId id="539" r:id="rId137"/>
    <p:sldId id="421" r:id="rId138"/>
    <p:sldId id="453" r:id="rId139"/>
    <p:sldId id="420" r:id="rId140"/>
    <p:sldId id="438" r:id="rId141"/>
    <p:sldId id="419" r:id="rId142"/>
    <p:sldId id="422" r:id="rId143"/>
    <p:sldId id="423" r:id="rId144"/>
    <p:sldId id="452" r:id="rId145"/>
    <p:sldId id="431" r:id="rId146"/>
    <p:sldId id="549" r:id="rId147"/>
    <p:sldId id="428" r:id="rId148"/>
    <p:sldId id="548" r:id="rId149"/>
    <p:sldId id="430" r:id="rId150"/>
    <p:sldId id="436" r:id="rId151"/>
    <p:sldId id="437" r:id="rId152"/>
    <p:sldId id="429" r:id="rId153"/>
    <p:sldId id="443" r:id="rId154"/>
    <p:sldId id="447" r:id="rId155"/>
    <p:sldId id="550" r:id="rId156"/>
    <p:sldId id="445" r:id="rId157"/>
    <p:sldId id="504" r:id="rId158"/>
    <p:sldId id="505" r:id="rId159"/>
    <p:sldId id="502" r:id="rId160"/>
  </p:sldIdLst>
  <p:sldSz cx="3759200" cy="2692400"/>
  <p:notesSz cx="3759200" cy="2692400"/>
  <p:embeddedFontLst>
    <p:embeddedFont>
      <p:font typeface="SimHei" panose="02010609060101010101" pitchFamily="49" charset="-122"/>
      <p:regular r:id="rId162"/>
    </p:embeddedFont>
    <p:embeddedFont>
      <p:font typeface="KaiTi" panose="02010609060101010101" pitchFamily="49" charset="-122"/>
      <p:regular r:id="rId163"/>
    </p:embeddedFont>
    <p:embeddedFont>
      <p:font typeface="FTMMJM+KaiTi_GB2312" panose="02010609030101010101" pitchFamily="49" charset="-122"/>
      <p:regular r:id="rId164"/>
    </p:embeddedFont>
    <p:embeddedFont>
      <p:font typeface="等线" panose="02010600030101010101" pitchFamily="2" charset="-122"/>
      <p:regular r:id="rId165"/>
      <p:bold r:id="rId166"/>
    </p:embeddedFont>
    <p:embeddedFont>
      <p:font typeface="等线 Light" panose="02010600030101010101" pitchFamily="2" charset="-122"/>
      <p:regular r:id="rId167"/>
    </p:embeddedFont>
    <p:embeddedFont>
      <p:font typeface="华文新魏" panose="02010800040101010101" pitchFamily="2" charset="-122"/>
      <p:regular r:id="rId168"/>
    </p:embeddedFont>
    <p:embeddedFont>
      <p:font typeface="华文中宋" panose="02010600040101010101" pitchFamily="2" charset="-122"/>
      <p:regular r:id="rId169"/>
    </p:embeddedFont>
    <p:embeddedFont>
      <p:font typeface="宋体" panose="02010600030101010101" pitchFamily="2" charset="-122"/>
      <p:regular r:id="rId170"/>
    </p:embeddedFont>
    <p:embeddedFont>
      <p:font typeface="宋体" panose="02010600030101010101" pitchFamily="2" charset="-122"/>
      <p:regular r:id="rId170"/>
    </p:embeddedFont>
    <p:embeddedFont>
      <p:font typeface="BTCIPT+SymbolMT" pitchFamily="2" charset="2"/>
      <p:regular r:id="rId171"/>
    </p:embeddedFont>
    <p:embeddedFont>
      <p:font typeface="Cambria Math" panose="02040503050406030204" pitchFamily="18" charset="0"/>
      <p:regular r:id="rId172"/>
    </p:embeddedFont>
    <p:embeddedFont>
      <p:font typeface="CHAQPC+TimesNewRomanPS-BoldItalicMT" panose="02020703060505090304" pitchFamily="18" charset="0"/>
      <p:regular r:id="rId173"/>
      <p:bold r:id="rId174"/>
      <p:italic r:id="rId175"/>
      <p:boldItalic r:id="rId176"/>
    </p:embeddedFont>
    <p:embeddedFont>
      <p:font typeface="Gill Sans MT" panose="020B0502020104020203" pitchFamily="34" charset="0"/>
      <p:regular r:id="rId177"/>
      <p:bold r:id="rId178"/>
      <p:italic r:id="rId179"/>
      <p:boldItalic r:id="rId180"/>
    </p:embeddedFont>
    <p:embeddedFont>
      <p:font typeface="IFFBPT+TimesNewRomanPS-BoldMT" panose="02020803070505020304" pitchFamily="18" charset="0"/>
      <p:regular r:id="rId181"/>
      <p:bold r:id="rId182"/>
    </p:embeddedFont>
    <p:embeddedFont>
      <p:font typeface="IOTCPM+Wingdings-Regular" pitchFamily="2" charset="2"/>
      <p:regular r:id="rId183"/>
    </p:embeddedFont>
    <p:embeddedFont>
      <p:font typeface="Marlett" pitchFamily="2" charset="2"/>
      <p:regular r:id="rId184"/>
    </p:embeddedFont>
    <p:embeddedFont>
      <p:font typeface="PADDAV+MT-Extra" pitchFamily="2" charset="0"/>
      <p:regular r:id="rId185"/>
    </p:embeddedFont>
    <p:embeddedFont>
      <p:font typeface="PJGUIU+TimesNewRomanPSMT" panose="02020603050405020304" pitchFamily="18" charset="0"/>
      <p:regular r:id="rId186"/>
    </p:embeddedFont>
    <p:embeddedFont>
      <p:font typeface="QHNACC+TimesNewRomanPS-ItalicMT" panose="02020503050405090304" pitchFamily="18" charset="0"/>
      <p:regular r:id="rId187"/>
      <p:italic r:id="rId188"/>
    </p:embeddedFont>
    <p:embeddedFont>
      <p:font typeface="SQBKQW+TimesNewRomanPSMT" panose="02020603050405020304" pitchFamily="18" charset="0"/>
      <p:regular r:id="rId189"/>
    </p:embeddedFont>
    <p:embeddedFont>
      <p:font typeface="Tahoma" panose="020B0604030504040204" pitchFamily="34" charset="0"/>
      <p:regular r:id="rId190"/>
      <p:bold r:id="rId191"/>
    </p:embeddedFont>
    <p:embeddedFont>
      <p:font typeface="WAOISR+Arial-BoldMT" panose="020B0704020202020204" pitchFamily="34" charset="0"/>
      <p:regular r:id="rId192"/>
      <p:bold r:id="rId193"/>
    </p:embeddedFont>
    <p:embeddedFont>
      <p:font typeface="WIPHOD+ArialMT" panose="020B0604020202020204" pitchFamily="34" charset="0"/>
      <p:regular r:id="rId19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48"/>
    <p:restoredTop sz="94674"/>
  </p:normalViewPr>
  <p:slideViewPr>
    <p:cSldViewPr>
      <p:cViewPr varScale="1">
        <p:scale>
          <a:sx n="316" d="100"/>
          <a:sy n="316" d="100"/>
        </p:scale>
        <p:origin x="1424" y="168"/>
      </p:cViewPr>
      <p:guideLst>
        <p:guide orient="horz" pos="3168"/>
        <p:guide pos="2448"/>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font" Target="fonts/font9.fntdata"/><Relationship Id="rId191" Type="http://schemas.openxmlformats.org/officeDocument/2006/relationships/font" Target="fonts/font30.fntdata"/><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font" Target="fonts/font20.fntdata"/><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font" Target="fonts/font10.fntdata"/><Relationship Id="rId192" Type="http://schemas.openxmlformats.org/officeDocument/2006/relationships/font" Target="fonts/font31.fntdata"/><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notesMaster" Target="notesMasters/notesMaster1.xml"/><Relationship Id="rId182" Type="http://schemas.openxmlformats.org/officeDocument/2006/relationships/font" Target="fonts/font21.fntdata"/><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font" Target="fonts/font11.fntdata"/><Relationship Id="rId193" Type="http://schemas.openxmlformats.org/officeDocument/2006/relationships/font" Target="fonts/font32.fntdata"/><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font" Target="fonts/font1.fntdata"/><Relationship Id="rId183" Type="http://schemas.openxmlformats.org/officeDocument/2006/relationships/font" Target="fonts/font22.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font" Target="fonts/font17.fntdata"/><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font" Target="fonts/font12.fntdata"/><Relationship Id="rId194" Type="http://schemas.openxmlformats.org/officeDocument/2006/relationships/font" Target="fonts/font33.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font" Target="fonts/font7.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font" Target="fonts/font2.fntdata"/><Relationship Id="rId184" Type="http://schemas.openxmlformats.org/officeDocument/2006/relationships/font" Target="fonts/font23.fntdata"/><Relationship Id="rId189" Type="http://schemas.openxmlformats.org/officeDocument/2006/relationships/font" Target="fonts/font28.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font" Target="fonts/font13.fntdata"/><Relationship Id="rId179" Type="http://schemas.openxmlformats.org/officeDocument/2006/relationships/font" Target="fonts/font18.fntdata"/><Relationship Id="rId195" Type="http://schemas.openxmlformats.org/officeDocument/2006/relationships/presProps" Target="presProps.xml"/><Relationship Id="rId190" Type="http://schemas.openxmlformats.org/officeDocument/2006/relationships/font" Target="fonts/font29.fntdata"/><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font" Target="fonts/font3.fntdata"/><Relationship Id="rId169" Type="http://schemas.openxmlformats.org/officeDocument/2006/relationships/font" Target="fonts/font8.fntdata"/><Relationship Id="rId185" Type="http://schemas.openxmlformats.org/officeDocument/2006/relationships/font" Target="fonts/font24.fntdata"/><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font" Target="fonts/font19.fntdata"/><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font" Target="fonts/font14.fntdata"/><Relationship Id="rId196" Type="http://schemas.openxmlformats.org/officeDocument/2006/relationships/viewProps" Target="viewProps.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font" Target="fonts/font4.fntdata"/><Relationship Id="rId186" Type="http://schemas.openxmlformats.org/officeDocument/2006/relationships/font" Target="fonts/font25.fntdata"/><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font" Target="fonts/font15.fntdata"/><Relationship Id="rId197" Type="http://schemas.openxmlformats.org/officeDocument/2006/relationships/theme" Target="theme/theme1.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font" Target="fonts/font5.fntdata"/><Relationship Id="rId187" Type="http://schemas.openxmlformats.org/officeDocument/2006/relationships/font" Target="fonts/font26.fntdata"/><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font" Target="fonts/font16.fntdata"/><Relationship Id="rId198" Type="http://schemas.openxmlformats.org/officeDocument/2006/relationships/tableStyles" Target="tableStyles.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font" Target="fonts/font6.fntdata"/><Relationship Id="rId188" Type="http://schemas.openxmlformats.org/officeDocument/2006/relationships/font" Target="fonts/font27.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4T07:03:46.678"/>
    </inkml:context>
    <inkml:brush xml:id="br0">
      <inkml:brushProperty name="width" value="0.05" units="cm"/>
      <inkml:brushProperty name="height" value="0.05" units="cm"/>
    </inkml:brush>
  </inkml:definitions>
  <inkml:trace contextRef="#ctx0" brushRef="#br0">1 34 24575,'12'0'0,"1"0"0,-1 0 0,0 0 0,-6 0 0,2 0 0,-1 0 0,3-1 0,0-2 0,1 2 0,-3-3 0,1 3 0,-2 0 0,-2 1 0,0 0 0,-1-2 0,-1 2 0,1-1 0,-1 1 0,0 0 0,-1-1 0,1 0 0,1 0 0,0 0 0,1 1 0,-1-1 0,1 0 0,0 0 0,1 0 0,-1 1 0,0-2 0,0 2 0,-1 0 0,-1-1 0,1 0 0,-2 0 0,3 1 0,-1 0 0,1 0 0,-2 0 0,1 0 0,-1-1 0,0 0 0,0 0 0,-1 0 0,3 0 0,-1 0 0,1 1 0,1 0 0,0 0 0,0 0 0,1 0 0,0 0 0,0 0 0,-1 0 0,1 0 0,-2 0 0,1 0 0,-2 0 0,0 0 0,1 0 0,-1 0 0,0 0 0,-1 0 0,0 0 0,0 0 0,1 0 0,1 0 0,-2 0 0,3 0 0,-2 0 0,0 0 0,1 0 0,-2 0 0,2 0 0,-2 0 0,0 0 0,0 0 0,0 0 0,2 0 0,-2 0 0,1 0 0,-1 0 0,0 0 0,0 0 0,-1 0 0,1 0 0,0 0 0,0 0 0,0 0 0,0 0 0,0 0 0,-1 0 0,0 0 0,-1 0 0,1 0 0,-1 0 0,1 0 0,-1 0 0,1 0 0,0 0 0,-1 0 0,1 0 0,-2 1 0,2-1 0,-1 2 0,1-1 0,0-1 0,-2 1 0,3-1 0,-2 1 0,1 0 0,0 0 0,0-1 0,-1 0 0,1 0 0,-1 0 0,1 0 0,0 0 0,-2 0 0,2 0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5T19:04:35.977"/>
    </inkml:context>
    <inkml:brush xml:id="br0">
      <inkml:brushProperty name="width" value="0.1" units="cm"/>
      <inkml:brushProperty name="height" value="0.6" units="cm"/>
      <inkml:brushProperty name="inkEffects" value="pencil"/>
    </inkml:brush>
  </inkml:definitions>
  <inkml:trace contextRef="#ctx0" brushRef="#br0">0 1 16383,'0'0'0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4T04:00:11.827"/>
    </inkml:context>
    <inkml:brush xml:id="br0">
      <inkml:brushProperty name="width" value="0.1" units="cm"/>
      <inkml:brushProperty name="height" value="0.1" units="cm"/>
    </inkml:brush>
  </inkml:definitions>
  <inkml:trace contextRef="#ctx0" brushRef="#br0">0 45 24575,'29'-3'0,"16"-2"0,-4 2 0,22-5 0,-21 4 0,15 0 0,-17-2 0,8 5 0,-4-5 0,-10 5 0,-8-2 0,-13 3 0,-6 0 0,-4 0 0,0 0 0,0 0 0,0 0 0,-1 0 0,2 0 0,-2 0 0,0 0 0,2 0 0,-2 0 0,1 1 0,0-1 0,-1 1 0,1-1 0,1 1 0,-1-1 0,1 1 0,-1-1 0,-1 0 0,3 1 0,-2-1 0,2 1 0,-1-1 0,1 0 0,2 2 0,-2-2 0,2 2 0,-2-2 0,-1 1 0,0-1 0,0 1 0,0-1 0,-1 1 0,0-1 0,0 1 0,0-1 0,1 1 0,-1 0 0,1 0 0,0 0 0,0-1 0,3 2 0,-1-1 0,3 2 0,-5-3 0,3 2 0,-5-2 0,2 0 0,-2 0 0,0 1 0,2-1 0,-1 1 0,2-1 0,2 0 0,-2 0 0,2 0 0,-3 0 0,1 1 0,-1-1 0,1 1 0,-1-1 0,-1 1 0,-1-1 0,0 1 0,2-1 0,-2 0 0,2 0 0,-2 0 0,0 0 0,1 0 0,0 0 0,0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4T04:00:13.627"/>
    </inkml:context>
    <inkml:brush xml:id="br0">
      <inkml:brushProperty name="width" value="0.1" units="cm"/>
      <inkml:brushProperty name="height" value="0.1" units="cm"/>
    </inkml:brush>
  </inkml:definitions>
  <inkml:trace contextRef="#ctx0" brushRef="#br0">0 3 24575,'8'0'0,"-1"0"0,0 0 0,-1 0 0,9 2 0,-3-1 0,8 1 0,11-2 0,-6 0 0,16 0 0,-9 0 0,2 0 0,-2 0 0,0 0 0,0 0 0,-3 0 0,7 0 0,-9 0 0,1 0 0,-7 0 0,-1 0 0,-12 0 0,6 0 0,-7 0 0,8 0 0,-4 0 0,9 0 0,-9 0 0,9 0 0,-8-1 0,3 0 0,-5 0 0,0 1 0,-3 0 0,-1 0 0,-2 0 0,-2 0 0,0 0 0,1 0 0,1 0 0,0 0 0,1 0 0,0 0 0,-1 0 0,1 0 0,-2 0 0,2-1 0,-3 1 0,1-1 0,0 1 0,-1 0 0,1 0 0,0 0 0,0 0 0,0 0 0,0 0 0,1 0 0,0 0 0,0 0 0,3 0 0,-2-1 0,1 0 0,1 0 0,-4 1 0,3 0 0,-4 0 0,0 0 0,-1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4T04:00:14.985"/>
    </inkml:context>
    <inkml:brush xml:id="br0">
      <inkml:brushProperty name="width" value="0.1" units="cm"/>
      <inkml:brushProperty name="height" value="0.1" units="cm"/>
    </inkml:brush>
  </inkml:definitions>
  <inkml:trace contextRef="#ctx0" brushRef="#br0">1 39 24575,'11'0'0,"7"0"0,-4-2 0,12 2 0,1-3 0,16 3 0,-3-3 0,8 2 0,1-6 0,-4 7 0,8-7 0,-13 6 0,-2-5 0,-12 5 0,-10-1 0,-3 2 0,-7 0 0,-3-1 0,-1 1 0,2-1 0,-2 1 0,2 0 0,-1 0 0,1 0 0,0 0 0,3-2 0,0 2 0,1-2 0,1 2 0,-1 0 0,0 0 0,-1 0 0,-4 0 0,0 0 0,0 0 0,2 0 0,0 0 0,14 0 0,-4 0 0,6 0 0,-1 0 0,-8 0 0,3 2 0,-5-2 0,-3 3 0,0-3 0,-3 1 0,-1-1 0,-1 0 0,1 0 0,0 0 0,-1 0 0,2 1 0,-2-1 0,0 1 0,1-1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2T02:37:45.598"/>
    </inkml:context>
    <inkml:brush xml:id="br0">
      <inkml:brushProperty name="width" value="0.1" units="cm"/>
      <inkml:brushProperty name="height" value="0.1" units="cm"/>
    </inkml:brush>
  </inkml:definitions>
  <inkml:trace contextRef="#ctx0" brushRef="#br0">0 6 24575,'6'3'0,"-3"-3"0,20 4 0,-12-4 0,9 0 0,-8 0 0,8 0 0,-4 0 0,5 0 0,0 0 0,6 0 0,-10 0 0,8 0 0,-14 0 0,4 0 0,-7 0 0,-1 0 0,0 0 0,1 0 0,7 0 0,1 0 0,0 0 0,4 0 0,-4 0 0,1 0 0,-5 0 0,-2 0 0,-6 0 0,2 0 0,-4 0 0,0 0 0,1 0 0,1 0 0,-1 0 0,2 0 0,-3 0 0,3 0 0,-2 0 0,2 0 0,-2 0 0,2 0 0,-3 0 0,2 0 0,-1 0 0,1 0 0,0 0 0,0 0 0,0 0 0,0 0 0,2 0 0,-1 0 0,2 0 0,-3 0 0,0 0 0,-1 0 0,1 0 0,-1 0 0,1 0 0,0 0 0,0 0 0,-1 0 0,2 0 0,-2 0 0,2 0 0,-1 0 0,3-1 0,1 0 0,0 0 0,1 1 0,-4 0 0,1 0 0,-2 0 0,-1-1 0,1 1 0,0-1 0,3 1 0,0 0 0,1 0 0,1 0 0,-1 0 0,0 0 0,1 0 0,-4 0 0,1 0 0,1 0 0,-3 0 0,3 0 0,0 0 0,-2 0 0,2 0 0,-2 0 0,-1 0 0,0 0 0,-1 0 0,-1 0 0,2 0 0,-1 0 0,1 0 0,-1 0 0,-1 0 0,1 0 0,0-1 0,-1 0 0,2 0 0,-2 1 0,0 0 0,2 0 0,-2 0 0,1 0 0,1 0 0,-2 0 0,3 0 0,-3 0 0,1 0 0,1 0 0,-1 0 0,2 0 0,2 0 0,-2 0 0,2 0 0,-3 0 0,0 0 0,0 0 0,-1 0 0,0 0 0,-1 0 0,1 0 0,0 0 0,-1 0 0,2 0 0,-2 0 0,0 0 0,1-2 0,-1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4T03:57:02.888"/>
    </inkml:context>
    <inkml:brush xml:id="br0">
      <inkml:brushProperty name="width" value="0.05" units="cm"/>
      <inkml:brushProperty name="height" value="0.05" units="cm"/>
      <inkml:brushProperty name="color" value="#F6630D"/>
    </inkml:brush>
  </inkml:definitions>
  <inkml:trace contextRef="#ctx0" brushRef="#br0">0 4 24575,'4'2'0,"0"-1"0,0 0 0,8 1 0,-6 0 0,14 0 0,-12-2 0,17 0 0,-2 0 0,4 0 0,0 0 0,-6 0 0,-5 0 0,-1 0 0,-5 0 0,0 0 0,0 0 0,-4 0 0,3 0 0,-2-1 0,0 0 0,3 0 0,-3 1 0,3 0 0,-2 0 0,-1 0 0,5 0 0,-3 0 0,3 0 0,-2 0 0,-3 0 0,3-2 0,-2 2 0,1-2 0,-3 2 0,3 0 0,-4 0 0,2 0 0,-2 0 0,-1 0 0,1 0 0,-2 0 0,2 0 0,-2 0 0,2 0 0,2 0 0,-2 0 0,2 0 0,-4 0 0,2 0 0,-3 0 0,3 0 0,-3 0 0,2 0 0,0 0 0,0 0 0,3 0 0,1 0 0,0 0 0,1 0 0,-4 0 0,1 0 0,-2 0 0,-1 0 0,0 0 0,0 0 0,-1 0 0,1 0 0,1 0 0,0 0 0,1 0 0,-1 0 0,0 0 0,-1 0 0,-1 0 0,1 0 0,-1 0 0,0 0 0,1 0 0,0 0 0,0 0 0,4 0 0,1 0 0,2 0 0,0 0 0,-2-1 0,-1 1 0,-4-1 0,0 1 0,0 0 0,-1 0 0,0 0 0,1 0 0,-1 0 0,0 0 0,-1-1 0,1 1 0,-1-2 0,0 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04T03:57:09.660"/>
    </inkml:context>
    <inkml:brush xml:id="br0">
      <inkml:brushProperty name="width" value="0.05" units="cm"/>
      <inkml:brushProperty name="height" value="0.05" units="cm"/>
      <inkml:brushProperty name="color" value="#F6630D"/>
    </inkml:brush>
  </inkml:definitions>
  <inkml:trace contextRef="#ctx0" brushRef="#br0">1 82 24575,'8'5'0,"0"1"0,-4 0 0,0 4 0,0-8 0,-2 7 0,1-7 0,-1 3 0,2-5 0,0 0 0,0 0 0,0 0 0,0 0 0,0 0 0,0 0 0,0 0 0,0 0 0,0 0 0,0 0 0,0 0 0,-2-5 0,1 3 0,-1-3 0,1 1 0,0 2 0,-1-8 0,2 4 0,0-5 0,0 0 0,0 0 0,0 5 0,0-4 0,0 9 0,-2-9 0,1 8 0,-1-7 0,2 7 0,-1-8 0,0 9 0,-1-4 0,2 5 0,2 5 0,0 1 0,0 6 0,1-1 0,-2 0 0,0 0 0,-1-5 0,-2 4 0,2-9 0,-4 9 0,2-4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1628775" cy="13493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2128838" y="0"/>
            <a:ext cx="1628775" cy="134938"/>
          </a:xfrm>
          <a:prstGeom prst="rect">
            <a:avLst/>
          </a:prstGeom>
        </p:spPr>
        <p:txBody>
          <a:bodyPr vert="horz" lIns="91440" tIns="45720" rIns="91440" bIns="45720" rtlCol="0"/>
          <a:lstStyle>
            <a:lvl1pPr algn="r">
              <a:defRPr sz="1200"/>
            </a:lvl1pPr>
          </a:lstStyle>
          <a:p>
            <a:fld id="{FA00ADBA-BBAD-C442-804B-FF726262B06C}" type="datetimeFigureOut">
              <a:rPr kumimoji="1" lang="zh-CN" altLang="en-US" smtClean="0"/>
              <a:t>2023/3/17</a:t>
            </a:fld>
            <a:endParaRPr kumimoji="1" lang="zh-CN" altLang="en-US"/>
          </a:p>
        </p:txBody>
      </p:sp>
      <p:sp>
        <p:nvSpPr>
          <p:cNvPr id="4" name="幻灯片图像占位符 3"/>
          <p:cNvSpPr>
            <a:spLocks noGrp="1" noRot="1" noChangeAspect="1"/>
          </p:cNvSpPr>
          <p:nvPr>
            <p:ph type="sldImg" idx="2"/>
          </p:nvPr>
        </p:nvSpPr>
        <p:spPr>
          <a:xfrm>
            <a:off x="1246188" y="336550"/>
            <a:ext cx="1266825" cy="90805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376238" y="1295400"/>
            <a:ext cx="3006725" cy="106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2557463"/>
            <a:ext cx="1628775" cy="13493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2128838" y="2557463"/>
            <a:ext cx="1628775" cy="134937"/>
          </a:xfrm>
          <a:prstGeom prst="rect">
            <a:avLst/>
          </a:prstGeom>
        </p:spPr>
        <p:txBody>
          <a:bodyPr vert="horz" lIns="91440" tIns="45720" rIns="91440" bIns="45720" rtlCol="0" anchor="b"/>
          <a:lstStyle>
            <a:lvl1pPr algn="r">
              <a:defRPr sz="1200"/>
            </a:lvl1pPr>
          </a:lstStyle>
          <a:p>
            <a:fld id="{ADA8C667-74F4-244B-8F44-65FD80C14409}" type="slidenum">
              <a:rPr kumimoji="1" lang="zh-CN" altLang="en-US" smtClean="0"/>
              <a:t>‹#›</a:t>
            </a:fld>
            <a:endParaRPr kumimoji="1" lang="zh-CN" altLang="en-US"/>
          </a:p>
        </p:txBody>
      </p:sp>
    </p:spTree>
    <p:extLst>
      <p:ext uri="{BB962C8B-B14F-4D97-AF65-F5344CB8AC3E}">
        <p14:creationId xmlns:p14="http://schemas.microsoft.com/office/powerpoint/2010/main" val="37346707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a:extLst>
              <a:ext uri="{FF2B5EF4-FFF2-40B4-BE49-F238E27FC236}">
                <a16:creationId xmlns:a16="http://schemas.microsoft.com/office/drawing/2014/main" id="{FE9B99D7-4981-A745-974D-E7B0A65C6D7A}"/>
              </a:ext>
            </a:extLst>
          </p:cNvPr>
          <p:cNvSpPr>
            <a:spLocks noGrp="1" noRot="1" noChangeAspect="1" noChangeArrowheads="1" noTextEdit="1"/>
          </p:cNvSpPr>
          <p:nvPr>
            <p:ph type="sldImg"/>
          </p:nvPr>
        </p:nvSpPr>
        <p:spPr>
          <a:ln/>
        </p:spPr>
      </p:sp>
      <p:sp>
        <p:nvSpPr>
          <p:cNvPr id="37890" name="Rectangle 3">
            <a:extLst>
              <a:ext uri="{FF2B5EF4-FFF2-40B4-BE49-F238E27FC236}">
                <a16:creationId xmlns:a16="http://schemas.microsoft.com/office/drawing/2014/main" id="{626BA153-A8A4-754A-B84C-E18B11D28D0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DA8C667-74F4-244B-8F44-65FD80C14409}" type="slidenum">
              <a:rPr kumimoji="1" lang="zh-CN" altLang="en-US" smtClean="0"/>
              <a:t>107</a:t>
            </a:fld>
            <a:endParaRPr kumimoji="1" lang="zh-CN" altLang="en-US"/>
          </a:p>
        </p:txBody>
      </p:sp>
    </p:spTree>
    <p:extLst>
      <p:ext uri="{BB962C8B-B14F-4D97-AF65-F5344CB8AC3E}">
        <p14:creationId xmlns:p14="http://schemas.microsoft.com/office/powerpoint/2010/main" val="942222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latin typeface="KaiTi" panose="02010609060101010101" pitchFamily="49" charset="-122"/>
              <a:ea typeface="KaiTi" panose="02010609060101010101" pitchFamily="49" charset="-122"/>
            </a:endParaRPr>
          </a:p>
        </p:txBody>
      </p:sp>
      <p:sp>
        <p:nvSpPr>
          <p:cNvPr id="4" name="灯片编号占位符 3"/>
          <p:cNvSpPr>
            <a:spLocks noGrp="1"/>
          </p:cNvSpPr>
          <p:nvPr>
            <p:ph type="sldNum" sz="quarter" idx="5"/>
          </p:nvPr>
        </p:nvSpPr>
        <p:spPr/>
        <p:txBody>
          <a:bodyPr/>
          <a:lstStyle/>
          <a:p>
            <a:fld id="{ADA8C667-74F4-244B-8F44-65FD80C14409}" type="slidenum">
              <a:rPr kumimoji="1" lang="zh-CN" altLang="en-US" smtClean="0"/>
              <a:t>142</a:t>
            </a:fld>
            <a:endParaRPr kumimoji="1" lang="zh-CN" altLang="en-US"/>
          </a:p>
        </p:txBody>
      </p:sp>
    </p:spTree>
    <p:extLst>
      <p:ext uri="{BB962C8B-B14F-4D97-AF65-F5344CB8AC3E}">
        <p14:creationId xmlns:p14="http://schemas.microsoft.com/office/powerpoint/2010/main" val="3396259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A882CC-3D4B-B44C-B234-624AFAC6586F}"/>
              </a:ext>
            </a:extLst>
          </p:cNvPr>
          <p:cNvSpPr>
            <a:spLocks noGrp="1"/>
          </p:cNvSpPr>
          <p:nvPr>
            <p:ph type="ctrTitle"/>
          </p:nvPr>
        </p:nvSpPr>
        <p:spPr>
          <a:xfrm>
            <a:off x="469900" y="440631"/>
            <a:ext cx="2819400" cy="937354"/>
          </a:xfrm>
        </p:spPr>
        <p:txBody>
          <a:bodyPr anchor="b"/>
          <a:lstStyle>
            <a:lvl1pPr algn="ctr">
              <a:defRPr sz="1850"/>
            </a:lvl1pPr>
          </a:lstStyle>
          <a:p>
            <a:r>
              <a:rPr kumimoji="1" lang="zh-CN" altLang="en-US"/>
              <a:t>单击此处编辑母版标题样式</a:t>
            </a:r>
          </a:p>
        </p:txBody>
      </p:sp>
      <p:sp>
        <p:nvSpPr>
          <p:cNvPr id="3" name="副标题 2">
            <a:extLst>
              <a:ext uri="{FF2B5EF4-FFF2-40B4-BE49-F238E27FC236}">
                <a16:creationId xmlns:a16="http://schemas.microsoft.com/office/drawing/2014/main" id="{D8B3D0A3-CAAE-954A-9F15-0274CEF20662}"/>
              </a:ext>
            </a:extLst>
          </p:cNvPr>
          <p:cNvSpPr>
            <a:spLocks noGrp="1"/>
          </p:cNvSpPr>
          <p:nvPr>
            <p:ph type="subTitle" idx="1"/>
          </p:nvPr>
        </p:nvSpPr>
        <p:spPr>
          <a:xfrm>
            <a:off x="469900" y="1414133"/>
            <a:ext cx="2819400" cy="650040"/>
          </a:xfrm>
        </p:spPr>
        <p:txBody>
          <a:bodyPr/>
          <a:lstStyle>
            <a:lvl1pPr marL="0" indent="0" algn="ctr">
              <a:buNone/>
              <a:defRPr sz="740"/>
            </a:lvl1pPr>
            <a:lvl2pPr marL="140955" indent="0" algn="ctr">
              <a:buNone/>
              <a:defRPr sz="617"/>
            </a:lvl2pPr>
            <a:lvl3pPr marL="281910" indent="0" algn="ctr">
              <a:buNone/>
              <a:defRPr sz="555"/>
            </a:lvl3pPr>
            <a:lvl4pPr marL="422864" indent="0" algn="ctr">
              <a:buNone/>
              <a:defRPr sz="493"/>
            </a:lvl4pPr>
            <a:lvl5pPr marL="563819" indent="0" algn="ctr">
              <a:buNone/>
              <a:defRPr sz="493"/>
            </a:lvl5pPr>
            <a:lvl6pPr marL="704774" indent="0" algn="ctr">
              <a:buNone/>
              <a:defRPr sz="493"/>
            </a:lvl6pPr>
            <a:lvl7pPr marL="845729" indent="0" algn="ctr">
              <a:buNone/>
              <a:defRPr sz="493"/>
            </a:lvl7pPr>
            <a:lvl8pPr marL="986683" indent="0" algn="ctr">
              <a:buNone/>
              <a:defRPr sz="493"/>
            </a:lvl8pPr>
            <a:lvl9pPr marL="1127638" indent="0" algn="ctr">
              <a:buNone/>
              <a:defRPr sz="493"/>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D177CB3A-05B3-E846-B1CA-E3EB547911FD}"/>
              </a:ext>
            </a:extLst>
          </p:cNvPr>
          <p:cNvSpPr>
            <a:spLocks noGrp="1"/>
          </p:cNvSpPr>
          <p:nvPr>
            <p:ph type="dt" sz="half" idx="10"/>
          </p:nvPr>
        </p:nvSpPr>
        <p:spPr/>
        <p:txBody>
          <a:bodyPr/>
          <a:lstStyle/>
          <a:p>
            <a:fld id="{1D8BD707-D9CF-40AE-B4C6-C98DA3205C09}" type="datetimeFigureOut">
              <a:rPr lang="en-US" smtClean="0"/>
              <a:t>3/17/23</a:t>
            </a:fld>
            <a:endParaRPr lang="en-US"/>
          </a:p>
        </p:txBody>
      </p:sp>
      <p:sp>
        <p:nvSpPr>
          <p:cNvPr id="5" name="页脚占位符 4">
            <a:extLst>
              <a:ext uri="{FF2B5EF4-FFF2-40B4-BE49-F238E27FC236}">
                <a16:creationId xmlns:a16="http://schemas.microsoft.com/office/drawing/2014/main" id="{A6721008-28D6-324A-9C01-87A618E8754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6E197A6-EE7B-8D46-8A0C-661B2B4340ED}"/>
              </a:ext>
            </a:extLst>
          </p:cNvPr>
          <p:cNvSpPr>
            <a:spLocks noGrp="1"/>
          </p:cNvSpPr>
          <p:nvPr>
            <p:ph type="sldNum" sz="quarter" idx="12"/>
          </p:nvPr>
        </p:nvSpPr>
        <p:spPr/>
        <p:txBody>
          <a:bodyPr/>
          <a:lstStyle/>
          <a:p>
            <a:fld id="{B6F15528-21DE-4FAA-801E-634DDDAF4B2B}" type="slidenum">
              <a:rPr lang="en-US" altLang="zh-CN" smtClean="0"/>
              <a:t>‹#›</a:t>
            </a:fld>
            <a:endParaRPr lang="en-US" altLang="zh-CN"/>
          </a:p>
        </p:txBody>
      </p:sp>
    </p:spTree>
    <p:extLst>
      <p:ext uri="{BB962C8B-B14F-4D97-AF65-F5344CB8AC3E}">
        <p14:creationId xmlns:p14="http://schemas.microsoft.com/office/powerpoint/2010/main" val="179230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81770A-FD14-814D-9830-553F8909EEF8}"/>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80F5D5C5-1DF1-4540-A692-047177F8E43D}"/>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A6A70879-4764-FC42-B79D-70166FE0B274}"/>
              </a:ext>
            </a:extLst>
          </p:cNvPr>
          <p:cNvSpPr>
            <a:spLocks noGrp="1"/>
          </p:cNvSpPr>
          <p:nvPr>
            <p:ph type="dt" sz="half" idx="10"/>
          </p:nvPr>
        </p:nvSpPr>
        <p:spPr/>
        <p:txBody>
          <a:bodyPr/>
          <a:lstStyle/>
          <a:p>
            <a:fld id="{1D8BD707-D9CF-40AE-B4C6-C98DA3205C09}" type="datetimeFigureOut">
              <a:rPr lang="en-US" smtClean="0"/>
              <a:t>3/17/23</a:t>
            </a:fld>
            <a:endParaRPr lang="en-US"/>
          </a:p>
        </p:txBody>
      </p:sp>
      <p:sp>
        <p:nvSpPr>
          <p:cNvPr id="5" name="页脚占位符 4">
            <a:extLst>
              <a:ext uri="{FF2B5EF4-FFF2-40B4-BE49-F238E27FC236}">
                <a16:creationId xmlns:a16="http://schemas.microsoft.com/office/drawing/2014/main" id="{E857AED7-6858-4E42-9B7E-3FDDF741EBE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A85028D-5D64-D34B-A7C9-71EA6FB0D7B0}"/>
              </a:ext>
            </a:extLst>
          </p:cNvPr>
          <p:cNvSpPr>
            <a:spLocks noGrp="1"/>
          </p:cNvSpPr>
          <p:nvPr>
            <p:ph type="sldNum" sz="quarter" idx="12"/>
          </p:nvPr>
        </p:nvSpPr>
        <p:spPr/>
        <p:txBody>
          <a:bodyPr/>
          <a:lstStyle/>
          <a:p>
            <a:fld id="{B6F15528-21DE-4FAA-801E-634DDDAF4B2B}" type="slidenum">
              <a:rPr lang="en-US" altLang="zh-CN" smtClean="0"/>
              <a:t>‹#›</a:t>
            </a:fld>
            <a:endParaRPr lang="en-US" altLang="zh-CN"/>
          </a:p>
        </p:txBody>
      </p:sp>
    </p:spTree>
    <p:extLst>
      <p:ext uri="{BB962C8B-B14F-4D97-AF65-F5344CB8AC3E}">
        <p14:creationId xmlns:p14="http://schemas.microsoft.com/office/powerpoint/2010/main" val="30761287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5FB6006-897E-6140-B628-1741785ADEAC}"/>
              </a:ext>
            </a:extLst>
          </p:cNvPr>
          <p:cNvSpPr>
            <a:spLocks noGrp="1"/>
          </p:cNvSpPr>
          <p:nvPr>
            <p:ph type="title" orient="vert"/>
          </p:nvPr>
        </p:nvSpPr>
        <p:spPr>
          <a:xfrm>
            <a:off x="2690177" y="143345"/>
            <a:ext cx="810578" cy="2281685"/>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2C4203F7-A519-4F43-85C7-73A8F20E8051}"/>
              </a:ext>
            </a:extLst>
          </p:cNvPr>
          <p:cNvSpPr>
            <a:spLocks noGrp="1"/>
          </p:cNvSpPr>
          <p:nvPr>
            <p:ph type="body" orient="vert" idx="1"/>
          </p:nvPr>
        </p:nvSpPr>
        <p:spPr>
          <a:xfrm>
            <a:off x="258445" y="143345"/>
            <a:ext cx="2384743" cy="2281685"/>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171E92A0-B5BF-1B48-8667-0DF25A03AD64}"/>
              </a:ext>
            </a:extLst>
          </p:cNvPr>
          <p:cNvSpPr>
            <a:spLocks noGrp="1"/>
          </p:cNvSpPr>
          <p:nvPr>
            <p:ph type="dt" sz="half" idx="10"/>
          </p:nvPr>
        </p:nvSpPr>
        <p:spPr/>
        <p:txBody>
          <a:bodyPr/>
          <a:lstStyle/>
          <a:p>
            <a:fld id="{1D8BD707-D9CF-40AE-B4C6-C98DA3205C09}" type="datetimeFigureOut">
              <a:rPr lang="en-US" smtClean="0"/>
              <a:t>3/17/23</a:t>
            </a:fld>
            <a:endParaRPr lang="en-US"/>
          </a:p>
        </p:txBody>
      </p:sp>
      <p:sp>
        <p:nvSpPr>
          <p:cNvPr id="5" name="页脚占位符 4">
            <a:extLst>
              <a:ext uri="{FF2B5EF4-FFF2-40B4-BE49-F238E27FC236}">
                <a16:creationId xmlns:a16="http://schemas.microsoft.com/office/drawing/2014/main" id="{5242A0F5-5C33-2F4F-8518-D227CEC2FEB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76EFFD5-9F08-924E-B9D0-29441F76DD9E}"/>
              </a:ext>
            </a:extLst>
          </p:cNvPr>
          <p:cNvSpPr>
            <a:spLocks noGrp="1"/>
          </p:cNvSpPr>
          <p:nvPr>
            <p:ph type="sldNum" sz="quarter" idx="12"/>
          </p:nvPr>
        </p:nvSpPr>
        <p:spPr/>
        <p:txBody>
          <a:bodyPr/>
          <a:lstStyle/>
          <a:p>
            <a:fld id="{B6F15528-21DE-4FAA-801E-634DDDAF4B2B}" type="slidenum">
              <a:rPr lang="en-US" altLang="zh-CN" smtClean="0"/>
              <a:t>‹#›</a:t>
            </a:fld>
            <a:endParaRPr lang="en-US" altLang="zh-CN"/>
          </a:p>
        </p:txBody>
      </p:sp>
    </p:spTree>
    <p:extLst>
      <p:ext uri="{BB962C8B-B14F-4D97-AF65-F5344CB8AC3E}">
        <p14:creationId xmlns:p14="http://schemas.microsoft.com/office/powerpoint/2010/main" val="7470082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Header 1"/>
          <p:cNvSpPr>
            <a:spLocks noGrp="1"/>
          </p:cNvSpPr>
          <p:nvPr>
            <p:ph type="title" hasCustomPrompt="1"/>
          </p:nvPr>
        </p:nvSpPr>
        <p:spPr/>
        <p:txBody>
          <a:bodyPr/>
          <a:lstStyle/>
          <a:p>
            <a:r>
              <a:rPr lang="en-US"/>
              <a:t>Title</a:t>
            </a:r>
          </a:p>
        </p:txBody>
      </p:sp>
      <p:sp>
        <p:nvSpPr>
          <p:cNvPr id="3" name="Text 2"/>
          <p:cNvSpPr>
            <a:spLocks noGrp="1"/>
          </p:cNvSpPr>
          <p:nvPr>
            <p:ph type="body" idx="1" hasCustomPrompt="1"/>
          </p:nvPr>
        </p:nvSpPr>
        <p:spPr/>
        <p:txBody>
          <a:bodyPr/>
          <a:lstStyle/>
          <a:p>
            <a:pPr lvl="0"/>
            <a:r>
              <a:rPr lang="en-US"/>
              <a:t>Text</a:t>
            </a:r>
          </a:p>
          <a:p>
            <a:pPr lvl="1"/>
            <a:r>
              <a:rPr lang="en-US"/>
              <a:t>Second level</a:t>
            </a:r>
          </a:p>
          <a:p>
            <a:pPr lvl="2"/>
            <a:r>
              <a:rPr lang="en-US"/>
              <a:t>Third level</a:t>
            </a:r>
          </a:p>
          <a:p>
            <a:pPr lvl="3"/>
            <a:r>
              <a:rPr lang="en-US"/>
              <a:t>Fourth level</a:t>
            </a:r>
          </a:p>
          <a:p>
            <a:pPr lvl="4"/>
            <a:r>
              <a:rPr lang="en-US"/>
              <a:t>Fifth level</a:t>
            </a:r>
          </a:p>
        </p:txBody>
      </p:sp>
      <p:sp>
        <p:nvSpPr>
          <p:cNvPr id="4" name="Date 3"/>
          <p:cNvSpPr>
            <a:spLocks noGrp="1"/>
          </p:cNvSpPr>
          <p:nvPr>
            <p:ph type="dt" sz="half" idx="10"/>
          </p:nvPr>
        </p:nvSpPr>
        <p:spPr/>
        <p:txBody>
          <a:bodyPr/>
          <a:lstStyle/>
          <a:p>
            <a:fld id="{C16525B2-4347-4F72-BAF7-76B19438D329}" type="datetimeFigureOut">
              <a:rPr lang="en-US" smtClean="0"/>
              <a:t>3/17/23</a:t>
            </a:fld>
            <a:endParaRPr lang="en-US"/>
          </a:p>
        </p:txBody>
      </p:sp>
      <p:sp>
        <p:nvSpPr>
          <p:cNvPr id="5" name="Footer 4"/>
          <p:cNvSpPr>
            <a:spLocks noGrp="1"/>
          </p:cNvSpPr>
          <p:nvPr>
            <p:ph type="ftr" sz="quarter" idx="11"/>
          </p:nvPr>
        </p:nvSpPr>
        <p:spPr/>
        <p:txBody>
          <a:bodyPr/>
          <a:lstStyle/>
          <a:p>
            <a:endParaRPr lang="en-US"/>
          </a:p>
        </p:txBody>
      </p:sp>
      <p:sp>
        <p:nvSpPr>
          <p:cNvPr id="6" name="Slide number 5"/>
          <p:cNvSpPr>
            <a:spLocks noGrp="1"/>
          </p:cNvSpPr>
          <p:nvPr>
            <p:ph type="sldNum" sz="quarter" idx="12"/>
          </p:nvPr>
        </p:nvSpPr>
        <p:spPr/>
        <p:txBody>
          <a:bodyPr/>
          <a:lstStyle/>
          <a:p>
            <a:fld id="{80F073CC-40D5-4B23-8DF0-9BD0A0C12F2C}" type="slidenum">
              <a:rPr lang="en-US" smtClean="0"/>
              <a:t>‹#›</a:t>
            </a:fld>
            <a:endParaRPr lang="en-US"/>
          </a:p>
        </p:txBody>
      </p:sp>
    </p:spTree>
    <p:extLst>
      <p:ext uri="{BB962C8B-B14F-4D97-AF65-F5344CB8AC3E}">
        <p14:creationId xmlns:p14="http://schemas.microsoft.com/office/powerpoint/2010/main" val="27730669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85154" y="314977"/>
            <a:ext cx="2309834" cy="997747"/>
          </a:xfrm>
        </p:spPr>
        <p:txBody>
          <a:bodyPr bIns="0" anchor="b">
            <a:normAutofit/>
          </a:bodyPr>
          <a:lstStyle>
            <a:lvl1pPr algn="l">
              <a:defRPr sz="2120"/>
            </a:lvl1pPr>
          </a:lstStyle>
          <a:p>
            <a:r>
              <a:rPr lang="zh-CN" altLang="en-US"/>
              <a:t>单击此处编辑母版标题样式</a:t>
            </a:r>
            <a:endParaRPr lang="en-US" dirty="0"/>
          </a:p>
        </p:txBody>
      </p:sp>
      <p:sp>
        <p:nvSpPr>
          <p:cNvPr id="3" name="Subtitle 2"/>
          <p:cNvSpPr>
            <a:spLocks noGrp="1"/>
          </p:cNvSpPr>
          <p:nvPr>
            <p:ph type="subTitle" idx="1"/>
          </p:nvPr>
        </p:nvSpPr>
        <p:spPr>
          <a:xfrm>
            <a:off x="985154" y="1386325"/>
            <a:ext cx="2309834" cy="383807"/>
          </a:xfrm>
        </p:spPr>
        <p:txBody>
          <a:bodyPr tIns="91440" bIns="91440">
            <a:normAutofit/>
          </a:bodyPr>
          <a:lstStyle>
            <a:lvl1pPr marL="0" indent="0" algn="l">
              <a:buNone/>
              <a:defRPr sz="628" b="0" cap="all" baseline="0">
                <a:solidFill>
                  <a:schemeClr val="tx1"/>
                </a:solidFill>
              </a:defRPr>
            </a:lvl1pPr>
            <a:lvl2pPr marL="134623" indent="0" algn="ctr">
              <a:buNone/>
              <a:defRPr sz="589"/>
            </a:lvl2pPr>
            <a:lvl3pPr marL="269245" indent="0" algn="ctr">
              <a:buNone/>
              <a:defRPr sz="530"/>
            </a:lvl3pPr>
            <a:lvl4pPr marL="403868" indent="0" algn="ctr">
              <a:buNone/>
              <a:defRPr sz="471"/>
            </a:lvl4pPr>
            <a:lvl5pPr marL="538490" indent="0" algn="ctr">
              <a:buNone/>
              <a:defRPr sz="471"/>
            </a:lvl5pPr>
            <a:lvl6pPr marL="673113" indent="0" algn="ctr">
              <a:buNone/>
              <a:defRPr sz="471"/>
            </a:lvl6pPr>
            <a:lvl7pPr marL="807735" indent="0" algn="ctr">
              <a:buNone/>
              <a:defRPr sz="471"/>
            </a:lvl7pPr>
            <a:lvl8pPr marL="942358" indent="0" algn="ctr">
              <a:buNone/>
              <a:defRPr sz="471"/>
            </a:lvl8pPr>
            <a:lvl9pPr marL="1076980" indent="0" algn="ctr">
              <a:buNone/>
              <a:defRPr sz="471"/>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3/17/23</a:t>
            </a:fld>
            <a:endParaRPr lang="en-US"/>
          </a:p>
        </p:txBody>
      </p:sp>
      <p:sp>
        <p:nvSpPr>
          <p:cNvPr id="5" name="Footer Placeholder 4"/>
          <p:cNvSpPr>
            <a:spLocks noGrp="1"/>
          </p:cNvSpPr>
          <p:nvPr>
            <p:ph type="ftr" sz="quarter" idx="11"/>
          </p:nvPr>
        </p:nvSpPr>
        <p:spPr>
          <a:xfrm>
            <a:off x="985153" y="129284"/>
            <a:ext cx="1268809" cy="121390"/>
          </a:xfrm>
        </p:spPr>
        <p:txBody>
          <a:bodyPr/>
          <a:lstStyle/>
          <a:p>
            <a:endParaRPr lang="zh-CN" altLang="en-US"/>
          </a:p>
        </p:txBody>
      </p:sp>
      <p:sp>
        <p:nvSpPr>
          <p:cNvPr id="6" name="Slide Number Placeholder 5"/>
          <p:cNvSpPr>
            <a:spLocks noGrp="1"/>
          </p:cNvSpPr>
          <p:nvPr>
            <p:ph type="sldNum" sz="quarter" idx="12"/>
          </p:nvPr>
        </p:nvSpPr>
        <p:spPr>
          <a:xfrm>
            <a:off x="589823" y="313671"/>
            <a:ext cx="329713" cy="197701"/>
          </a:xfrm>
        </p:spPr>
        <p:txBody>
          <a:bodyPr/>
          <a:lstStyle/>
          <a:p>
            <a:fld id="{B6F15528-21DE-4FAA-801E-634DDDAF4B2B}" type="slidenum">
              <a:rPr lang="en-US" altLang="zh-CN" smtClean="0"/>
              <a:t>‹#›</a:t>
            </a:fld>
            <a:endParaRPr lang="en-US" altLang="zh-CN"/>
          </a:p>
        </p:txBody>
      </p:sp>
      <p:cxnSp>
        <p:nvCxnSpPr>
          <p:cNvPr id="15" name="Straight Connector 14"/>
          <p:cNvCxnSpPr/>
          <p:nvPr/>
        </p:nvCxnSpPr>
        <p:spPr>
          <a:xfrm>
            <a:off x="985154" y="1385279"/>
            <a:ext cx="2309834"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883148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3/17/23</a:t>
            </a:fld>
            <a:endParaRPr 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6F15528-21DE-4FAA-801E-634DDDAF4B2B}" type="slidenum">
              <a:rPr lang="en-US" altLang="zh-CN" smtClean="0"/>
              <a:t>‹#›</a:t>
            </a:fld>
            <a:endParaRPr lang="en-US" altLang="zh-CN"/>
          </a:p>
        </p:txBody>
      </p:sp>
      <p:cxnSp>
        <p:nvCxnSpPr>
          <p:cNvPr id="33" name="Straight Connector 32"/>
          <p:cNvCxnSpPr/>
          <p:nvPr/>
        </p:nvCxnSpPr>
        <p:spPr>
          <a:xfrm>
            <a:off x="593435" y="725153"/>
            <a:ext cx="270155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146213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593435" y="689444"/>
            <a:ext cx="2309212" cy="741195"/>
          </a:xfrm>
        </p:spPr>
        <p:txBody>
          <a:bodyPr anchor="b">
            <a:normAutofit/>
          </a:bodyPr>
          <a:lstStyle>
            <a:lvl1pPr algn="l">
              <a:defRPr sz="1256"/>
            </a:lvl1pPr>
          </a:lstStyle>
          <a:p>
            <a:r>
              <a:rPr lang="zh-CN" altLang="en-US"/>
              <a:t>单击此处编辑母版标题样式</a:t>
            </a:r>
            <a:endParaRPr lang="en-US" dirty="0"/>
          </a:p>
        </p:txBody>
      </p:sp>
      <p:sp>
        <p:nvSpPr>
          <p:cNvPr id="3" name="Text Placeholder 2"/>
          <p:cNvSpPr>
            <a:spLocks noGrp="1"/>
          </p:cNvSpPr>
          <p:nvPr>
            <p:ph type="body" idx="1"/>
          </p:nvPr>
        </p:nvSpPr>
        <p:spPr>
          <a:xfrm>
            <a:off x="593436" y="1494285"/>
            <a:ext cx="2309212" cy="397668"/>
          </a:xfrm>
        </p:spPr>
        <p:txBody>
          <a:bodyPr tIns="91440">
            <a:normAutofit/>
          </a:bodyPr>
          <a:lstStyle>
            <a:lvl1pPr marL="0" indent="0" algn="l">
              <a:buNone/>
              <a:defRPr sz="707">
                <a:solidFill>
                  <a:schemeClr val="tx1"/>
                </a:solidFill>
              </a:defRPr>
            </a:lvl1pPr>
            <a:lvl2pPr marL="134623" indent="0">
              <a:buNone/>
              <a:defRPr sz="589">
                <a:solidFill>
                  <a:schemeClr val="tx1">
                    <a:tint val="75000"/>
                  </a:schemeClr>
                </a:solidFill>
              </a:defRPr>
            </a:lvl2pPr>
            <a:lvl3pPr marL="269245" indent="0">
              <a:buNone/>
              <a:defRPr sz="530">
                <a:solidFill>
                  <a:schemeClr val="tx1">
                    <a:tint val="75000"/>
                  </a:schemeClr>
                </a:solidFill>
              </a:defRPr>
            </a:lvl3pPr>
            <a:lvl4pPr marL="403868" indent="0">
              <a:buNone/>
              <a:defRPr sz="471">
                <a:solidFill>
                  <a:schemeClr val="tx1">
                    <a:tint val="75000"/>
                  </a:schemeClr>
                </a:solidFill>
              </a:defRPr>
            </a:lvl4pPr>
            <a:lvl5pPr marL="538490" indent="0">
              <a:buNone/>
              <a:defRPr sz="471">
                <a:solidFill>
                  <a:schemeClr val="tx1">
                    <a:tint val="75000"/>
                  </a:schemeClr>
                </a:solidFill>
              </a:defRPr>
            </a:lvl5pPr>
            <a:lvl6pPr marL="673113" indent="0">
              <a:buNone/>
              <a:defRPr sz="471">
                <a:solidFill>
                  <a:schemeClr val="tx1">
                    <a:tint val="75000"/>
                  </a:schemeClr>
                </a:solidFill>
              </a:defRPr>
            </a:lvl6pPr>
            <a:lvl7pPr marL="807735" indent="0">
              <a:buNone/>
              <a:defRPr sz="471">
                <a:solidFill>
                  <a:schemeClr val="tx1">
                    <a:tint val="75000"/>
                  </a:schemeClr>
                </a:solidFill>
              </a:defRPr>
            </a:lvl7pPr>
            <a:lvl8pPr marL="942358" indent="0">
              <a:buNone/>
              <a:defRPr sz="471">
                <a:solidFill>
                  <a:schemeClr val="tx1">
                    <a:tint val="75000"/>
                  </a:schemeClr>
                </a:solidFill>
              </a:defRPr>
            </a:lvl8pPr>
            <a:lvl9pPr marL="1076980" indent="0">
              <a:buNone/>
              <a:defRPr sz="471">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D8BD707-D9CF-40AE-B4C6-C98DA3205C09}" type="datetimeFigureOut">
              <a:rPr lang="en-US" smtClean="0"/>
              <a:t>3/17/23</a:t>
            </a:fld>
            <a:endParaRPr 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6F15528-21DE-4FAA-801E-634DDDAF4B2B}" type="slidenum">
              <a:rPr lang="en-US" altLang="zh-CN" smtClean="0"/>
              <a:t>‹#›</a:t>
            </a:fld>
            <a:endParaRPr lang="en-US" altLang="zh-CN"/>
          </a:p>
        </p:txBody>
      </p:sp>
      <p:cxnSp>
        <p:nvCxnSpPr>
          <p:cNvPr id="15" name="Straight Connector 14"/>
          <p:cNvCxnSpPr/>
          <p:nvPr/>
        </p:nvCxnSpPr>
        <p:spPr>
          <a:xfrm>
            <a:off x="593435" y="1493809"/>
            <a:ext cx="230921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9440399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593435" y="315994"/>
            <a:ext cx="2701552" cy="415875"/>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593435" y="790656"/>
            <a:ext cx="1285080" cy="134956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2009997" y="790657"/>
            <a:ext cx="1284990" cy="13495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3/17/23</a:t>
            </a:fld>
            <a:endParaRPr 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6F15528-21DE-4FAA-801E-634DDDAF4B2B}" type="slidenum">
              <a:rPr lang="en-US" altLang="zh-CN" smtClean="0"/>
              <a:t>‹#›</a:t>
            </a:fld>
            <a:endParaRPr lang="en-US" altLang="zh-CN"/>
          </a:p>
        </p:txBody>
      </p:sp>
      <p:cxnSp>
        <p:nvCxnSpPr>
          <p:cNvPr id="33" name="Straight Connector 32"/>
          <p:cNvCxnSpPr/>
          <p:nvPr/>
        </p:nvCxnSpPr>
        <p:spPr>
          <a:xfrm>
            <a:off x="593435" y="725153"/>
            <a:ext cx="270155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886740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cxnSp>
        <p:nvCxnSpPr>
          <p:cNvPr id="36" name="Straight Connector 35"/>
          <p:cNvCxnSpPr/>
          <p:nvPr/>
        </p:nvCxnSpPr>
        <p:spPr>
          <a:xfrm>
            <a:off x="593435" y="725153"/>
            <a:ext cx="270155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a:xfrm>
            <a:off x="593435" y="315709"/>
            <a:ext cx="2701553" cy="41470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593435" y="792861"/>
            <a:ext cx="1285037" cy="314837"/>
          </a:xfrm>
        </p:spPr>
        <p:txBody>
          <a:bodyPr anchor="b">
            <a:normAutofit/>
          </a:bodyPr>
          <a:lstStyle>
            <a:lvl1pPr marL="0" indent="0">
              <a:lnSpc>
                <a:spcPct val="100000"/>
              </a:lnSpc>
              <a:buNone/>
              <a:defRPr sz="864" b="0" cap="all" baseline="0">
                <a:solidFill>
                  <a:schemeClr val="accent1"/>
                </a:solidFill>
              </a:defRPr>
            </a:lvl1pPr>
            <a:lvl2pPr marL="134623" indent="0">
              <a:buNone/>
              <a:defRPr sz="589" b="1"/>
            </a:lvl2pPr>
            <a:lvl3pPr marL="269245" indent="0">
              <a:buNone/>
              <a:defRPr sz="530" b="1"/>
            </a:lvl3pPr>
            <a:lvl4pPr marL="403868" indent="0">
              <a:buNone/>
              <a:defRPr sz="471" b="1"/>
            </a:lvl4pPr>
            <a:lvl5pPr marL="538490" indent="0">
              <a:buNone/>
              <a:defRPr sz="471" b="1"/>
            </a:lvl5pPr>
            <a:lvl6pPr marL="673113" indent="0">
              <a:buNone/>
              <a:defRPr sz="471" b="1"/>
            </a:lvl6pPr>
            <a:lvl7pPr marL="807735" indent="0">
              <a:buNone/>
              <a:defRPr sz="471" b="1"/>
            </a:lvl7pPr>
            <a:lvl8pPr marL="942358" indent="0">
              <a:buNone/>
              <a:defRPr sz="471" b="1"/>
            </a:lvl8pPr>
            <a:lvl9pPr marL="1076980" indent="0">
              <a:buNone/>
              <a:defRPr sz="471" b="1"/>
            </a:lvl9pPr>
          </a:lstStyle>
          <a:p>
            <a:pPr lvl="0"/>
            <a:r>
              <a:rPr lang="zh-CN" altLang="en-US"/>
              <a:t>单击此处编辑母版文本样式</a:t>
            </a:r>
          </a:p>
        </p:txBody>
      </p:sp>
      <p:sp>
        <p:nvSpPr>
          <p:cNvPr id="4" name="Content Placeholder 3"/>
          <p:cNvSpPr>
            <a:spLocks noGrp="1"/>
          </p:cNvSpPr>
          <p:nvPr>
            <p:ph sz="half" idx="2"/>
          </p:nvPr>
        </p:nvSpPr>
        <p:spPr>
          <a:xfrm>
            <a:off x="593435" y="1108788"/>
            <a:ext cx="1285037" cy="103819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2009997" y="794217"/>
            <a:ext cx="1284990" cy="314952"/>
          </a:xfrm>
        </p:spPr>
        <p:txBody>
          <a:bodyPr anchor="b">
            <a:normAutofit/>
          </a:bodyPr>
          <a:lstStyle>
            <a:lvl1pPr marL="0" indent="0">
              <a:lnSpc>
                <a:spcPct val="100000"/>
              </a:lnSpc>
              <a:buNone/>
              <a:defRPr sz="864" b="0" cap="all" baseline="0">
                <a:solidFill>
                  <a:schemeClr val="accent1"/>
                </a:solidFill>
              </a:defRPr>
            </a:lvl1pPr>
            <a:lvl2pPr marL="134623" indent="0">
              <a:buNone/>
              <a:defRPr sz="589" b="1"/>
            </a:lvl2pPr>
            <a:lvl3pPr marL="269245" indent="0">
              <a:buNone/>
              <a:defRPr sz="530" b="1"/>
            </a:lvl3pPr>
            <a:lvl4pPr marL="403868" indent="0">
              <a:buNone/>
              <a:defRPr sz="471" b="1"/>
            </a:lvl4pPr>
            <a:lvl5pPr marL="538490" indent="0">
              <a:buNone/>
              <a:defRPr sz="471" b="1"/>
            </a:lvl5pPr>
            <a:lvl6pPr marL="673113" indent="0">
              <a:buNone/>
              <a:defRPr sz="471" b="1"/>
            </a:lvl6pPr>
            <a:lvl7pPr marL="807735" indent="0">
              <a:buNone/>
              <a:defRPr sz="471" b="1"/>
            </a:lvl7pPr>
            <a:lvl8pPr marL="942358" indent="0">
              <a:buNone/>
              <a:defRPr sz="471" b="1"/>
            </a:lvl8pPr>
            <a:lvl9pPr marL="1076980" indent="0">
              <a:buNone/>
              <a:defRPr sz="471" b="1"/>
            </a:lvl9pPr>
          </a:lstStyle>
          <a:p>
            <a:pPr lvl="0"/>
            <a:r>
              <a:rPr lang="zh-CN" altLang="en-US"/>
              <a:t>单击此处编辑母版文本样式</a:t>
            </a:r>
          </a:p>
        </p:txBody>
      </p:sp>
      <p:sp>
        <p:nvSpPr>
          <p:cNvPr id="6" name="Content Placeholder 5"/>
          <p:cNvSpPr>
            <a:spLocks noGrp="1"/>
          </p:cNvSpPr>
          <p:nvPr>
            <p:ph sz="quarter" idx="4"/>
          </p:nvPr>
        </p:nvSpPr>
        <p:spPr>
          <a:xfrm>
            <a:off x="2009997" y="1107697"/>
            <a:ext cx="1284990" cy="10354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3/17/23</a:t>
            </a:fld>
            <a:endParaRPr 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B6F15528-21DE-4FAA-801E-634DDDAF4B2B}" type="slidenum">
              <a:rPr lang="en-US" altLang="zh-CN" smtClean="0"/>
              <a:t>‹#›</a:t>
            </a:fld>
            <a:endParaRPr lang="en-US" altLang="zh-CN"/>
          </a:p>
        </p:txBody>
      </p:sp>
    </p:spTree>
    <p:extLst>
      <p:ext uri="{BB962C8B-B14F-4D97-AF65-F5344CB8AC3E}">
        <p14:creationId xmlns:p14="http://schemas.microsoft.com/office/powerpoint/2010/main" val="37701399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cxnSp>
        <p:nvCxnSpPr>
          <p:cNvPr id="32" name="Straight Connector 31"/>
          <p:cNvCxnSpPr/>
          <p:nvPr/>
        </p:nvCxnSpPr>
        <p:spPr>
          <a:xfrm>
            <a:off x="593435" y="725153"/>
            <a:ext cx="270155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3/17/23</a:t>
            </a:fld>
            <a:endParaRPr 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B6F15528-21DE-4FAA-801E-634DDDAF4B2B}" type="slidenum">
              <a:rPr lang="en-US" altLang="zh-CN" smtClean="0"/>
              <a:t>‹#›</a:t>
            </a:fld>
            <a:endParaRPr lang="en-US" altLang="zh-CN"/>
          </a:p>
        </p:txBody>
      </p:sp>
    </p:spTree>
    <p:extLst>
      <p:ext uri="{BB962C8B-B14F-4D97-AF65-F5344CB8AC3E}">
        <p14:creationId xmlns:p14="http://schemas.microsoft.com/office/powerpoint/2010/main" val="760169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3/17/23</a:t>
            </a:fld>
            <a:endParaRPr 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6F15528-21DE-4FAA-801E-634DDDAF4B2B}" type="slidenum">
              <a:rPr lang="en-US" altLang="zh-CN" smtClean="0"/>
              <a:t>‹#›</a:t>
            </a:fld>
            <a:endParaRPr lang="en-US" altLang="zh-CN"/>
          </a:p>
        </p:txBody>
      </p:sp>
    </p:spTree>
    <p:extLst>
      <p:ext uri="{BB962C8B-B14F-4D97-AF65-F5344CB8AC3E}">
        <p14:creationId xmlns:p14="http://schemas.microsoft.com/office/powerpoint/2010/main" val="2699709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0EB90C-5A1C-1840-8447-FB302D77FBEE}"/>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C89CC845-7D7E-B24F-ACD0-B77ADAEF41B8}"/>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785F958-ACF2-B04E-8941-4D69B9CD0F43}"/>
              </a:ext>
            </a:extLst>
          </p:cNvPr>
          <p:cNvSpPr>
            <a:spLocks noGrp="1"/>
          </p:cNvSpPr>
          <p:nvPr>
            <p:ph type="dt" sz="half" idx="10"/>
          </p:nvPr>
        </p:nvSpPr>
        <p:spPr/>
        <p:txBody>
          <a:bodyPr/>
          <a:lstStyle/>
          <a:p>
            <a:fld id="{1D8BD707-D9CF-40AE-B4C6-C98DA3205C09}" type="datetimeFigureOut">
              <a:rPr lang="en-US" smtClean="0"/>
              <a:t>3/17/23</a:t>
            </a:fld>
            <a:endParaRPr lang="en-US"/>
          </a:p>
        </p:txBody>
      </p:sp>
      <p:sp>
        <p:nvSpPr>
          <p:cNvPr id="5" name="页脚占位符 4">
            <a:extLst>
              <a:ext uri="{FF2B5EF4-FFF2-40B4-BE49-F238E27FC236}">
                <a16:creationId xmlns:a16="http://schemas.microsoft.com/office/drawing/2014/main" id="{0C5EEE5F-CDE9-904F-B3D3-8F261C893FCE}"/>
              </a:ext>
            </a:extLst>
          </p:cNvPr>
          <p:cNvSpPr>
            <a:spLocks noGrp="1"/>
          </p:cNvSpPr>
          <p:nvPr>
            <p:ph type="ftr" sz="quarter" idx="11"/>
          </p:nvPr>
        </p:nvSpPr>
        <p:spPr/>
        <p:txBody>
          <a:bodyPr/>
          <a:lstStyle/>
          <a:p>
            <a:endParaRPr lang="zh-CN" altLang="en-US"/>
          </a:p>
        </p:txBody>
      </p:sp>
    </p:spTree>
    <p:extLst>
      <p:ext uri="{BB962C8B-B14F-4D97-AF65-F5344CB8AC3E}">
        <p14:creationId xmlns:p14="http://schemas.microsoft.com/office/powerpoint/2010/main" val="162292303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591606" y="313671"/>
            <a:ext cx="997335" cy="882201"/>
          </a:xfrm>
        </p:spPr>
        <p:txBody>
          <a:bodyPr anchor="b">
            <a:normAutofit/>
          </a:bodyPr>
          <a:lstStyle>
            <a:lvl1pPr algn="l">
              <a:defRPr sz="942"/>
            </a:lvl1pPr>
          </a:lstStyle>
          <a:p>
            <a:r>
              <a:rPr lang="zh-CN" altLang="en-US"/>
              <a:t>单击此处编辑母版标题样式</a:t>
            </a:r>
            <a:endParaRPr lang="en-US" dirty="0"/>
          </a:p>
        </p:txBody>
      </p:sp>
      <p:sp>
        <p:nvSpPr>
          <p:cNvPr id="3" name="Content Placeholder 2"/>
          <p:cNvSpPr>
            <a:spLocks noGrp="1"/>
          </p:cNvSpPr>
          <p:nvPr>
            <p:ph idx="1"/>
          </p:nvPr>
        </p:nvSpPr>
        <p:spPr>
          <a:xfrm>
            <a:off x="1721181" y="313671"/>
            <a:ext cx="1573807" cy="1829021"/>
          </a:xfrm>
        </p:spPr>
        <p:txBody>
          <a:bodyPr anchor="ct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591607" y="1258453"/>
            <a:ext cx="997918" cy="882619"/>
          </a:xfrm>
        </p:spPr>
        <p:txBody>
          <a:bodyPr>
            <a:normAutofit/>
          </a:bodyPr>
          <a:lstStyle>
            <a:lvl1pPr marL="0" indent="0" algn="l">
              <a:buNone/>
              <a:defRPr sz="628"/>
            </a:lvl1pPr>
            <a:lvl2pPr marL="134623" indent="0">
              <a:buNone/>
              <a:defRPr sz="412"/>
            </a:lvl2pPr>
            <a:lvl3pPr marL="269245" indent="0">
              <a:buNone/>
              <a:defRPr sz="353"/>
            </a:lvl3pPr>
            <a:lvl4pPr marL="403868" indent="0">
              <a:buNone/>
              <a:defRPr sz="294"/>
            </a:lvl4pPr>
            <a:lvl5pPr marL="538490" indent="0">
              <a:buNone/>
              <a:defRPr sz="294"/>
            </a:lvl5pPr>
            <a:lvl6pPr marL="673113" indent="0">
              <a:buNone/>
              <a:defRPr sz="294"/>
            </a:lvl6pPr>
            <a:lvl7pPr marL="807735" indent="0">
              <a:buNone/>
              <a:defRPr sz="294"/>
            </a:lvl7pPr>
            <a:lvl8pPr marL="942358" indent="0">
              <a:buNone/>
              <a:defRPr sz="294"/>
            </a:lvl8pPr>
            <a:lvl9pPr marL="1076980" indent="0">
              <a:buNone/>
              <a:defRPr sz="294"/>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D8BD707-D9CF-40AE-B4C6-C98DA3205C09}" type="datetimeFigureOut">
              <a:rPr lang="en-US" smtClean="0"/>
              <a:t>3/17/23</a:t>
            </a:fld>
            <a:endParaRPr 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B6F15528-21DE-4FAA-801E-634DDDAF4B2B}" type="slidenum">
              <a:rPr lang="en-US" altLang="zh-CN" smtClean="0"/>
              <a:t>‹#›</a:t>
            </a:fld>
            <a:endParaRPr lang="en-US" altLang="zh-CN"/>
          </a:p>
        </p:txBody>
      </p:sp>
      <p:cxnSp>
        <p:nvCxnSpPr>
          <p:cNvPr id="17" name="Straight Connector 16"/>
          <p:cNvCxnSpPr/>
          <p:nvPr/>
        </p:nvCxnSpPr>
        <p:spPr>
          <a:xfrm>
            <a:off x="592718" y="1258452"/>
            <a:ext cx="99623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280435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grpSp>
        <p:nvGrpSpPr>
          <p:cNvPr id="13" name="Group 12"/>
          <p:cNvGrpSpPr/>
          <p:nvPr/>
        </p:nvGrpSpPr>
        <p:grpSpPr>
          <a:xfrm>
            <a:off x="2054117" y="189297"/>
            <a:ext cx="1443570" cy="2021499"/>
            <a:chOff x="6852919" y="583365"/>
            <a:chExt cx="4681849" cy="5181928"/>
          </a:xfrm>
        </p:grpSpPr>
        <p:sp>
          <p:nvSpPr>
            <p:cNvPr id="14" name="Rectangle 13"/>
            <p:cNvSpPr/>
            <p:nvPr/>
          </p:nvSpPr>
          <p:spPr>
            <a:xfrm>
              <a:off x="6852919" y="583365"/>
              <a:ext cx="4681849" cy="5181928"/>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7273787" y="915806"/>
              <a:ext cx="3844017" cy="4507918"/>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593705" y="443438"/>
            <a:ext cx="1334029" cy="718674"/>
          </a:xfrm>
        </p:spPr>
        <p:txBody>
          <a:bodyPr anchor="b">
            <a:normAutofit/>
          </a:bodyPr>
          <a:lstStyle>
            <a:lvl1pPr>
              <a:defRPr sz="1256"/>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318719" y="440702"/>
            <a:ext cx="918833" cy="1517891"/>
          </a:xfrm>
          <a:solidFill>
            <a:schemeClr val="bg1">
              <a:lumMod val="85000"/>
            </a:schemeClr>
          </a:solidFill>
          <a:ln w="9525" cap="sq">
            <a:noFill/>
            <a:miter lim="800000"/>
          </a:ln>
          <a:effectLst/>
        </p:spPr>
        <p:txBody>
          <a:bodyPr anchor="t"/>
          <a:lstStyle>
            <a:lvl1pPr marL="0" indent="0" algn="ctr">
              <a:buNone/>
              <a:defRPr sz="942"/>
            </a:lvl1pPr>
            <a:lvl2pPr marL="134623" indent="0">
              <a:buNone/>
              <a:defRPr sz="824"/>
            </a:lvl2pPr>
            <a:lvl3pPr marL="269245" indent="0">
              <a:buNone/>
              <a:defRPr sz="707"/>
            </a:lvl3pPr>
            <a:lvl4pPr marL="403868" indent="0">
              <a:buNone/>
              <a:defRPr sz="589"/>
            </a:lvl4pPr>
            <a:lvl5pPr marL="538490" indent="0">
              <a:buNone/>
              <a:defRPr sz="589"/>
            </a:lvl5pPr>
            <a:lvl6pPr marL="673113" indent="0">
              <a:buNone/>
              <a:defRPr sz="589"/>
            </a:lvl6pPr>
            <a:lvl7pPr marL="807735" indent="0">
              <a:buNone/>
              <a:defRPr sz="589"/>
            </a:lvl7pPr>
            <a:lvl8pPr marL="942358" indent="0">
              <a:buNone/>
              <a:defRPr sz="589"/>
            </a:lvl8pPr>
            <a:lvl9pPr marL="1076980" indent="0">
              <a:buNone/>
              <a:defRPr sz="589"/>
            </a:lvl9pPr>
          </a:lstStyle>
          <a:p>
            <a:r>
              <a:rPr lang="zh-CN" altLang="en-US"/>
              <a:t>单击图标添加图片</a:t>
            </a:r>
            <a:endParaRPr lang="en-US" dirty="0"/>
          </a:p>
        </p:txBody>
      </p:sp>
      <p:sp>
        <p:nvSpPr>
          <p:cNvPr id="4" name="Text Placeholder 3"/>
          <p:cNvSpPr>
            <a:spLocks noGrp="1"/>
          </p:cNvSpPr>
          <p:nvPr>
            <p:ph type="body" sz="half" idx="2"/>
          </p:nvPr>
        </p:nvSpPr>
        <p:spPr>
          <a:xfrm>
            <a:off x="593435" y="1235093"/>
            <a:ext cx="1332118" cy="786654"/>
          </a:xfrm>
        </p:spPr>
        <p:txBody>
          <a:bodyPr>
            <a:normAutofit/>
          </a:bodyPr>
          <a:lstStyle>
            <a:lvl1pPr marL="0" indent="0" algn="l">
              <a:buNone/>
              <a:defRPr sz="707"/>
            </a:lvl1pPr>
            <a:lvl2pPr marL="134623" indent="0">
              <a:buNone/>
              <a:defRPr sz="412"/>
            </a:lvl2pPr>
            <a:lvl3pPr marL="269245" indent="0">
              <a:buNone/>
              <a:defRPr sz="353"/>
            </a:lvl3pPr>
            <a:lvl4pPr marL="403868" indent="0">
              <a:buNone/>
              <a:defRPr sz="294"/>
            </a:lvl4pPr>
            <a:lvl5pPr marL="538490" indent="0">
              <a:buNone/>
              <a:defRPr sz="294"/>
            </a:lvl5pPr>
            <a:lvl6pPr marL="673113" indent="0">
              <a:buNone/>
              <a:defRPr sz="294"/>
            </a:lvl6pPr>
            <a:lvl7pPr marL="807735" indent="0">
              <a:buNone/>
              <a:defRPr sz="294"/>
            </a:lvl7pPr>
            <a:lvl8pPr marL="942358" indent="0">
              <a:buNone/>
              <a:defRPr sz="294"/>
            </a:lvl8pPr>
            <a:lvl9pPr marL="1076980" indent="0">
              <a:buNone/>
              <a:defRPr sz="294"/>
            </a:lvl9pPr>
          </a:lstStyle>
          <a:p>
            <a:pPr lvl="0"/>
            <a:r>
              <a:rPr lang="zh-CN" altLang="en-US"/>
              <a:t>单击此处编辑母版文本样式</a:t>
            </a:r>
          </a:p>
        </p:txBody>
      </p:sp>
      <p:sp>
        <p:nvSpPr>
          <p:cNvPr id="5" name="Date Placeholder 4"/>
          <p:cNvSpPr>
            <a:spLocks noGrp="1"/>
          </p:cNvSpPr>
          <p:nvPr>
            <p:ph type="dt" sz="half" idx="10"/>
          </p:nvPr>
        </p:nvSpPr>
        <p:spPr>
          <a:xfrm>
            <a:off x="590629" y="2147425"/>
            <a:ext cx="1337106" cy="125678"/>
          </a:xfrm>
        </p:spPr>
        <p:txBody>
          <a:bodyPr/>
          <a:lstStyle>
            <a:lvl1pPr algn="l">
              <a:defRPr/>
            </a:lvl1pPr>
          </a:lstStyle>
          <a:p>
            <a:fld id="{1D8BD707-D9CF-40AE-B4C6-C98DA3205C09}" type="datetimeFigureOut">
              <a:rPr lang="en-US" smtClean="0"/>
              <a:t>3/17/23</a:t>
            </a:fld>
            <a:endParaRPr lang="en-US"/>
          </a:p>
        </p:txBody>
      </p:sp>
      <p:sp>
        <p:nvSpPr>
          <p:cNvPr id="6" name="Footer Placeholder 5"/>
          <p:cNvSpPr>
            <a:spLocks noGrp="1"/>
          </p:cNvSpPr>
          <p:nvPr>
            <p:ph type="ftr" sz="quarter" idx="11"/>
          </p:nvPr>
        </p:nvSpPr>
        <p:spPr>
          <a:xfrm>
            <a:off x="590985" y="125096"/>
            <a:ext cx="1336750" cy="125995"/>
          </a:xfrm>
        </p:spPr>
        <p:txBody>
          <a:bodyPr/>
          <a:lstStyle/>
          <a:p>
            <a:endParaRPr lang="zh-CN" altLang="en-US"/>
          </a:p>
        </p:txBody>
      </p:sp>
      <p:sp>
        <p:nvSpPr>
          <p:cNvPr id="7" name="Slide Number Placeholder 6"/>
          <p:cNvSpPr>
            <a:spLocks noGrp="1"/>
          </p:cNvSpPr>
          <p:nvPr>
            <p:ph type="sldNum" sz="quarter" idx="12"/>
          </p:nvPr>
        </p:nvSpPr>
        <p:spPr/>
        <p:txBody>
          <a:bodyPr/>
          <a:lstStyle/>
          <a:p>
            <a:fld id="{B6F15528-21DE-4FAA-801E-634DDDAF4B2B}" type="slidenum">
              <a:rPr lang="en-US" altLang="zh-CN" smtClean="0"/>
              <a:t>‹#›</a:t>
            </a:fld>
            <a:endParaRPr lang="en-US" altLang="zh-CN"/>
          </a:p>
        </p:txBody>
      </p:sp>
      <p:cxnSp>
        <p:nvCxnSpPr>
          <p:cNvPr id="31" name="Straight Connector 30"/>
          <p:cNvCxnSpPr/>
          <p:nvPr/>
        </p:nvCxnSpPr>
        <p:spPr>
          <a:xfrm>
            <a:off x="592527" y="1234156"/>
            <a:ext cx="1332828"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784805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cxnSp>
        <p:nvCxnSpPr>
          <p:cNvPr id="33" name="Straight Connector 32"/>
          <p:cNvCxnSpPr/>
          <p:nvPr/>
        </p:nvCxnSpPr>
        <p:spPr>
          <a:xfrm>
            <a:off x="593435" y="725153"/>
            <a:ext cx="270155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3/17/23</a:t>
            </a:fld>
            <a:endParaRPr 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6F15528-21DE-4FAA-801E-634DDDAF4B2B}" type="slidenum">
              <a:rPr lang="en-US" altLang="zh-CN" smtClean="0"/>
              <a:t>‹#›</a:t>
            </a:fld>
            <a:endParaRPr lang="en-US" altLang="zh-CN"/>
          </a:p>
        </p:txBody>
      </p:sp>
    </p:spTree>
    <p:extLst>
      <p:ext uri="{BB962C8B-B14F-4D97-AF65-F5344CB8AC3E}">
        <p14:creationId xmlns:p14="http://schemas.microsoft.com/office/powerpoint/2010/main" val="22938494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44078" y="313671"/>
            <a:ext cx="453467" cy="1829438"/>
          </a:xfrm>
        </p:spPr>
        <p:txBody>
          <a:bodyPr vert="eaVert"/>
          <a:lstStyle>
            <a:lvl1pPr algn="l">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593435" y="313671"/>
            <a:ext cx="2179339" cy="18294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3/17/23</a:t>
            </a:fld>
            <a:endParaRPr 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B6F15528-21DE-4FAA-801E-634DDDAF4B2B}" type="slidenum">
              <a:rPr lang="en-US" altLang="zh-CN" smtClean="0"/>
              <a:t>‹#›</a:t>
            </a:fld>
            <a:endParaRPr lang="en-US" altLang="zh-CN"/>
          </a:p>
        </p:txBody>
      </p:sp>
      <p:cxnSp>
        <p:nvCxnSpPr>
          <p:cNvPr id="15" name="Straight Connector 14"/>
          <p:cNvCxnSpPr/>
          <p:nvPr/>
        </p:nvCxnSpPr>
        <p:spPr>
          <a:xfrm>
            <a:off x="2844078" y="313671"/>
            <a:ext cx="0" cy="1829438"/>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069696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Header 1"/>
          <p:cNvSpPr>
            <a:spLocks noGrp="1"/>
          </p:cNvSpPr>
          <p:nvPr>
            <p:ph type="title" hasCustomPrompt="1"/>
          </p:nvPr>
        </p:nvSpPr>
        <p:spPr/>
        <p:txBody>
          <a:bodyPr/>
          <a:lstStyle/>
          <a:p>
            <a:r>
              <a:rPr lang="en-US"/>
              <a:t>Title</a:t>
            </a:r>
          </a:p>
        </p:txBody>
      </p:sp>
      <p:sp>
        <p:nvSpPr>
          <p:cNvPr id="3" name="Text 2"/>
          <p:cNvSpPr>
            <a:spLocks noGrp="1"/>
          </p:cNvSpPr>
          <p:nvPr>
            <p:ph type="body" idx="1" hasCustomPrompt="1"/>
          </p:nvPr>
        </p:nvSpPr>
        <p:spPr/>
        <p:txBody>
          <a:bodyPr/>
          <a:lstStyle/>
          <a:p>
            <a:pPr lvl="0"/>
            <a:r>
              <a:rPr lang="en-US"/>
              <a:t>Text</a:t>
            </a:r>
          </a:p>
          <a:p>
            <a:pPr lvl="1"/>
            <a:r>
              <a:rPr lang="en-US"/>
              <a:t>Second level</a:t>
            </a:r>
          </a:p>
          <a:p>
            <a:pPr lvl="2"/>
            <a:r>
              <a:rPr lang="en-US"/>
              <a:t>Third level</a:t>
            </a:r>
          </a:p>
          <a:p>
            <a:pPr lvl="3"/>
            <a:r>
              <a:rPr lang="en-US"/>
              <a:t>Fourth level</a:t>
            </a:r>
          </a:p>
          <a:p>
            <a:pPr lvl="4"/>
            <a:r>
              <a:rPr lang="en-US"/>
              <a:t>Fifth level</a:t>
            </a:r>
          </a:p>
        </p:txBody>
      </p:sp>
      <p:sp>
        <p:nvSpPr>
          <p:cNvPr id="4" name="Date 3"/>
          <p:cNvSpPr>
            <a:spLocks noGrp="1"/>
          </p:cNvSpPr>
          <p:nvPr>
            <p:ph type="dt" sz="half" idx="10"/>
          </p:nvPr>
        </p:nvSpPr>
        <p:spPr/>
        <p:txBody>
          <a:bodyPr/>
          <a:lstStyle/>
          <a:p>
            <a:fld id="{C16525B2-4347-4F72-BAF7-76B19438D329}" type="datetimeFigureOut">
              <a:rPr lang="en-US" smtClean="0"/>
              <a:t>3/17/23</a:t>
            </a:fld>
            <a:endParaRPr lang="en-US"/>
          </a:p>
        </p:txBody>
      </p:sp>
      <p:sp>
        <p:nvSpPr>
          <p:cNvPr id="5" name="Footer 4"/>
          <p:cNvSpPr>
            <a:spLocks noGrp="1"/>
          </p:cNvSpPr>
          <p:nvPr>
            <p:ph type="ftr" sz="quarter" idx="11"/>
          </p:nvPr>
        </p:nvSpPr>
        <p:spPr/>
        <p:txBody>
          <a:bodyPr/>
          <a:lstStyle/>
          <a:p>
            <a:endParaRPr lang="en-US"/>
          </a:p>
        </p:txBody>
      </p:sp>
      <p:sp>
        <p:nvSpPr>
          <p:cNvPr id="6" name="Slide number 5"/>
          <p:cNvSpPr>
            <a:spLocks noGrp="1"/>
          </p:cNvSpPr>
          <p:nvPr>
            <p:ph type="sldNum" sz="quarter" idx="12"/>
          </p:nvPr>
        </p:nvSpPr>
        <p:spPr/>
        <p:txBody>
          <a:bodyPr/>
          <a:lstStyle/>
          <a:p>
            <a:fld id="{80F073CC-40D5-4B23-8DF0-9BD0A0C12F2C}" type="slidenum">
              <a:rPr lang="en-US" smtClean="0"/>
              <a:t>‹#›</a:t>
            </a:fld>
            <a:endParaRPr lang="en-US"/>
          </a:p>
        </p:txBody>
      </p:sp>
    </p:spTree>
    <p:extLst>
      <p:ext uri="{BB962C8B-B14F-4D97-AF65-F5344CB8AC3E}">
        <p14:creationId xmlns:p14="http://schemas.microsoft.com/office/powerpoint/2010/main" val="2767688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FDC82F-889A-5F40-B766-35BEC5203034}"/>
              </a:ext>
            </a:extLst>
          </p:cNvPr>
          <p:cNvSpPr>
            <a:spLocks noGrp="1"/>
          </p:cNvSpPr>
          <p:nvPr>
            <p:ph type="title"/>
          </p:nvPr>
        </p:nvSpPr>
        <p:spPr>
          <a:xfrm>
            <a:off x="256487" y="671231"/>
            <a:ext cx="3242310" cy="1119963"/>
          </a:xfrm>
        </p:spPr>
        <p:txBody>
          <a:bodyPr anchor="b"/>
          <a:lstStyle>
            <a:lvl1pPr>
              <a:defRPr sz="185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04A71A75-5A7F-DD4B-B96C-659263D4A783}"/>
              </a:ext>
            </a:extLst>
          </p:cNvPr>
          <p:cNvSpPr>
            <a:spLocks noGrp="1"/>
          </p:cNvSpPr>
          <p:nvPr>
            <p:ph type="body" idx="1"/>
          </p:nvPr>
        </p:nvSpPr>
        <p:spPr>
          <a:xfrm>
            <a:off x="256487" y="1801790"/>
            <a:ext cx="3242310" cy="588962"/>
          </a:xfrm>
        </p:spPr>
        <p:txBody>
          <a:bodyPr/>
          <a:lstStyle>
            <a:lvl1pPr marL="0" indent="0">
              <a:buNone/>
              <a:defRPr sz="740">
                <a:solidFill>
                  <a:schemeClr val="tx1">
                    <a:tint val="75000"/>
                  </a:schemeClr>
                </a:solidFill>
              </a:defRPr>
            </a:lvl1pPr>
            <a:lvl2pPr marL="140955" indent="0">
              <a:buNone/>
              <a:defRPr sz="617">
                <a:solidFill>
                  <a:schemeClr val="tx1">
                    <a:tint val="75000"/>
                  </a:schemeClr>
                </a:solidFill>
              </a:defRPr>
            </a:lvl2pPr>
            <a:lvl3pPr marL="281910" indent="0">
              <a:buNone/>
              <a:defRPr sz="555">
                <a:solidFill>
                  <a:schemeClr val="tx1">
                    <a:tint val="75000"/>
                  </a:schemeClr>
                </a:solidFill>
              </a:defRPr>
            </a:lvl3pPr>
            <a:lvl4pPr marL="422864" indent="0">
              <a:buNone/>
              <a:defRPr sz="493">
                <a:solidFill>
                  <a:schemeClr val="tx1">
                    <a:tint val="75000"/>
                  </a:schemeClr>
                </a:solidFill>
              </a:defRPr>
            </a:lvl4pPr>
            <a:lvl5pPr marL="563819" indent="0">
              <a:buNone/>
              <a:defRPr sz="493">
                <a:solidFill>
                  <a:schemeClr val="tx1">
                    <a:tint val="75000"/>
                  </a:schemeClr>
                </a:solidFill>
              </a:defRPr>
            </a:lvl5pPr>
            <a:lvl6pPr marL="704774" indent="0">
              <a:buNone/>
              <a:defRPr sz="493">
                <a:solidFill>
                  <a:schemeClr val="tx1">
                    <a:tint val="75000"/>
                  </a:schemeClr>
                </a:solidFill>
              </a:defRPr>
            </a:lvl6pPr>
            <a:lvl7pPr marL="845729" indent="0">
              <a:buNone/>
              <a:defRPr sz="493">
                <a:solidFill>
                  <a:schemeClr val="tx1">
                    <a:tint val="75000"/>
                  </a:schemeClr>
                </a:solidFill>
              </a:defRPr>
            </a:lvl7pPr>
            <a:lvl8pPr marL="986683" indent="0">
              <a:buNone/>
              <a:defRPr sz="493">
                <a:solidFill>
                  <a:schemeClr val="tx1">
                    <a:tint val="75000"/>
                  </a:schemeClr>
                </a:solidFill>
              </a:defRPr>
            </a:lvl8pPr>
            <a:lvl9pPr marL="1127638" indent="0">
              <a:buNone/>
              <a:defRPr sz="493">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8BB54B34-D1F6-EE4C-BFA0-04FB15FACA68}"/>
              </a:ext>
            </a:extLst>
          </p:cNvPr>
          <p:cNvSpPr>
            <a:spLocks noGrp="1"/>
          </p:cNvSpPr>
          <p:nvPr>
            <p:ph type="dt" sz="half" idx="10"/>
          </p:nvPr>
        </p:nvSpPr>
        <p:spPr/>
        <p:txBody>
          <a:bodyPr/>
          <a:lstStyle/>
          <a:p>
            <a:fld id="{1D8BD707-D9CF-40AE-B4C6-C98DA3205C09}" type="datetimeFigureOut">
              <a:rPr lang="en-US" smtClean="0"/>
              <a:t>3/17/23</a:t>
            </a:fld>
            <a:endParaRPr lang="en-US"/>
          </a:p>
        </p:txBody>
      </p:sp>
      <p:sp>
        <p:nvSpPr>
          <p:cNvPr id="5" name="页脚占位符 4">
            <a:extLst>
              <a:ext uri="{FF2B5EF4-FFF2-40B4-BE49-F238E27FC236}">
                <a16:creationId xmlns:a16="http://schemas.microsoft.com/office/drawing/2014/main" id="{5D13FA32-1732-394F-AAEC-FC145B494D7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540743F-B3C6-224A-8426-D1A5E73A526D}"/>
              </a:ext>
            </a:extLst>
          </p:cNvPr>
          <p:cNvSpPr>
            <a:spLocks noGrp="1"/>
          </p:cNvSpPr>
          <p:nvPr>
            <p:ph type="sldNum" sz="quarter" idx="12"/>
          </p:nvPr>
        </p:nvSpPr>
        <p:spPr/>
        <p:txBody>
          <a:bodyPr/>
          <a:lstStyle/>
          <a:p>
            <a:fld id="{B6F15528-21DE-4FAA-801E-634DDDAF4B2B}" type="slidenum">
              <a:rPr lang="en-US" altLang="zh-CN" smtClean="0"/>
              <a:t>‹#›</a:t>
            </a:fld>
            <a:endParaRPr lang="en-US" altLang="zh-CN"/>
          </a:p>
        </p:txBody>
      </p:sp>
    </p:spTree>
    <p:extLst>
      <p:ext uri="{BB962C8B-B14F-4D97-AF65-F5344CB8AC3E}">
        <p14:creationId xmlns:p14="http://schemas.microsoft.com/office/powerpoint/2010/main" val="2336825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66EE25-4016-A444-A1BF-543C7138A496}"/>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23F9A009-7AAA-7949-86A0-3D524C6A2A9F}"/>
              </a:ext>
            </a:extLst>
          </p:cNvPr>
          <p:cNvSpPr>
            <a:spLocks noGrp="1"/>
          </p:cNvSpPr>
          <p:nvPr>
            <p:ph sz="half" idx="1"/>
          </p:nvPr>
        </p:nvSpPr>
        <p:spPr>
          <a:xfrm>
            <a:off x="258445" y="716727"/>
            <a:ext cx="1597660" cy="1708303"/>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0AED8471-CC64-8C4C-8732-6A8AF6C3A03D}"/>
              </a:ext>
            </a:extLst>
          </p:cNvPr>
          <p:cNvSpPr>
            <a:spLocks noGrp="1"/>
          </p:cNvSpPr>
          <p:nvPr>
            <p:ph sz="half" idx="2"/>
          </p:nvPr>
        </p:nvSpPr>
        <p:spPr>
          <a:xfrm>
            <a:off x="1903095" y="716727"/>
            <a:ext cx="1597660" cy="1708303"/>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3D5ACC2F-E05A-BD4F-92CE-BDA856234EE5}"/>
              </a:ext>
            </a:extLst>
          </p:cNvPr>
          <p:cNvSpPr>
            <a:spLocks noGrp="1"/>
          </p:cNvSpPr>
          <p:nvPr>
            <p:ph type="dt" sz="half" idx="10"/>
          </p:nvPr>
        </p:nvSpPr>
        <p:spPr/>
        <p:txBody>
          <a:bodyPr/>
          <a:lstStyle/>
          <a:p>
            <a:fld id="{1D8BD707-D9CF-40AE-B4C6-C98DA3205C09}" type="datetimeFigureOut">
              <a:rPr lang="en-US" smtClean="0"/>
              <a:t>3/17/23</a:t>
            </a:fld>
            <a:endParaRPr lang="en-US"/>
          </a:p>
        </p:txBody>
      </p:sp>
      <p:sp>
        <p:nvSpPr>
          <p:cNvPr id="6" name="页脚占位符 5">
            <a:extLst>
              <a:ext uri="{FF2B5EF4-FFF2-40B4-BE49-F238E27FC236}">
                <a16:creationId xmlns:a16="http://schemas.microsoft.com/office/drawing/2014/main" id="{74F665C5-A877-D44E-BA4B-1156DBB0333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2EBC8A5-F193-A84B-A2A0-1FFEAAB9222E}"/>
              </a:ext>
            </a:extLst>
          </p:cNvPr>
          <p:cNvSpPr>
            <a:spLocks noGrp="1"/>
          </p:cNvSpPr>
          <p:nvPr>
            <p:ph type="sldNum" sz="quarter" idx="12"/>
          </p:nvPr>
        </p:nvSpPr>
        <p:spPr/>
        <p:txBody>
          <a:bodyPr/>
          <a:lstStyle/>
          <a:p>
            <a:fld id="{B6F15528-21DE-4FAA-801E-634DDDAF4B2B}" type="slidenum">
              <a:rPr lang="en-US" altLang="zh-CN" smtClean="0"/>
              <a:t>‹#›</a:t>
            </a:fld>
            <a:endParaRPr lang="en-US" altLang="zh-CN"/>
          </a:p>
        </p:txBody>
      </p:sp>
    </p:spTree>
    <p:extLst>
      <p:ext uri="{BB962C8B-B14F-4D97-AF65-F5344CB8AC3E}">
        <p14:creationId xmlns:p14="http://schemas.microsoft.com/office/powerpoint/2010/main" val="36651056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86FB3A-94A6-8645-9252-483EB1BD6C72}"/>
              </a:ext>
            </a:extLst>
          </p:cNvPr>
          <p:cNvSpPr>
            <a:spLocks noGrp="1"/>
          </p:cNvSpPr>
          <p:nvPr>
            <p:ph type="title"/>
          </p:nvPr>
        </p:nvSpPr>
        <p:spPr>
          <a:xfrm>
            <a:off x="258935" y="143346"/>
            <a:ext cx="3242310" cy="520406"/>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80EFC608-CAAA-8B40-A45E-BFEE7E3D99A1}"/>
              </a:ext>
            </a:extLst>
          </p:cNvPr>
          <p:cNvSpPr>
            <a:spLocks noGrp="1"/>
          </p:cNvSpPr>
          <p:nvPr>
            <p:ph type="body" idx="1"/>
          </p:nvPr>
        </p:nvSpPr>
        <p:spPr>
          <a:xfrm>
            <a:off x="258935" y="660012"/>
            <a:ext cx="1590318" cy="323462"/>
          </a:xfrm>
        </p:spPr>
        <p:txBody>
          <a:bodyPr anchor="b"/>
          <a:lstStyle>
            <a:lvl1pPr marL="0" indent="0">
              <a:buNone/>
              <a:defRPr sz="740" b="1"/>
            </a:lvl1pPr>
            <a:lvl2pPr marL="140955" indent="0">
              <a:buNone/>
              <a:defRPr sz="617" b="1"/>
            </a:lvl2pPr>
            <a:lvl3pPr marL="281910" indent="0">
              <a:buNone/>
              <a:defRPr sz="555" b="1"/>
            </a:lvl3pPr>
            <a:lvl4pPr marL="422864" indent="0">
              <a:buNone/>
              <a:defRPr sz="493" b="1"/>
            </a:lvl4pPr>
            <a:lvl5pPr marL="563819" indent="0">
              <a:buNone/>
              <a:defRPr sz="493" b="1"/>
            </a:lvl5pPr>
            <a:lvl6pPr marL="704774" indent="0">
              <a:buNone/>
              <a:defRPr sz="493" b="1"/>
            </a:lvl6pPr>
            <a:lvl7pPr marL="845729" indent="0">
              <a:buNone/>
              <a:defRPr sz="493" b="1"/>
            </a:lvl7pPr>
            <a:lvl8pPr marL="986683" indent="0">
              <a:buNone/>
              <a:defRPr sz="493" b="1"/>
            </a:lvl8pPr>
            <a:lvl9pPr marL="1127638" indent="0">
              <a:buNone/>
              <a:defRPr sz="493"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4799A8A6-C666-8C45-B011-D7EF55E7951C}"/>
              </a:ext>
            </a:extLst>
          </p:cNvPr>
          <p:cNvSpPr>
            <a:spLocks noGrp="1"/>
          </p:cNvSpPr>
          <p:nvPr>
            <p:ph sz="half" idx="2"/>
          </p:nvPr>
        </p:nvSpPr>
        <p:spPr>
          <a:xfrm>
            <a:off x="258935" y="983474"/>
            <a:ext cx="1590318" cy="1446542"/>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1FFC9965-18C3-834A-9B88-CC3C8AA5CB18}"/>
              </a:ext>
            </a:extLst>
          </p:cNvPr>
          <p:cNvSpPr>
            <a:spLocks noGrp="1"/>
          </p:cNvSpPr>
          <p:nvPr>
            <p:ph type="body" sz="quarter" idx="3"/>
          </p:nvPr>
        </p:nvSpPr>
        <p:spPr>
          <a:xfrm>
            <a:off x="1903095" y="660012"/>
            <a:ext cx="1598150" cy="323462"/>
          </a:xfrm>
        </p:spPr>
        <p:txBody>
          <a:bodyPr anchor="b"/>
          <a:lstStyle>
            <a:lvl1pPr marL="0" indent="0">
              <a:buNone/>
              <a:defRPr sz="740" b="1"/>
            </a:lvl1pPr>
            <a:lvl2pPr marL="140955" indent="0">
              <a:buNone/>
              <a:defRPr sz="617" b="1"/>
            </a:lvl2pPr>
            <a:lvl3pPr marL="281910" indent="0">
              <a:buNone/>
              <a:defRPr sz="555" b="1"/>
            </a:lvl3pPr>
            <a:lvl4pPr marL="422864" indent="0">
              <a:buNone/>
              <a:defRPr sz="493" b="1"/>
            </a:lvl4pPr>
            <a:lvl5pPr marL="563819" indent="0">
              <a:buNone/>
              <a:defRPr sz="493" b="1"/>
            </a:lvl5pPr>
            <a:lvl6pPr marL="704774" indent="0">
              <a:buNone/>
              <a:defRPr sz="493" b="1"/>
            </a:lvl6pPr>
            <a:lvl7pPr marL="845729" indent="0">
              <a:buNone/>
              <a:defRPr sz="493" b="1"/>
            </a:lvl7pPr>
            <a:lvl8pPr marL="986683" indent="0">
              <a:buNone/>
              <a:defRPr sz="493" b="1"/>
            </a:lvl8pPr>
            <a:lvl9pPr marL="1127638" indent="0">
              <a:buNone/>
              <a:defRPr sz="493"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2D046A76-1A43-F048-A7C5-F7B04890ECB3}"/>
              </a:ext>
            </a:extLst>
          </p:cNvPr>
          <p:cNvSpPr>
            <a:spLocks noGrp="1"/>
          </p:cNvSpPr>
          <p:nvPr>
            <p:ph sz="quarter" idx="4"/>
          </p:nvPr>
        </p:nvSpPr>
        <p:spPr>
          <a:xfrm>
            <a:off x="1903095" y="983474"/>
            <a:ext cx="1598150" cy="1446542"/>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6140DCFA-2B76-524B-AFDF-728575869132}"/>
              </a:ext>
            </a:extLst>
          </p:cNvPr>
          <p:cNvSpPr>
            <a:spLocks noGrp="1"/>
          </p:cNvSpPr>
          <p:nvPr>
            <p:ph type="dt" sz="half" idx="10"/>
          </p:nvPr>
        </p:nvSpPr>
        <p:spPr/>
        <p:txBody>
          <a:bodyPr/>
          <a:lstStyle/>
          <a:p>
            <a:fld id="{1D8BD707-D9CF-40AE-B4C6-C98DA3205C09}" type="datetimeFigureOut">
              <a:rPr lang="en-US" smtClean="0"/>
              <a:t>3/17/23</a:t>
            </a:fld>
            <a:endParaRPr lang="en-US"/>
          </a:p>
        </p:txBody>
      </p:sp>
      <p:sp>
        <p:nvSpPr>
          <p:cNvPr id="8" name="页脚占位符 7">
            <a:extLst>
              <a:ext uri="{FF2B5EF4-FFF2-40B4-BE49-F238E27FC236}">
                <a16:creationId xmlns:a16="http://schemas.microsoft.com/office/drawing/2014/main" id="{E71BAFA3-B856-2245-A959-3DB01E6824B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1C97A283-BF61-B247-82B4-A68A79D27622}"/>
              </a:ext>
            </a:extLst>
          </p:cNvPr>
          <p:cNvSpPr>
            <a:spLocks noGrp="1"/>
          </p:cNvSpPr>
          <p:nvPr>
            <p:ph type="sldNum" sz="quarter" idx="12"/>
          </p:nvPr>
        </p:nvSpPr>
        <p:spPr/>
        <p:txBody>
          <a:bodyPr/>
          <a:lstStyle/>
          <a:p>
            <a:fld id="{B6F15528-21DE-4FAA-801E-634DDDAF4B2B}" type="slidenum">
              <a:rPr lang="en-US" altLang="zh-CN" smtClean="0"/>
              <a:t>‹#›</a:t>
            </a:fld>
            <a:endParaRPr lang="en-US" altLang="zh-CN"/>
          </a:p>
        </p:txBody>
      </p:sp>
    </p:spTree>
    <p:extLst>
      <p:ext uri="{BB962C8B-B14F-4D97-AF65-F5344CB8AC3E}">
        <p14:creationId xmlns:p14="http://schemas.microsoft.com/office/powerpoint/2010/main" val="2613413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078881-4DDC-0D4F-955B-7D29CBF4E7B8}"/>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509AB8EA-13F3-8740-BAD5-F7C82F9FE2F8}"/>
              </a:ext>
            </a:extLst>
          </p:cNvPr>
          <p:cNvSpPr>
            <a:spLocks noGrp="1"/>
          </p:cNvSpPr>
          <p:nvPr>
            <p:ph type="dt" sz="half" idx="10"/>
          </p:nvPr>
        </p:nvSpPr>
        <p:spPr/>
        <p:txBody>
          <a:bodyPr/>
          <a:lstStyle/>
          <a:p>
            <a:fld id="{1D8BD707-D9CF-40AE-B4C6-C98DA3205C09}" type="datetimeFigureOut">
              <a:rPr lang="en-US" smtClean="0"/>
              <a:t>3/17/23</a:t>
            </a:fld>
            <a:endParaRPr lang="en-US"/>
          </a:p>
        </p:txBody>
      </p:sp>
      <p:sp>
        <p:nvSpPr>
          <p:cNvPr id="4" name="页脚占位符 3">
            <a:extLst>
              <a:ext uri="{FF2B5EF4-FFF2-40B4-BE49-F238E27FC236}">
                <a16:creationId xmlns:a16="http://schemas.microsoft.com/office/drawing/2014/main" id="{8604C76E-371E-104B-A014-6162A5E098B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13D6AF3-2B20-5041-9F2C-B00015FE722D}"/>
              </a:ext>
            </a:extLst>
          </p:cNvPr>
          <p:cNvSpPr>
            <a:spLocks noGrp="1"/>
          </p:cNvSpPr>
          <p:nvPr>
            <p:ph type="sldNum" sz="quarter" idx="12"/>
          </p:nvPr>
        </p:nvSpPr>
        <p:spPr/>
        <p:txBody>
          <a:bodyPr/>
          <a:lstStyle/>
          <a:p>
            <a:fld id="{B6F15528-21DE-4FAA-801E-634DDDAF4B2B}" type="slidenum">
              <a:rPr lang="en-US" altLang="zh-CN" smtClean="0"/>
              <a:t>‹#›</a:t>
            </a:fld>
            <a:endParaRPr lang="en-US" altLang="zh-CN"/>
          </a:p>
        </p:txBody>
      </p:sp>
    </p:spTree>
    <p:extLst>
      <p:ext uri="{BB962C8B-B14F-4D97-AF65-F5344CB8AC3E}">
        <p14:creationId xmlns:p14="http://schemas.microsoft.com/office/powerpoint/2010/main" val="2204650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E35249A-DE9D-8749-9133-12EC5B81D8AB}"/>
              </a:ext>
            </a:extLst>
          </p:cNvPr>
          <p:cNvSpPr>
            <a:spLocks noGrp="1"/>
          </p:cNvSpPr>
          <p:nvPr>
            <p:ph type="dt" sz="half" idx="10"/>
          </p:nvPr>
        </p:nvSpPr>
        <p:spPr/>
        <p:txBody>
          <a:bodyPr/>
          <a:lstStyle/>
          <a:p>
            <a:fld id="{1D8BD707-D9CF-40AE-B4C6-C98DA3205C09}" type="datetimeFigureOut">
              <a:rPr lang="en-US" smtClean="0"/>
              <a:t>3/17/23</a:t>
            </a:fld>
            <a:endParaRPr lang="en-US"/>
          </a:p>
        </p:txBody>
      </p:sp>
      <p:sp>
        <p:nvSpPr>
          <p:cNvPr id="3" name="页脚占位符 2">
            <a:extLst>
              <a:ext uri="{FF2B5EF4-FFF2-40B4-BE49-F238E27FC236}">
                <a16:creationId xmlns:a16="http://schemas.microsoft.com/office/drawing/2014/main" id="{360C3803-73D6-2443-AA2D-09CC9D9E625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A7DD11C-DD10-0143-A865-1254F7B291EC}"/>
              </a:ext>
            </a:extLst>
          </p:cNvPr>
          <p:cNvSpPr>
            <a:spLocks noGrp="1"/>
          </p:cNvSpPr>
          <p:nvPr>
            <p:ph type="sldNum" sz="quarter" idx="12"/>
          </p:nvPr>
        </p:nvSpPr>
        <p:spPr/>
        <p:txBody>
          <a:bodyPr/>
          <a:lstStyle/>
          <a:p>
            <a:fld id="{B6F15528-21DE-4FAA-801E-634DDDAF4B2B}" type="slidenum">
              <a:rPr lang="en-US" altLang="zh-CN" smtClean="0"/>
              <a:t>‹#›</a:t>
            </a:fld>
            <a:endParaRPr lang="en-US" altLang="zh-CN"/>
          </a:p>
        </p:txBody>
      </p:sp>
    </p:spTree>
    <p:extLst>
      <p:ext uri="{BB962C8B-B14F-4D97-AF65-F5344CB8AC3E}">
        <p14:creationId xmlns:p14="http://schemas.microsoft.com/office/powerpoint/2010/main" val="2048676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039C4C-4DB7-5344-9DD2-ED481D1B047F}"/>
              </a:ext>
            </a:extLst>
          </p:cNvPr>
          <p:cNvSpPr>
            <a:spLocks noGrp="1"/>
          </p:cNvSpPr>
          <p:nvPr>
            <p:ph type="title"/>
          </p:nvPr>
        </p:nvSpPr>
        <p:spPr>
          <a:xfrm>
            <a:off x="258935" y="179493"/>
            <a:ext cx="1212440" cy="628227"/>
          </a:xfrm>
        </p:spPr>
        <p:txBody>
          <a:bodyPr anchor="b"/>
          <a:lstStyle>
            <a:lvl1pPr>
              <a:defRPr sz="987"/>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69CB43E7-4D83-B945-8F9C-8ED329D686F2}"/>
              </a:ext>
            </a:extLst>
          </p:cNvPr>
          <p:cNvSpPr>
            <a:spLocks noGrp="1"/>
          </p:cNvSpPr>
          <p:nvPr>
            <p:ph idx="1"/>
          </p:nvPr>
        </p:nvSpPr>
        <p:spPr>
          <a:xfrm>
            <a:off x="1598150" y="387656"/>
            <a:ext cx="1903095" cy="1913349"/>
          </a:xfrm>
        </p:spPr>
        <p:txBody>
          <a:bodyPr/>
          <a:lstStyle>
            <a:lvl1pPr>
              <a:defRPr sz="987"/>
            </a:lvl1pPr>
            <a:lvl2pPr>
              <a:defRPr sz="863"/>
            </a:lvl2pPr>
            <a:lvl3pPr>
              <a:defRPr sz="740"/>
            </a:lvl3pPr>
            <a:lvl4pPr>
              <a:defRPr sz="617"/>
            </a:lvl4pPr>
            <a:lvl5pPr>
              <a:defRPr sz="617"/>
            </a:lvl5pPr>
            <a:lvl6pPr>
              <a:defRPr sz="617"/>
            </a:lvl6pPr>
            <a:lvl7pPr>
              <a:defRPr sz="617"/>
            </a:lvl7pPr>
            <a:lvl8pPr>
              <a:defRPr sz="617"/>
            </a:lvl8pPr>
            <a:lvl9pPr>
              <a:defRPr sz="617"/>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07B0C3F9-5E73-E94E-B857-07413A744B70}"/>
              </a:ext>
            </a:extLst>
          </p:cNvPr>
          <p:cNvSpPr>
            <a:spLocks noGrp="1"/>
          </p:cNvSpPr>
          <p:nvPr>
            <p:ph type="body" sz="half" idx="2"/>
          </p:nvPr>
        </p:nvSpPr>
        <p:spPr>
          <a:xfrm>
            <a:off x="258935" y="807720"/>
            <a:ext cx="1212440" cy="1496401"/>
          </a:xfrm>
        </p:spPr>
        <p:txBody>
          <a:bodyPr/>
          <a:lstStyle>
            <a:lvl1pPr marL="0" indent="0">
              <a:buNone/>
              <a:defRPr sz="493"/>
            </a:lvl1pPr>
            <a:lvl2pPr marL="140955" indent="0">
              <a:buNone/>
              <a:defRPr sz="432"/>
            </a:lvl2pPr>
            <a:lvl3pPr marL="281910" indent="0">
              <a:buNone/>
              <a:defRPr sz="370"/>
            </a:lvl3pPr>
            <a:lvl4pPr marL="422864" indent="0">
              <a:buNone/>
              <a:defRPr sz="308"/>
            </a:lvl4pPr>
            <a:lvl5pPr marL="563819" indent="0">
              <a:buNone/>
              <a:defRPr sz="308"/>
            </a:lvl5pPr>
            <a:lvl6pPr marL="704774" indent="0">
              <a:buNone/>
              <a:defRPr sz="308"/>
            </a:lvl6pPr>
            <a:lvl7pPr marL="845729" indent="0">
              <a:buNone/>
              <a:defRPr sz="308"/>
            </a:lvl7pPr>
            <a:lvl8pPr marL="986683" indent="0">
              <a:buNone/>
              <a:defRPr sz="308"/>
            </a:lvl8pPr>
            <a:lvl9pPr marL="1127638" indent="0">
              <a:buNone/>
              <a:defRPr sz="308"/>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2B4F6336-A608-E448-A9C4-91CF8856E53B}"/>
              </a:ext>
            </a:extLst>
          </p:cNvPr>
          <p:cNvSpPr>
            <a:spLocks noGrp="1"/>
          </p:cNvSpPr>
          <p:nvPr>
            <p:ph type="dt" sz="half" idx="10"/>
          </p:nvPr>
        </p:nvSpPr>
        <p:spPr/>
        <p:txBody>
          <a:bodyPr/>
          <a:lstStyle/>
          <a:p>
            <a:fld id="{1D8BD707-D9CF-40AE-B4C6-C98DA3205C09}" type="datetimeFigureOut">
              <a:rPr lang="en-US" smtClean="0"/>
              <a:t>3/17/23</a:t>
            </a:fld>
            <a:endParaRPr lang="en-US"/>
          </a:p>
        </p:txBody>
      </p:sp>
      <p:sp>
        <p:nvSpPr>
          <p:cNvPr id="6" name="页脚占位符 5">
            <a:extLst>
              <a:ext uri="{FF2B5EF4-FFF2-40B4-BE49-F238E27FC236}">
                <a16:creationId xmlns:a16="http://schemas.microsoft.com/office/drawing/2014/main" id="{2DC26AA6-E7F0-9D43-A026-BE3980BB93C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3647539-D3D1-604E-850D-A3FCAAE91B8B}"/>
              </a:ext>
            </a:extLst>
          </p:cNvPr>
          <p:cNvSpPr>
            <a:spLocks noGrp="1"/>
          </p:cNvSpPr>
          <p:nvPr>
            <p:ph type="sldNum" sz="quarter" idx="12"/>
          </p:nvPr>
        </p:nvSpPr>
        <p:spPr/>
        <p:txBody>
          <a:bodyPr/>
          <a:lstStyle/>
          <a:p>
            <a:fld id="{B6F15528-21DE-4FAA-801E-634DDDAF4B2B}" type="slidenum">
              <a:rPr lang="en-US" altLang="zh-CN" smtClean="0"/>
              <a:t>‹#›</a:t>
            </a:fld>
            <a:endParaRPr lang="en-US" altLang="zh-CN"/>
          </a:p>
        </p:txBody>
      </p:sp>
    </p:spTree>
    <p:extLst>
      <p:ext uri="{BB962C8B-B14F-4D97-AF65-F5344CB8AC3E}">
        <p14:creationId xmlns:p14="http://schemas.microsoft.com/office/powerpoint/2010/main" val="3782213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568865-D52B-8344-87BD-62D51D382BCF}"/>
              </a:ext>
            </a:extLst>
          </p:cNvPr>
          <p:cNvSpPr>
            <a:spLocks noGrp="1"/>
          </p:cNvSpPr>
          <p:nvPr>
            <p:ph type="title"/>
          </p:nvPr>
        </p:nvSpPr>
        <p:spPr>
          <a:xfrm>
            <a:off x="258935" y="179493"/>
            <a:ext cx="1212440" cy="628227"/>
          </a:xfrm>
        </p:spPr>
        <p:txBody>
          <a:bodyPr anchor="b"/>
          <a:lstStyle>
            <a:lvl1pPr>
              <a:defRPr sz="987"/>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300BD740-1E08-D042-8110-BDD3F1FA1251}"/>
              </a:ext>
            </a:extLst>
          </p:cNvPr>
          <p:cNvSpPr>
            <a:spLocks noGrp="1"/>
          </p:cNvSpPr>
          <p:nvPr>
            <p:ph type="pic" idx="1"/>
          </p:nvPr>
        </p:nvSpPr>
        <p:spPr>
          <a:xfrm>
            <a:off x="1598150" y="387656"/>
            <a:ext cx="1903095" cy="1913349"/>
          </a:xfrm>
        </p:spPr>
        <p:txBody>
          <a:bodyPr/>
          <a:lstStyle>
            <a:lvl1pPr marL="0" indent="0">
              <a:buNone/>
              <a:defRPr sz="987"/>
            </a:lvl1pPr>
            <a:lvl2pPr marL="140955" indent="0">
              <a:buNone/>
              <a:defRPr sz="863"/>
            </a:lvl2pPr>
            <a:lvl3pPr marL="281910" indent="0">
              <a:buNone/>
              <a:defRPr sz="740"/>
            </a:lvl3pPr>
            <a:lvl4pPr marL="422864" indent="0">
              <a:buNone/>
              <a:defRPr sz="617"/>
            </a:lvl4pPr>
            <a:lvl5pPr marL="563819" indent="0">
              <a:buNone/>
              <a:defRPr sz="617"/>
            </a:lvl5pPr>
            <a:lvl6pPr marL="704774" indent="0">
              <a:buNone/>
              <a:defRPr sz="617"/>
            </a:lvl6pPr>
            <a:lvl7pPr marL="845729" indent="0">
              <a:buNone/>
              <a:defRPr sz="617"/>
            </a:lvl7pPr>
            <a:lvl8pPr marL="986683" indent="0">
              <a:buNone/>
              <a:defRPr sz="617"/>
            </a:lvl8pPr>
            <a:lvl9pPr marL="1127638" indent="0">
              <a:buNone/>
              <a:defRPr sz="617"/>
            </a:lvl9pPr>
          </a:lstStyle>
          <a:p>
            <a:endParaRPr kumimoji="1" lang="zh-CN" altLang="en-US"/>
          </a:p>
        </p:txBody>
      </p:sp>
      <p:sp>
        <p:nvSpPr>
          <p:cNvPr id="4" name="文本占位符 3">
            <a:extLst>
              <a:ext uri="{FF2B5EF4-FFF2-40B4-BE49-F238E27FC236}">
                <a16:creationId xmlns:a16="http://schemas.microsoft.com/office/drawing/2014/main" id="{DE65F6E5-B760-2349-A3FC-106C5545831A}"/>
              </a:ext>
            </a:extLst>
          </p:cNvPr>
          <p:cNvSpPr>
            <a:spLocks noGrp="1"/>
          </p:cNvSpPr>
          <p:nvPr>
            <p:ph type="body" sz="half" idx="2"/>
          </p:nvPr>
        </p:nvSpPr>
        <p:spPr>
          <a:xfrm>
            <a:off x="258935" y="807720"/>
            <a:ext cx="1212440" cy="1496401"/>
          </a:xfrm>
        </p:spPr>
        <p:txBody>
          <a:bodyPr/>
          <a:lstStyle>
            <a:lvl1pPr marL="0" indent="0">
              <a:buNone/>
              <a:defRPr sz="493"/>
            </a:lvl1pPr>
            <a:lvl2pPr marL="140955" indent="0">
              <a:buNone/>
              <a:defRPr sz="432"/>
            </a:lvl2pPr>
            <a:lvl3pPr marL="281910" indent="0">
              <a:buNone/>
              <a:defRPr sz="370"/>
            </a:lvl3pPr>
            <a:lvl4pPr marL="422864" indent="0">
              <a:buNone/>
              <a:defRPr sz="308"/>
            </a:lvl4pPr>
            <a:lvl5pPr marL="563819" indent="0">
              <a:buNone/>
              <a:defRPr sz="308"/>
            </a:lvl5pPr>
            <a:lvl6pPr marL="704774" indent="0">
              <a:buNone/>
              <a:defRPr sz="308"/>
            </a:lvl6pPr>
            <a:lvl7pPr marL="845729" indent="0">
              <a:buNone/>
              <a:defRPr sz="308"/>
            </a:lvl7pPr>
            <a:lvl8pPr marL="986683" indent="0">
              <a:buNone/>
              <a:defRPr sz="308"/>
            </a:lvl8pPr>
            <a:lvl9pPr marL="1127638" indent="0">
              <a:buNone/>
              <a:defRPr sz="308"/>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1D29EEEC-9987-584E-BE3B-A6F4D73E2A1A}"/>
              </a:ext>
            </a:extLst>
          </p:cNvPr>
          <p:cNvSpPr>
            <a:spLocks noGrp="1"/>
          </p:cNvSpPr>
          <p:nvPr>
            <p:ph type="dt" sz="half" idx="10"/>
          </p:nvPr>
        </p:nvSpPr>
        <p:spPr/>
        <p:txBody>
          <a:bodyPr/>
          <a:lstStyle/>
          <a:p>
            <a:fld id="{1D8BD707-D9CF-40AE-B4C6-C98DA3205C09}" type="datetimeFigureOut">
              <a:rPr lang="en-US" smtClean="0"/>
              <a:t>3/17/23</a:t>
            </a:fld>
            <a:endParaRPr lang="en-US"/>
          </a:p>
        </p:txBody>
      </p:sp>
      <p:sp>
        <p:nvSpPr>
          <p:cNvPr id="6" name="页脚占位符 5">
            <a:extLst>
              <a:ext uri="{FF2B5EF4-FFF2-40B4-BE49-F238E27FC236}">
                <a16:creationId xmlns:a16="http://schemas.microsoft.com/office/drawing/2014/main" id="{FCE016A4-DA61-004A-A4EC-C251B764321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C58F0FA-7DA0-564D-8684-9AAC432FC9C2}"/>
              </a:ext>
            </a:extLst>
          </p:cNvPr>
          <p:cNvSpPr>
            <a:spLocks noGrp="1"/>
          </p:cNvSpPr>
          <p:nvPr>
            <p:ph type="sldNum" sz="quarter" idx="12"/>
          </p:nvPr>
        </p:nvSpPr>
        <p:spPr/>
        <p:txBody>
          <a:bodyPr/>
          <a:lstStyle/>
          <a:p>
            <a:fld id="{B6F15528-21DE-4FAA-801E-634DDDAF4B2B}" type="slidenum">
              <a:rPr lang="en-US" altLang="zh-CN" smtClean="0"/>
              <a:t>‹#›</a:t>
            </a:fld>
            <a:endParaRPr lang="en-US" altLang="zh-CN"/>
          </a:p>
        </p:txBody>
      </p:sp>
    </p:spTree>
    <p:extLst>
      <p:ext uri="{BB962C8B-B14F-4D97-AF65-F5344CB8AC3E}">
        <p14:creationId xmlns:p14="http://schemas.microsoft.com/office/powerpoint/2010/main" val="601566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AE22E97-749F-A14C-B7A3-C1856D7D96EF}"/>
              </a:ext>
            </a:extLst>
          </p:cNvPr>
          <p:cNvSpPr>
            <a:spLocks noGrp="1"/>
          </p:cNvSpPr>
          <p:nvPr>
            <p:ph type="title"/>
          </p:nvPr>
        </p:nvSpPr>
        <p:spPr>
          <a:xfrm>
            <a:off x="258445" y="143346"/>
            <a:ext cx="3242310" cy="520406"/>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A0BED75D-9234-1D40-8FAB-E826DA8F68D2}"/>
              </a:ext>
            </a:extLst>
          </p:cNvPr>
          <p:cNvSpPr>
            <a:spLocks noGrp="1"/>
          </p:cNvSpPr>
          <p:nvPr>
            <p:ph type="body" idx="1"/>
          </p:nvPr>
        </p:nvSpPr>
        <p:spPr>
          <a:xfrm>
            <a:off x="258445" y="716727"/>
            <a:ext cx="3242310" cy="1708303"/>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13F47182-D446-9443-A346-8C6D4B8F2E81}"/>
              </a:ext>
            </a:extLst>
          </p:cNvPr>
          <p:cNvSpPr>
            <a:spLocks noGrp="1"/>
          </p:cNvSpPr>
          <p:nvPr>
            <p:ph type="dt" sz="half" idx="2"/>
          </p:nvPr>
        </p:nvSpPr>
        <p:spPr>
          <a:xfrm>
            <a:off x="258445" y="2495456"/>
            <a:ext cx="845820" cy="143345"/>
          </a:xfrm>
          <a:prstGeom prst="rect">
            <a:avLst/>
          </a:prstGeom>
        </p:spPr>
        <p:txBody>
          <a:bodyPr vert="horz" lIns="91440" tIns="45720" rIns="91440" bIns="45720" rtlCol="0" anchor="ctr"/>
          <a:lstStyle>
            <a:lvl1pPr algn="l">
              <a:defRPr sz="370">
                <a:solidFill>
                  <a:schemeClr val="tx1">
                    <a:tint val="75000"/>
                  </a:schemeClr>
                </a:solidFill>
              </a:defRPr>
            </a:lvl1pPr>
          </a:lstStyle>
          <a:p>
            <a:fld id="{1D8BD707-D9CF-40AE-B4C6-C98DA3205C09}" type="datetimeFigureOut">
              <a:rPr lang="en-US" smtClean="0"/>
              <a:t>3/17/23</a:t>
            </a:fld>
            <a:endParaRPr lang="en-US"/>
          </a:p>
        </p:txBody>
      </p:sp>
      <p:sp>
        <p:nvSpPr>
          <p:cNvPr id="5" name="页脚占位符 4">
            <a:extLst>
              <a:ext uri="{FF2B5EF4-FFF2-40B4-BE49-F238E27FC236}">
                <a16:creationId xmlns:a16="http://schemas.microsoft.com/office/drawing/2014/main" id="{2A7A60FF-D05C-4B40-8E16-C497478B8168}"/>
              </a:ext>
            </a:extLst>
          </p:cNvPr>
          <p:cNvSpPr>
            <a:spLocks noGrp="1"/>
          </p:cNvSpPr>
          <p:nvPr>
            <p:ph type="ftr" sz="quarter" idx="3"/>
          </p:nvPr>
        </p:nvSpPr>
        <p:spPr>
          <a:xfrm>
            <a:off x="1245235" y="2495456"/>
            <a:ext cx="1268730" cy="143345"/>
          </a:xfrm>
          <a:prstGeom prst="rect">
            <a:avLst/>
          </a:prstGeom>
        </p:spPr>
        <p:txBody>
          <a:bodyPr vert="horz" lIns="91440" tIns="45720" rIns="91440" bIns="45720" rtlCol="0" anchor="ctr"/>
          <a:lstStyle>
            <a:lvl1pPr algn="ctr">
              <a:defRPr sz="37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DBAC2BD-9B64-1942-AB52-0BE93796BA12}"/>
              </a:ext>
            </a:extLst>
          </p:cNvPr>
          <p:cNvSpPr>
            <a:spLocks noGrp="1"/>
          </p:cNvSpPr>
          <p:nvPr>
            <p:ph type="sldNum" sz="quarter" idx="4"/>
          </p:nvPr>
        </p:nvSpPr>
        <p:spPr>
          <a:xfrm>
            <a:off x="2654935" y="2495456"/>
            <a:ext cx="845820" cy="143345"/>
          </a:xfrm>
          <a:prstGeom prst="rect">
            <a:avLst/>
          </a:prstGeom>
        </p:spPr>
        <p:txBody>
          <a:bodyPr vert="horz" lIns="91440" tIns="45720" rIns="91440" bIns="45720" rtlCol="0" anchor="ctr"/>
          <a:lstStyle>
            <a:lvl1pPr algn="r">
              <a:defRPr sz="370">
                <a:solidFill>
                  <a:schemeClr val="tx1">
                    <a:tint val="75000"/>
                  </a:schemeClr>
                </a:solidFill>
              </a:defRPr>
            </a:lvl1pPr>
          </a:lstStyle>
          <a:p>
            <a:fld id="{B6F15528-21DE-4FAA-801E-634DDDAF4B2B}" type="slidenum">
              <a:rPr lang="en-US" altLang="zh-CN" smtClean="0"/>
              <a:t>‹#›</a:t>
            </a:fld>
            <a:endParaRPr lang="en-US" altLang="zh-CN"/>
          </a:p>
        </p:txBody>
      </p:sp>
    </p:spTree>
    <p:extLst>
      <p:ext uri="{BB962C8B-B14F-4D97-AF65-F5344CB8AC3E}">
        <p14:creationId xmlns:p14="http://schemas.microsoft.com/office/powerpoint/2010/main" val="416909429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Lst>
  <p:txStyles>
    <p:titleStyle>
      <a:lvl1pPr algn="l" defTabSz="281910" rtl="0" eaLnBrk="1" latinLnBrk="0" hangingPunct="1">
        <a:lnSpc>
          <a:spcPct val="90000"/>
        </a:lnSpc>
        <a:spcBef>
          <a:spcPct val="0"/>
        </a:spcBef>
        <a:buNone/>
        <a:defRPr sz="1357" kern="1200">
          <a:solidFill>
            <a:schemeClr val="tx1"/>
          </a:solidFill>
          <a:latin typeface="+mj-lt"/>
          <a:ea typeface="+mj-ea"/>
          <a:cs typeface="+mj-cs"/>
        </a:defRPr>
      </a:lvl1pPr>
    </p:titleStyle>
    <p:bodyStyle>
      <a:lvl1pPr marL="70477" indent="-70477" algn="l" defTabSz="281910" rtl="0" eaLnBrk="1" latinLnBrk="0" hangingPunct="1">
        <a:lnSpc>
          <a:spcPct val="90000"/>
        </a:lnSpc>
        <a:spcBef>
          <a:spcPts val="308"/>
        </a:spcBef>
        <a:buFont typeface="Arial" panose="020B0604020202020204" pitchFamily="34" charset="0"/>
        <a:buChar char="•"/>
        <a:defRPr sz="863" kern="1200">
          <a:solidFill>
            <a:schemeClr val="tx1"/>
          </a:solidFill>
          <a:latin typeface="+mn-lt"/>
          <a:ea typeface="+mn-ea"/>
          <a:cs typeface="+mn-cs"/>
        </a:defRPr>
      </a:lvl1pPr>
      <a:lvl2pPr marL="211432" indent="-70477" algn="l" defTabSz="281910" rtl="0" eaLnBrk="1" latinLnBrk="0" hangingPunct="1">
        <a:lnSpc>
          <a:spcPct val="90000"/>
        </a:lnSpc>
        <a:spcBef>
          <a:spcPts val="154"/>
        </a:spcBef>
        <a:buFont typeface="Arial" panose="020B0604020202020204" pitchFamily="34" charset="0"/>
        <a:buChar char="•"/>
        <a:defRPr sz="740" kern="1200">
          <a:solidFill>
            <a:schemeClr val="tx1"/>
          </a:solidFill>
          <a:latin typeface="+mn-lt"/>
          <a:ea typeface="+mn-ea"/>
          <a:cs typeface="+mn-cs"/>
        </a:defRPr>
      </a:lvl2pPr>
      <a:lvl3pPr marL="352387" indent="-70477" algn="l" defTabSz="281910" rtl="0" eaLnBrk="1" latinLnBrk="0" hangingPunct="1">
        <a:lnSpc>
          <a:spcPct val="90000"/>
        </a:lnSpc>
        <a:spcBef>
          <a:spcPts val="154"/>
        </a:spcBef>
        <a:buFont typeface="Arial" panose="020B0604020202020204" pitchFamily="34" charset="0"/>
        <a:buChar char="•"/>
        <a:defRPr sz="617" kern="1200">
          <a:solidFill>
            <a:schemeClr val="tx1"/>
          </a:solidFill>
          <a:latin typeface="+mn-lt"/>
          <a:ea typeface="+mn-ea"/>
          <a:cs typeface="+mn-cs"/>
        </a:defRPr>
      </a:lvl3pPr>
      <a:lvl4pPr marL="493342" indent="-70477" algn="l" defTabSz="281910" rtl="0" eaLnBrk="1" latinLnBrk="0" hangingPunct="1">
        <a:lnSpc>
          <a:spcPct val="90000"/>
        </a:lnSpc>
        <a:spcBef>
          <a:spcPts val="154"/>
        </a:spcBef>
        <a:buFont typeface="Arial" panose="020B0604020202020204" pitchFamily="34" charset="0"/>
        <a:buChar char="•"/>
        <a:defRPr sz="555" kern="1200">
          <a:solidFill>
            <a:schemeClr val="tx1"/>
          </a:solidFill>
          <a:latin typeface="+mn-lt"/>
          <a:ea typeface="+mn-ea"/>
          <a:cs typeface="+mn-cs"/>
        </a:defRPr>
      </a:lvl4pPr>
      <a:lvl5pPr marL="634296" indent="-70477" algn="l" defTabSz="281910" rtl="0" eaLnBrk="1" latinLnBrk="0" hangingPunct="1">
        <a:lnSpc>
          <a:spcPct val="90000"/>
        </a:lnSpc>
        <a:spcBef>
          <a:spcPts val="154"/>
        </a:spcBef>
        <a:buFont typeface="Arial" panose="020B0604020202020204" pitchFamily="34" charset="0"/>
        <a:buChar char="•"/>
        <a:defRPr sz="555" kern="1200">
          <a:solidFill>
            <a:schemeClr val="tx1"/>
          </a:solidFill>
          <a:latin typeface="+mn-lt"/>
          <a:ea typeface="+mn-ea"/>
          <a:cs typeface="+mn-cs"/>
        </a:defRPr>
      </a:lvl5pPr>
      <a:lvl6pPr marL="775251" indent="-70477" algn="l" defTabSz="281910" rtl="0" eaLnBrk="1" latinLnBrk="0" hangingPunct="1">
        <a:lnSpc>
          <a:spcPct val="90000"/>
        </a:lnSpc>
        <a:spcBef>
          <a:spcPts val="154"/>
        </a:spcBef>
        <a:buFont typeface="Arial" panose="020B0604020202020204" pitchFamily="34" charset="0"/>
        <a:buChar char="•"/>
        <a:defRPr sz="555" kern="1200">
          <a:solidFill>
            <a:schemeClr val="tx1"/>
          </a:solidFill>
          <a:latin typeface="+mn-lt"/>
          <a:ea typeface="+mn-ea"/>
          <a:cs typeface="+mn-cs"/>
        </a:defRPr>
      </a:lvl6pPr>
      <a:lvl7pPr marL="916206" indent="-70477" algn="l" defTabSz="281910" rtl="0" eaLnBrk="1" latinLnBrk="0" hangingPunct="1">
        <a:lnSpc>
          <a:spcPct val="90000"/>
        </a:lnSpc>
        <a:spcBef>
          <a:spcPts val="154"/>
        </a:spcBef>
        <a:buFont typeface="Arial" panose="020B0604020202020204" pitchFamily="34" charset="0"/>
        <a:buChar char="•"/>
        <a:defRPr sz="555" kern="1200">
          <a:solidFill>
            <a:schemeClr val="tx1"/>
          </a:solidFill>
          <a:latin typeface="+mn-lt"/>
          <a:ea typeface="+mn-ea"/>
          <a:cs typeface="+mn-cs"/>
        </a:defRPr>
      </a:lvl7pPr>
      <a:lvl8pPr marL="1057161" indent="-70477" algn="l" defTabSz="281910" rtl="0" eaLnBrk="1" latinLnBrk="0" hangingPunct="1">
        <a:lnSpc>
          <a:spcPct val="90000"/>
        </a:lnSpc>
        <a:spcBef>
          <a:spcPts val="154"/>
        </a:spcBef>
        <a:buFont typeface="Arial" panose="020B0604020202020204" pitchFamily="34" charset="0"/>
        <a:buChar char="•"/>
        <a:defRPr sz="555" kern="1200">
          <a:solidFill>
            <a:schemeClr val="tx1"/>
          </a:solidFill>
          <a:latin typeface="+mn-lt"/>
          <a:ea typeface="+mn-ea"/>
          <a:cs typeface="+mn-cs"/>
        </a:defRPr>
      </a:lvl8pPr>
      <a:lvl9pPr marL="1198115" indent="-70477" algn="l" defTabSz="281910" rtl="0" eaLnBrk="1" latinLnBrk="0" hangingPunct="1">
        <a:lnSpc>
          <a:spcPct val="90000"/>
        </a:lnSpc>
        <a:spcBef>
          <a:spcPts val="154"/>
        </a:spcBef>
        <a:buFont typeface="Arial" panose="020B0604020202020204" pitchFamily="34" charset="0"/>
        <a:buChar char="•"/>
        <a:defRPr sz="555" kern="1200">
          <a:solidFill>
            <a:schemeClr val="tx1"/>
          </a:solidFill>
          <a:latin typeface="+mn-lt"/>
          <a:ea typeface="+mn-ea"/>
          <a:cs typeface="+mn-cs"/>
        </a:defRPr>
      </a:lvl9pPr>
    </p:bodyStyle>
    <p:otherStyle>
      <a:defPPr>
        <a:defRPr lang="zh-CN"/>
      </a:defPPr>
      <a:lvl1pPr marL="0" algn="l" defTabSz="281910" rtl="0" eaLnBrk="1" latinLnBrk="0" hangingPunct="1">
        <a:defRPr sz="555" kern="1200">
          <a:solidFill>
            <a:schemeClr val="tx1"/>
          </a:solidFill>
          <a:latin typeface="+mn-lt"/>
          <a:ea typeface="+mn-ea"/>
          <a:cs typeface="+mn-cs"/>
        </a:defRPr>
      </a:lvl1pPr>
      <a:lvl2pPr marL="140955" algn="l" defTabSz="281910" rtl="0" eaLnBrk="1" latinLnBrk="0" hangingPunct="1">
        <a:defRPr sz="555" kern="1200">
          <a:solidFill>
            <a:schemeClr val="tx1"/>
          </a:solidFill>
          <a:latin typeface="+mn-lt"/>
          <a:ea typeface="+mn-ea"/>
          <a:cs typeface="+mn-cs"/>
        </a:defRPr>
      </a:lvl2pPr>
      <a:lvl3pPr marL="281910" algn="l" defTabSz="281910" rtl="0" eaLnBrk="1" latinLnBrk="0" hangingPunct="1">
        <a:defRPr sz="555" kern="1200">
          <a:solidFill>
            <a:schemeClr val="tx1"/>
          </a:solidFill>
          <a:latin typeface="+mn-lt"/>
          <a:ea typeface="+mn-ea"/>
          <a:cs typeface="+mn-cs"/>
        </a:defRPr>
      </a:lvl3pPr>
      <a:lvl4pPr marL="422864" algn="l" defTabSz="281910" rtl="0" eaLnBrk="1" latinLnBrk="0" hangingPunct="1">
        <a:defRPr sz="555" kern="1200">
          <a:solidFill>
            <a:schemeClr val="tx1"/>
          </a:solidFill>
          <a:latin typeface="+mn-lt"/>
          <a:ea typeface="+mn-ea"/>
          <a:cs typeface="+mn-cs"/>
        </a:defRPr>
      </a:lvl4pPr>
      <a:lvl5pPr marL="563819" algn="l" defTabSz="281910" rtl="0" eaLnBrk="1" latinLnBrk="0" hangingPunct="1">
        <a:defRPr sz="555" kern="1200">
          <a:solidFill>
            <a:schemeClr val="tx1"/>
          </a:solidFill>
          <a:latin typeface="+mn-lt"/>
          <a:ea typeface="+mn-ea"/>
          <a:cs typeface="+mn-cs"/>
        </a:defRPr>
      </a:lvl5pPr>
      <a:lvl6pPr marL="704774" algn="l" defTabSz="281910" rtl="0" eaLnBrk="1" latinLnBrk="0" hangingPunct="1">
        <a:defRPr sz="555" kern="1200">
          <a:solidFill>
            <a:schemeClr val="tx1"/>
          </a:solidFill>
          <a:latin typeface="+mn-lt"/>
          <a:ea typeface="+mn-ea"/>
          <a:cs typeface="+mn-cs"/>
        </a:defRPr>
      </a:lvl6pPr>
      <a:lvl7pPr marL="845729" algn="l" defTabSz="281910" rtl="0" eaLnBrk="1" latinLnBrk="0" hangingPunct="1">
        <a:defRPr sz="555" kern="1200">
          <a:solidFill>
            <a:schemeClr val="tx1"/>
          </a:solidFill>
          <a:latin typeface="+mn-lt"/>
          <a:ea typeface="+mn-ea"/>
          <a:cs typeface="+mn-cs"/>
        </a:defRPr>
      </a:lvl7pPr>
      <a:lvl8pPr marL="986683" algn="l" defTabSz="281910" rtl="0" eaLnBrk="1" latinLnBrk="0" hangingPunct="1">
        <a:defRPr sz="555" kern="1200">
          <a:solidFill>
            <a:schemeClr val="tx1"/>
          </a:solidFill>
          <a:latin typeface="+mn-lt"/>
          <a:ea typeface="+mn-ea"/>
          <a:cs typeface="+mn-cs"/>
        </a:defRPr>
      </a:lvl8pPr>
      <a:lvl9pPr marL="1127638" algn="l" defTabSz="281910" rtl="0" eaLnBrk="1" latinLnBrk="0" hangingPunct="1">
        <a:defRPr sz="55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0" name="Rectangle 9"/>
          <p:cNvSpPr/>
          <p:nvPr/>
        </p:nvSpPr>
        <p:spPr>
          <a:xfrm>
            <a:off x="0" y="791362"/>
            <a:ext cx="3759200" cy="160158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p:nvPicPr>
        <p:blipFill rotWithShape="1">
          <a:blip r:embed="rId14">
            <a:extLst>
              <a:ext uri="{28A0092B-C50C-407E-A947-70E740481C1C}">
                <a14:useLocalDpi xmlns:a14="http://schemas.microsoft.com/office/drawing/2010/main" val="0"/>
              </a:ext>
            </a:extLst>
          </a:blip>
          <a:srcRect l="12500" t="1538" r="12500" b="-1538"/>
          <a:stretch/>
        </p:blipFill>
        <p:spPr>
          <a:xfrm>
            <a:off x="0" y="2392951"/>
            <a:ext cx="3759200" cy="304152"/>
          </a:xfrm>
          <a:prstGeom prst="rect">
            <a:avLst/>
          </a:prstGeom>
        </p:spPr>
      </p:pic>
      <p:cxnSp>
        <p:nvCxnSpPr>
          <p:cNvPr id="13" name="Straight Connector 12"/>
          <p:cNvCxnSpPr/>
          <p:nvPr/>
        </p:nvCxnSpPr>
        <p:spPr>
          <a:xfrm>
            <a:off x="0" y="2395257"/>
            <a:ext cx="37592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593435" y="315849"/>
            <a:ext cx="2701552" cy="411922"/>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593435" y="791362"/>
            <a:ext cx="2701552" cy="1354685"/>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2321356" y="129701"/>
            <a:ext cx="973631" cy="121390"/>
          </a:xfrm>
          <a:prstGeom prst="rect">
            <a:avLst/>
          </a:prstGeom>
        </p:spPr>
        <p:txBody>
          <a:bodyPr vert="horz" lIns="91440" tIns="45720" rIns="91440" bIns="45720" rtlCol="0" anchor="ctr"/>
          <a:lstStyle>
            <a:lvl1pPr algn="r">
              <a:defRPr sz="393">
                <a:solidFill>
                  <a:schemeClr val="tx1">
                    <a:tint val="75000"/>
                  </a:schemeClr>
                </a:solidFill>
              </a:defRPr>
            </a:lvl1pPr>
          </a:lstStyle>
          <a:p>
            <a:fld id="{1D8BD707-D9CF-40AE-B4C6-C98DA3205C09}" type="datetimeFigureOut">
              <a:rPr lang="en-US" smtClean="0"/>
              <a:t>3/17/23</a:t>
            </a:fld>
            <a:endParaRPr lang="en-US"/>
          </a:p>
        </p:txBody>
      </p:sp>
      <p:sp>
        <p:nvSpPr>
          <p:cNvPr id="5" name="Footer Placeholder 4"/>
          <p:cNvSpPr>
            <a:spLocks noGrp="1"/>
          </p:cNvSpPr>
          <p:nvPr>
            <p:ph type="ftr" sz="quarter" idx="3"/>
          </p:nvPr>
        </p:nvSpPr>
        <p:spPr>
          <a:xfrm>
            <a:off x="593435" y="129284"/>
            <a:ext cx="1658424" cy="121390"/>
          </a:xfrm>
          <a:prstGeom prst="rect">
            <a:avLst/>
          </a:prstGeom>
        </p:spPr>
        <p:txBody>
          <a:bodyPr vert="horz" lIns="91440" tIns="45720" rIns="91440" bIns="45720" rtlCol="0" anchor="ctr"/>
          <a:lstStyle>
            <a:lvl1pPr algn="l">
              <a:defRPr sz="393">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200509" y="313671"/>
            <a:ext cx="327140" cy="197701"/>
          </a:xfrm>
          <a:prstGeom prst="rect">
            <a:avLst/>
          </a:prstGeom>
        </p:spPr>
        <p:txBody>
          <a:bodyPr vert="horz" lIns="91440" tIns="45720" rIns="91440" bIns="45720" rtlCol="0" anchor="t"/>
          <a:lstStyle>
            <a:lvl1pPr algn="r">
              <a:defRPr sz="1099">
                <a:solidFill>
                  <a:schemeClr val="accent1"/>
                </a:solidFill>
              </a:defRPr>
            </a:lvl1pPr>
          </a:lstStyle>
          <a:p>
            <a:fld id="{B6F15528-21DE-4FAA-801E-634DDDAF4B2B}" type="slidenum">
              <a:rPr lang="en-US" altLang="zh-CN" smtClean="0"/>
              <a:t>‹#›</a:t>
            </a:fld>
            <a:endParaRPr lang="en-US" altLang="zh-CN"/>
          </a:p>
        </p:txBody>
      </p:sp>
    </p:spTree>
    <p:extLst>
      <p:ext uri="{BB962C8B-B14F-4D97-AF65-F5344CB8AC3E}">
        <p14:creationId xmlns:p14="http://schemas.microsoft.com/office/powerpoint/2010/main" val="1244358044"/>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txStyles>
    <p:titleStyle>
      <a:lvl1pPr algn="l" defTabSz="269245" rtl="0" eaLnBrk="1" latinLnBrk="0" hangingPunct="1">
        <a:lnSpc>
          <a:spcPct val="90000"/>
        </a:lnSpc>
        <a:spcBef>
          <a:spcPct val="0"/>
        </a:spcBef>
        <a:buNone/>
        <a:defRPr sz="1256" b="0" i="0" kern="1200" cap="all">
          <a:solidFill>
            <a:schemeClr val="tx1"/>
          </a:solidFill>
          <a:effectLst/>
          <a:latin typeface="+mj-lt"/>
          <a:ea typeface="+mj-ea"/>
          <a:cs typeface="+mj-cs"/>
        </a:defRPr>
      </a:lvl1pPr>
    </p:titleStyle>
    <p:bodyStyle>
      <a:lvl1pPr marL="89748" indent="-89748" algn="l" defTabSz="269245" rtl="0" eaLnBrk="1" latinLnBrk="0" hangingPunct="1">
        <a:lnSpc>
          <a:spcPct val="120000"/>
        </a:lnSpc>
        <a:spcBef>
          <a:spcPts val="393"/>
        </a:spcBef>
        <a:buClr>
          <a:schemeClr val="accent1"/>
        </a:buClr>
        <a:buSzPct val="100000"/>
        <a:buFont typeface="Arial" panose="020B0604020202020204" pitchFamily="34" charset="0"/>
        <a:buChar char="•"/>
        <a:defRPr sz="785" kern="1200" cap="none">
          <a:solidFill>
            <a:schemeClr val="tx1"/>
          </a:solidFill>
          <a:effectLst/>
          <a:latin typeface="+mn-lt"/>
          <a:ea typeface="+mn-ea"/>
          <a:cs typeface="+mn-cs"/>
        </a:defRPr>
      </a:lvl1pPr>
      <a:lvl2pPr marL="269245" indent="-89748" algn="l" defTabSz="269245" rtl="0" eaLnBrk="1" latinLnBrk="0" hangingPunct="1">
        <a:lnSpc>
          <a:spcPct val="120000"/>
        </a:lnSpc>
        <a:spcBef>
          <a:spcPts val="196"/>
        </a:spcBef>
        <a:buClr>
          <a:schemeClr val="accent1"/>
        </a:buClr>
        <a:buSzPct val="100000"/>
        <a:buFont typeface="Arial" panose="020B0604020202020204" pitchFamily="34" charset="0"/>
        <a:buChar char="•"/>
        <a:defRPr sz="628" kern="1200" cap="none" baseline="0">
          <a:solidFill>
            <a:schemeClr val="tx1"/>
          </a:solidFill>
          <a:effectLst/>
          <a:latin typeface="+mn-lt"/>
          <a:ea typeface="+mn-ea"/>
          <a:cs typeface="+mn-cs"/>
        </a:defRPr>
      </a:lvl2pPr>
      <a:lvl3pPr marL="448742" indent="-89748" algn="l" defTabSz="269245" rtl="0" eaLnBrk="1" latinLnBrk="0" hangingPunct="1">
        <a:lnSpc>
          <a:spcPct val="120000"/>
        </a:lnSpc>
        <a:spcBef>
          <a:spcPts val="196"/>
        </a:spcBef>
        <a:buClr>
          <a:schemeClr val="accent1"/>
        </a:buClr>
        <a:buSzPct val="100000"/>
        <a:buFont typeface="Arial" panose="020B0604020202020204" pitchFamily="34" charset="0"/>
        <a:buChar char="•"/>
        <a:defRPr sz="628" kern="1200" cap="none">
          <a:solidFill>
            <a:schemeClr val="tx1"/>
          </a:solidFill>
          <a:effectLst/>
          <a:latin typeface="+mn-lt"/>
          <a:ea typeface="+mn-ea"/>
          <a:cs typeface="+mn-cs"/>
        </a:defRPr>
      </a:lvl3pPr>
      <a:lvl4pPr marL="628239" indent="-89748" algn="l" defTabSz="269245" rtl="0" eaLnBrk="1" latinLnBrk="0" hangingPunct="1">
        <a:lnSpc>
          <a:spcPct val="120000"/>
        </a:lnSpc>
        <a:spcBef>
          <a:spcPts val="196"/>
        </a:spcBef>
        <a:buClr>
          <a:schemeClr val="accent1"/>
        </a:buClr>
        <a:buSzPct val="100000"/>
        <a:buFont typeface="Arial" panose="020B0604020202020204" pitchFamily="34" charset="0"/>
        <a:buChar char="•"/>
        <a:defRPr sz="550" kern="1200" cap="none" baseline="0">
          <a:solidFill>
            <a:schemeClr val="tx1"/>
          </a:solidFill>
          <a:effectLst/>
          <a:latin typeface="+mn-lt"/>
          <a:ea typeface="+mn-ea"/>
          <a:cs typeface="+mn-cs"/>
        </a:defRPr>
      </a:lvl4pPr>
      <a:lvl5pPr marL="807735" indent="-89748" algn="l" defTabSz="269245" rtl="0" eaLnBrk="1" latinLnBrk="0" hangingPunct="1">
        <a:lnSpc>
          <a:spcPct val="120000"/>
        </a:lnSpc>
        <a:spcBef>
          <a:spcPts val="196"/>
        </a:spcBef>
        <a:buClr>
          <a:schemeClr val="accent1"/>
        </a:buClr>
        <a:buSzPct val="100000"/>
        <a:buFont typeface="Arial" panose="020B0604020202020204" pitchFamily="34" charset="0"/>
        <a:buChar char="•"/>
        <a:defRPr sz="471" kern="1200" cap="none">
          <a:solidFill>
            <a:schemeClr val="tx1"/>
          </a:solidFill>
          <a:effectLst/>
          <a:latin typeface="+mn-lt"/>
          <a:ea typeface="+mn-ea"/>
          <a:cs typeface="+mn-cs"/>
        </a:defRPr>
      </a:lvl5pPr>
      <a:lvl6pPr marL="987232" indent="-89748" algn="l" defTabSz="358993" rtl="0" eaLnBrk="1" latinLnBrk="0" hangingPunct="1">
        <a:lnSpc>
          <a:spcPct val="120000"/>
        </a:lnSpc>
        <a:spcBef>
          <a:spcPts val="196"/>
        </a:spcBef>
        <a:buClr>
          <a:schemeClr val="accent1"/>
        </a:buClr>
        <a:buSzPct val="100000"/>
        <a:buFont typeface="Arial" panose="020B0604020202020204" pitchFamily="34" charset="0"/>
        <a:buChar char="•"/>
        <a:defRPr sz="471" kern="1200">
          <a:solidFill>
            <a:schemeClr val="tx1"/>
          </a:solidFill>
          <a:effectLst/>
          <a:latin typeface="+mn-lt"/>
          <a:ea typeface="+mn-ea"/>
          <a:cs typeface="+mn-cs"/>
        </a:defRPr>
      </a:lvl6pPr>
      <a:lvl7pPr marL="1166729" indent="-89748" algn="l" defTabSz="358993" rtl="0" eaLnBrk="1" latinLnBrk="0" hangingPunct="1">
        <a:lnSpc>
          <a:spcPct val="120000"/>
        </a:lnSpc>
        <a:spcBef>
          <a:spcPts val="196"/>
        </a:spcBef>
        <a:buClr>
          <a:schemeClr val="accent1"/>
        </a:buClr>
        <a:buSzPct val="100000"/>
        <a:buFont typeface="Arial" panose="020B0604020202020204" pitchFamily="34" charset="0"/>
        <a:buChar char="•"/>
        <a:defRPr sz="471" kern="1200">
          <a:solidFill>
            <a:schemeClr val="tx1"/>
          </a:solidFill>
          <a:effectLst/>
          <a:latin typeface="+mn-lt"/>
          <a:ea typeface="+mn-ea"/>
          <a:cs typeface="+mn-cs"/>
        </a:defRPr>
      </a:lvl7pPr>
      <a:lvl8pPr marL="1346225" indent="-89748" algn="l" defTabSz="358993" rtl="0" eaLnBrk="1" latinLnBrk="0" hangingPunct="1">
        <a:lnSpc>
          <a:spcPct val="120000"/>
        </a:lnSpc>
        <a:spcBef>
          <a:spcPts val="196"/>
        </a:spcBef>
        <a:buClr>
          <a:schemeClr val="accent1"/>
        </a:buClr>
        <a:buSzPct val="100000"/>
        <a:buFont typeface="Arial" panose="020B0604020202020204" pitchFamily="34" charset="0"/>
        <a:buChar char="•"/>
        <a:defRPr sz="471" kern="1200" baseline="0">
          <a:solidFill>
            <a:schemeClr val="tx1"/>
          </a:solidFill>
          <a:effectLst/>
          <a:latin typeface="+mn-lt"/>
          <a:ea typeface="+mn-ea"/>
          <a:cs typeface="+mn-cs"/>
        </a:defRPr>
      </a:lvl8pPr>
      <a:lvl9pPr marL="1525722" indent="-89748" algn="l" defTabSz="358993" rtl="0" eaLnBrk="1" latinLnBrk="0" hangingPunct="1">
        <a:lnSpc>
          <a:spcPct val="120000"/>
        </a:lnSpc>
        <a:spcBef>
          <a:spcPts val="196"/>
        </a:spcBef>
        <a:buClr>
          <a:schemeClr val="accent1"/>
        </a:buClr>
        <a:buSzPct val="100000"/>
        <a:buFont typeface="Arial" panose="020B0604020202020204" pitchFamily="34" charset="0"/>
        <a:buChar char="•"/>
        <a:defRPr sz="471" kern="1200" baseline="0">
          <a:solidFill>
            <a:schemeClr val="tx1"/>
          </a:solidFill>
          <a:effectLst/>
          <a:latin typeface="+mn-lt"/>
          <a:ea typeface="+mn-ea"/>
          <a:cs typeface="+mn-cs"/>
        </a:defRPr>
      </a:lvl9pPr>
    </p:bodyStyle>
    <p:otherStyle>
      <a:defPPr>
        <a:defRPr lang="en-US"/>
      </a:defPPr>
      <a:lvl1pPr marL="0" algn="l" defTabSz="269245" rtl="0" eaLnBrk="1" latinLnBrk="0" hangingPunct="1">
        <a:defRPr sz="530" kern="1200">
          <a:solidFill>
            <a:schemeClr val="tx1"/>
          </a:solidFill>
          <a:latin typeface="+mn-lt"/>
          <a:ea typeface="+mn-ea"/>
          <a:cs typeface="+mn-cs"/>
        </a:defRPr>
      </a:lvl1pPr>
      <a:lvl2pPr marL="134623" algn="l" defTabSz="269245" rtl="0" eaLnBrk="1" latinLnBrk="0" hangingPunct="1">
        <a:defRPr sz="530" kern="1200">
          <a:solidFill>
            <a:schemeClr val="tx1"/>
          </a:solidFill>
          <a:latin typeface="+mn-lt"/>
          <a:ea typeface="+mn-ea"/>
          <a:cs typeface="+mn-cs"/>
        </a:defRPr>
      </a:lvl2pPr>
      <a:lvl3pPr marL="269245" algn="l" defTabSz="269245" rtl="0" eaLnBrk="1" latinLnBrk="0" hangingPunct="1">
        <a:defRPr sz="530" kern="1200">
          <a:solidFill>
            <a:schemeClr val="tx1"/>
          </a:solidFill>
          <a:latin typeface="+mn-lt"/>
          <a:ea typeface="+mn-ea"/>
          <a:cs typeface="+mn-cs"/>
        </a:defRPr>
      </a:lvl3pPr>
      <a:lvl4pPr marL="403868" algn="l" defTabSz="269245" rtl="0" eaLnBrk="1" latinLnBrk="0" hangingPunct="1">
        <a:defRPr sz="530" kern="1200">
          <a:solidFill>
            <a:schemeClr val="tx1"/>
          </a:solidFill>
          <a:latin typeface="+mn-lt"/>
          <a:ea typeface="+mn-ea"/>
          <a:cs typeface="+mn-cs"/>
        </a:defRPr>
      </a:lvl4pPr>
      <a:lvl5pPr marL="538490" algn="l" defTabSz="269245" rtl="0" eaLnBrk="1" latinLnBrk="0" hangingPunct="1">
        <a:defRPr sz="530" kern="1200">
          <a:solidFill>
            <a:schemeClr val="tx1"/>
          </a:solidFill>
          <a:latin typeface="+mn-lt"/>
          <a:ea typeface="+mn-ea"/>
          <a:cs typeface="+mn-cs"/>
        </a:defRPr>
      </a:lvl5pPr>
      <a:lvl6pPr marL="673113" algn="l" defTabSz="269245" rtl="0" eaLnBrk="1" latinLnBrk="0" hangingPunct="1">
        <a:defRPr sz="530" kern="1200">
          <a:solidFill>
            <a:schemeClr val="tx1"/>
          </a:solidFill>
          <a:latin typeface="+mn-lt"/>
          <a:ea typeface="+mn-ea"/>
          <a:cs typeface="+mn-cs"/>
        </a:defRPr>
      </a:lvl6pPr>
      <a:lvl7pPr marL="807735" algn="l" defTabSz="269245" rtl="0" eaLnBrk="1" latinLnBrk="0" hangingPunct="1">
        <a:defRPr sz="530" kern="1200">
          <a:solidFill>
            <a:schemeClr val="tx1"/>
          </a:solidFill>
          <a:latin typeface="+mn-lt"/>
          <a:ea typeface="+mn-ea"/>
          <a:cs typeface="+mn-cs"/>
        </a:defRPr>
      </a:lvl7pPr>
      <a:lvl8pPr marL="942358" algn="l" defTabSz="269245" rtl="0" eaLnBrk="1" latinLnBrk="0" hangingPunct="1">
        <a:defRPr sz="530" kern="1200">
          <a:solidFill>
            <a:schemeClr val="tx1"/>
          </a:solidFill>
          <a:latin typeface="+mn-lt"/>
          <a:ea typeface="+mn-ea"/>
          <a:cs typeface="+mn-cs"/>
        </a:defRPr>
      </a:lvl8pPr>
      <a:lvl9pPr marL="1076980" algn="l" defTabSz="269245" rtl="0" eaLnBrk="1" latinLnBrk="0" hangingPunct="1">
        <a:defRPr sz="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9.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10.png"/><Relationship Id="rId1" Type="http://schemas.openxmlformats.org/officeDocument/2006/relationships/slideLayout" Target="../slideLayouts/slideLayout1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9.xml"/></Relationships>
</file>

<file path=ppt/slides/_rels/slide10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4.xml"/></Relationships>
</file>

<file path=ppt/slides/_rels/slide10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4.xml"/></Relationships>
</file>

<file path=ppt/slides/_rels/slide114.xml.rels><?xml version="1.0" encoding="UTF-8" standalone="yes"?>
<Relationships xmlns="http://schemas.openxmlformats.org/package/2006/relationships"><Relationship Id="rId2" Type="http://schemas.openxmlformats.org/officeDocument/2006/relationships/image" Target="../media/image1040.png"/><Relationship Id="rId1" Type="http://schemas.openxmlformats.org/officeDocument/2006/relationships/slideLayout" Target="../slideLayouts/slideLayout14.xml"/></Relationships>
</file>

<file path=ppt/slides/_rels/slide115.xml.rels><?xml version="1.0" encoding="UTF-8" standalone="yes"?>
<Relationships xmlns="http://schemas.openxmlformats.org/package/2006/relationships"><Relationship Id="rId2" Type="http://schemas.openxmlformats.org/officeDocument/2006/relationships/image" Target="../media/image1050.png"/><Relationship Id="rId1" Type="http://schemas.openxmlformats.org/officeDocument/2006/relationships/slideLayout" Target="../slideLayouts/slideLayout14.xml"/></Relationships>
</file>

<file path=ppt/slides/_rels/slide11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4.xml"/></Relationships>
</file>

<file path=ppt/slides/_rels/slide11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1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4.xml"/></Relationships>
</file>

<file path=ppt/slides/_rels/slide12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4.xml"/></Relationships>
</file>

<file path=ppt/slides/_rels/slide12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4.xml"/></Relationships>
</file>

<file path=ppt/slides/_rels/slide12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4.xml"/></Relationships>
</file>

<file path=ppt/slides/_rels/slide12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4.xml"/></Relationships>
</file>

<file path=ppt/slides/_rels/slide127.xml.rels><?xml version="1.0" encoding="UTF-8" standalone="yes"?>
<Relationships xmlns="http://schemas.openxmlformats.org/package/2006/relationships"><Relationship Id="rId3" Type="http://schemas.openxmlformats.org/officeDocument/2006/relationships/image" Target="../media/image1090.png"/><Relationship Id="rId2" Type="http://schemas.openxmlformats.org/officeDocument/2006/relationships/image" Target="../media/image114.png"/><Relationship Id="rId1" Type="http://schemas.openxmlformats.org/officeDocument/2006/relationships/slideLayout" Target="../slideLayouts/slideLayout14.xml"/></Relationships>
</file>

<file path=ppt/slides/_rels/slide12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hyperlink" Target="https://www.zhihu.com/search?q=%E6%80%BB%E4%BD%93%E5%9D%87%E6%95%B0&amp;search_source=Entity&amp;hybrid_search_source=Entity&amp;hybrid_search_extra=%7B%22sourceType%22%3A%22answer%22%2C%22sourceId%22%3A958223021%7D" TargetMode="External"/><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4.xml"/></Relationships>
</file>

<file path=ppt/slides/_rels/slide13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4.xml"/></Relationships>
</file>

<file path=ppt/slides/_rels/slide13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4.xml"/></Relationships>
</file>

<file path=ppt/slides/_rels/slide13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4.xml"/></Relationships>
</file>

<file path=ppt/slides/_rels/slide13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4.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9.xml"/></Relationships>
</file>

<file path=ppt/slides/_rels/slide14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4.xml"/></Relationships>
</file>

<file path=ppt/slides/_rels/slide146.xml.rels><?xml version="1.0" encoding="UTF-8" standalone="yes"?>
<Relationships xmlns="http://schemas.openxmlformats.org/package/2006/relationships"><Relationship Id="rId3" Type="http://schemas.openxmlformats.org/officeDocument/2006/relationships/image" Target="../media/image1211.png"/><Relationship Id="rId2" Type="http://schemas.openxmlformats.org/officeDocument/2006/relationships/image" Target="../media/image126.jpeg"/><Relationship Id="rId1" Type="http://schemas.openxmlformats.org/officeDocument/2006/relationships/slideLayout" Target="../slideLayouts/slideLayout12.xml"/><Relationship Id="rId4" Type="http://schemas.openxmlformats.org/officeDocument/2006/relationships/image" Target="../media/image127.png"/></Relationships>
</file>

<file path=ppt/slides/_rels/slide14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9.xml"/></Relationships>
</file>

<file path=ppt/slides/_rels/slide148.xml.rels><?xml version="1.0" encoding="UTF-8" standalone="yes"?>
<Relationships xmlns="http://schemas.openxmlformats.org/package/2006/relationships"><Relationship Id="rId3" Type="http://schemas.openxmlformats.org/officeDocument/2006/relationships/image" Target="../media/image1241.png"/><Relationship Id="rId2" Type="http://schemas.openxmlformats.org/officeDocument/2006/relationships/image" Target="../media/image129.jpeg"/><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50.xml.rels><?xml version="1.0" encoding="UTF-8" standalone="yes"?>
<Relationships xmlns="http://schemas.openxmlformats.org/package/2006/relationships"><Relationship Id="rId8" Type="http://schemas.openxmlformats.org/officeDocument/2006/relationships/image" Target="../media/image1160.png"/><Relationship Id="rId3" Type="http://schemas.openxmlformats.org/officeDocument/2006/relationships/image" Target="../media/image132.png"/><Relationship Id="rId7" Type="http://schemas.openxmlformats.org/officeDocument/2006/relationships/customXml" Target="../ink/ink4.xml"/><Relationship Id="rId2" Type="http://schemas.openxmlformats.org/officeDocument/2006/relationships/image" Target="../media/image1230.png"/><Relationship Id="rId1" Type="http://schemas.openxmlformats.org/officeDocument/2006/relationships/slideLayout" Target="../slideLayouts/slideLayout12.xml"/><Relationship Id="rId6" Type="http://schemas.openxmlformats.org/officeDocument/2006/relationships/image" Target="../media/image1150.png"/><Relationship Id="rId5" Type="http://schemas.openxmlformats.org/officeDocument/2006/relationships/customXml" Target="../ink/ink3.xml"/><Relationship Id="rId10" Type="http://schemas.openxmlformats.org/officeDocument/2006/relationships/image" Target="../media/image1170.png"/><Relationship Id="rId4" Type="http://schemas.openxmlformats.org/officeDocument/2006/relationships/image" Target="../media/image133.png"/><Relationship Id="rId9" Type="http://schemas.openxmlformats.org/officeDocument/2006/relationships/customXml" Target="../ink/ink5.xml"/></Relationships>
</file>

<file path=ppt/slides/_rels/slide151.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1.jpeg"/><Relationship Id="rId1" Type="http://schemas.openxmlformats.org/officeDocument/2006/relationships/slideLayout" Target="../slideLayouts/slideLayout12.xml"/><Relationship Id="rId6" Type="http://schemas.openxmlformats.org/officeDocument/2006/relationships/image" Target="../media/image1210.png"/><Relationship Id="rId5" Type="http://schemas.openxmlformats.org/officeDocument/2006/relationships/image" Target="../media/image1200.png"/><Relationship Id="rId4" Type="http://schemas.openxmlformats.org/officeDocument/2006/relationships/image" Target="../media/image137.png"/></Relationships>
</file>

<file path=ppt/slides/_rels/slide15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customXml" Target="../ink/ink6.xml"/><Relationship Id="rId1" Type="http://schemas.openxmlformats.org/officeDocument/2006/relationships/slideLayout" Target="../slideLayouts/slideLayout14.xml"/></Relationships>
</file>

<file path=ppt/slides/_rels/slide15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9.png"/><Relationship Id="rId1" Type="http://schemas.openxmlformats.org/officeDocument/2006/relationships/slideLayout" Target="../slideLayouts/slideLayout14.xml"/></Relationships>
</file>

<file path=ppt/slides/_rels/slide155.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135.jpeg"/><Relationship Id="rId1" Type="http://schemas.openxmlformats.org/officeDocument/2006/relationships/slideLayout" Target="../slideLayouts/slideLayout12.xml"/><Relationship Id="rId6" Type="http://schemas.openxmlformats.org/officeDocument/2006/relationships/image" Target="../media/image1250.png"/><Relationship Id="rId5" Type="http://schemas.openxmlformats.org/officeDocument/2006/relationships/customXml" Target="../ink/ink8.xml"/><Relationship Id="rId4" Type="http://schemas.openxmlformats.org/officeDocument/2006/relationships/image" Target="../media/image1240.png"/></Relationships>
</file>

<file path=ppt/slides/_rels/slide156.xml.rels><?xml version="1.0" encoding="UTF-8" standalone="yes"?>
<Relationships xmlns="http://schemas.openxmlformats.org/package/2006/relationships"><Relationship Id="rId2" Type="http://schemas.openxmlformats.org/officeDocument/2006/relationships/image" Target="../media/image1270.png"/><Relationship Id="rId1" Type="http://schemas.openxmlformats.org/officeDocument/2006/relationships/slideLayout" Target="../slideLayouts/slideLayout14.xml"/></Relationships>
</file>

<file path=ppt/slides/_rels/slide157.xml.rels><?xml version="1.0" encoding="UTF-8" standalone="yes"?>
<Relationships xmlns="http://schemas.openxmlformats.org/package/2006/relationships"><Relationship Id="rId2" Type="http://schemas.openxmlformats.org/officeDocument/2006/relationships/image" Target="../media/image1280.png"/><Relationship Id="rId1" Type="http://schemas.openxmlformats.org/officeDocument/2006/relationships/slideLayout" Target="../slideLayouts/slideLayout14.xml"/></Relationships>
</file>

<file path=ppt/slides/_rels/slide15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jpeg"/><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19.xml"/><Relationship Id="rId5" Type="http://schemas.openxmlformats.org/officeDocument/2006/relationships/image" Target="../media/image23.png"/><Relationship Id="rId4" Type="http://schemas.openxmlformats.org/officeDocument/2006/relationships/customXml" Target="../ink/ink1.xml"/></Relationships>
</file>

<file path=ppt/slides/_rels/slide24.xml.rels><?xml version="1.0" encoding="UTF-8" standalone="yes"?>
<Relationships xmlns="http://schemas.openxmlformats.org/package/2006/relationships"><Relationship Id="rId3" Type="http://schemas.openxmlformats.org/officeDocument/2006/relationships/image" Target="../media/image220.png"/><Relationship Id="rId1" Type="http://schemas.openxmlformats.org/officeDocument/2006/relationships/slideLayout" Target="../slideLayouts/slideLayout19.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4.jpeg"/><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8.jpeg"/><Relationship Id="rId1" Type="http://schemas.openxmlformats.org/officeDocument/2006/relationships/slideLayout" Target="../slideLayouts/slideLayout12.xml"/><Relationship Id="rId5" Type="http://schemas.openxmlformats.org/officeDocument/2006/relationships/image" Target="../media/image36.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0.png"/><Relationship Id="rId1" Type="http://schemas.openxmlformats.org/officeDocument/2006/relationships/slideLayout" Target="../slideLayouts/slideLayout19.xml"/><Relationship Id="rId6" Type="http://schemas.openxmlformats.org/officeDocument/2006/relationships/image" Target="../media/image300.png"/><Relationship Id="rId5" Type="http://schemas.openxmlformats.org/officeDocument/2006/relationships/image" Target="../media/image39.png"/><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audio" Target="../media/audio1.wav"/><Relationship Id="rId1" Type="http://schemas.openxmlformats.org/officeDocument/2006/relationships/slideLayout" Target="../slideLayouts/slideLayout19.xml"/><Relationship Id="rId6" Type="http://schemas.openxmlformats.org/officeDocument/2006/relationships/image" Target="../media/image3.emf"/><Relationship Id="rId5" Type="http://schemas.openxmlformats.org/officeDocument/2006/relationships/oleObject" Target="../embeddings/oleObject2.bin"/><Relationship Id="rId4" Type="http://schemas.openxmlformats.org/officeDocument/2006/relationships/image" Target="../media/image2.emf"/></Relationships>
</file>

<file path=ppt/slides/_rels/slide4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19.xml"/><Relationship Id="rId5" Type="http://schemas.openxmlformats.org/officeDocument/2006/relationships/image" Target="../media/image45.png"/><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330.png"/><Relationship Id="rId1" Type="http://schemas.openxmlformats.org/officeDocument/2006/relationships/slideLayout" Target="../slideLayouts/slideLayout14.xml"/><Relationship Id="rId5" Type="http://schemas.openxmlformats.org/officeDocument/2006/relationships/image" Target="../media/image45.emf"/><Relationship Id="rId4" Type="http://schemas.openxmlformats.org/officeDocument/2006/relationships/oleObject" Target="../embeddings/oleObject6.bin"/></Relationships>
</file>

<file path=ppt/slides/_rels/slide4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7" Type="http://schemas.openxmlformats.org/officeDocument/2006/relationships/image" Target="../media/image6.emf"/><Relationship Id="rId2" Type="http://schemas.openxmlformats.org/officeDocument/2006/relationships/oleObject" Target="../embeddings/oleObject3.bin"/><Relationship Id="rId1" Type="http://schemas.openxmlformats.org/officeDocument/2006/relationships/slideLayout" Target="../slideLayouts/slideLayout19.xml"/><Relationship Id="rId6" Type="http://schemas.openxmlformats.org/officeDocument/2006/relationships/oleObject" Target="../embeddings/oleObject5.bin"/><Relationship Id="rId5" Type="http://schemas.openxmlformats.org/officeDocument/2006/relationships/image" Target="../media/image5.emf"/><Relationship Id="rId4" Type="http://schemas.openxmlformats.org/officeDocument/2006/relationships/oleObject" Target="../embeddings/oleObject4.bin"/></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image" Target="../media/image47.png"/><Relationship Id="rId7" Type="http://schemas.openxmlformats.org/officeDocument/2006/relationships/image" Target="../media/image49.png"/><Relationship Id="rId2" Type="http://schemas.openxmlformats.org/officeDocument/2006/relationships/oleObject" Target="../embeddings/oleObject7.bin"/><Relationship Id="rId1" Type="http://schemas.openxmlformats.org/officeDocument/2006/relationships/slideLayout" Target="../slideLayouts/slideLayout7.xml"/><Relationship Id="rId6" Type="http://schemas.openxmlformats.org/officeDocument/2006/relationships/oleObject" Target="../embeddings/oleObject9.bin"/><Relationship Id="rId5" Type="http://schemas.openxmlformats.org/officeDocument/2006/relationships/image" Target="../media/image48.png"/><Relationship Id="rId4" Type="http://schemas.openxmlformats.org/officeDocument/2006/relationships/oleObject" Target="../embeddings/oleObject8.bin"/><Relationship Id="rId9" Type="http://schemas.openxmlformats.org/officeDocument/2006/relationships/image" Target="../media/image5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52.emf"/><Relationship Id="rId7" Type="http://schemas.openxmlformats.org/officeDocument/2006/relationships/image" Target="../media/image54.emf"/><Relationship Id="rId2" Type="http://schemas.openxmlformats.org/officeDocument/2006/relationships/oleObject" Target="../embeddings/oleObject11.bin"/><Relationship Id="rId1" Type="http://schemas.openxmlformats.org/officeDocument/2006/relationships/slideLayout" Target="../slideLayouts/slideLayout7.xml"/><Relationship Id="rId6" Type="http://schemas.openxmlformats.org/officeDocument/2006/relationships/oleObject" Target="../embeddings/oleObject13.bin"/><Relationship Id="rId5" Type="http://schemas.openxmlformats.org/officeDocument/2006/relationships/image" Target="../media/image53.emf"/><Relationship Id="rId4" Type="http://schemas.openxmlformats.org/officeDocument/2006/relationships/oleObject" Target="../embeddings/oleObject12.bin"/><Relationship Id="rId9" Type="http://schemas.openxmlformats.org/officeDocument/2006/relationships/image" Target="../media/image55.emf"/></Relationships>
</file>

<file path=ppt/slides/_rels/slide59.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3" Type="http://schemas.openxmlformats.org/officeDocument/2006/relationships/image" Target="../media/image490.png"/><Relationship Id="rId7" Type="http://schemas.openxmlformats.org/officeDocument/2006/relationships/image" Target="../media/image530.png"/><Relationship Id="rId2" Type="http://schemas.openxmlformats.org/officeDocument/2006/relationships/image" Target="../media/image56.jpeg"/><Relationship Id="rId1" Type="http://schemas.openxmlformats.org/officeDocument/2006/relationships/slideLayout" Target="../slideLayouts/slideLayout12.xml"/><Relationship Id="rId6" Type="http://schemas.openxmlformats.org/officeDocument/2006/relationships/image" Target="../media/image520.png"/><Relationship Id="rId5" Type="http://schemas.openxmlformats.org/officeDocument/2006/relationships/image" Target="../media/image510.png"/><Relationship Id="rId4" Type="http://schemas.openxmlformats.org/officeDocument/2006/relationships/image" Target="../media/image50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3" Type="http://schemas.openxmlformats.org/officeDocument/2006/relationships/image" Target="../media/image58.emf"/><Relationship Id="rId7" Type="http://schemas.openxmlformats.org/officeDocument/2006/relationships/image" Target="../media/image60.png"/><Relationship Id="rId2" Type="http://schemas.openxmlformats.org/officeDocument/2006/relationships/oleObject" Target="../embeddings/oleObject15.bin"/><Relationship Id="rId1" Type="http://schemas.openxmlformats.org/officeDocument/2006/relationships/slideLayout" Target="../slideLayouts/slideLayout19.xml"/><Relationship Id="rId6" Type="http://schemas.openxmlformats.org/officeDocument/2006/relationships/oleObject" Target="../embeddings/oleObject17.bin"/><Relationship Id="rId5" Type="http://schemas.openxmlformats.org/officeDocument/2006/relationships/image" Target="../media/image59.emf"/><Relationship Id="rId4" Type="http://schemas.openxmlformats.org/officeDocument/2006/relationships/oleObject" Target="../embeddings/oleObject16.bin"/></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21.bin"/><Relationship Id="rId13" Type="http://schemas.openxmlformats.org/officeDocument/2006/relationships/image" Target="../media/image66.emf"/><Relationship Id="rId3" Type="http://schemas.openxmlformats.org/officeDocument/2006/relationships/image" Target="../media/image61.emf"/><Relationship Id="rId7" Type="http://schemas.openxmlformats.org/officeDocument/2006/relationships/image" Target="../media/image63.emf"/><Relationship Id="rId12" Type="http://schemas.openxmlformats.org/officeDocument/2006/relationships/oleObject" Target="../embeddings/oleObject23.bin"/><Relationship Id="rId2" Type="http://schemas.openxmlformats.org/officeDocument/2006/relationships/oleObject" Target="../embeddings/oleObject18.bin"/><Relationship Id="rId1" Type="http://schemas.openxmlformats.org/officeDocument/2006/relationships/slideLayout" Target="../slideLayouts/slideLayout19.xml"/><Relationship Id="rId6" Type="http://schemas.openxmlformats.org/officeDocument/2006/relationships/oleObject" Target="../embeddings/oleObject20.bin"/><Relationship Id="rId11" Type="http://schemas.openxmlformats.org/officeDocument/2006/relationships/image" Target="../media/image65.emf"/><Relationship Id="rId5" Type="http://schemas.openxmlformats.org/officeDocument/2006/relationships/image" Target="../media/image62.emf"/><Relationship Id="rId10" Type="http://schemas.openxmlformats.org/officeDocument/2006/relationships/oleObject" Target="../embeddings/oleObject22.bin"/><Relationship Id="rId4" Type="http://schemas.openxmlformats.org/officeDocument/2006/relationships/oleObject" Target="../embeddings/oleObject19.bin"/><Relationship Id="rId9" Type="http://schemas.openxmlformats.org/officeDocument/2006/relationships/image" Target="../media/image64.emf"/></Relationships>
</file>

<file path=ppt/slides/_rels/slide6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9.xml.rels><?xml version="1.0" encoding="UTF-8" standalone="yes"?>
<Relationships xmlns="http://schemas.openxmlformats.org/package/2006/relationships"><Relationship Id="rId8" Type="http://schemas.openxmlformats.org/officeDocument/2006/relationships/oleObject" Target="../embeddings/oleObject27.bin"/><Relationship Id="rId3" Type="http://schemas.openxmlformats.org/officeDocument/2006/relationships/image" Target="../media/image58.emf"/><Relationship Id="rId7" Type="http://schemas.openxmlformats.org/officeDocument/2006/relationships/image" Target="../media/image69.emf"/><Relationship Id="rId2" Type="http://schemas.openxmlformats.org/officeDocument/2006/relationships/oleObject" Target="../embeddings/oleObject24.bin"/><Relationship Id="rId1" Type="http://schemas.openxmlformats.org/officeDocument/2006/relationships/slideLayout" Target="../slideLayouts/slideLayout19.xml"/><Relationship Id="rId6" Type="http://schemas.openxmlformats.org/officeDocument/2006/relationships/oleObject" Target="../embeddings/oleObject26.bin"/><Relationship Id="rId5" Type="http://schemas.openxmlformats.org/officeDocument/2006/relationships/image" Target="../media/image68.emf"/><Relationship Id="rId4" Type="http://schemas.openxmlformats.org/officeDocument/2006/relationships/oleObject" Target="../embeddings/oleObject25.bin"/><Relationship Id="rId9" Type="http://schemas.openxmlformats.org/officeDocument/2006/relationships/image" Target="../media/image7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oleObject" Target="../embeddings/oleObject28.bin"/><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4.xml"/></Relationships>
</file>

<file path=ppt/slides/_rels/slide72.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image" Target="../media/image72.png"/><Relationship Id="rId1" Type="http://schemas.openxmlformats.org/officeDocument/2006/relationships/slideLayout" Target="../slideLayouts/slideLayout24.xml"/></Relationships>
</file>

<file path=ppt/slides/_rels/slide73.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4.xml"/></Relationships>
</file>

<file path=ppt/slides/_rels/slide7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10.png"/><Relationship Id="rId1" Type="http://schemas.openxmlformats.org/officeDocument/2006/relationships/slideLayout" Target="../slideLayouts/slideLayout19.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openxmlformats.org/officeDocument/2006/relationships/image" Target="../media/image73.emf"/></Relationships>
</file>

<file path=ppt/slides/_rels/slide7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image" Target="../media/image75.png"/><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4.png"/><Relationship Id="rId1" Type="http://schemas.openxmlformats.org/officeDocument/2006/relationships/slideLayout" Target="../slideLayouts/slideLayout19.xml"/><Relationship Id="rId6" Type="http://schemas.openxmlformats.org/officeDocument/2006/relationships/image" Target="../media/image77.png"/><Relationship Id="rId5" Type="http://schemas.openxmlformats.org/officeDocument/2006/relationships/image" Target="../media/image76.emf"/><Relationship Id="rId4" Type="http://schemas.openxmlformats.org/officeDocument/2006/relationships/oleObject" Target="../embeddings/oleObject30.bin"/></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79.emf"/><Relationship Id="rId1" Type="http://schemas.openxmlformats.org/officeDocument/2006/relationships/slideLayout" Target="../slideLayouts/slideLayout16.xml"/><Relationship Id="rId6" Type="http://schemas.openxmlformats.org/officeDocument/2006/relationships/oleObject" Target="../embeddings/oleObject31.bin"/><Relationship Id="rId5" Type="http://schemas.openxmlformats.org/officeDocument/2006/relationships/image" Target="../media/image78.png"/><Relationship Id="rId4" Type="http://schemas.openxmlformats.org/officeDocument/2006/relationships/image" Target="../media/image79.png"/></Relationships>
</file>

<file path=ppt/slides/_rels/slide81.xml.rels><?xml version="1.0" encoding="UTF-8" standalone="yes"?>
<Relationships xmlns="http://schemas.openxmlformats.org/package/2006/relationships"><Relationship Id="rId8" Type="http://schemas.openxmlformats.org/officeDocument/2006/relationships/oleObject" Target="../embeddings/oleObject33.bin"/><Relationship Id="rId13" Type="http://schemas.openxmlformats.org/officeDocument/2006/relationships/image" Target="../media/image82.emf"/><Relationship Id="rId3" Type="http://schemas.openxmlformats.org/officeDocument/2006/relationships/image" Target="../media/image84.png"/><Relationship Id="rId7" Type="http://schemas.openxmlformats.org/officeDocument/2006/relationships/image" Target="../media/image80.emf"/><Relationship Id="rId12" Type="http://schemas.openxmlformats.org/officeDocument/2006/relationships/oleObject" Target="../embeddings/oleObject34.bin"/><Relationship Id="rId1" Type="http://schemas.openxmlformats.org/officeDocument/2006/relationships/slideLayout" Target="../slideLayouts/slideLayout19.xml"/><Relationship Id="rId6" Type="http://schemas.openxmlformats.org/officeDocument/2006/relationships/oleObject" Target="../embeddings/oleObject32.bin"/><Relationship Id="rId11" Type="http://schemas.openxmlformats.org/officeDocument/2006/relationships/image" Target="../media/image81.emf"/><Relationship Id="rId5" Type="http://schemas.openxmlformats.org/officeDocument/2006/relationships/image" Target="../media/image80.emf"/><Relationship Id="rId15" Type="http://schemas.openxmlformats.org/officeDocument/2006/relationships/image" Target="../media/image82.emf"/><Relationship Id="rId10" Type="http://schemas.openxmlformats.org/officeDocument/2006/relationships/oleObject" Target="../embeddings/oleObject33.bin"/><Relationship Id="rId4" Type="http://schemas.openxmlformats.org/officeDocument/2006/relationships/oleObject" Target="../embeddings/oleObject32.bin"/><Relationship Id="rId9" Type="http://schemas.openxmlformats.org/officeDocument/2006/relationships/image" Target="../media/image81.emf"/><Relationship Id="rId14" Type="http://schemas.openxmlformats.org/officeDocument/2006/relationships/oleObject" Target="../embeddings/oleObject34.bin"/></Relationships>
</file>

<file path=ppt/slides/_rels/slide82.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83.jpeg"/><Relationship Id="rId1" Type="http://schemas.openxmlformats.org/officeDocument/2006/relationships/slideLayout" Target="../slideLayouts/slideLayout12.xml"/><Relationship Id="rId4" Type="http://schemas.openxmlformats.org/officeDocument/2006/relationships/image" Target="../media/image10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1.xml.rels><?xml version="1.0" encoding="UTF-8" standalone="yes"?>
<Relationships xmlns="http://schemas.openxmlformats.org/package/2006/relationships"><Relationship Id="rId2" Type="http://schemas.openxmlformats.org/officeDocument/2006/relationships/image" Target="../media/image780.png"/><Relationship Id="rId1" Type="http://schemas.openxmlformats.org/officeDocument/2006/relationships/slideLayout" Target="../slideLayouts/slideLayout19.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5.png"/><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2" Type="http://schemas.openxmlformats.org/officeDocument/2006/relationships/image" Target="../media/image850.png"/><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9B1D4BA-8094-FA4E-9CB0-74DDBE9D9E08}"/>
              </a:ext>
            </a:extLst>
          </p:cNvPr>
          <p:cNvSpPr>
            <a:spLocks noGrp="1"/>
          </p:cNvSpPr>
          <p:nvPr>
            <p:ph type="ctrTitle"/>
          </p:nvPr>
        </p:nvSpPr>
        <p:spPr>
          <a:xfrm>
            <a:off x="871488" y="337619"/>
            <a:ext cx="2309834" cy="997747"/>
          </a:xfrm>
        </p:spPr>
        <p:txBody>
          <a:bodyPr/>
          <a:lstStyle/>
          <a:p>
            <a:pPr algn="ctr"/>
            <a:r>
              <a:rPr lang="zh-CN" altLang="en-US" dirty="0">
                <a:latin typeface="KaiTi" panose="02010609060101010101" pitchFamily="49" charset="-122"/>
                <a:ea typeface="KaiTi" panose="02010609060101010101" pitchFamily="49" charset="-122"/>
              </a:rPr>
              <a:t>第二部分</a:t>
            </a:r>
            <a:br>
              <a:rPr lang="en-US" altLang="zh-CN" dirty="0">
                <a:latin typeface="KaiTi" panose="02010609060101010101" pitchFamily="49" charset="-122"/>
                <a:ea typeface="KaiTi" panose="02010609060101010101" pitchFamily="49" charset="-122"/>
              </a:rPr>
            </a:br>
            <a:r>
              <a:rPr lang="zh-CN" altLang="en-US" dirty="0">
                <a:latin typeface="KaiTi" panose="02010609060101010101" pitchFamily="49" charset="-122"/>
                <a:ea typeface="KaiTi" panose="02010609060101010101" pitchFamily="49" charset="-122"/>
              </a:rPr>
              <a:t>统计学知识回顾</a:t>
            </a:r>
          </a:p>
        </p:txBody>
      </p:sp>
      <p:sp>
        <p:nvSpPr>
          <p:cNvPr id="6" name="副标题 5">
            <a:extLst>
              <a:ext uri="{FF2B5EF4-FFF2-40B4-BE49-F238E27FC236}">
                <a16:creationId xmlns:a16="http://schemas.microsoft.com/office/drawing/2014/main" id="{BAC533D5-A688-4C4C-A856-2C92AF7E4C8D}"/>
              </a:ext>
            </a:extLst>
          </p:cNvPr>
          <p:cNvSpPr>
            <a:spLocks noGrp="1"/>
          </p:cNvSpPr>
          <p:nvPr>
            <p:ph type="subTitle" idx="1"/>
          </p:nvPr>
        </p:nvSpPr>
        <p:spPr>
          <a:xfrm>
            <a:off x="1015504" y="1418208"/>
            <a:ext cx="2309834" cy="383807"/>
          </a:xfrm>
        </p:spPr>
        <p:txBody>
          <a:bodyPr>
            <a:normAutofit/>
          </a:bodyPr>
          <a:lstStyle/>
          <a:p>
            <a:pPr algn="r"/>
            <a:r>
              <a:rPr lang="zh-CN" altLang="en-US" sz="1000" dirty="0">
                <a:latin typeface="KaiTi" panose="02010609060101010101" pitchFamily="49" charset="-122"/>
                <a:ea typeface="KaiTi" panose="02010609060101010101" pitchFamily="49" charset="-122"/>
              </a:rPr>
              <a:t>节选自附录</a:t>
            </a:r>
            <a:r>
              <a:rPr lang="en-US" altLang="zh-CN" sz="1000" dirty="0">
                <a:latin typeface="KaiTi" panose="02010609060101010101" pitchFamily="49" charset="-122"/>
                <a:ea typeface="KaiTi" panose="02010609060101010101" pitchFamily="49" charset="-122"/>
              </a:rPr>
              <a:t>A-D</a:t>
            </a:r>
            <a:endParaRPr lang="zh-CN" altLang="en-US" sz="1000" dirty="0">
              <a:latin typeface="KaiTi" panose="02010609060101010101" pitchFamily="49" charset="-122"/>
              <a:ea typeface="KaiTi" panose="02010609060101010101"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527326" y="914726"/>
            <a:ext cx="1155323" cy="302312"/>
          </a:xfrm>
          <a:prstGeom prst="rect">
            <a:avLst/>
          </a:prstGeom>
        </p:spPr>
        <p:txBody>
          <a:bodyPr vert="horz" wrap="square" lIns="0" tIns="0" rIns="0" bIns="0" rtlCol="0">
            <a:spAutoFit/>
          </a:bodyPr>
          <a:lstStyle/>
          <a:p>
            <a:pPr marL="0" marR="0">
              <a:lnSpc>
                <a:spcPts val="955"/>
              </a:lnSpc>
              <a:spcBef>
                <a:spcPts val="0"/>
              </a:spcBef>
              <a:spcAft>
                <a:spcPts val="0"/>
              </a:spcAft>
            </a:pPr>
            <a:r>
              <a:rPr sz="950" spc="10" dirty="0">
                <a:solidFill>
                  <a:srgbClr val="FF0000"/>
                </a:solidFill>
                <a:latin typeface="FTMMJM+KaiTi_GB2312"/>
                <a:cs typeface="FTMMJM+KaiTi_GB2312"/>
              </a:rPr>
              <a:t>随机变量可分为：</a:t>
            </a:r>
          </a:p>
        </p:txBody>
      </p:sp>
      <p:sp>
        <p:nvSpPr>
          <p:cNvPr id="4" name="object 4"/>
          <p:cNvSpPr txBox="1"/>
          <p:nvPr/>
        </p:nvSpPr>
        <p:spPr>
          <a:xfrm>
            <a:off x="534277" y="1130176"/>
            <a:ext cx="3224923" cy="484184"/>
          </a:xfrm>
          <a:prstGeom prst="rect">
            <a:avLst/>
          </a:prstGeom>
        </p:spPr>
        <p:txBody>
          <a:bodyPr vert="horz" wrap="square" lIns="0" tIns="0" rIns="0" bIns="0" rtlCol="0">
            <a:spAutoFit/>
          </a:bodyPr>
          <a:lstStyle/>
          <a:p>
            <a:pPr marL="0" marR="0">
              <a:lnSpc>
                <a:spcPts val="955"/>
              </a:lnSpc>
              <a:spcBef>
                <a:spcPts val="0"/>
              </a:spcBef>
              <a:spcAft>
                <a:spcPts val="0"/>
              </a:spcAft>
            </a:pPr>
            <a:r>
              <a:rPr sz="950" dirty="0">
                <a:solidFill>
                  <a:srgbClr val="FF0000"/>
                </a:solidFill>
                <a:latin typeface="FTMMJM+KaiTi_GB2312"/>
                <a:cs typeface="FTMMJM+KaiTi_GB2312"/>
              </a:rPr>
              <a:t>离散型（discrete）随机变量</a:t>
            </a:r>
            <a:r>
              <a:rPr sz="950" spc="10" dirty="0">
                <a:solidFill>
                  <a:srgbClr val="000000"/>
                </a:solidFill>
                <a:latin typeface="FTMMJM+KaiTi_GB2312"/>
                <a:cs typeface="FTMMJM+KaiTi_GB2312"/>
              </a:rPr>
              <a:t>（随机变量的取值是离</a:t>
            </a:r>
          </a:p>
          <a:p>
            <a:pPr marL="0" marR="0">
              <a:lnSpc>
                <a:spcPts val="955"/>
              </a:lnSpc>
              <a:spcBef>
                <a:spcPts val="425"/>
              </a:spcBef>
              <a:spcAft>
                <a:spcPts val="0"/>
              </a:spcAft>
            </a:pPr>
            <a:r>
              <a:rPr sz="950" spc="10" dirty="0">
                <a:solidFill>
                  <a:srgbClr val="000000"/>
                </a:solidFill>
                <a:latin typeface="FTMMJM+KaiTi_GB2312"/>
                <a:cs typeface="FTMMJM+KaiTi_GB2312"/>
              </a:rPr>
              <a:t>散的，只能取有限多个或可列多个）；</a:t>
            </a:r>
          </a:p>
        </p:txBody>
      </p:sp>
      <p:sp>
        <p:nvSpPr>
          <p:cNvPr id="5" name="object 5"/>
          <p:cNvSpPr txBox="1"/>
          <p:nvPr/>
        </p:nvSpPr>
        <p:spPr>
          <a:xfrm>
            <a:off x="527326" y="1678654"/>
            <a:ext cx="3225524" cy="666056"/>
          </a:xfrm>
          <a:prstGeom prst="rect">
            <a:avLst/>
          </a:prstGeom>
        </p:spPr>
        <p:txBody>
          <a:bodyPr vert="horz" wrap="square" lIns="0" tIns="0" rIns="0" bIns="0" rtlCol="0">
            <a:spAutoFit/>
          </a:bodyPr>
          <a:lstStyle/>
          <a:p>
            <a:pPr marL="0" marR="0">
              <a:lnSpc>
                <a:spcPts val="955"/>
              </a:lnSpc>
              <a:spcBef>
                <a:spcPts val="0"/>
              </a:spcBef>
              <a:spcAft>
                <a:spcPts val="0"/>
              </a:spcAft>
            </a:pPr>
            <a:r>
              <a:rPr sz="950" dirty="0">
                <a:solidFill>
                  <a:srgbClr val="FF0000"/>
                </a:solidFill>
                <a:latin typeface="FTMMJM+KaiTi_GB2312"/>
                <a:cs typeface="FTMMJM+KaiTi_GB2312"/>
              </a:rPr>
              <a:t>连续型（continuous）随机变量</a:t>
            </a:r>
            <a:r>
              <a:rPr sz="950" spc="10" dirty="0">
                <a:solidFill>
                  <a:srgbClr val="000000"/>
                </a:solidFill>
                <a:latin typeface="FTMMJM+KaiTi_GB2312"/>
                <a:cs typeface="FTMMJM+KaiTi_GB2312"/>
              </a:rPr>
              <a:t>（随机变量的取值是</a:t>
            </a:r>
          </a:p>
          <a:p>
            <a:pPr marL="0" marR="0">
              <a:lnSpc>
                <a:spcPts val="955"/>
              </a:lnSpc>
              <a:spcBef>
                <a:spcPts val="425"/>
              </a:spcBef>
              <a:spcAft>
                <a:spcPts val="0"/>
              </a:spcAft>
            </a:pPr>
            <a:r>
              <a:rPr sz="950" spc="10" dirty="0">
                <a:solidFill>
                  <a:srgbClr val="000000"/>
                </a:solidFill>
                <a:latin typeface="FTMMJM+KaiTi_GB2312"/>
                <a:cs typeface="FTMMJM+KaiTi_GB2312"/>
              </a:rPr>
              <a:t>在连续区间内，可以取在某一区间的任一值），如某</a:t>
            </a:r>
          </a:p>
          <a:p>
            <a:pPr marL="0" marR="0">
              <a:lnSpc>
                <a:spcPts val="955"/>
              </a:lnSpc>
              <a:spcBef>
                <a:spcPts val="425"/>
              </a:spcBef>
              <a:spcAft>
                <a:spcPts val="0"/>
              </a:spcAft>
            </a:pPr>
            <a:r>
              <a:rPr sz="950" spc="10" dirty="0">
                <a:solidFill>
                  <a:srgbClr val="000000"/>
                </a:solidFill>
                <a:latin typeface="FTMMJM+KaiTi_GB2312"/>
                <a:cs typeface="FTMMJM+KaiTi_GB2312"/>
              </a:rPr>
              <a:t>年龄的人的身高、体重等随机变量。</a:t>
            </a:r>
          </a:p>
        </p:txBody>
      </p:sp>
      <p:sp>
        <p:nvSpPr>
          <p:cNvPr id="8" name="object 8"/>
          <p:cNvSpPr txBox="1"/>
          <p:nvPr/>
        </p:nvSpPr>
        <p:spPr>
          <a:xfrm>
            <a:off x="3319963" y="2373027"/>
            <a:ext cx="128297" cy="168321"/>
          </a:xfrm>
          <a:prstGeom prst="rect">
            <a:avLst/>
          </a:prstGeom>
        </p:spPr>
        <p:txBody>
          <a:bodyPr vert="horz" wrap="square" lIns="0" tIns="0" rIns="0" bIns="0" rtlCol="0">
            <a:spAutoFit/>
          </a:bodyPr>
          <a:lstStyle/>
          <a:p>
            <a:pPr marL="0" marR="0">
              <a:lnSpc>
                <a:spcPts val="575"/>
              </a:lnSpc>
              <a:spcBef>
                <a:spcPts val="0"/>
              </a:spcBef>
              <a:spcAft>
                <a:spcPts val="0"/>
              </a:spcAft>
            </a:pPr>
            <a:r>
              <a:rPr sz="500" dirty="0">
                <a:solidFill>
                  <a:srgbClr val="000000"/>
                </a:solidFill>
                <a:latin typeface="Tahoma"/>
                <a:cs typeface="Tahoma"/>
              </a:rPr>
              <a:t>9</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512443" y="411831"/>
            <a:ext cx="3221672" cy="482885"/>
          </a:xfrm>
          <a:prstGeom prst="rect">
            <a:avLst/>
          </a:prstGeom>
        </p:spPr>
        <p:txBody>
          <a:bodyPr vert="horz" wrap="square" lIns="0" tIns="0" rIns="0" bIns="0" rtlCol="0">
            <a:spAutoFit/>
          </a:bodyPr>
          <a:lstStyle/>
          <a:p>
            <a:pPr marL="0" marR="0">
              <a:lnSpc>
                <a:spcPts val="955"/>
              </a:lnSpc>
              <a:spcBef>
                <a:spcPts val="0"/>
              </a:spcBef>
              <a:spcAft>
                <a:spcPts val="0"/>
              </a:spcAft>
            </a:pPr>
            <a:r>
              <a:rPr sz="950" spc="10" dirty="0">
                <a:solidFill>
                  <a:srgbClr val="FF0065"/>
                </a:solidFill>
                <a:latin typeface="SimSun"/>
                <a:cs typeface="SimSun"/>
              </a:rPr>
              <a:t>有效性</a:t>
            </a:r>
          </a:p>
          <a:p>
            <a:pPr marL="121285" marR="0">
              <a:lnSpc>
                <a:spcPts val="955"/>
              </a:lnSpc>
              <a:spcBef>
                <a:spcPts val="415"/>
              </a:spcBef>
              <a:spcAft>
                <a:spcPts val="0"/>
              </a:spcAft>
            </a:pPr>
            <a:r>
              <a:rPr sz="950" dirty="0">
                <a:solidFill>
                  <a:srgbClr val="000000"/>
                </a:solidFill>
                <a:latin typeface="FTMMJM+KaiTi_GB2312"/>
                <a:cs typeface="FTMMJM+KaiTi_GB2312"/>
              </a:rPr>
              <a:t>如果有几个估计量都是无偏估计量，我们可以考察</a:t>
            </a:r>
          </a:p>
        </p:txBody>
      </p:sp>
      <p:sp>
        <p:nvSpPr>
          <p:cNvPr id="4" name="object 4"/>
          <p:cNvSpPr txBox="1"/>
          <p:nvPr/>
        </p:nvSpPr>
        <p:spPr>
          <a:xfrm>
            <a:off x="512443" y="776097"/>
            <a:ext cx="3222565" cy="468082"/>
          </a:xfrm>
          <a:prstGeom prst="rect">
            <a:avLst/>
          </a:prstGeom>
        </p:spPr>
        <p:txBody>
          <a:bodyPr vert="horz" wrap="square" lIns="0" tIns="0" rIns="0" bIns="0" rtlCol="0">
            <a:spAutoFit/>
          </a:bodyPr>
          <a:lstStyle/>
          <a:p>
            <a:pPr marL="0" marR="0">
              <a:lnSpc>
                <a:spcPts val="955"/>
              </a:lnSpc>
              <a:spcBef>
                <a:spcPts val="0"/>
              </a:spcBef>
              <a:spcAft>
                <a:spcPts val="0"/>
              </a:spcAft>
            </a:pPr>
            <a:r>
              <a:rPr sz="950" spc="10" dirty="0">
                <a:solidFill>
                  <a:srgbClr val="000000"/>
                </a:solidFill>
                <a:latin typeface="FTMMJM+KaiTi_GB2312"/>
                <a:cs typeface="FTMMJM+KaiTi_GB2312"/>
              </a:rPr>
              <a:t>这些估计量的方差，方差最小的估计量称为有效估计</a:t>
            </a:r>
          </a:p>
          <a:p>
            <a:pPr marL="0" marR="0">
              <a:lnSpc>
                <a:spcPts val="955"/>
              </a:lnSpc>
              <a:spcBef>
                <a:spcPts val="350"/>
              </a:spcBef>
              <a:spcAft>
                <a:spcPts val="0"/>
              </a:spcAft>
            </a:pPr>
            <a:r>
              <a:rPr sz="950" spc="10" dirty="0">
                <a:solidFill>
                  <a:srgbClr val="000000"/>
                </a:solidFill>
                <a:latin typeface="FTMMJM+KaiTi_GB2312"/>
                <a:cs typeface="FTMMJM+KaiTi_GB2312"/>
              </a:rPr>
              <a:t>量。</a:t>
            </a:r>
          </a:p>
        </p:txBody>
      </p:sp>
      <p:pic>
        <p:nvPicPr>
          <p:cNvPr id="6" name="图片 5">
            <a:extLst>
              <a:ext uri="{FF2B5EF4-FFF2-40B4-BE49-F238E27FC236}">
                <a16:creationId xmlns:a16="http://schemas.microsoft.com/office/drawing/2014/main" id="{E5741432-7857-144B-80F2-EB14E0E051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440" y="1258982"/>
            <a:ext cx="2909683" cy="1166866"/>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04AAC07-A488-D84A-BBEA-BB6BC4D7475A}"/>
              </a:ext>
            </a:extLst>
          </p:cNvPr>
          <p:cNvSpPr>
            <a:spLocks noGrp="1"/>
          </p:cNvSpPr>
          <p:nvPr>
            <p:ph type="title"/>
          </p:nvPr>
        </p:nvSpPr>
        <p:spPr/>
        <p:txBody>
          <a:bodyPr>
            <a:normAutofit fontScale="90000"/>
          </a:bodyPr>
          <a:lstStyle/>
          <a:p>
            <a:r>
              <a:rPr lang="zh-CN" altLang="en-US" sz="1400" spc="10" dirty="0">
                <a:solidFill>
                  <a:srgbClr val="FF0065"/>
                </a:solidFill>
                <a:latin typeface="KaiTi" panose="02010609060101010101" pitchFamily="49" charset="-122"/>
                <a:ea typeface="KaiTi" panose="02010609060101010101" pitchFamily="49" charset="-122"/>
                <a:cs typeface="SimSun"/>
              </a:rPr>
              <a:t>最优线性无偏估计量</a:t>
            </a:r>
            <a:br>
              <a:rPr lang="en-US" altLang="zh-CN" sz="1400" spc="10" dirty="0">
                <a:solidFill>
                  <a:srgbClr val="FF0065"/>
                </a:solidFill>
                <a:latin typeface="KaiTi" panose="02010609060101010101" pitchFamily="49" charset="-122"/>
                <a:ea typeface="KaiTi" panose="02010609060101010101" pitchFamily="49" charset="-122"/>
                <a:cs typeface="SimSun"/>
              </a:rPr>
            </a:br>
            <a:endParaRPr lang="zh-CN" altLang="en-US" dirty="0"/>
          </a:p>
        </p:txBody>
      </p:sp>
      <p:sp>
        <p:nvSpPr>
          <p:cNvPr id="5" name="内容占位符 4">
            <a:extLst>
              <a:ext uri="{FF2B5EF4-FFF2-40B4-BE49-F238E27FC236}">
                <a16:creationId xmlns:a16="http://schemas.microsoft.com/office/drawing/2014/main" id="{FEE3AC63-8CB3-C544-B042-C8BD663A4E6D}"/>
              </a:ext>
            </a:extLst>
          </p:cNvPr>
          <p:cNvSpPr>
            <a:spLocks noGrp="1"/>
          </p:cNvSpPr>
          <p:nvPr>
            <p:ph idx="1"/>
          </p:nvPr>
        </p:nvSpPr>
        <p:spPr/>
        <p:txBody>
          <a:bodyPr>
            <a:normAutofit/>
          </a:bodyPr>
          <a:lstStyle/>
          <a:p>
            <a:pPr marL="116840" marR="0">
              <a:lnSpc>
                <a:spcPct val="150000"/>
              </a:lnSpc>
              <a:spcBef>
                <a:spcPts val="255"/>
              </a:spcBef>
              <a:spcAft>
                <a:spcPts val="0"/>
              </a:spcAft>
            </a:pPr>
            <a:r>
              <a:rPr lang="zh-CN" altLang="en-US" sz="1100" spc="10" dirty="0">
                <a:solidFill>
                  <a:srgbClr val="000000"/>
                </a:solidFill>
                <a:latin typeface="KaiTi" panose="02010609060101010101" pitchFamily="49" charset="-122"/>
                <a:ea typeface="KaiTi" panose="02010609060101010101" pitchFamily="49" charset="-122"/>
                <a:cs typeface="FTMMJM+KaiTi_GB2312"/>
              </a:rPr>
              <a:t>线性、无偏，且在所有线性无偏估计量中它的</a:t>
            </a:r>
            <a:r>
              <a:rPr lang="zh-CN" altLang="en-US" sz="1100" dirty="0">
                <a:solidFill>
                  <a:srgbClr val="000000"/>
                </a:solidFill>
                <a:latin typeface="KaiTi" panose="02010609060101010101" pitchFamily="49" charset="-122"/>
                <a:ea typeface="KaiTi" panose="02010609060101010101" pitchFamily="49" charset="-122"/>
                <a:cs typeface="FTMMJM+KaiTi_GB2312"/>
              </a:rPr>
              <a:t>方差最小。</a:t>
            </a:r>
            <a:r>
              <a:rPr lang="en-US" altLang="zh-CN" sz="1100" dirty="0">
                <a:solidFill>
                  <a:srgbClr val="000000"/>
                </a:solidFill>
                <a:latin typeface="KaiTi" panose="02010609060101010101" pitchFamily="49" charset="-122"/>
                <a:ea typeface="KaiTi" panose="02010609060101010101" pitchFamily="49" charset="-122"/>
                <a:cs typeface="IFFBPT+TimesNewRomanPS-BoldMT"/>
              </a:rPr>
              <a:t>(best linear unbiased estimator, BLUE)</a:t>
            </a:r>
          </a:p>
          <a:p>
            <a:pPr>
              <a:lnSpc>
                <a:spcPct val="150000"/>
              </a:lnSpc>
            </a:pPr>
            <a:endParaRPr lang="zh-CN" altLang="en-US" sz="1050" dirty="0"/>
          </a:p>
        </p:txBody>
      </p:sp>
    </p:spTree>
    <p:extLst>
      <p:ext uri="{BB962C8B-B14F-4D97-AF65-F5344CB8AC3E}">
        <p14:creationId xmlns:p14="http://schemas.microsoft.com/office/powerpoint/2010/main" val="228016275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6F0196-CAF3-1246-B953-210C0520079B}"/>
              </a:ext>
            </a:extLst>
          </p:cNvPr>
          <p:cNvSpPr>
            <a:spLocks noGrp="1"/>
          </p:cNvSpPr>
          <p:nvPr>
            <p:ph type="title"/>
          </p:nvPr>
        </p:nvSpPr>
        <p:spPr/>
        <p:txBody>
          <a:bodyPr>
            <a:noAutofit/>
          </a:bodyPr>
          <a:lstStyle/>
          <a:p>
            <a:r>
              <a:rPr kumimoji="1" lang="zh-CN" altLang="en-US" sz="1200" dirty="0">
                <a:latin typeface="KaiTi" panose="02010609060101010101" pitchFamily="49" charset="-122"/>
                <a:ea typeface="KaiTi" panose="02010609060101010101" pitchFamily="49" charset="-122"/>
              </a:rPr>
              <a:t>无偏性与有效性：方差和偏差的权衡</a:t>
            </a:r>
          </a:p>
        </p:txBody>
      </p:sp>
      <p:pic>
        <p:nvPicPr>
          <p:cNvPr id="4" name="内容占位符 3">
            <a:extLst>
              <a:ext uri="{FF2B5EF4-FFF2-40B4-BE49-F238E27FC236}">
                <a16:creationId xmlns:a16="http://schemas.microsoft.com/office/drawing/2014/main" id="{B24B210E-66A6-0140-B321-F47A053663AB}"/>
              </a:ext>
            </a:extLst>
          </p:cNvPr>
          <p:cNvPicPr>
            <a:picLocks noGrp="1" noChangeAspect="1"/>
          </p:cNvPicPr>
          <p:nvPr>
            <p:ph idx="1"/>
          </p:nvPr>
        </p:nvPicPr>
        <p:blipFill>
          <a:blip r:embed="rId2"/>
          <a:stretch>
            <a:fillRect/>
          </a:stretch>
        </p:blipFill>
        <p:spPr>
          <a:xfrm>
            <a:off x="655464" y="727771"/>
            <a:ext cx="2413778" cy="1635745"/>
          </a:xfrm>
          <a:prstGeom prst="rect">
            <a:avLst/>
          </a:prstGeom>
        </p:spPr>
      </p:pic>
    </p:spTree>
    <p:extLst>
      <p:ext uri="{BB962C8B-B14F-4D97-AF65-F5344CB8AC3E}">
        <p14:creationId xmlns:p14="http://schemas.microsoft.com/office/powerpoint/2010/main" val="11196880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F2810A-CA3A-D947-880B-95D5FCF49BFD}"/>
              </a:ext>
            </a:extLst>
          </p:cNvPr>
          <p:cNvSpPr>
            <a:spLocks noGrp="1"/>
          </p:cNvSpPr>
          <p:nvPr>
            <p:ph type="title"/>
          </p:nvPr>
        </p:nvSpPr>
        <p:spPr/>
        <p:txBody>
          <a:bodyPr>
            <a:normAutofit/>
          </a:bodyPr>
          <a:lstStyle/>
          <a:p>
            <a:pPr marL="0" marR="0">
              <a:lnSpc>
                <a:spcPct val="150000"/>
              </a:lnSpc>
              <a:spcBef>
                <a:spcPts val="175"/>
              </a:spcBef>
              <a:spcAft>
                <a:spcPts val="0"/>
              </a:spcAft>
            </a:pPr>
            <a:r>
              <a:rPr lang="en-US" altLang="zh-CN" sz="1400" spc="10" dirty="0">
                <a:solidFill>
                  <a:srgbClr val="000000"/>
                </a:solidFill>
                <a:latin typeface="KaiTi" panose="02010609060101010101" pitchFamily="49" charset="-122"/>
                <a:ea typeface="KaiTi" panose="02010609060101010101" pitchFamily="49" charset="-122"/>
                <a:cs typeface="SimSun"/>
              </a:rPr>
              <a:t>3</a:t>
            </a:r>
            <a:r>
              <a:rPr lang="zh-CN" altLang="en-US" sz="1400" spc="10" dirty="0">
                <a:solidFill>
                  <a:srgbClr val="000000"/>
                </a:solidFill>
                <a:latin typeface="KaiTi" panose="02010609060101010101" pitchFamily="49" charset="-122"/>
                <a:ea typeface="KaiTi" panose="02010609060101010101" pitchFamily="49" charset="-122"/>
                <a:cs typeface="SimSun"/>
              </a:rPr>
              <a:t>、一致性</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395D758D-B5B8-114E-A65C-9BF93259AF98}"/>
                  </a:ext>
                </a:extLst>
              </p:cNvPr>
              <p:cNvSpPr>
                <a:spLocks noGrp="1"/>
              </p:cNvSpPr>
              <p:nvPr>
                <p:ph sz="half" idx="1"/>
              </p:nvPr>
            </p:nvSpPr>
            <p:spPr>
              <a:xfrm>
                <a:off x="225442" y="842144"/>
                <a:ext cx="1728191" cy="1491648"/>
              </a:xfrm>
            </p:spPr>
            <p:txBody>
              <a:bodyPr>
                <a:normAutofit fontScale="85000" lnSpcReduction="20000"/>
              </a:bodyPr>
              <a:lstStyle/>
              <a:p>
                <a:r>
                  <a:rPr lang="zh-CN" altLang="en-US" sz="1200" spc="18" dirty="0">
                    <a:solidFill>
                      <a:srgbClr val="000000"/>
                    </a:solidFill>
                    <a:latin typeface="KaiTi" panose="02010609060101010101" pitchFamily="49" charset="-122"/>
                    <a:ea typeface="KaiTi" panose="02010609060101010101" pitchFamily="49" charset="-122"/>
                    <a:cs typeface="SimSun"/>
                  </a:rPr>
                  <a:t>若当</a:t>
                </a:r>
                <a:r>
                  <a:rPr lang="en-US" altLang="zh-CN" sz="1200" i="1" dirty="0">
                    <a:solidFill>
                      <a:srgbClr val="000000"/>
                    </a:solidFill>
                    <a:latin typeface="KaiTi" panose="02010609060101010101" pitchFamily="49" charset="-122"/>
                    <a:ea typeface="KaiTi" panose="02010609060101010101" pitchFamily="49" charset="-122"/>
                    <a:cs typeface="QHNACC+TimesNewRomanPS-ItalicMT"/>
                  </a:rPr>
                  <a:t>n</a:t>
                </a:r>
                <a:r>
                  <a:rPr lang="en-US" altLang="zh-CN" sz="1200" i="1" spc="-13" dirty="0">
                    <a:solidFill>
                      <a:srgbClr val="000000"/>
                    </a:solidFill>
                    <a:latin typeface="KaiTi" panose="02010609060101010101" pitchFamily="49" charset="-122"/>
                    <a:ea typeface="KaiTi" panose="02010609060101010101" pitchFamily="49" charset="-122"/>
                    <a:cs typeface="QHNACC+TimesNewRomanPS-ItalicMT"/>
                  </a:rPr>
                  <a:t> </a:t>
                </a:r>
                <a:r>
                  <a:rPr lang="en-US" altLang="zh-CN" sz="1200" dirty="0">
                    <a:solidFill>
                      <a:srgbClr val="000000"/>
                    </a:solidFill>
                    <a:latin typeface="KaiTi" panose="02010609060101010101" pitchFamily="49" charset="-122"/>
                    <a:ea typeface="KaiTi" panose="02010609060101010101" pitchFamily="49" charset="-122"/>
                    <a:cs typeface="BTCIPT+SymbolMT"/>
                  </a:rPr>
                  <a:t>→</a:t>
                </a:r>
                <a:r>
                  <a:rPr lang="en-US" altLang="zh-CN" sz="1200" spc="19" dirty="0">
                    <a:solidFill>
                      <a:srgbClr val="000000"/>
                    </a:solidFill>
                    <a:latin typeface="KaiTi" panose="02010609060101010101" pitchFamily="49" charset="-122"/>
                    <a:ea typeface="KaiTi" panose="02010609060101010101" pitchFamily="49" charset="-122"/>
                    <a:cs typeface="BTCIPT+SymbolMT"/>
                  </a:rPr>
                  <a:t>∞</a:t>
                </a:r>
                <a:r>
                  <a:rPr lang="zh-CN" altLang="en-US" sz="1200" spc="18" dirty="0">
                    <a:solidFill>
                      <a:srgbClr val="000000"/>
                    </a:solidFill>
                    <a:latin typeface="KaiTi" panose="02010609060101010101" pitchFamily="49" charset="-122"/>
                    <a:ea typeface="KaiTi" panose="02010609060101010101" pitchFamily="49" charset="-122"/>
                    <a:cs typeface="SimSun"/>
                  </a:rPr>
                  <a:t>时，</a:t>
                </a:r>
                <a14:m>
                  <m:oMath xmlns:m="http://schemas.openxmlformats.org/officeDocument/2006/math">
                    <m:acc>
                      <m:accPr>
                        <m:chr m:val="̂"/>
                        <m:ctrlPr>
                          <a:rPr lang="el-GR" altLang="zh-CN" sz="1200" i="1" spc="11" dirty="0" smtClean="0">
                            <a:solidFill>
                              <a:srgbClr val="000000"/>
                            </a:solidFill>
                            <a:latin typeface="Cambria Math" panose="02040503050406030204" pitchFamily="18" charset="0"/>
                            <a:cs typeface="SQBKQW+TimesNewRomanPSMT"/>
                          </a:rPr>
                        </m:ctrlPr>
                      </m:accPr>
                      <m:e>
                        <m:r>
                          <a:rPr lang="el-GR" altLang="zh-CN" sz="1200" i="1" spc="11" dirty="0">
                            <a:solidFill>
                              <a:srgbClr val="000000"/>
                            </a:solidFill>
                            <a:latin typeface="Cambria Math" panose="02040503050406030204" pitchFamily="18" charset="0"/>
                            <a:cs typeface="SQBKQW+TimesNewRomanPSMT"/>
                          </a:rPr>
                          <m:t>𝜃</m:t>
                        </m:r>
                      </m:e>
                    </m:acc>
                  </m:oMath>
                </a14:m>
                <a:r>
                  <a:rPr lang="zh-CN" altLang="en-US" sz="1200" spc="18" dirty="0">
                    <a:solidFill>
                      <a:srgbClr val="000000"/>
                    </a:solidFill>
                    <a:latin typeface="KaiTi" panose="02010609060101010101" pitchFamily="49" charset="-122"/>
                    <a:ea typeface="KaiTi" panose="02010609060101010101" pitchFamily="49" charset="-122"/>
                    <a:cs typeface="SimSun"/>
                  </a:rPr>
                  <a:t>依概率收敛于</a:t>
                </a:r>
                <a14:m>
                  <m:oMath xmlns:m="http://schemas.openxmlformats.org/officeDocument/2006/math">
                    <m:r>
                      <a:rPr lang="el-GR" altLang="zh-CN" sz="1200" i="1" spc="13" dirty="0" smtClean="0">
                        <a:solidFill>
                          <a:srgbClr val="000000"/>
                        </a:solidFill>
                        <a:latin typeface="Cambria Math" panose="02040503050406030204" pitchFamily="18" charset="0"/>
                        <a:ea typeface="KaiTi" panose="02010609060101010101" pitchFamily="49" charset="-122"/>
                        <a:cs typeface="SQBKQW+TimesNewRomanPSMT"/>
                      </a:rPr>
                      <m:t>𝜃</m:t>
                    </m:r>
                  </m:oMath>
                </a14:m>
                <a:r>
                  <a:rPr lang="zh-CN" altLang="el-GR" sz="1200" spc="18" dirty="0">
                    <a:solidFill>
                      <a:srgbClr val="000000"/>
                    </a:solidFill>
                    <a:latin typeface="KaiTi" panose="02010609060101010101" pitchFamily="49" charset="-122"/>
                    <a:ea typeface="KaiTi" panose="02010609060101010101" pitchFamily="49" charset="-122"/>
                    <a:cs typeface="SimSun"/>
                  </a:rPr>
                  <a:t>，</a:t>
                </a:r>
                <a:r>
                  <a:rPr lang="zh-CN" altLang="en-US" sz="1200" spc="18" dirty="0">
                    <a:solidFill>
                      <a:srgbClr val="000000"/>
                    </a:solidFill>
                    <a:latin typeface="KaiTi" panose="02010609060101010101" pitchFamily="49" charset="-122"/>
                    <a:ea typeface="KaiTi" panose="02010609060101010101" pitchFamily="49" charset="-122"/>
                    <a:cs typeface="SimSun"/>
                  </a:rPr>
                  <a:t>即任意给定</a:t>
                </a:r>
                <a14:m>
                  <m:oMath xmlns:m="http://schemas.openxmlformats.org/officeDocument/2006/math">
                    <m:r>
                      <a:rPr lang="zh-CN" altLang="en-US" sz="1200" i="1" spc="18" smtClean="0">
                        <a:solidFill>
                          <a:srgbClr val="000000"/>
                        </a:solidFill>
                        <a:latin typeface="Cambria Math" panose="02040503050406030204" pitchFamily="18" charset="0"/>
                        <a:ea typeface="KaiTi" panose="02010609060101010101" pitchFamily="49" charset="-122"/>
                        <a:cs typeface="SimSun"/>
                      </a:rPr>
                      <m:t>𝜀</m:t>
                    </m:r>
                  </m:oMath>
                </a14:m>
                <a:r>
                  <a:rPr lang="zh-CN" altLang="en-US" sz="1200" spc="18" dirty="0">
                    <a:solidFill>
                      <a:srgbClr val="000000"/>
                    </a:solidFill>
                    <a:latin typeface="KaiTi" panose="02010609060101010101" pitchFamily="49" charset="-122"/>
                    <a:ea typeface="KaiTi" panose="02010609060101010101" pitchFamily="49" charset="-122"/>
                    <a:cs typeface="SimSun"/>
                  </a:rPr>
                  <a:t>，</a:t>
                </a:r>
                <a14:m>
                  <m:oMath xmlns:m="http://schemas.openxmlformats.org/officeDocument/2006/math">
                    <m:func>
                      <m:funcPr>
                        <m:ctrlPr>
                          <a:rPr lang="en-US" altLang="zh-CN" sz="1200" i="1" spc="18" dirty="0" smtClean="0">
                            <a:solidFill>
                              <a:srgbClr val="000000"/>
                            </a:solidFill>
                            <a:latin typeface="Cambria Math" panose="02040503050406030204" pitchFamily="18" charset="0"/>
                            <a:ea typeface="KaiTi" panose="02010609060101010101" pitchFamily="49" charset="-122"/>
                            <a:cs typeface="SimSun"/>
                          </a:rPr>
                        </m:ctrlPr>
                      </m:funcPr>
                      <m:fName>
                        <m:limLow>
                          <m:limLowPr>
                            <m:ctrlPr>
                              <a:rPr lang="en-US" altLang="zh-CN" sz="1200" i="1" spc="18" dirty="0" smtClean="0">
                                <a:solidFill>
                                  <a:srgbClr val="000000"/>
                                </a:solidFill>
                                <a:latin typeface="Cambria Math" panose="02040503050406030204" pitchFamily="18" charset="0"/>
                                <a:ea typeface="KaiTi" panose="02010609060101010101" pitchFamily="49" charset="-122"/>
                                <a:cs typeface="SimSun"/>
                              </a:rPr>
                            </m:ctrlPr>
                          </m:limLowPr>
                          <m:e>
                            <m:r>
                              <m:rPr>
                                <m:sty m:val="p"/>
                              </m:rPr>
                              <a:rPr lang="en-US" altLang="zh-CN" sz="1200" i="0" spc="18" dirty="0" smtClean="0">
                                <a:solidFill>
                                  <a:srgbClr val="000000"/>
                                </a:solidFill>
                                <a:latin typeface="Cambria Math" panose="02040503050406030204" pitchFamily="18" charset="0"/>
                                <a:ea typeface="KaiTi" panose="02010609060101010101" pitchFamily="49" charset="-122"/>
                                <a:cs typeface="SimSun"/>
                              </a:rPr>
                              <m:t>lim</m:t>
                            </m:r>
                          </m:e>
                          <m:lim>
                            <m:r>
                              <a:rPr lang="en-US" altLang="zh-CN" sz="1200" i="1" spc="18" dirty="0" smtClean="0">
                                <a:solidFill>
                                  <a:srgbClr val="000000"/>
                                </a:solidFill>
                                <a:latin typeface="Cambria Math" panose="02040503050406030204" pitchFamily="18" charset="0"/>
                                <a:ea typeface="KaiTi" panose="02010609060101010101" pitchFamily="49" charset="-122"/>
                                <a:cs typeface="SimSun"/>
                              </a:rPr>
                              <m:t>𝑛</m:t>
                            </m:r>
                            <m:r>
                              <a:rPr lang="en-US" altLang="zh-CN" sz="1200" i="1" spc="18" dirty="0" smtClean="0">
                                <a:solidFill>
                                  <a:srgbClr val="000000"/>
                                </a:solidFill>
                                <a:latin typeface="Cambria Math" panose="02040503050406030204" pitchFamily="18" charset="0"/>
                                <a:ea typeface="KaiTi" panose="02010609060101010101" pitchFamily="49" charset="-122"/>
                                <a:cs typeface="SimSun"/>
                              </a:rPr>
                              <m:t>→∞</m:t>
                            </m:r>
                          </m:lim>
                        </m:limLow>
                      </m:fName>
                      <m:e>
                        <m:r>
                          <a:rPr lang="en-US" altLang="zh-CN" sz="1200" b="0" i="1" spc="18" dirty="0" smtClean="0">
                            <a:solidFill>
                              <a:srgbClr val="000000"/>
                            </a:solidFill>
                            <a:latin typeface="Cambria Math" panose="02040503050406030204" pitchFamily="18" charset="0"/>
                            <a:ea typeface="KaiTi" panose="02010609060101010101" pitchFamily="49" charset="-122"/>
                            <a:cs typeface="SimSun"/>
                          </a:rPr>
                          <m:t>𝑃</m:t>
                        </m:r>
                        <m:d>
                          <m:dPr>
                            <m:ctrlPr>
                              <a:rPr lang="en-US" altLang="zh-CN" sz="1200" b="0" i="1" spc="18" dirty="0" smtClean="0">
                                <a:solidFill>
                                  <a:srgbClr val="000000"/>
                                </a:solidFill>
                                <a:latin typeface="Cambria Math" panose="02040503050406030204" pitchFamily="18" charset="0"/>
                                <a:ea typeface="KaiTi" panose="02010609060101010101" pitchFamily="49" charset="-122"/>
                              </a:rPr>
                            </m:ctrlPr>
                          </m:dPr>
                          <m:e>
                            <m:d>
                              <m:dPr>
                                <m:begChr m:val="|"/>
                                <m:endChr m:val="|"/>
                                <m:ctrlPr>
                                  <a:rPr lang="en-US" altLang="zh-CN" sz="1200" i="1" spc="18" dirty="0">
                                    <a:solidFill>
                                      <a:srgbClr val="000000"/>
                                    </a:solidFill>
                                    <a:latin typeface="Cambria Math" panose="02040503050406030204" pitchFamily="18" charset="0"/>
                                    <a:ea typeface="KaiTi" panose="02010609060101010101" pitchFamily="49" charset="-122"/>
                                  </a:rPr>
                                </m:ctrlPr>
                              </m:dPr>
                              <m:e>
                                <m:acc>
                                  <m:accPr>
                                    <m:chr m:val="̂"/>
                                    <m:ctrlPr>
                                      <a:rPr lang="el-GR" altLang="zh-CN" sz="1200" i="1" spc="11" dirty="0">
                                        <a:solidFill>
                                          <a:srgbClr val="000000"/>
                                        </a:solidFill>
                                        <a:latin typeface="Cambria Math" panose="02040503050406030204" pitchFamily="18" charset="0"/>
                                        <a:cs typeface="SQBKQW+TimesNewRomanPSMT"/>
                                      </a:rPr>
                                    </m:ctrlPr>
                                  </m:accPr>
                                  <m:e>
                                    <m:r>
                                      <a:rPr lang="el-GR" altLang="zh-CN" sz="1200" i="1" spc="11" dirty="0">
                                        <a:solidFill>
                                          <a:srgbClr val="000000"/>
                                        </a:solidFill>
                                        <a:latin typeface="Cambria Math" panose="02040503050406030204" pitchFamily="18" charset="0"/>
                                        <a:cs typeface="SQBKQW+TimesNewRomanPSMT"/>
                                      </a:rPr>
                                      <m:t>𝜃</m:t>
                                    </m:r>
                                  </m:e>
                                </m:acc>
                                <m:r>
                                  <a:rPr lang="en-US" altLang="zh-CN" sz="1200" i="1" spc="11" dirty="0">
                                    <a:solidFill>
                                      <a:srgbClr val="000000"/>
                                    </a:solidFill>
                                    <a:latin typeface="Cambria Math" panose="02040503050406030204" pitchFamily="18" charset="0"/>
                                    <a:cs typeface="SQBKQW+TimesNewRomanPSMT"/>
                                  </a:rPr>
                                  <m:t>−</m:t>
                                </m:r>
                                <m:r>
                                  <a:rPr lang="el-GR" altLang="zh-CN" sz="1200" i="1" spc="13" dirty="0">
                                    <a:solidFill>
                                      <a:srgbClr val="000000"/>
                                    </a:solidFill>
                                    <a:latin typeface="Cambria Math" panose="02040503050406030204" pitchFamily="18" charset="0"/>
                                    <a:ea typeface="KaiTi" panose="02010609060101010101" pitchFamily="49" charset="-122"/>
                                    <a:cs typeface="SQBKQW+TimesNewRomanPSMT"/>
                                  </a:rPr>
                                  <m:t>𝜃</m:t>
                                </m:r>
                              </m:e>
                            </m:d>
                            <m:r>
                              <a:rPr lang="en-US" altLang="zh-CN" sz="1200" i="1" spc="18" dirty="0">
                                <a:solidFill>
                                  <a:srgbClr val="000000"/>
                                </a:solidFill>
                                <a:latin typeface="Cambria Math" panose="02040503050406030204" pitchFamily="18" charset="0"/>
                                <a:ea typeface="Cambria Math" panose="02040503050406030204" pitchFamily="18" charset="0"/>
                              </a:rPr>
                              <m:t>&lt;</m:t>
                            </m:r>
                            <m:r>
                              <a:rPr lang="en-US" altLang="zh-CN" sz="1200" i="1" spc="18" dirty="0">
                                <a:solidFill>
                                  <a:srgbClr val="000000"/>
                                </a:solidFill>
                                <a:latin typeface="Cambria Math" panose="02040503050406030204" pitchFamily="18" charset="0"/>
                                <a:ea typeface="Cambria Math" panose="02040503050406030204" pitchFamily="18" charset="0"/>
                              </a:rPr>
                              <m:t>𝜀</m:t>
                            </m:r>
                          </m:e>
                        </m:d>
                        <m:r>
                          <a:rPr lang="en-US" altLang="zh-CN" sz="1200" b="0" i="1" spc="18" dirty="0" smtClean="0">
                            <a:solidFill>
                              <a:srgbClr val="000000"/>
                            </a:solidFill>
                            <a:latin typeface="Cambria Math" panose="02040503050406030204" pitchFamily="18" charset="0"/>
                            <a:ea typeface="KaiTi" panose="02010609060101010101" pitchFamily="49" charset="-122"/>
                          </a:rPr>
                          <m:t>=1</m:t>
                        </m:r>
                      </m:e>
                    </m:func>
                  </m:oMath>
                </a14:m>
                <a:r>
                  <a:rPr lang="el-GR" altLang="zh-CN" sz="1200" spc="12" baseline="-1000" dirty="0">
                    <a:solidFill>
                      <a:srgbClr val="000000"/>
                    </a:solidFill>
                    <a:latin typeface="KaiTi" panose="02010609060101010101" pitchFamily="49" charset="-122"/>
                    <a:ea typeface="KaiTi" panose="02010609060101010101" pitchFamily="49" charset="-122"/>
                    <a:cs typeface="SQBKQW+TimesNewRomanPSMT"/>
                  </a:rPr>
                  <a:t> </a:t>
                </a:r>
                <a:r>
                  <a:rPr lang="en-US" altLang="zh-CN" sz="1200" spc="12" baseline="-1000" dirty="0">
                    <a:solidFill>
                      <a:srgbClr val="000000"/>
                    </a:solidFill>
                    <a:latin typeface="KaiTi" panose="02010609060101010101" pitchFamily="49" charset="-122"/>
                    <a:ea typeface="KaiTi" panose="02010609060101010101" pitchFamily="49" charset="-122"/>
                    <a:cs typeface="SQBKQW+TimesNewRomanPSMT"/>
                  </a:rPr>
                  <a:t>,</a:t>
                </a:r>
                <a:r>
                  <a:rPr lang="zh-CN" altLang="en-US" sz="1200" spc="12" dirty="0">
                    <a:solidFill>
                      <a:srgbClr val="000000"/>
                    </a:solidFill>
                    <a:latin typeface="KaiTi" panose="02010609060101010101" pitchFamily="49" charset="-122"/>
                    <a:ea typeface="KaiTi" panose="02010609060101010101" pitchFamily="49" charset="-122"/>
                    <a:cs typeface="SQBKQW+TimesNewRomanPSMT"/>
                  </a:rPr>
                  <a:t>则称</a:t>
                </a:r>
                <a14:m>
                  <m:oMath xmlns:m="http://schemas.openxmlformats.org/officeDocument/2006/math">
                    <m:acc>
                      <m:accPr>
                        <m:chr m:val="̂"/>
                        <m:ctrlPr>
                          <a:rPr lang="el-GR" altLang="zh-CN" sz="1200" i="1" spc="11" dirty="0">
                            <a:solidFill>
                              <a:srgbClr val="000000"/>
                            </a:solidFill>
                            <a:latin typeface="Cambria Math" panose="02040503050406030204" pitchFamily="18" charset="0"/>
                            <a:cs typeface="SQBKQW+TimesNewRomanPSMT"/>
                          </a:rPr>
                        </m:ctrlPr>
                      </m:accPr>
                      <m:e>
                        <m:r>
                          <a:rPr lang="el-GR" altLang="zh-CN" sz="1200" i="1" spc="11" dirty="0">
                            <a:solidFill>
                              <a:srgbClr val="000000"/>
                            </a:solidFill>
                            <a:latin typeface="Cambria Math" panose="02040503050406030204" pitchFamily="18" charset="0"/>
                            <a:cs typeface="SQBKQW+TimesNewRomanPSMT"/>
                          </a:rPr>
                          <m:t>𝜃</m:t>
                        </m:r>
                      </m:e>
                    </m:acc>
                  </m:oMath>
                </a14:m>
                <a:r>
                  <a:rPr lang="zh-CN" altLang="en-US" sz="1200" spc="18" dirty="0">
                    <a:solidFill>
                      <a:srgbClr val="000000"/>
                    </a:solidFill>
                    <a:latin typeface="KaiTi" panose="02010609060101010101" pitchFamily="49" charset="-122"/>
                    <a:ea typeface="KaiTi" panose="02010609060101010101" pitchFamily="49" charset="-122"/>
                    <a:cs typeface="SimSun"/>
                  </a:rPr>
                  <a:t>参数</a:t>
                </a:r>
                <a14:m>
                  <m:oMath xmlns:m="http://schemas.openxmlformats.org/officeDocument/2006/math">
                    <m:r>
                      <a:rPr lang="el-GR" altLang="zh-CN" sz="1200" i="1" spc="13" dirty="0">
                        <a:solidFill>
                          <a:srgbClr val="000000"/>
                        </a:solidFill>
                        <a:latin typeface="Cambria Math" panose="02040503050406030204" pitchFamily="18" charset="0"/>
                        <a:ea typeface="KaiTi" panose="02010609060101010101" pitchFamily="49" charset="-122"/>
                        <a:cs typeface="SQBKQW+TimesNewRomanPSMT"/>
                      </a:rPr>
                      <m:t>𝜃</m:t>
                    </m:r>
                  </m:oMath>
                </a14:m>
                <a:r>
                  <a:rPr lang="zh-CN" altLang="en-US" sz="1200" spc="18" dirty="0">
                    <a:solidFill>
                      <a:srgbClr val="000000"/>
                    </a:solidFill>
                    <a:latin typeface="KaiTi" panose="02010609060101010101" pitchFamily="49" charset="-122"/>
                    <a:ea typeface="KaiTi" panose="02010609060101010101" pitchFamily="49" charset="-122"/>
                    <a:cs typeface="SimSun"/>
                  </a:rPr>
                  <a:t>的一致估计量。</a:t>
                </a:r>
                <a:endParaRPr lang="en-US" altLang="zh-CN" sz="1200" spc="18" dirty="0">
                  <a:solidFill>
                    <a:srgbClr val="000000"/>
                  </a:solidFill>
                  <a:latin typeface="KaiTi" panose="02010609060101010101" pitchFamily="49" charset="-122"/>
                  <a:ea typeface="KaiTi" panose="02010609060101010101" pitchFamily="49" charset="-122"/>
                  <a:cs typeface="SimSun"/>
                </a:endParaRPr>
              </a:p>
              <a:p>
                <a:r>
                  <a:rPr lang="zh-CN" altLang="en-US" sz="1200" spc="22" dirty="0">
                    <a:solidFill>
                      <a:srgbClr val="000000"/>
                    </a:solidFill>
                    <a:latin typeface="KaiTi" panose="02010609060101010101" pitchFamily="49" charset="-122"/>
                    <a:ea typeface="KaiTi" panose="02010609060101010101" pitchFamily="49" charset="-122"/>
                    <a:cs typeface="SimSun"/>
                  </a:rPr>
                  <a:t>一致性既是从</a:t>
                </a:r>
                <a:r>
                  <a:rPr lang="zh-CN" altLang="en-US" sz="1200" b="1" spc="22" dirty="0">
                    <a:solidFill>
                      <a:srgbClr val="000000"/>
                    </a:solidFill>
                    <a:latin typeface="KaiTi" panose="02010609060101010101" pitchFamily="49" charset="-122"/>
                    <a:ea typeface="KaiTi" panose="02010609060101010101" pitchFamily="49" charset="-122"/>
                    <a:cs typeface="SimSun"/>
                  </a:rPr>
                  <a:t>概率</a:t>
                </a:r>
                <a:r>
                  <a:rPr lang="zh-CN" altLang="en-US" sz="1200" spc="22" dirty="0">
                    <a:solidFill>
                      <a:srgbClr val="000000"/>
                    </a:solidFill>
                    <a:latin typeface="KaiTi" panose="02010609060101010101" pitchFamily="49" charset="-122"/>
                    <a:ea typeface="KaiTi" panose="02010609060101010101" pitchFamily="49" charset="-122"/>
                    <a:cs typeface="SimSun"/>
                  </a:rPr>
                  <a:t>又是从</a:t>
                </a:r>
                <a:r>
                  <a:rPr lang="zh-CN" altLang="en-US" sz="1200" b="1" spc="22" dirty="0">
                    <a:solidFill>
                      <a:srgbClr val="000000"/>
                    </a:solidFill>
                    <a:latin typeface="KaiTi" panose="02010609060101010101" pitchFamily="49" charset="-122"/>
                    <a:ea typeface="KaiTi" panose="02010609060101010101" pitchFamily="49" charset="-122"/>
                    <a:cs typeface="SimSun"/>
                  </a:rPr>
                  <a:t>极限</a:t>
                </a:r>
                <a:r>
                  <a:rPr lang="zh-CN" altLang="en-US" sz="1200" spc="22" dirty="0">
                    <a:solidFill>
                      <a:srgbClr val="000000"/>
                    </a:solidFill>
                    <a:latin typeface="KaiTi" panose="02010609060101010101" pitchFamily="49" charset="-122"/>
                    <a:ea typeface="KaiTi" panose="02010609060101010101" pitchFamily="49" charset="-122"/>
                    <a:cs typeface="SimSun"/>
                  </a:rPr>
                  <a:t>性质来定义的，因此只有样本容量较大时才起作用。</a:t>
                </a:r>
              </a:p>
              <a:p>
                <a:endParaRPr lang="zh-CN" altLang="en-US" sz="1200" dirty="0">
                  <a:latin typeface="KaiTi" panose="02010609060101010101" pitchFamily="49" charset="-122"/>
                  <a:ea typeface="KaiTi" panose="02010609060101010101" pitchFamily="49" charset="-122"/>
                </a:endParaRPr>
              </a:p>
            </p:txBody>
          </p:sp>
        </mc:Choice>
        <mc:Fallback xmlns="">
          <p:sp>
            <p:nvSpPr>
              <p:cNvPr id="5" name="内容占位符 4">
                <a:extLst>
                  <a:ext uri="{FF2B5EF4-FFF2-40B4-BE49-F238E27FC236}">
                    <a16:creationId xmlns:a16="http://schemas.microsoft.com/office/drawing/2014/main" id="{395D758D-B5B8-114E-A65C-9BF93259AF98}"/>
                  </a:ext>
                </a:extLst>
              </p:cNvPr>
              <p:cNvSpPr>
                <a:spLocks noGrp="1" noRot="1" noChangeAspect="1" noMove="1" noResize="1" noEditPoints="1" noAdjustHandles="1" noChangeArrowheads="1" noChangeShapeType="1" noTextEdit="1"/>
              </p:cNvSpPr>
              <p:nvPr>
                <p:ph sz="half" idx="1"/>
              </p:nvPr>
            </p:nvSpPr>
            <p:spPr>
              <a:xfrm>
                <a:off x="225442" y="842144"/>
                <a:ext cx="1728191" cy="1491648"/>
              </a:xfrm>
              <a:blipFill>
                <a:blip r:embed="rId2"/>
                <a:stretch>
                  <a:fillRect t="-847" r="-7299"/>
                </a:stretch>
              </a:blipFill>
            </p:spPr>
            <p:txBody>
              <a:bodyPr/>
              <a:lstStyle/>
              <a:p>
                <a:r>
                  <a:rPr lang="zh-CN" altLang="en-US">
                    <a:noFill/>
                  </a:rPr>
                  <a:t> </a:t>
                </a:r>
              </a:p>
            </p:txBody>
          </p:sp>
        </mc:Fallback>
      </mc:AlternateContent>
      <p:pic>
        <p:nvPicPr>
          <p:cNvPr id="8" name="内容占位符 7">
            <a:extLst>
              <a:ext uri="{FF2B5EF4-FFF2-40B4-BE49-F238E27FC236}">
                <a16:creationId xmlns:a16="http://schemas.microsoft.com/office/drawing/2014/main" id="{BFA4BA51-67F8-BF4B-BDA8-94F470118107}"/>
              </a:ext>
            </a:extLst>
          </p:cNvPr>
          <p:cNvPicPr>
            <a:picLocks noGrp="1" noChangeAspect="1"/>
          </p:cNvPicPr>
          <p:nvPr>
            <p:ph sz="half" idx="2"/>
          </p:nvPr>
        </p:nvPicPr>
        <p:blipFill>
          <a:blip r:embed="rId3"/>
          <a:stretch>
            <a:fillRect/>
          </a:stretch>
        </p:blipFill>
        <p:spPr>
          <a:xfrm>
            <a:off x="2023616" y="914152"/>
            <a:ext cx="1620285" cy="1152128"/>
          </a:xfrm>
          <a:prstGeom prst="rect">
            <a:avLst/>
          </a:prstGeom>
        </p:spPr>
      </p:pic>
    </p:spTree>
    <p:extLst>
      <p:ext uri="{BB962C8B-B14F-4D97-AF65-F5344CB8AC3E}">
        <p14:creationId xmlns:p14="http://schemas.microsoft.com/office/powerpoint/2010/main" val="6547985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657266" y="342512"/>
            <a:ext cx="2622172" cy="346249"/>
          </a:xfrm>
          <a:prstGeom prst="rect">
            <a:avLst/>
          </a:prstGeom>
        </p:spPr>
        <p:txBody>
          <a:bodyPr vert="horz" wrap="square" lIns="0" tIns="0" rIns="0" bIns="0" rtlCol="0">
            <a:spAutoFit/>
          </a:bodyPr>
          <a:lstStyle/>
          <a:p>
            <a:pPr marL="0" marR="0">
              <a:lnSpc>
                <a:spcPts val="1225"/>
              </a:lnSpc>
              <a:spcBef>
                <a:spcPts val="0"/>
              </a:spcBef>
              <a:spcAft>
                <a:spcPts val="0"/>
              </a:spcAft>
            </a:pPr>
            <a:r>
              <a:rPr lang="zh-CN" altLang="en-US" sz="1250" spc="-18" dirty="0">
                <a:solidFill>
                  <a:srgbClr val="FF0000"/>
                </a:solidFill>
                <a:latin typeface="KaiTi" panose="02010609060101010101" pitchFamily="49" charset="-122"/>
                <a:ea typeface="KaiTi" panose="02010609060101010101" pitchFamily="49" charset="-122"/>
                <a:cs typeface="SimSun"/>
              </a:rPr>
              <a:t>三、</a:t>
            </a:r>
            <a:r>
              <a:rPr sz="1250" spc="-18" dirty="0" err="1">
                <a:solidFill>
                  <a:srgbClr val="FF0000"/>
                </a:solidFill>
                <a:latin typeface="KaiTi" panose="02010609060101010101" pitchFamily="49" charset="-122"/>
                <a:ea typeface="KaiTi" panose="02010609060101010101" pitchFamily="49" charset="-122"/>
                <a:cs typeface="SimSun"/>
              </a:rPr>
              <a:t>通过</a:t>
            </a:r>
            <a:r>
              <a:rPr sz="1250" spc="-18" dirty="0" err="1">
                <a:solidFill>
                  <a:srgbClr val="3232CC"/>
                </a:solidFill>
                <a:latin typeface="KaiTi" panose="02010609060101010101" pitchFamily="49" charset="-122"/>
                <a:ea typeface="KaiTi" panose="02010609060101010101" pitchFamily="49" charset="-122"/>
                <a:cs typeface="SimSun"/>
              </a:rPr>
              <a:t>样本</a:t>
            </a:r>
            <a:r>
              <a:rPr sz="1250" spc="-18" dirty="0" err="1">
                <a:solidFill>
                  <a:srgbClr val="FF0000"/>
                </a:solidFill>
                <a:latin typeface="KaiTi" panose="02010609060101010101" pitchFamily="49" charset="-122"/>
                <a:ea typeface="KaiTi" panose="02010609060101010101" pitchFamily="49" charset="-122"/>
                <a:cs typeface="SimSun"/>
              </a:rPr>
              <a:t>估计</a:t>
            </a:r>
            <a:r>
              <a:rPr sz="1250" spc="-18" dirty="0" err="1">
                <a:solidFill>
                  <a:srgbClr val="3232CC"/>
                </a:solidFill>
                <a:latin typeface="KaiTi" panose="02010609060101010101" pitchFamily="49" charset="-122"/>
                <a:ea typeface="KaiTi" panose="02010609060101010101" pitchFamily="49" charset="-122"/>
                <a:cs typeface="SimSun"/>
              </a:rPr>
              <a:t>总体</a:t>
            </a:r>
            <a:endParaRPr sz="1250" spc="-18" dirty="0">
              <a:solidFill>
                <a:srgbClr val="FF0000"/>
              </a:solidFill>
              <a:latin typeface="KaiTi" panose="02010609060101010101" pitchFamily="49" charset="-122"/>
              <a:ea typeface="KaiTi" panose="02010609060101010101" pitchFamily="49" charset="-122"/>
              <a:cs typeface="SimSun"/>
            </a:endParaRPr>
          </a:p>
          <a:p>
            <a:pPr marL="671830" marR="0">
              <a:lnSpc>
                <a:spcPts val="1370"/>
              </a:lnSpc>
              <a:spcBef>
                <a:spcPts val="70"/>
              </a:spcBef>
              <a:spcAft>
                <a:spcPts val="0"/>
              </a:spcAft>
            </a:pPr>
            <a:r>
              <a:rPr sz="1250" b="1" spc="-22" dirty="0">
                <a:solidFill>
                  <a:srgbClr val="FF0000"/>
                </a:solidFill>
                <a:latin typeface="KaiTi" panose="02010609060101010101" pitchFamily="49" charset="-122"/>
                <a:ea typeface="KaiTi" panose="02010609060101010101" pitchFamily="49" charset="-122"/>
                <a:cs typeface="WAOISR+Arial-BoldMT"/>
              </a:rPr>
              <a:t>——</a:t>
            </a:r>
            <a:r>
              <a:rPr sz="1250" spc="-18" dirty="0">
                <a:solidFill>
                  <a:srgbClr val="3232CC"/>
                </a:solidFill>
                <a:latin typeface="KaiTi" panose="02010609060101010101" pitchFamily="49" charset="-122"/>
                <a:ea typeface="KaiTi" panose="02010609060101010101" pitchFamily="49" charset="-122"/>
                <a:cs typeface="SimSun"/>
              </a:rPr>
              <a:t>估计方法</a:t>
            </a:r>
          </a:p>
        </p:txBody>
      </p:sp>
      <p:sp>
        <p:nvSpPr>
          <p:cNvPr id="4" name="object 4"/>
          <p:cNvSpPr txBox="1"/>
          <p:nvPr/>
        </p:nvSpPr>
        <p:spPr>
          <a:xfrm>
            <a:off x="733291" y="877951"/>
            <a:ext cx="895554" cy="128240"/>
          </a:xfrm>
          <a:prstGeom prst="rect">
            <a:avLst/>
          </a:prstGeom>
        </p:spPr>
        <p:txBody>
          <a:bodyPr vert="horz" wrap="square" lIns="0" tIns="0" rIns="0" bIns="0" rtlCol="0">
            <a:spAutoFit/>
          </a:bodyPr>
          <a:lstStyle/>
          <a:p>
            <a:pPr marL="0" marR="0">
              <a:lnSpc>
                <a:spcPts val="955"/>
              </a:lnSpc>
              <a:spcBef>
                <a:spcPts val="0"/>
              </a:spcBef>
              <a:spcAft>
                <a:spcPts val="0"/>
              </a:spcAft>
            </a:pPr>
            <a:r>
              <a:rPr sz="600" dirty="0">
                <a:solidFill>
                  <a:srgbClr val="3232CC"/>
                </a:solidFill>
                <a:latin typeface="KaiTi" panose="02010609060101010101" pitchFamily="49" charset="-122"/>
                <a:ea typeface="KaiTi" panose="02010609060101010101" pitchFamily="49" charset="-122"/>
                <a:cs typeface="IOTCPM+Wingdings-Regular"/>
              </a:rPr>
              <a:t></a:t>
            </a:r>
            <a:r>
              <a:rPr sz="600" spc="323" dirty="0">
                <a:solidFill>
                  <a:srgbClr val="3232CC"/>
                </a:solidFill>
                <a:latin typeface="KaiTi" panose="02010609060101010101" pitchFamily="49" charset="-122"/>
                <a:ea typeface="KaiTi" panose="02010609060101010101" pitchFamily="49" charset="-122"/>
                <a:cs typeface="Times New Roman"/>
              </a:rPr>
              <a:t> </a:t>
            </a:r>
            <a:r>
              <a:rPr sz="950" spc="10" dirty="0">
                <a:solidFill>
                  <a:srgbClr val="000000"/>
                </a:solidFill>
                <a:latin typeface="KaiTi" panose="02010609060101010101" pitchFamily="49" charset="-122"/>
                <a:ea typeface="KaiTi" panose="02010609060101010101" pitchFamily="49" charset="-122"/>
                <a:cs typeface="SimSun"/>
              </a:rPr>
              <a:t>一、点估计</a:t>
            </a:r>
          </a:p>
        </p:txBody>
      </p:sp>
      <p:sp>
        <p:nvSpPr>
          <p:cNvPr id="5" name="object 5"/>
          <p:cNvSpPr txBox="1"/>
          <p:nvPr/>
        </p:nvSpPr>
        <p:spPr>
          <a:xfrm>
            <a:off x="733291" y="1031273"/>
            <a:ext cx="1219167" cy="495072"/>
          </a:xfrm>
          <a:prstGeom prst="rect">
            <a:avLst/>
          </a:prstGeom>
        </p:spPr>
        <p:txBody>
          <a:bodyPr vert="horz" wrap="square" lIns="0" tIns="0" rIns="0" bIns="0" rtlCol="0">
            <a:spAutoFit/>
          </a:bodyPr>
          <a:lstStyle/>
          <a:p>
            <a:pPr marL="0" marR="0">
              <a:lnSpc>
                <a:spcPts val="1155"/>
              </a:lnSpc>
              <a:spcBef>
                <a:spcPts val="0"/>
              </a:spcBef>
              <a:spcAft>
                <a:spcPts val="0"/>
              </a:spcAft>
            </a:pPr>
            <a:r>
              <a:rPr sz="600" dirty="0">
                <a:solidFill>
                  <a:srgbClr val="3232CC"/>
                </a:solidFill>
                <a:latin typeface="IOTCPM+Wingdings-Regular"/>
                <a:cs typeface="IOTCPM+Wingdings-Regular"/>
              </a:rPr>
              <a:t></a:t>
            </a:r>
            <a:r>
              <a:rPr sz="600" spc="323" dirty="0">
                <a:solidFill>
                  <a:srgbClr val="3232CC"/>
                </a:solidFill>
                <a:latin typeface="Times New Roman"/>
                <a:cs typeface="Times New Roman"/>
              </a:rPr>
              <a:t> </a:t>
            </a:r>
            <a:r>
              <a:rPr sz="950" spc="10" dirty="0">
                <a:solidFill>
                  <a:srgbClr val="000000"/>
                </a:solidFill>
                <a:latin typeface="KaiTi" panose="02010609060101010101" pitchFamily="49" charset="-122"/>
                <a:ea typeface="KaiTi" panose="02010609060101010101" pitchFamily="49" charset="-122"/>
                <a:cs typeface="SimSun"/>
              </a:rPr>
              <a:t>（</a:t>
            </a:r>
            <a:r>
              <a:rPr sz="950" b="1" dirty="0">
                <a:solidFill>
                  <a:srgbClr val="000000"/>
                </a:solidFill>
                <a:latin typeface="KaiTi" panose="02010609060101010101" pitchFamily="49" charset="-122"/>
                <a:ea typeface="KaiTi" panose="02010609060101010101" pitchFamily="49" charset="-122"/>
                <a:cs typeface="Tahoma"/>
              </a:rPr>
              <a:t>1</a:t>
            </a:r>
            <a:r>
              <a:rPr sz="950" spc="10" dirty="0">
                <a:solidFill>
                  <a:srgbClr val="000000"/>
                </a:solidFill>
                <a:latin typeface="KaiTi" panose="02010609060101010101" pitchFamily="49" charset="-122"/>
                <a:ea typeface="KaiTi" panose="02010609060101010101" pitchFamily="49" charset="-122"/>
                <a:cs typeface="SimSun"/>
              </a:rPr>
              <a:t>）矩法</a:t>
            </a:r>
          </a:p>
          <a:p>
            <a:pPr marL="0" marR="0">
              <a:lnSpc>
                <a:spcPts val="1155"/>
              </a:lnSpc>
              <a:spcBef>
                <a:spcPts val="175"/>
              </a:spcBef>
              <a:spcAft>
                <a:spcPts val="0"/>
              </a:spcAft>
            </a:pPr>
            <a:r>
              <a:rPr sz="600" dirty="0">
                <a:solidFill>
                  <a:srgbClr val="3232CC"/>
                </a:solidFill>
                <a:latin typeface="KaiTi" panose="02010609060101010101" pitchFamily="49" charset="-122"/>
                <a:ea typeface="KaiTi" panose="02010609060101010101" pitchFamily="49" charset="-122"/>
                <a:cs typeface="IOTCPM+Wingdings-Regular"/>
              </a:rPr>
              <a:t></a:t>
            </a:r>
            <a:r>
              <a:rPr sz="600" spc="323" dirty="0">
                <a:solidFill>
                  <a:srgbClr val="3232CC"/>
                </a:solidFill>
                <a:latin typeface="KaiTi" panose="02010609060101010101" pitchFamily="49" charset="-122"/>
                <a:ea typeface="KaiTi" panose="02010609060101010101" pitchFamily="49" charset="-122"/>
                <a:cs typeface="Times New Roman"/>
              </a:rPr>
              <a:t> </a:t>
            </a:r>
            <a:r>
              <a:rPr sz="950" spc="10" dirty="0">
                <a:solidFill>
                  <a:srgbClr val="000000"/>
                </a:solidFill>
                <a:latin typeface="KaiTi" panose="02010609060101010101" pitchFamily="49" charset="-122"/>
                <a:ea typeface="KaiTi" panose="02010609060101010101" pitchFamily="49" charset="-122"/>
                <a:cs typeface="SimSun"/>
              </a:rPr>
              <a:t>（</a:t>
            </a:r>
            <a:r>
              <a:rPr sz="950" b="1" dirty="0">
                <a:solidFill>
                  <a:srgbClr val="000000"/>
                </a:solidFill>
                <a:latin typeface="KaiTi" panose="02010609060101010101" pitchFamily="49" charset="-122"/>
                <a:ea typeface="KaiTi" panose="02010609060101010101" pitchFamily="49" charset="-122"/>
                <a:cs typeface="Tahoma"/>
              </a:rPr>
              <a:t>2</a:t>
            </a:r>
            <a:r>
              <a:rPr sz="950" spc="10" dirty="0">
                <a:solidFill>
                  <a:srgbClr val="000000"/>
                </a:solidFill>
                <a:latin typeface="KaiTi" panose="02010609060101010101" pitchFamily="49" charset="-122"/>
                <a:ea typeface="KaiTi" panose="02010609060101010101" pitchFamily="49" charset="-122"/>
                <a:cs typeface="SimSun"/>
              </a:rPr>
              <a:t>）最大似然法</a:t>
            </a:r>
          </a:p>
          <a:p>
            <a:pPr marL="0" marR="0">
              <a:lnSpc>
                <a:spcPts val="1155"/>
              </a:lnSpc>
              <a:spcBef>
                <a:spcPts val="225"/>
              </a:spcBef>
              <a:spcAft>
                <a:spcPts val="0"/>
              </a:spcAft>
            </a:pPr>
            <a:r>
              <a:rPr sz="600" dirty="0">
                <a:solidFill>
                  <a:srgbClr val="3232CC"/>
                </a:solidFill>
                <a:latin typeface="KaiTi" panose="02010609060101010101" pitchFamily="49" charset="-122"/>
                <a:ea typeface="KaiTi" panose="02010609060101010101" pitchFamily="49" charset="-122"/>
                <a:cs typeface="IOTCPM+Wingdings-Regular"/>
              </a:rPr>
              <a:t></a:t>
            </a:r>
            <a:r>
              <a:rPr sz="600" spc="323" dirty="0">
                <a:solidFill>
                  <a:srgbClr val="3232CC"/>
                </a:solidFill>
                <a:latin typeface="KaiTi" panose="02010609060101010101" pitchFamily="49" charset="-122"/>
                <a:ea typeface="KaiTi" panose="02010609060101010101" pitchFamily="49" charset="-122"/>
                <a:cs typeface="Times New Roman"/>
              </a:rPr>
              <a:t> </a:t>
            </a:r>
            <a:r>
              <a:rPr sz="950" spc="10" dirty="0">
                <a:solidFill>
                  <a:srgbClr val="000000"/>
                </a:solidFill>
                <a:latin typeface="KaiTi" panose="02010609060101010101" pitchFamily="49" charset="-122"/>
                <a:ea typeface="KaiTi" panose="02010609060101010101" pitchFamily="49" charset="-122"/>
                <a:cs typeface="SimSun"/>
              </a:rPr>
              <a:t>（</a:t>
            </a:r>
            <a:r>
              <a:rPr sz="950" b="1" dirty="0">
                <a:solidFill>
                  <a:srgbClr val="000000"/>
                </a:solidFill>
                <a:latin typeface="KaiTi" panose="02010609060101010101" pitchFamily="49" charset="-122"/>
                <a:ea typeface="KaiTi" panose="02010609060101010101" pitchFamily="49" charset="-122"/>
                <a:cs typeface="Tahoma"/>
              </a:rPr>
              <a:t>3</a:t>
            </a:r>
            <a:r>
              <a:rPr sz="950" spc="10" dirty="0">
                <a:solidFill>
                  <a:srgbClr val="000000"/>
                </a:solidFill>
                <a:latin typeface="KaiTi" panose="02010609060101010101" pitchFamily="49" charset="-122"/>
                <a:ea typeface="KaiTi" panose="02010609060101010101" pitchFamily="49" charset="-122"/>
                <a:cs typeface="SimSun"/>
              </a:rPr>
              <a:t>）最小二乘法</a:t>
            </a:r>
          </a:p>
        </p:txBody>
      </p:sp>
      <p:sp>
        <p:nvSpPr>
          <p:cNvPr id="6" name="object 6"/>
          <p:cNvSpPr txBox="1"/>
          <p:nvPr/>
        </p:nvSpPr>
        <p:spPr>
          <a:xfrm>
            <a:off x="733291" y="1577392"/>
            <a:ext cx="1019001" cy="128240"/>
          </a:xfrm>
          <a:prstGeom prst="rect">
            <a:avLst/>
          </a:prstGeom>
        </p:spPr>
        <p:txBody>
          <a:bodyPr vert="horz" wrap="square" lIns="0" tIns="0" rIns="0" bIns="0" rtlCol="0">
            <a:spAutoFit/>
          </a:bodyPr>
          <a:lstStyle/>
          <a:p>
            <a:pPr marL="0" marR="0">
              <a:lnSpc>
                <a:spcPts val="955"/>
              </a:lnSpc>
              <a:spcBef>
                <a:spcPts val="0"/>
              </a:spcBef>
              <a:spcAft>
                <a:spcPts val="0"/>
              </a:spcAft>
            </a:pPr>
            <a:r>
              <a:rPr sz="600" dirty="0">
                <a:solidFill>
                  <a:srgbClr val="3232CC"/>
                </a:solidFill>
                <a:latin typeface="KaiTi" panose="02010609060101010101" pitchFamily="49" charset="-122"/>
                <a:ea typeface="KaiTi" panose="02010609060101010101" pitchFamily="49" charset="-122"/>
                <a:cs typeface="IOTCPM+Wingdings-Regular"/>
              </a:rPr>
              <a:t></a:t>
            </a:r>
            <a:r>
              <a:rPr sz="600" spc="323" dirty="0">
                <a:solidFill>
                  <a:srgbClr val="3232CC"/>
                </a:solidFill>
                <a:latin typeface="KaiTi" panose="02010609060101010101" pitchFamily="49" charset="-122"/>
                <a:ea typeface="KaiTi" panose="02010609060101010101" pitchFamily="49" charset="-122"/>
                <a:cs typeface="Times New Roman"/>
              </a:rPr>
              <a:t> </a:t>
            </a:r>
            <a:r>
              <a:rPr sz="950" spc="10" dirty="0">
                <a:solidFill>
                  <a:srgbClr val="000000"/>
                </a:solidFill>
                <a:latin typeface="KaiTi" panose="02010609060101010101" pitchFamily="49" charset="-122"/>
                <a:ea typeface="KaiTi" panose="02010609060101010101" pitchFamily="49" charset="-122"/>
                <a:cs typeface="SimSun"/>
              </a:rPr>
              <a:t>二、区间估计</a:t>
            </a:r>
          </a:p>
        </p:txBody>
      </p:sp>
      <p:sp>
        <p:nvSpPr>
          <p:cNvPr id="7" name="object 7"/>
          <p:cNvSpPr txBox="1"/>
          <p:nvPr/>
        </p:nvSpPr>
        <p:spPr>
          <a:xfrm>
            <a:off x="733291" y="1752253"/>
            <a:ext cx="2095784" cy="307777"/>
          </a:xfrm>
          <a:prstGeom prst="rect">
            <a:avLst/>
          </a:prstGeom>
        </p:spPr>
        <p:txBody>
          <a:bodyPr vert="horz" wrap="square" lIns="0" tIns="0" rIns="0" bIns="0" rtlCol="0">
            <a:spAutoFit/>
          </a:bodyPr>
          <a:lstStyle/>
          <a:p>
            <a:pPr marL="0" marR="0">
              <a:lnSpc>
                <a:spcPts val="955"/>
              </a:lnSpc>
              <a:spcBef>
                <a:spcPts val="0"/>
              </a:spcBef>
              <a:spcAft>
                <a:spcPts val="0"/>
              </a:spcAft>
            </a:pPr>
            <a:r>
              <a:rPr sz="600" dirty="0">
                <a:solidFill>
                  <a:srgbClr val="3232CC"/>
                </a:solidFill>
                <a:latin typeface="KaiTi" panose="02010609060101010101" pitchFamily="49" charset="-122"/>
                <a:ea typeface="KaiTi" panose="02010609060101010101" pitchFamily="49" charset="-122"/>
                <a:cs typeface="IOTCPM+Wingdings-Regular"/>
              </a:rPr>
              <a:t></a:t>
            </a:r>
            <a:r>
              <a:rPr sz="600" spc="323" dirty="0">
                <a:solidFill>
                  <a:srgbClr val="3232CC"/>
                </a:solidFill>
                <a:latin typeface="KaiTi" panose="02010609060101010101" pitchFamily="49" charset="-122"/>
                <a:ea typeface="KaiTi" panose="02010609060101010101" pitchFamily="49" charset="-122"/>
                <a:cs typeface="Times New Roman"/>
              </a:rPr>
              <a:t> </a:t>
            </a:r>
            <a:r>
              <a:rPr sz="950" spc="10" dirty="0">
                <a:solidFill>
                  <a:srgbClr val="000000"/>
                </a:solidFill>
                <a:latin typeface="KaiTi" panose="02010609060101010101" pitchFamily="49" charset="-122"/>
                <a:ea typeface="KaiTi" panose="02010609060101010101" pitchFamily="49" charset="-122"/>
                <a:cs typeface="SimSun"/>
              </a:rPr>
              <a:t>（一）对总体期望值的估计</a:t>
            </a:r>
          </a:p>
          <a:p>
            <a:pPr marL="0" marR="0">
              <a:lnSpc>
                <a:spcPts val="955"/>
              </a:lnSpc>
              <a:spcBef>
                <a:spcPts val="420"/>
              </a:spcBef>
              <a:spcAft>
                <a:spcPts val="0"/>
              </a:spcAft>
            </a:pPr>
            <a:r>
              <a:rPr sz="600" dirty="0">
                <a:solidFill>
                  <a:srgbClr val="3232CC"/>
                </a:solidFill>
                <a:latin typeface="KaiTi" panose="02010609060101010101" pitchFamily="49" charset="-122"/>
                <a:ea typeface="KaiTi" panose="02010609060101010101" pitchFamily="49" charset="-122"/>
                <a:cs typeface="IOTCPM+Wingdings-Regular"/>
              </a:rPr>
              <a:t></a:t>
            </a:r>
            <a:r>
              <a:rPr sz="600" spc="323" dirty="0">
                <a:solidFill>
                  <a:srgbClr val="3232CC"/>
                </a:solidFill>
                <a:latin typeface="KaiTi" panose="02010609060101010101" pitchFamily="49" charset="-122"/>
                <a:ea typeface="KaiTi" panose="02010609060101010101" pitchFamily="49" charset="-122"/>
                <a:cs typeface="Times New Roman"/>
              </a:rPr>
              <a:t> </a:t>
            </a:r>
            <a:r>
              <a:rPr sz="950" spc="10" dirty="0">
                <a:solidFill>
                  <a:srgbClr val="000000"/>
                </a:solidFill>
                <a:latin typeface="KaiTi" panose="02010609060101010101" pitchFamily="49" charset="-122"/>
                <a:ea typeface="KaiTi" panose="02010609060101010101" pitchFamily="49" charset="-122"/>
                <a:cs typeface="SimSun"/>
              </a:rPr>
              <a:t>（</a:t>
            </a:r>
            <a:r>
              <a:rPr lang="zh-CN" altLang="en-US" sz="950" spc="10" dirty="0">
                <a:solidFill>
                  <a:srgbClr val="000000"/>
                </a:solidFill>
                <a:latin typeface="KaiTi" panose="02010609060101010101" pitchFamily="49" charset="-122"/>
                <a:ea typeface="KaiTi" panose="02010609060101010101" pitchFamily="49" charset="-122"/>
                <a:cs typeface="SimSun"/>
              </a:rPr>
              <a:t>二</a:t>
            </a:r>
            <a:r>
              <a:rPr sz="950" spc="10" dirty="0">
                <a:solidFill>
                  <a:srgbClr val="000000"/>
                </a:solidFill>
                <a:latin typeface="KaiTi" panose="02010609060101010101" pitchFamily="49" charset="-122"/>
                <a:ea typeface="KaiTi" panose="02010609060101010101" pitchFamily="49" charset="-122"/>
                <a:cs typeface="SimSun"/>
              </a:rPr>
              <a:t>）关于区间估计的几点说明</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id="{E6573DD0-85B2-9E41-AA9C-442C85DF9646}"/>
              </a:ext>
            </a:extLst>
          </p:cNvPr>
          <p:cNvSpPr>
            <a:spLocks noGrp="1"/>
          </p:cNvSpPr>
          <p:nvPr>
            <p:ph type="title"/>
          </p:nvPr>
        </p:nvSpPr>
        <p:spPr>
          <a:xfrm>
            <a:off x="655464" y="375132"/>
            <a:ext cx="2701552" cy="411922"/>
          </a:xfrm>
        </p:spPr>
        <p:txBody>
          <a:bodyPr>
            <a:normAutofit fontScale="90000"/>
          </a:bodyPr>
          <a:lstStyle/>
          <a:p>
            <a:r>
              <a:rPr lang="en-US" altLang="zh-CN" sz="1800" spc="19" dirty="0">
                <a:solidFill>
                  <a:srgbClr val="FF0000"/>
                </a:solidFill>
                <a:latin typeface="KaiTi" panose="02010609060101010101" pitchFamily="49" charset="-122"/>
                <a:ea typeface="KaiTi" panose="02010609060101010101" pitchFamily="49" charset="-122"/>
                <a:cs typeface="SimSun"/>
              </a:rPr>
              <a:t>1</a:t>
            </a:r>
            <a:r>
              <a:rPr lang="zh-CN" altLang="en-US" sz="1800" spc="19" dirty="0">
                <a:solidFill>
                  <a:srgbClr val="FF0000"/>
                </a:solidFill>
                <a:latin typeface="KaiTi" panose="02010609060101010101" pitchFamily="49" charset="-122"/>
                <a:ea typeface="KaiTi" panose="02010609060101010101" pitchFamily="49" charset="-122"/>
                <a:cs typeface="SimSun"/>
              </a:rPr>
              <a:t>、点估计</a:t>
            </a:r>
            <a:br>
              <a:rPr lang="zh-CN" altLang="en-US" sz="1200" spc="19" dirty="0">
                <a:solidFill>
                  <a:srgbClr val="FF0000"/>
                </a:solidFill>
                <a:latin typeface="KaiTi" panose="02010609060101010101" pitchFamily="49" charset="-122"/>
                <a:ea typeface="KaiTi" panose="02010609060101010101" pitchFamily="49" charset="-122"/>
                <a:cs typeface="SimSun"/>
              </a:rPr>
            </a:br>
            <a:endParaRPr kumimoji="1" lang="zh-CN" altLang="en-US" dirty="0"/>
          </a:p>
        </p:txBody>
      </p:sp>
      <p:sp>
        <p:nvSpPr>
          <p:cNvPr id="10" name="内容占位符 9">
            <a:extLst>
              <a:ext uri="{FF2B5EF4-FFF2-40B4-BE49-F238E27FC236}">
                <a16:creationId xmlns:a16="http://schemas.microsoft.com/office/drawing/2014/main" id="{C19C7D8B-A829-BA49-A1CC-8B73F42D051E}"/>
              </a:ext>
            </a:extLst>
          </p:cNvPr>
          <p:cNvSpPr>
            <a:spLocks noGrp="1"/>
          </p:cNvSpPr>
          <p:nvPr>
            <p:ph idx="1"/>
          </p:nvPr>
        </p:nvSpPr>
        <p:spPr>
          <a:xfrm>
            <a:off x="593435" y="791362"/>
            <a:ext cx="2701552" cy="1778974"/>
          </a:xfrm>
        </p:spPr>
        <p:txBody>
          <a:bodyPr>
            <a:normAutofit/>
          </a:bodyPr>
          <a:lstStyle/>
          <a:p>
            <a:r>
              <a:rPr lang="zh-CN" altLang="en-US" sz="1000" dirty="0">
                <a:latin typeface="KaiTi" panose="02010609060101010101" pitchFamily="49" charset="-122"/>
                <a:ea typeface="KaiTi" panose="02010609060101010101" pitchFamily="49" charset="-122"/>
              </a:rPr>
              <a:t>所谓点估计就是给出被估计参数的一个特定的估计值。</a:t>
            </a:r>
          </a:p>
          <a:p>
            <a:r>
              <a:rPr lang="zh-CN" altLang="en-US" sz="1000" dirty="0">
                <a:latin typeface="KaiTi" panose="02010609060101010101" pitchFamily="49" charset="-122"/>
                <a:ea typeface="KaiTi" panose="02010609060101010101" pitchFamily="49" charset="-122"/>
              </a:rPr>
              <a:t>常用的点估计方法有三种：矩法、最大似然法、最小二乘法。</a:t>
            </a:r>
            <a:endParaRPr lang="en-US" altLang="zh-CN" sz="1000" dirty="0">
              <a:latin typeface="KaiTi" panose="02010609060101010101" pitchFamily="49" charset="-122"/>
              <a:ea typeface="KaiTi" panose="02010609060101010101" pitchFamily="49" charset="-122"/>
            </a:endParaRPr>
          </a:p>
          <a:p>
            <a:r>
              <a:rPr lang="zh-CN" altLang="en-US" sz="1000" dirty="0">
                <a:latin typeface="KaiTi" panose="02010609060101010101" pitchFamily="49" charset="-122"/>
                <a:ea typeface="KaiTi" panose="02010609060101010101" pitchFamily="49" charset="-122"/>
              </a:rPr>
              <a:t>对同一样本根据不同方法估计同一参数，所获得的估计结果可能互不相同。</a:t>
            </a:r>
            <a:endParaRPr lang="en-US" altLang="zh-CN" sz="1000" dirty="0">
              <a:latin typeface="KaiTi" panose="02010609060101010101" pitchFamily="49" charset="-122"/>
              <a:ea typeface="KaiTi" panose="02010609060101010101" pitchFamily="49" charset="-122"/>
            </a:endParaRPr>
          </a:p>
          <a:p>
            <a:r>
              <a:rPr lang="zh-CN" altLang="en-US" sz="1000" dirty="0">
                <a:latin typeface="KaiTi" panose="02010609060101010101" pitchFamily="49" charset="-122"/>
                <a:ea typeface="KaiTi" panose="02010609060101010101" pitchFamily="49" charset="-122"/>
              </a:rPr>
              <a:t>然而由于各种建立原则的合理性，所以各种方法在研究中都经常使用。</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769924" y="320142"/>
            <a:ext cx="1299584" cy="179536"/>
          </a:xfrm>
          <a:prstGeom prst="rect">
            <a:avLst/>
          </a:prstGeom>
        </p:spPr>
        <p:txBody>
          <a:bodyPr vert="horz" wrap="square" lIns="0" tIns="0" rIns="0" bIns="0" rtlCol="0">
            <a:spAutoFit/>
          </a:bodyPr>
          <a:lstStyle/>
          <a:p>
            <a:pPr marL="0" marR="0">
              <a:lnSpc>
                <a:spcPts val="1365"/>
              </a:lnSpc>
              <a:spcBef>
                <a:spcPts val="0"/>
              </a:spcBef>
              <a:spcAft>
                <a:spcPts val="0"/>
              </a:spcAft>
            </a:pPr>
            <a:r>
              <a:rPr lang="en-US" altLang="zh-CN" sz="1350" spc="19" dirty="0">
                <a:solidFill>
                  <a:srgbClr val="FF0000"/>
                </a:solidFill>
                <a:latin typeface="KaiTi" panose="02010609060101010101" pitchFamily="49" charset="-122"/>
                <a:ea typeface="KaiTi" panose="02010609060101010101" pitchFamily="49" charset="-122"/>
                <a:cs typeface="SimSun"/>
              </a:rPr>
              <a:t>2</a:t>
            </a:r>
            <a:r>
              <a:rPr sz="1350" spc="19" dirty="0">
                <a:solidFill>
                  <a:srgbClr val="FF0000"/>
                </a:solidFill>
                <a:latin typeface="KaiTi" panose="02010609060101010101" pitchFamily="49" charset="-122"/>
                <a:ea typeface="KaiTi" panose="02010609060101010101" pitchFamily="49" charset="-122"/>
                <a:cs typeface="SimSun"/>
              </a:rPr>
              <a:t>、区间估计</a:t>
            </a:r>
          </a:p>
        </p:txBody>
      </p:sp>
      <mc:AlternateContent xmlns:mc="http://schemas.openxmlformats.org/markup-compatibility/2006" xmlns:a14="http://schemas.microsoft.com/office/drawing/2010/main">
        <mc:Choice Requires="a14">
          <p:sp>
            <p:nvSpPr>
              <p:cNvPr id="5" name="object 5"/>
              <p:cNvSpPr txBox="1"/>
              <p:nvPr/>
            </p:nvSpPr>
            <p:spPr>
              <a:xfrm>
                <a:off x="708866" y="651242"/>
                <a:ext cx="2885513" cy="1899623"/>
              </a:xfrm>
              <a:prstGeom prst="rect">
                <a:avLst/>
              </a:prstGeom>
            </p:spPr>
            <p:txBody>
              <a:bodyPr vert="horz" wrap="square" lIns="0" tIns="0" rIns="0" bIns="0" rtlCol="0">
                <a:spAutoFit/>
              </a:bodyPr>
              <a:lstStyle/>
              <a:p>
                <a:pPr>
                  <a:lnSpc>
                    <a:spcPct val="150000"/>
                  </a:lnSpc>
                </a:pPr>
                <a:r>
                  <a:rPr lang="zh-CN" altLang="en-US" sz="950" dirty="0">
                    <a:solidFill>
                      <a:srgbClr val="FF0000"/>
                    </a:solidFill>
                    <a:latin typeface="KaiTi" panose="02010609060101010101" pitchFamily="49" charset="-122"/>
                    <a:ea typeface="KaiTi" panose="02010609060101010101" pitchFamily="49" charset="-122"/>
                    <a:cs typeface="SimSun"/>
                  </a:rPr>
                  <a:t>（一）对</a:t>
                </a:r>
                <a:r>
                  <a:rPr lang="zh-CN" altLang="en-US" sz="950" dirty="0">
                    <a:solidFill>
                      <a:srgbClr val="3232CC"/>
                    </a:solidFill>
                    <a:latin typeface="KaiTi" panose="02010609060101010101" pitchFamily="49" charset="-122"/>
                    <a:ea typeface="KaiTi" panose="02010609060101010101" pitchFamily="49" charset="-122"/>
                    <a:cs typeface="SimSun"/>
                  </a:rPr>
                  <a:t>总体</a:t>
                </a:r>
                <a:r>
                  <a:rPr lang="zh-CN" altLang="en-US" sz="950" dirty="0">
                    <a:solidFill>
                      <a:srgbClr val="FF0000"/>
                    </a:solidFill>
                    <a:latin typeface="KaiTi" panose="02010609060101010101" pitchFamily="49" charset="-122"/>
                    <a:ea typeface="KaiTi" panose="02010609060101010101" pitchFamily="49" charset="-122"/>
                    <a:cs typeface="SimSun"/>
                  </a:rPr>
                  <a:t>期望值</a:t>
                </a:r>
                <a:r>
                  <a:rPr lang="zh-CN" altLang="en-US" sz="950" spc="10" dirty="0">
                    <a:solidFill>
                      <a:srgbClr val="000000"/>
                    </a:solidFill>
                    <a:latin typeface="KaiTi" panose="02010609060101010101" pitchFamily="49" charset="-122"/>
                    <a:ea typeface="KaiTi" panose="02010609060101010101" pitchFamily="49" charset="-122"/>
                    <a:cs typeface="SimSun"/>
                  </a:rPr>
                  <a:t>的估计</a:t>
                </a:r>
                <a:endParaRPr lang="en-US" altLang="zh-CN" sz="950" spc="10" dirty="0">
                  <a:solidFill>
                    <a:srgbClr val="000000"/>
                  </a:solidFill>
                  <a:latin typeface="KaiTi" panose="02010609060101010101" pitchFamily="49" charset="-122"/>
                  <a:ea typeface="KaiTi" panose="02010609060101010101" pitchFamily="49" charset="-122"/>
                  <a:cs typeface="SimSun"/>
                </a:endParaRPr>
              </a:p>
              <a:p>
                <a:pPr>
                  <a:lnSpc>
                    <a:spcPct val="150000"/>
                  </a:lnSpc>
                </a:pPr>
                <a:r>
                  <a:rPr lang="zh-CN" altLang="en-US" sz="950" b="1" dirty="0">
                    <a:solidFill>
                      <a:srgbClr val="000000"/>
                    </a:solidFill>
                    <a:latin typeface="KaiTi" panose="02010609060101010101" pitchFamily="49" charset="-122"/>
                    <a:ea typeface="KaiTi" panose="02010609060101010101" pitchFamily="49" charset="-122"/>
                    <a:cs typeface="Tahoma"/>
                  </a:rPr>
                  <a:t> </a:t>
                </a:r>
                <a:r>
                  <a:rPr lang="en-US" altLang="zh-CN" sz="950" b="1" dirty="0">
                    <a:solidFill>
                      <a:srgbClr val="000000"/>
                    </a:solidFill>
                    <a:latin typeface="KaiTi" panose="02010609060101010101" pitchFamily="49" charset="-122"/>
                    <a:ea typeface="KaiTi" panose="02010609060101010101" pitchFamily="49" charset="-122"/>
                    <a:cs typeface="Tahoma"/>
                  </a:rPr>
                  <a:t>1.</a:t>
                </a:r>
                <a:r>
                  <a:rPr lang="zh-CN" altLang="en-US" sz="950" dirty="0">
                    <a:solidFill>
                      <a:srgbClr val="3232CC"/>
                    </a:solidFill>
                    <a:latin typeface="KaiTi" panose="02010609060101010101" pitchFamily="49" charset="-122"/>
                    <a:ea typeface="KaiTi" panose="02010609060101010101" pitchFamily="49" charset="-122"/>
                    <a:cs typeface="SimSun"/>
                  </a:rPr>
                  <a:t>已知方差</a:t>
                </a:r>
                <a:r>
                  <a:rPr lang="zh-CN" altLang="en-US" sz="950" dirty="0">
                    <a:solidFill>
                      <a:srgbClr val="000000"/>
                    </a:solidFill>
                    <a:latin typeface="KaiTi" panose="02010609060101010101" pitchFamily="49" charset="-122"/>
                    <a:ea typeface="KaiTi" panose="02010609060101010101" pitchFamily="49" charset="-122"/>
                    <a:cs typeface="SimSun"/>
                  </a:rPr>
                  <a:t>，对数学期望</a:t>
                </a:r>
                <a14:m>
                  <m:oMath xmlns:m="http://schemas.openxmlformats.org/officeDocument/2006/math">
                    <m:r>
                      <a:rPr lang="zh-CN" altLang="en-US" sz="950" b="1" i="1" dirty="0" smtClean="0">
                        <a:solidFill>
                          <a:srgbClr val="000000"/>
                        </a:solidFill>
                        <a:latin typeface="Cambria Math" panose="02040503050406030204" pitchFamily="18" charset="0"/>
                        <a:cs typeface="Tahoma"/>
                      </a:rPr>
                      <m:t>𝑬</m:t>
                    </m:r>
                    <m:r>
                      <a:rPr lang="zh-CN" altLang="en-US" sz="950" b="0" i="1" dirty="0" smtClean="0">
                        <a:solidFill>
                          <a:srgbClr val="000000"/>
                        </a:solidFill>
                        <a:latin typeface="Cambria Math" panose="02040503050406030204" pitchFamily="18" charset="0"/>
                        <a:cs typeface="Tahoma"/>
                      </a:rPr>
                      <m:t>（</m:t>
                    </m:r>
                    <m:r>
                      <a:rPr lang="zh-CN" altLang="en-US" sz="950" i="1" dirty="0" smtClean="0">
                        <a:solidFill>
                          <a:srgbClr val="000000"/>
                        </a:solidFill>
                        <a:latin typeface="Cambria Math" panose="02040503050406030204" pitchFamily="18" charset="0"/>
                        <a:cs typeface="BTCIPT+SymbolMT"/>
                      </a:rPr>
                      <m:t>𝜉</m:t>
                    </m:r>
                    <m:r>
                      <a:rPr lang="zh-CN" altLang="en-US" sz="950" b="0" i="1" dirty="0" smtClean="0">
                        <a:solidFill>
                          <a:srgbClr val="000000"/>
                        </a:solidFill>
                        <a:latin typeface="Cambria Math" panose="02040503050406030204" pitchFamily="18" charset="0"/>
                        <a:cs typeface="BTCIPT+SymbolMT"/>
                      </a:rPr>
                      <m:t>）</m:t>
                    </m:r>
                  </m:oMath>
                </a14:m>
                <a:r>
                  <a:rPr lang="zh-CN" altLang="en-US" sz="950" spc="10" dirty="0">
                    <a:solidFill>
                      <a:srgbClr val="000000"/>
                    </a:solidFill>
                    <a:latin typeface="KaiTi" panose="02010609060101010101" pitchFamily="49" charset="-122"/>
                    <a:ea typeface="KaiTi" panose="02010609060101010101" pitchFamily="49" charset="-122"/>
                    <a:cs typeface="SimSun"/>
                  </a:rPr>
                  <a:t>进行区间估计</a:t>
                </a:r>
              </a:p>
              <a:p>
                <a:pPr marL="0" marR="0">
                  <a:lnSpc>
                    <a:spcPct val="150000"/>
                  </a:lnSpc>
                  <a:spcBef>
                    <a:spcPts val="230"/>
                  </a:spcBef>
                  <a:spcAft>
                    <a:spcPts val="0"/>
                  </a:spcAft>
                </a:pPr>
                <a:r>
                  <a:rPr lang="zh-CN" altLang="en-US" sz="600" spc="323" dirty="0">
                    <a:solidFill>
                      <a:srgbClr val="3232CC"/>
                    </a:solidFill>
                    <a:latin typeface="KaiTi" panose="02010609060101010101" pitchFamily="49" charset="-122"/>
                    <a:ea typeface="KaiTi" panose="02010609060101010101" pitchFamily="49" charset="-122"/>
                    <a:cs typeface="Times New Roman"/>
                  </a:rPr>
                  <a:t> </a:t>
                </a:r>
                <a:r>
                  <a:rPr lang="zh-CN" altLang="en-US" sz="950" spc="10" dirty="0">
                    <a:solidFill>
                      <a:srgbClr val="000000"/>
                    </a:solidFill>
                    <a:latin typeface="KaiTi" panose="02010609060101010101" pitchFamily="49" charset="-122"/>
                    <a:ea typeface="KaiTi" panose="02010609060101010101" pitchFamily="49" charset="-122"/>
                    <a:cs typeface="SimSun"/>
                  </a:rPr>
                  <a:t>（</a:t>
                </a:r>
                <a:r>
                  <a:rPr lang="en-US" altLang="zh-CN" sz="950" b="1" dirty="0">
                    <a:solidFill>
                      <a:srgbClr val="000000"/>
                    </a:solidFill>
                    <a:latin typeface="KaiTi" panose="02010609060101010101" pitchFamily="49" charset="-122"/>
                    <a:ea typeface="KaiTi" panose="02010609060101010101" pitchFamily="49" charset="-122"/>
                    <a:cs typeface="Tahoma"/>
                  </a:rPr>
                  <a:t>1</a:t>
                </a:r>
                <a:r>
                  <a:rPr lang="zh-CN" altLang="en-US" sz="950" spc="10" dirty="0">
                    <a:solidFill>
                      <a:srgbClr val="000000"/>
                    </a:solidFill>
                    <a:latin typeface="KaiTi" panose="02010609060101010101" pitchFamily="49" charset="-122"/>
                    <a:ea typeface="KaiTi" panose="02010609060101010101" pitchFamily="49" charset="-122"/>
                    <a:cs typeface="SimSun"/>
                  </a:rPr>
                  <a:t>）方差已知，估计总体数学期望</a:t>
                </a:r>
              </a:p>
              <a:p>
                <a:pPr marL="0" marR="0">
                  <a:lnSpc>
                    <a:spcPct val="150000"/>
                  </a:lnSpc>
                  <a:spcBef>
                    <a:spcPts val="170"/>
                  </a:spcBef>
                  <a:spcAft>
                    <a:spcPts val="0"/>
                  </a:spcAft>
                </a:pPr>
                <a:r>
                  <a:rPr lang="zh-CN" altLang="en-US" sz="600" spc="323" dirty="0">
                    <a:solidFill>
                      <a:srgbClr val="3232CC"/>
                    </a:solidFill>
                    <a:latin typeface="KaiTi" panose="02010609060101010101" pitchFamily="49" charset="-122"/>
                    <a:ea typeface="KaiTi" panose="02010609060101010101" pitchFamily="49" charset="-122"/>
                    <a:cs typeface="Times New Roman"/>
                  </a:rPr>
                  <a:t> </a:t>
                </a:r>
                <a:r>
                  <a:rPr lang="zh-CN" altLang="en-US" sz="950" spc="10" dirty="0">
                    <a:solidFill>
                      <a:srgbClr val="000000"/>
                    </a:solidFill>
                    <a:latin typeface="KaiTi" panose="02010609060101010101" pitchFamily="49" charset="-122"/>
                    <a:ea typeface="KaiTi" panose="02010609060101010101" pitchFamily="49" charset="-122"/>
                    <a:cs typeface="SimSun"/>
                  </a:rPr>
                  <a:t>（</a:t>
                </a:r>
                <a:r>
                  <a:rPr lang="en-US" altLang="zh-CN" sz="950" b="1" dirty="0">
                    <a:solidFill>
                      <a:srgbClr val="000000"/>
                    </a:solidFill>
                    <a:latin typeface="KaiTi" panose="02010609060101010101" pitchFamily="49" charset="-122"/>
                    <a:ea typeface="KaiTi" panose="02010609060101010101" pitchFamily="49" charset="-122"/>
                    <a:cs typeface="Tahoma"/>
                  </a:rPr>
                  <a:t>2</a:t>
                </a:r>
                <a:r>
                  <a:rPr lang="zh-CN" altLang="en-US" sz="950" spc="10" dirty="0">
                    <a:solidFill>
                      <a:srgbClr val="000000"/>
                    </a:solidFill>
                    <a:latin typeface="KaiTi" panose="02010609060101010101" pitchFamily="49" charset="-122"/>
                    <a:ea typeface="KaiTi" panose="02010609060101010101" pitchFamily="49" charset="-122"/>
                    <a:cs typeface="SimSun"/>
                  </a:rPr>
                  <a:t>）正态总体</a:t>
                </a:r>
              </a:p>
              <a:p>
                <a:pPr marL="0" marR="0">
                  <a:lnSpc>
                    <a:spcPct val="150000"/>
                  </a:lnSpc>
                  <a:spcBef>
                    <a:spcPts val="225"/>
                  </a:spcBef>
                  <a:spcAft>
                    <a:spcPts val="0"/>
                  </a:spcAft>
                </a:pPr>
                <a:r>
                  <a:rPr lang="zh-CN" altLang="en-US" sz="600" spc="323" dirty="0">
                    <a:solidFill>
                      <a:srgbClr val="3232CC"/>
                    </a:solidFill>
                    <a:latin typeface="KaiTi" panose="02010609060101010101" pitchFamily="49" charset="-122"/>
                    <a:ea typeface="KaiTi" panose="02010609060101010101" pitchFamily="49" charset="-122"/>
                    <a:cs typeface="Times New Roman"/>
                  </a:rPr>
                  <a:t> </a:t>
                </a:r>
                <a:r>
                  <a:rPr lang="zh-CN" altLang="en-US" sz="950" spc="10" dirty="0">
                    <a:solidFill>
                      <a:srgbClr val="000000"/>
                    </a:solidFill>
                    <a:latin typeface="KaiTi" panose="02010609060101010101" pitchFamily="49" charset="-122"/>
                    <a:ea typeface="KaiTi" panose="02010609060101010101" pitchFamily="49" charset="-122"/>
                    <a:cs typeface="SimSun"/>
                  </a:rPr>
                  <a:t>（</a:t>
                </a:r>
                <a:r>
                  <a:rPr lang="en-US" altLang="zh-CN" sz="950" b="1" dirty="0">
                    <a:solidFill>
                      <a:srgbClr val="000000"/>
                    </a:solidFill>
                    <a:latin typeface="KaiTi" panose="02010609060101010101" pitchFamily="49" charset="-122"/>
                    <a:ea typeface="KaiTi" panose="02010609060101010101" pitchFamily="49" charset="-122"/>
                    <a:cs typeface="Tahoma"/>
                  </a:rPr>
                  <a:t>3</a:t>
                </a:r>
                <a:r>
                  <a:rPr lang="zh-CN" altLang="en-US" sz="950" spc="10" dirty="0">
                    <a:solidFill>
                      <a:srgbClr val="000000"/>
                    </a:solidFill>
                    <a:latin typeface="KaiTi" panose="02010609060101010101" pitchFamily="49" charset="-122"/>
                    <a:ea typeface="KaiTi" panose="02010609060101010101" pitchFamily="49" charset="-122"/>
                    <a:cs typeface="SimSun"/>
                  </a:rPr>
                  <a:t>）一般总体大样本下数学期望的区间估计</a:t>
                </a:r>
              </a:p>
              <a:p>
                <a:pPr marL="0" marR="0">
                  <a:lnSpc>
                    <a:spcPct val="150000"/>
                  </a:lnSpc>
                  <a:spcBef>
                    <a:spcPts val="200"/>
                  </a:spcBef>
                  <a:spcAft>
                    <a:spcPts val="0"/>
                  </a:spcAft>
                </a:pPr>
                <a:r>
                  <a:rPr lang="zh-CN" altLang="en-US" sz="600" spc="323" dirty="0">
                    <a:solidFill>
                      <a:srgbClr val="3232CC"/>
                    </a:solidFill>
                    <a:latin typeface="KaiTi" panose="02010609060101010101" pitchFamily="49" charset="-122"/>
                    <a:ea typeface="KaiTi" panose="02010609060101010101" pitchFamily="49" charset="-122"/>
                    <a:cs typeface="Times New Roman"/>
                  </a:rPr>
                  <a:t> </a:t>
                </a:r>
                <a:r>
                  <a:rPr lang="en-US" altLang="zh-CN" sz="950" b="1" dirty="0">
                    <a:solidFill>
                      <a:srgbClr val="000000"/>
                    </a:solidFill>
                    <a:latin typeface="KaiTi" panose="02010609060101010101" pitchFamily="49" charset="-122"/>
                    <a:ea typeface="KaiTi" panose="02010609060101010101" pitchFamily="49" charset="-122"/>
                    <a:cs typeface="Tahoma"/>
                  </a:rPr>
                  <a:t>2.</a:t>
                </a:r>
                <a:r>
                  <a:rPr lang="zh-CN" altLang="en-US" sz="950" dirty="0">
                    <a:solidFill>
                      <a:srgbClr val="3232CC"/>
                    </a:solidFill>
                    <a:latin typeface="KaiTi" panose="02010609060101010101" pitchFamily="49" charset="-122"/>
                    <a:ea typeface="KaiTi" panose="02010609060101010101" pitchFamily="49" charset="-122"/>
                    <a:cs typeface="SimSun"/>
                  </a:rPr>
                  <a:t>方差未知</a:t>
                </a:r>
                <a:r>
                  <a:rPr lang="zh-CN" altLang="en-US" sz="950" spc="10" dirty="0">
                    <a:solidFill>
                      <a:srgbClr val="000000"/>
                    </a:solidFill>
                    <a:latin typeface="KaiTi" panose="02010609060101010101" pitchFamily="49" charset="-122"/>
                    <a:ea typeface="KaiTi" panose="02010609060101010101" pitchFamily="49" charset="-122"/>
                    <a:cs typeface="SimSun"/>
                  </a:rPr>
                  <a:t>，对对数学期望</a:t>
                </a:r>
                <a:r>
                  <a:rPr lang="en-US" sz="950" b="1" dirty="0">
                    <a:solidFill>
                      <a:srgbClr val="000000"/>
                    </a:solidFill>
                    <a:latin typeface="KaiTi" panose="02010609060101010101" pitchFamily="49" charset="-122"/>
                    <a:ea typeface="KaiTi" panose="02010609060101010101" pitchFamily="49" charset="-122"/>
                    <a:cs typeface="Tahoma"/>
                  </a:rPr>
                  <a:t>E</a:t>
                </a:r>
                <a:r>
                  <a:rPr lang="el-GR" sz="950" dirty="0">
                    <a:solidFill>
                      <a:srgbClr val="000000"/>
                    </a:solidFill>
                    <a:latin typeface="KaiTi" panose="02010609060101010101" pitchFamily="49" charset="-122"/>
                    <a:ea typeface="KaiTi" panose="02010609060101010101" pitchFamily="49" charset="-122"/>
                    <a:cs typeface="BTCIPT+SymbolMT"/>
                  </a:rPr>
                  <a:t>ξ</a:t>
                </a:r>
                <a:r>
                  <a:rPr lang="zh-CN" altLang="en-US" sz="950" spc="10" dirty="0">
                    <a:solidFill>
                      <a:srgbClr val="000000"/>
                    </a:solidFill>
                    <a:latin typeface="KaiTi" panose="02010609060101010101" pitchFamily="49" charset="-122"/>
                    <a:ea typeface="KaiTi" panose="02010609060101010101" pitchFamily="49" charset="-122"/>
                    <a:cs typeface="SimSun"/>
                  </a:rPr>
                  <a:t>进行区间估计</a:t>
                </a:r>
                <a:endParaRPr lang="en-US" altLang="zh-CN" sz="950" spc="10" dirty="0">
                  <a:solidFill>
                    <a:srgbClr val="000000"/>
                  </a:solidFill>
                  <a:latin typeface="KaiTi" panose="02010609060101010101" pitchFamily="49" charset="-122"/>
                  <a:ea typeface="KaiTi" panose="02010609060101010101" pitchFamily="49" charset="-122"/>
                  <a:cs typeface="SimSun"/>
                </a:endParaRPr>
              </a:p>
              <a:p>
                <a:pPr marL="0" marR="0">
                  <a:lnSpc>
                    <a:spcPct val="150000"/>
                  </a:lnSpc>
                  <a:spcBef>
                    <a:spcPts val="200"/>
                  </a:spcBef>
                  <a:spcAft>
                    <a:spcPts val="0"/>
                  </a:spcAft>
                </a:pPr>
                <a:r>
                  <a:rPr lang="zh-CN" altLang="en-US" sz="950" dirty="0">
                    <a:solidFill>
                      <a:srgbClr val="FF0000"/>
                    </a:solidFill>
                    <a:latin typeface="KaiTi" panose="02010609060101010101" pitchFamily="49" charset="-122"/>
                    <a:ea typeface="KaiTi" panose="02010609060101010101" pitchFamily="49" charset="-122"/>
                    <a:cs typeface="SimSun"/>
                  </a:rPr>
                  <a:t>（二）对</a:t>
                </a:r>
                <a:r>
                  <a:rPr lang="zh-CN" altLang="en-US" sz="950" dirty="0">
                    <a:solidFill>
                      <a:srgbClr val="3232CC"/>
                    </a:solidFill>
                    <a:latin typeface="KaiTi" panose="02010609060101010101" pitchFamily="49" charset="-122"/>
                    <a:ea typeface="KaiTi" panose="02010609060101010101" pitchFamily="49" charset="-122"/>
                    <a:cs typeface="SimSun"/>
                  </a:rPr>
                  <a:t>总体</a:t>
                </a:r>
                <a:r>
                  <a:rPr lang="zh-CN" altLang="en-US" sz="950" spc="10" dirty="0">
                    <a:solidFill>
                      <a:srgbClr val="FF0000"/>
                    </a:solidFill>
                    <a:latin typeface="KaiTi" panose="02010609060101010101" pitchFamily="49" charset="-122"/>
                    <a:ea typeface="KaiTi" panose="02010609060101010101" pitchFamily="49" charset="-122"/>
                    <a:cs typeface="SimSun"/>
                  </a:rPr>
                  <a:t>方差</a:t>
                </a:r>
                <a:r>
                  <a:rPr lang="zh-CN" altLang="en-US" sz="950" spc="10" dirty="0">
                    <a:solidFill>
                      <a:srgbClr val="000000"/>
                    </a:solidFill>
                    <a:latin typeface="KaiTi" panose="02010609060101010101" pitchFamily="49" charset="-122"/>
                    <a:ea typeface="KaiTi" panose="02010609060101010101" pitchFamily="49" charset="-122"/>
                    <a:cs typeface="SimSun"/>
                  </a:rPr>
                  <a:t>的估计</a:t>
                </a:r>
                <a:endParaRPr lang="en-US" altLang="zh-CN" sz="950" spc="10" dirty="0">
                  <a:solidFill>
                    <a:srgbClr val="000000"/>
                  </a:solidFill>
                  <a:latin typeface="KaiTi" panose="02010609060101010101" pitchFamily="49" charset="-122"/>
                  <a:ea typeface="KaiTi" panose="02010609060101010101" pitchFamily="49" charset="-122"/>
                  <a:cs typeface="SimSun"/>
                </a:endParaRPr>
              </a:p>
              <a:p>
                <a:pPr>
                  <a:lnSpc>
                    <a:spcPct val="150000"/>
                  </a:lnSpc>
                  <a:spcBef>
                    <a:spcPts val="415"/>
                  </a:spcBef>
                </a:pPr>
                <a:r>
                  <a:rPr lang="zh-CN" altLang="en-US" sz="950" dirty="0">
                    <a:solidFill>
                      <a:srgbClr val="FF0000"/>
                    </a:solidFill>
                    <a:latin typeface="KaiTi" panose="02010609060101010101" pitchFamily="49" charset="-122"/>
                    <a:ea typeface="KaiTi" panose="02010609060101010101" pitchFamily="49" charset="-122"/>
                    <a:cs typeface="SimSun"/>
                  </a:rPr>
                  <a:t>（三）</a:t>
                </a:r>
                <a:r>
                  <a:rPr lang="zh-CN" altLang="en-US" sz="950" spc="10" dirty="0">
                    <a:solidFill>
                      <a:srgbClr val="000000"/>
                    </a:solidFill>
                    <a:latin typeface="KaiTi" panose="02010609060101010101" pitchFamily="49" charset="-122"/>
                    <a:ea typeface="KaiTi" panose="02010609060101010101" pitchFamily="49" charset="-122"/>
                    <a:cs typeface="SimSun"/>
                  </a:rPr>
                  <a:t>关于区间估计的几点说明</a:t>
                </a:r>
                <a:endParaRPr sz="950" spc="10" dirty="0">
                  <a:solidFill>
                    <a:srgbClr val="000000"/>
                  </a:solidFill>
                  <a:latin typeface="KaiTi" panose="02010609060101010101" pitchFamily="49" charset="-122"/>
                  <a:ea typeface="KaiTi" panose="02010609060101010101" pitchFamily="49" charset="-122"/>
                  <a:cs typeface="SimSun"/>
                </a:endParaRPr>
              </a:p>
            </p:txBody>
          </p:sp>
        </mc:Choice>
        <mc:Fallback xmlns="">
          <p:sp>
            <p:nvSpPr>
              <p:cNvPr id="5" name="object 5"/>
              <p:cNvSpPr txBox="1">
                <a:spLocks noRot="1" noChangeAspect="1" noMove="1" noResize="1" noEditPoints="1" noAdjustHandles="1" noChangeArrowheads="1" noChangeShapeType="1" noTextEdit="1"/>
              </p:cNvSpPr>
              <p:nvPr/>
            </p:nvSpPr>
            <p:spPr>
              <a:xfrm>
                <a:off x="708866" y="651242"/>
                <a:ext cx="2885513" cy="1899623"/>
              </a:xfrm>
              <a:prstGeom prst="rect">
                <a:avLst/>
              </a:prstGeom>
              <a:blipFill>
                <a:blip r:embed="rId2"/>
                <a:stretch>
                  <a:fillRect l="-2620" b="-3333"/>
                </a:stretch>
              </a:blipFill>
            </p:spPr>
            <p:txBody>
              <a:bodyPr/>
              <a:lstStyle/>
              <a:p>
                <a:r>
                  <a:rPr lang="zh-CN" altLang="en-US">
                    <a:noFill/>
                  </a:rPr>
                  <a:t> </a:t>
                </a:r>
              </a:p>
            </p:txBody>
          </p:sp>
        </mc:Fallback>
      </mc:AlternateContent>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标题 20">
            <a:extLst>
              <a:ext uri="{FF2B5EF4-FFF2-40B4-BE49-F238E27FC236}">
                <a16:creationId xmlns:a16="http://schemas.microsoft.com/office/drawing/2014/main" id="{F6489297-677D-A04A-B41F-F15D9FE13921}"/>
              </a:ext>
            </a:extLst>
          </p:cNvPr>
          <p:cNvSpPr>
            <a:spLocks noGrp="1"/>
          </p:cNvSpPr>
          <p:nvPr>
            <p:ph type="title"/>
          </p:nvPr>
        </p:nvSpPr>
        <p:spPr/>
        <p:txBody>
          <a:bodyPr>
            <a:normAutofit fontScale="90000"/>
          </a:bodyPr>
          <a:lstStyle/>
          <a:p>
            <a:r>
              <a:rPr lang="zh-CN" altLang="en-US" sz="1400" dirty="0">
                <a:solidFill>
                  <a:srgbClr val="3232CC"/>
                </a:solidFill>
                <a:latin typeface="KaiTi" panose="02010609060101010101" pitchFamily="49" charset="-122"/>
                <a:ea typeface="KaiTi" panose="02010609060101010101" pitchFamily="49" charset="-122"/>
                <a:cs typeface="SimSun"/>
              </a:rPr>
              <a:t>区间估计的概念</a:t>
            </a:r>
            <a:br>
              <a:rPr lang="zh-CN" altLang="en-US" sz="1400" dirty="0">
                <a:solidFill>
                  <a:srgbClr val="3232CC"/>
                </a:solidFill>
                <a:latin typeface="KaiTi" panose="02010609060101010101" pitchFamily="49" charset="-122"/>
                <a:ea typeface="KaiTi" panose="02010609060101010101" pitchFamily="49" charset="-122"/>
                <a:cs typeface="SimSun"/>
              </a:rPr>
            </a:br>
            <a:endParaRPr lang="zh-CN" altLang="en-US" dirty="0">
              <a:latin typeface="KaiTi" panose="02010609060101010101" pitchFamily="49" charset="-122"/>
              <a:ea typeface="KaiTi" panose="02010609060101010101" pitchFamily="49" charset="-122"/>
            </a:endParaRPr>
          </a:p>
        </p:txBody>
      </p:sp>
      <mc:AlternateContent xmlns:mc="http://schemas.openxmlformats.org/markup-compatibility/2006" xmlns:a14="http://schemas.microsoft.com/office/drawing/2010/main">
        <mc:Choice Requires="a14">
          <p:sp>
            <p:nvSpPr>
              <p:cNvPr id="22" name="内容占位符 21">
                <a:extLst>
                  <a:ext uri="{FF2B5EF4-FFF2-40B4-BE49-F238E27FC236}">
                    <a16:creationId xmlns:a16="http://schemas.microsoft.com/office/drawing/2014/main" id="{606249F3-3C24-8046-B892-C70CCE271F06}"/>
                  </a:ext>
                </a:extLst>
              </p:cNvPr>
              <p:cNvSpPr>
                <a:spLocks noGrp="1"/>
              </p:cNvSpPr>
              <p:nvPr>
                <p:ph idx="1"/>
              </p:nvPr>
            </p:nvSpPr>
            <p:spPr>
              <a:xfrm>
                <a:off x="593434" y="627454"/>
                <a:ext cx="2909893" cy="2014890"/>
              </a:xfrm>
            </p:spPr>
            <p:txBody>
              <a:bodyPr>
                <a:noAutofit/>
              </a:bodyPr>
              <a:lstStyle/>
              <a:p>
                <a:r>
                  <a:rPr lang="zh-CN" altLang="en-US" sz="900" dirty="0">
                    <a:solidFill>
                      <a:srgbClr val="002060"/>
                    </a:solidFill>
                    <a:latin typeface="KaiTi" panose="02010609060101010101" pitchFamily="49" charset="-122"/>
                    <a:ea typeface="KaiTi" panose="02010609060101010101" pitchFamily="49" charset="-122"/>
                    <a:cs typeface="SimSun"/>
                  </a:rPr>
                  <a:t>所谓区间估计就是以一定的可靠性给出被估计参数的一个可能的取值范围。</a:t>
                </a:r>
              </a:p>
              <a:p>
                <a:pPr>
                  <a:lnSpc>
                    <a:spcPts val="1085"/>
                  </a:lnSpc>
                </a:pPr>
                <a:r>
                  <a:rPr lang="zh-CN" altLang="en-US" sz="900" dirty="0">
                    <a:solidFill>
                      <a:srgbClr val="002060"/>
                    </a:solidFill>
                    <a:latin typeface="KaiTi" panose="02010609060101010101" pitchFamily="49" charset="-122"/>
                    <a:ea typeface="KaiTi" panose="02010609060101010101" pitchFamily="49" charset="-122"/>
                    <a:cs typeface="SimSun"/>
                  </a:rPr>
                  <a:t>用点估计法估计参数，即使是无偏有效的估计量，也会由于样本的随机性，使得由样本计算出的估计值并不恰恰是真值。而且即使等于真值，由于真值未知，我们也不能肯定这种相等。</a:t>
                </a:r>
                <a:endParaRPr lang="en-US" altLang="zh-CN" sz="900" dirty="0">
                  <a:solidFill>
                    <a:srgbClr val="002060"/>
                  </a:solidFill>
                  <a:latin typeface="KaiTi" panose="02010609060101010101" pitchFamily="49" charset="-122"/>
                  <a:ea typeface="KaiTi" panose="02010609060101010101" pitchFamily="49" charset="-122"/>
                  <a:cs typeface="SimSun"/>
                </a:endParaRPr>
              </a:p>
              <a:p>
                <a:pPr>
                  <a:lnSpc>
                    <a:spcPts val="1085"/>
                  </a:lnSpc>
                </a:pPr>
                <a:r>
                  <a:rPr lang="zh-CN" altLang="en-US" sz="900" dirty="0">
                    <a:solidFill>
                      <a:srgbClr val="002060"/>
                    </a:solidFill>
                    <a:latin typeface="KaiTi" panose="02010609060101010101" pitchFamily="49" charset="-122"/>
                    <a:ea typeface="KaiTi" panose="02010609060101010101" pitchFamily="49" charset="-122"/>
                    <a:cs typeface="SimSun"/>
                  </a:rPr>
                  <a:t>区间估计就是在给定可靠程度下，指出被估计参数所在的可能值的范</a:t>
                </a:r>
                <a:r>
                  <a:rPr lang="zh-CN" altLang="en-US" sz="900" spc="-10" dirty="0">
                    <a:solidFill>
                      <a:srgbClr val="002060"/>
                    </a:solidFill>
                    <a:latin typeface="KaiTi" panose="02010609060101010101" pitchFamily="49" charset="-122"/>
                    <a:ea typeface="KaiTi" panose="02010609060101010101" pitchFamily="49" charset="-122"/>
                    <a:cs typeface="SimSun"/>
                  </a:rPr>
                  <a:t>围</a:t>
                </a:r>
                <a:r>
                  <a:rPr lang="zh-CN" altLang="en-US" sz="900" dirty="0">
                    <a:solidFill>
                      <a:srgbClr val="002060"/>
                    </a:solidFill>
                    <a:latin typeface="KaiTi" panose="02010609060101010101" pitchFamily="49" charset="-122"/>
                    <a:ea typeface="KaiTi" panose="02010609060101010101" pitchFamily="49" charset="-122"/>
                    <a:cs typeface="SimSun"/>
                  </a:rPr>
                  <a:t>，就是参数的区间估计问题。</a:t>
                </a:r>
                <a14:m>
                  <m:oMath xmlns:m="http://schemas.openxmlformats.org/officeDocument/2006/math">
                    <m:r>
                      <a:rPr lang="zh-CN" altLang="en-US" sz="900" i="1">
                        <a:solidFill>
                          <a:srgbClr val="002060"/>
                        </a:solidFill>
                        <a:latin typeface="Cambria Math" panose="02040503050406030204" pitchFamily="18" charset="0"/>
                        <a:ea typeface="KaiTi" panose="02010609060101010101" pitchFamily="49" charset="-122"/>
                      </a:rPr>
                      <m:t>具体做法就是找到</m:t>
                    </m:r>
                    <m:d>
                      <m:dPr>
                        <m:ctrlPr>
                          <a:rPr lang="ar-AE" altLang="zh-CN" sz="900" i="1">
                            <a:solidFill>
                              <a:srgbClr val="002060"/>
                            </a:solidFill>
                            <a:latin typeface="Cambria Math" panose="02040503050406030204" pitchFamily="18" charset="0"/>
                            <a:ea typeface="KaiTi" panose="02010609060101010101" pitchFamily="49" charset="-122"/>
                          </a:rPr>
                        </m:ctrlPr>
                      </m:dPr>
                      <m:e>
                        <m:d>
                          <m:dPr>
                            <m:ctrlPr>
                              <a:rPr lang="ar-AE" altLang="zh-CN" sz="900" i="1">
                                <a:solidFill>
                                  <a:srgbClr val="002060"/>
                                </a:solidFill>
                                <a:latin typeface="Cambria Math" panose="02040503050406030204" pitchFamily="18" charset="0"/>
                                <a:ea typeface="KaiTi" panose="02010609060101010101" pitchFamily="49" charset="-122"/>
                              </a:rPr>
                            </m:ctrlPr>
                          </m:dPr>
                          <m:e>
                            <m:sSub>
                              <m:sSubPr>
                                <m:ctrlPr>
                                  <a:rPr lang="ar-AE" altLang="zh-CN" sz="900" i="1">
                                    <a:solidFill>
                                      <a:srgbClr val="002060"/>
                                    </a:solidFill>
                                    <a:latin typeface="Cambria Math" panose="02040503050406030204" pitchFamily="18" charset="0"/>
                                    <a:ea typeface="KaiTi" panose="02010609060101010101" pitchFamily="49" charset="-122"/>
                                  </a:rPr>
                                </m:ctrlPr>
                              </m:sSubPr>
                              <m:e>
                                <m:r>
                                  <a:rPr lang="ar-AE" altLang="zh-CN" sz="900" i="1">
                                    <a:solidFill>
                                      <a:srgbClr val="002060"/>
                                    </a:solidFill>
                                    <a:latin typeface="Cambria Math" panose="02040503050406030204" pitchFamily="18" charset="0"/>
                                    <a:ea typeface="Cambria Math" panose="02040503050406030204" pitchFamily="18" charset="0"/>
                                  </a:rPr>
                                  <m:t>𝜃</m:t>
                                </m:r>
                              </m:e>
                              <m:sub>
                                <m:r>
                                  <a:rPr lang="ar-AE" altLang="zh-CN" sz="900" i="1">
                                    <a:solidFill>
                                      <a:srgbClr val="002060"/>
                                    </a:solidFill>
                                    <a:latin typeface="Cambria Math" panose="02040503050406030204" pitchFamily="18" charset="0"/>
                                    <a:ea typeface="KaiTi" panose="02010609060101010101" pitchFamily="49" charset="-122"/>
                                  </a:rPr>
                                  <m:t>1</m:t>
                                </m:r>
                              </m:sub>
                            </m:sSub>
                            <m:sSub>
                              <m:sSubPr>
                                <m:ctrlPr>
                                  <a:rPr lang="ar-AE" altLang="zh-CN" sz="900" i="1">
                                    <a:solidFill>
                                      <a:srgbClr val="002060"/>
                                    </a:solidFill>
                                    <a:latin typeface="Cambria Math" panose="02040503050406030204" pitchFamily="18" charset="0"/>
                                    <a:ea typeface="KaiTi" panose="02010609060101010101" pitchFamily="49" charset="-122"/>
                                  </a:rPr>
                                </m:ctrlPr>
                              </m:sSubPr>
                              <m:e>
                                <m:r>
                                  <a:rPr lang="zh-CN" altLang="ar-AE" sz="900" i="1">
                                    <a:solidFill>
                                      <a:srgbClr val="002060"/>
                                    </a:solidFill>
                                    <a:latin typeface="Cambria Math" panose="02040503050406030204" pitchFamily="18" charset="0"/>
                                    <a:ea typeface="KaiTi" panose="02010609060101010101" pitchFamily="49" charset="-122"/>
                                  </a:rPr>
                                  <m:t>，</m:t>
                                </m:r>
                                <m:r>
                                  <a:rPr lang="ar-AE" altLang="zh-CN" sz="900" i="1">
                                    <a:solidFill>
                                      <a:srgbClr val="002060"/>
                                    </a:solidFill>
                                    <a:latin typeface="Cambria Math" panose="02040503050406030204" pitchFamily="18" charset="0"/>
                                    <a:ea typeface="Cambria Math" panose="02040503050406030204" pitchFamily="18" charset="0"/>
                                  </a:rPr>
                                  <m:t>𝜃</m:t>
                                </m:r>
                              </m:e>
                              <m:sub>
                                <m:r>
                                  <a:rPr lang="ar-AE" altLang="zh-CN" sz="900" i="1">
                                    <a:solidFill>
                                      <a:srgbClr val="002060"/>
                                    </a:solidFill>
                                    <a:latin typeface="Cambria Math" panose="02040503050406030204" pitchFamily="18" charset="0"/>
                                    <a:ea typeface="KaiTi" panose="02010609060101010101" pitchFamily="49" charset="-122"/>
                                  </a:rPr>
                                  <m:t>2</m:t>
                                </m:r>
                              </m:sub>
                            </m:sSub>
                            <m:r>
                              <a:rPr lang="ar-AE" altLang="zh-CN" sz="900" i="1">
                                <a:solidFill>
                                  <a:srgbClr val="002060"/>
                                </a:solidFill>
                                <a:latin typeface="Cambria Math" panose="02040503050406030204" pitchFamily="18" charset="0"/>
                                <a:ea typeface="KaiTi" panose="02010609060101010101" pitchFamily="49" charset="-122"/>
                              </a:rPr>
                              <m:t>)</m:t>
                            </m:r>
                          </m:e>
                          <m:e>
                            <m:sSub>
                              <m:sSubPr>
                                <m:ctrlPr>
                                  <a:rPr lang="ar-AE" altLang="zh-CN" sz="900" i="1">
                                    <a:solidFill>
                                      <a:srgbClr val="002060"/>
                                    </a:solidFill>
                                    <a:latin typeface="Cambria Math" panose="02040503050406030204" pitchFamily="18" charset="0"/>
                                    <a:ea typeface="KaiTi" panose="02010609060101010101" pitchFamily="49" charset="-122"/>
                                  </a:rPr>
                                </m:ctrlPr>
                              </m:sSubPr>
                              <m:e>
                                <m:r>
                                  <a:rPr lang="ar-AE" altLang="zh-CN" sz="900" i="1">
                                    <a:solidFill>
                                      <a:srgbClr val="002060"/>
                                    </a:solidFill>
                                    <a:latin typeface="Cambria Math" panose="02040503050406030204" pitchFamily="18" charset="0"/>
                                    <a:ea typeface="KaiTi" panose="02010609060101010101" pitchFamily="49" charset="-122"/>
                                  </a:rPr>
                                  <m:t>𝑋</m:t>
                                </m:r>
                              </m:e>
                              <m:sub>
                                <m:r>
                                  <a:rPr lang="ar-AE" altLang="zh-CN" sz="900" i="1">
                                    <a:solidFill>
                                      <a:srgbClr val="002060"/>
                                    </a:solidFill>
                                    <a:latin typeface="Cambria Math" panose="02040503050406030204" pitchFamily="18" charset="0"/>
                                    <a:ea typeface="KaiTi" panose="02010609060101010101" pitchFamily="49" charset="-122"/>
                                  </a:rPr>
                                  <m:t>1</m:t>
                                </m:r>
                              </m:sub>
                            </m:sSub>
                            <m:r>
                              <a:rPr lang="ar-AE" altLang="zh-CN" sz="900" i="1">
                                <a:solidFill>
                                  <a:srgbClr val="002060"/>
                                </a:solidFill>
                                <a:latin typeface="Cambria Math" panose="02040503050406030204" pitchFamily="18" charset="0"/>
                                <a:ea typeface="KaiTi" panose="02010609060101010101" pitchFamily="49" charset="-122"/>
                              </a:rPr>
                              <m:t>,</m:t>
                            </m:r>
                            <m:sSub>
                              <m:sSubPr>
                                <m:ctrlPr>
                                  <a:rPr lang="ar-AE" altLang="zh-CN" sz="900" i="1">
                                    <a:solidFill>
                                      <a:srgbClr val="002060"/>
                                    </a:solidFill>
                                    <a:latin typeface="Cambria Math" panose="02040503050406030204" pitchFamily="18" charset="0"/>
                                    <a:ea typeface="KaiTi" panose="02010609060101010101" pitchFamily="49" charset="-122"/>
                                  </a:rPr>
                                </m:ctrlPr>
                              </m:sSubPr>
                              <m:e>
                                <m:r>
                                  <a:rPr lang="ar-AE" altLang="zh-CN" sz="900" i="1">
                                    <a:solidFill>
                                      <a:srgbClr val="002060"/>
                                    </a:solidFill>
                                    <a:latin typeface="Cambria Math" panose="02040503050406030204" pitchFamily="18" charset="0"/>
                                    <a:ea typeface="KaiTi" panose="02010609060101010101" pitchFamily="49" charset="-122"/>
                                  </a:rPr>
                                  <m:t>𝑋</m:t>
                                </m:r>
                              </m:e>
                              <m:sub>
                                <m:r>
                                  <a:rPr lang="ar-AE" altLang="zh-CN" sz="900" i="1">
                                    <a:solidFill>
                                      <a:srgbClr val="002060"/>
                                    </a:solidFill>
                                    <a:latin typeface="Cambria Math" panose="02040503050406030204" pitchFamily="18" charset="0"/>
                                    <a:ea typeface="KaiTi" panose="02010609060101010101" pitchFamily="49" charset="-122"/>
                                  </a:rPr>
                                  <m:t>1</m:t>
                                </m:r>
                              </m:sub>
                            </m:sSub>
                            <m:r>
                              <a:rPr lang="ar-AE" altLang="zh-CN" sz="900" i="1">
                                <a:solidFill>
                                  <a:srgbClr val="002060"/>
                                </a:solidFill>
                                <a:latin typeface="Cambria Math" panose="02040503050406030204" pitchFamily="18" charset="0"/>
                                <a:ea typeface="Cambria Math" panose="02040503050406030204" pitchFamily="18" charset="0"/>
                              </a:rPr>
                              <m:t>⋯</m:t>
                            </m:r>
                            <m:sSub>
                              <m:sSubPr>
                                <m:ctrlPr>
                                  <a:rPr lang="ar-AE" altLang="zh-CN" sz="900" i="1">
                                    <a:solidFill>
                                      <a:srgbClr val="002060"/>
                                    </a:solidFill>
                                    <a:latin typeface="Cambria Math" panose="02040503050406030204" pitchFamily="18" charset="0"/>
                                    <a:ea typeface="KaiTi" panose="02010609060101010101" pitchFamily="49" charset="-122"/>
                                  </a:rPr>
                                </m:ctrlPr>
                              </m:sSubPr>
                              <m:e>
                                <m:r>
                                  <a:rPr lang="ar-AE" altLang="zh-CN" sz="900" i="1">
                                    <a:solidFill>
                                      <a:srgbClr val="002060"/>
                                    </a:solidFill>
                                    <a:latin typeface="Cambria Math" panose="02040503050406030204" pitchFamily="18" charset="0"/>
                                    <a:ea typeface="KaiTi" panose="02010609060101010101" pitchFamily="49" charset="-122"/>
                                  </a:rPr>
                                  <m:t>𝑋</m:t>
                                </m:r>
                              </m:e>
                              <m:sub>
                                <m:r>
                                  <a:rPr lang="ar-AE" altLang="zh-CN" sz="900" i="1">
                                    <a:solidFill>
                                      <a:srgbClr val="002060"/>
                                    </a:solidFill>
                                    <a:latin typeface="Cambria Math" panose="02040503050406030204" pitchFamily="18" charset="0"/>
                                    <a:ea typeface="KaiTi" panose="02010609060101010101" pitchFamily="49" charset="-122"/>
                                  </a:rPr>
                                  <m:t>𝑛</m:t>
                                </m:r>
                              </m:sub>
                            </m:sSub>
                          </m:e>
                        </m:d>
                      </m:e>
                    </m:d>
                  </m:oMath>
                </a14:m>
                <a:r>
                  <a:rPr lang="zh-CN" altLang="ar-AE" sz="900" dirty="0">
                    <a:solidFill>
                      <a:srgbClr val="002060"/>
                    </a:solidFill>
                    <a:latin typeface="KaiTi" panose="02010609060101010101" pitchFamily="49" charset="-122"/>
                    <a:ea typeface="KaiTi" panose="02010609060101010101" pitchFamily="49" charset="-122"/>
                    <a:cs typeface="SimSun"/>
                  </a:rPr>
                  <a:t>，</a:t>
                </a:r>
                <a:r>
                  <a:rPr lang="zh-CN" altLang="en-US" sz="900" dirty="0">
                    <a:solidFill>
                      <a:srgbClr val="002060"/>
                    </a:solidFill>
                    <a:latin typeface="KaiTi" panose="02010609060101010101" pitchFamily="49" charset="-122"/>
                    <a:ea typeface="KaiTi" panose="02010609060101010101" pitchFamily="49" charset="-122"/>
                    <a:cs typeface="SimSun"/>
                  </a:rPr>
                  <a:t>使得</a:t>
                </a:r>
                <a14:m>
                  <m:oMath xmlns:m="http://schemas.openxmlformats.org/officeDocument/2006/math">
                    <m:r>
                      <a:rPr lang="zh-CN" altLang="en-US" sz="900" i="1">
                        <a:solidFill>
                          <a:srgbClr val="002060"/>
                        </a:solidFill>
                        <a:latin typeface="Cambria Math" panose="02040503050406030204" pitchFamily="18" charset="0"/>
                        <a:ea typeface="KaiTi" panose="02010609060101010101" pitchFamily="49" charset="-122"/>
                        <a:cs typeface="SimSun"/>
                      </a:rPr>
                      <m:t>𝑃</m:t>
                    </m:r>
                    <m:d>
                      <m:dPr>
                        <m:ctrlPr>
                          <a:rPr lang="ar-AE" altLang="zh-CN" sz="900" i="1">
                            <a:solidFill>
                              <a:srgbClr val="002060"/>
                            </a:solidFill>
                            <a:latin typeface="Cambria Math" panose="02040503050406030204" pitchFamily="18" charset="0"/>
                            <a:ea typeface="KaiTi" panose="02010609060101010101" pitchFamily="49" charset="-122"/>
                          </a:rPr>
                        </m:ctrlPr>
                      </m:dPr>
                      <m:e>
                        <m:sSub>
                          <m:sSubPr>
                            <m:ctrlPr>
                              <a:rPr lang="ar-AE" altLang="zh-CN" sz="900" i="1">
                                <a:solidFill>
                                  <a:srgbClr val="002060"/>
                                </a:solidFill>
                                <a:latin typeface="Cambria Math" panose="02040503050406030204" pitchFamily="18" charset="0"/>
                                <a:ea typeface="KaiTi" panose="02010609060101010101" pitchFamily="49" charset="-122"/>
                              </a:rPr>
                            </m:ctrlPr>
                          </m:sSubPr>
                          <m:e>
                            <m:r>
                              <a:rPr lang="ar-AE" altLang="zh-CN" sz="900" i="1">
                                <a:solidFill>
                                  <a:srgbClr val="002060"/>
                                </a:solidFill>
                                <a:latin typeface="Cambria Math" panose="02040503050406030204" pitchFamily="18" charset="0"/>
                                <a:ea typeface="Cambria Math" panose="02040503050406030204" pitchFamily="18" charset="0"/>
                              </a:rPr>
                              <m:t>𝜃</m:t>
                            </m:r>
                          </m:e>
                          <m:sub>
                            <m:r>
                              <a:rPr lang="ar-AE" altLang="zh-CN" sz="900" i="1">
                                <a:solidFill>
                                  <a:srgbClr val="002060"/>
                                </a:solidFill>
                                <a:latin typeface="Cambria Math" panose="02040503050406030204" pitchFamily="18" charset="0"/>
                                <a:ea typeface="KaiTi" panose="02010609060101010101" pitchFamily="49" charset="-122"/>
                              </a:rPr>
                              <m:t>1</m:t>
                            </m:r>
                          </m:sub>
                        </m:sSub>
                        <m:sSub>
                          <m:sSubPr>
                            <m:ctrlPr>
                              <a:rPr lang="ar-AE" altLang="zh-CN" sz="900" i="1">
                                <a:solidFill>
                                  <a:srgbClr val="002060"/>
                                </a:solidFill>
                                <a:latin typeface="Cambria Math" panose="02040503050406030204" pitchFamily="18" charset="0"/>
                                <a:ea typeface="KaiTi" panose="02010609060101010101" pitchFamily="49" charset="-122"/>
                              </a:rPr>
                            </m:ctrlPr>
                          </m:sSubPr>
                          <m:e>
                            <m:r>
                              <a:rPr lang="ar-AE" altLang="zh-CN" sz="900" i="1">
                                <a:solidFill>
                                  <a:srgbClr val="002060"/>
                                </a:solidFill>
                                <a:latin typeface="Cambria Math" panose="02040503050406030204" pitchFamily="18" charset="0"/>
                                <a:ea typeface="Cambria Math" panose="02040503050406030204" pitchFamily="18" charset="0"/>
                              </a:rPr>
                              <m:t>&lt;</m:t>
                            </m:r>
                            <m:r>
                              <a:rPr lang="ar-AE" altLang="zh-CN" sz="900" i="1">
                                <a:solidFill>
                                  <a:srgbClr val="002060"/>
                                </a:solidFill>
                                <a:latin typeface="Cambria Math" panose="02040503050406030204" pitchFamily="18" charset="0"/>
                                <a:ea typeface="Cambria Math" panose="02040503050406030204" pitchFamily="18" charset="0"/>
                              </a:rPr>
                              <m:t>𝜃</m:t>
                            </m:r>
                            <m:r>
                              <a:rPr lang="ar-AE" altLang="zh-CN" sz="900" i="1">
                                <a:solidFill>
                                  <a:srgbClr val="002060"/>
                                </a:solidFill>
                                <a:latin typeface="Cambria Math" panose="02040503050406030204" pitchFamily="18" charset="0"/>
                                <a:ea typeface="Cambria Math" panose="02040503050406030204" pitchFamily="18" charset="0"/>
                              </a:rPr>
                              <m:t>&lt;</m:t>
                            </m:r>
                            <m:r>
                              <a:rPr lang="ar-AE" altLang="zh-CN" sz="900" i="1">
                                <a:solidFill>
                                  <a:srgbClr val="002060"/>
                                </a:solidFill>
                                <a:latin typeface="Cambria Math" panose="02040503050406030204" pitchFamily="18" charset="0"/>
                                <a:ea typeface="Cambria Math" panose="02040503050406030204" pitchFamily="18" charset="0"/>
                              </a:rPr>
                              <m:t>𝜃</m:t>
                            </m:r>
                          </m:e>
                          <m:sub>
                            <m:r>
                              <a:rPr lang="ar-AE" altLang="zh-CN" sz="900" i="1">
                                <a:solidFill>
                                  <a:srgbClr val="002060"/>
                                </a:solidFill>
                                <a:latin typeface="Cambria Math" panose="02040503050406030204" pitchFamily="18" charset="0"/>
                                <a:ea typeface="KaiTi" panose="02010609060101010101" pitchFamily="49" charset="-122"/>
                              </a:rPr>
                              <m:t>2</m:t>
                            </m:r>
                          </m:sub>
                        </m:sSub>
                      </m:e>
                    </m:d>
                    <m:r>
                      <a:rPr lang="ar-AE" altLang="zh-CN" sz="900" i="1">
                        <a:solidFill>
                          <a:srgbClr val="002060"/>
                        </a:solidFill>
                        <a:latin typeface="Cambria Math" panose="02040503050406030204" pitchFamily="18" charset="0"/>
                        <a:ea typeface="KaiTi" panose="02010609060101010101" pitchFamily="49" charset="-122"/>
                      </a:rPr>
                      <m:t>=1−</m:t>
                    </m:r>
                    <m:r>
                      <a:rPr lang="ar-AE" altLang="zh-CN" sz="900" i="1">
                        <a:solidFill>
                          <a:srgbClr val="002060"/>
                        </a:solidFill>
                        <a:latin typeface="Cambria Math" panose="02040503050406030204" pitchFamily="18" charset="0"/>
                        <a:ea typeface="Cambria Math" panose="02040503050406030204" pitchFamily="18" charset="0"/>
                      </a:rPr>
                      <m:t>𝛼</m:t>
                    </m:r>
                  </m:oMath>
                </a14:m>
                <a:r>
                  <a:rPr lang="zh-CN" altLang="en-US" sz="900" dirty="0">
                    <a:solidFill>
                      <a:srgbClr val="002060"/>
                    </a:solidFill>
                    <a:latin typeface="KaiTi" panose="02010609060101010101" pitchFamily="49" charset="-122"/>
                    <a:ea typeface="KaiTi" panose="02010609060101010101" pitchFamily="49" charset="-122"/>
                    <a:cs typeface="SimSun"/>
                  </a:rPr>
                  <a:t>称为置信区间，</a:t>
                </a:r>
                <a:r>
                  <a:rPr lang="ar-AE" altLang="zh-CN" sz="900" dirty="0">
                    <a:solidFill>
                      <a:srgbClr val="002060"/>
                    </a:solidFill>
                    <a:ea typeface="KaiTi" panose="02010609060101010101" pitchFamily="49" charset="-122"/>
                  </a:rPr>
                  <a:t> </a:t>
                </a:r>
                <a14:m>
                  <m:oMath xmlns:m="http://schemas.openxmlformats.org/officeDocument/2006/math">
                    <m:r>
                      <a:rPr lang="ar-AE" altLang="zh-CN" sz="900" i="1">
                        <a:solidFill>
                          <a:srgbClr val="002060"/>
                        </a:solidFill>
                        <a:latin typeface="Cambria Math" panose="02040503050406030204" pitchFamily="18" charset="0"/>
                        <a:ea typeface="KaiTi" panose="02010609060101010101" pitchFamily="49" charset="-122"/>
                      </a:rPr>
                      <m:t>1−</m:t>
                    </m:r>
                    <m:r>
                      <a:rPr lang="ar-AE" altLang="zh-CN" sz="900" i="1">
                        <a:solidFill>
                          <a:srgbClr val="002060"/>
                        </a:solidFill>
                        <a:latin typeface="Cambria Math" panose="02040503050406030204" pitchFamily="18" charset="0"/>
                        <a:ea typeface="Cambria Math" panose="02040503050406030204" pitchFamily="18" charset="0"/>
                      </a:rPr>
                      <m:t>𝛼</m:t>
                    </m:r>
                  </m:oMath>
                </a14:m>
                <a:r>
                  <a:rPr lang="zh-CN" altLang="en-US" sz="900" dirty="0" err="1">
                    <a:solidFill>
                      <a:srgbClr val="002060"/>
                    </a:solidFill>
                    <a:latin typeface="KaiTi" panose="02010609060101010101" pitchFamily="49" charset="-122"/>
                    <a:ea typeface="KaiTi" panose="02010609060101010101" pitchFamily="49" charset="-122"/>
                    <a:cs typeface="SimSun"/>
                  </a:rPr>
                  <a:t>称为置信系数（置信</a:t>
                </a:r>
                <a:r>
                  <a:rPr lang="zh-CN" altLang="en-US" sz="900" dirty="0">
                    <a:solidFill>
                      <a:srgbClr val="002060"/>
                    </a:solidFill>
                    <a:latin typeface="KaiTi" panose="02010609060101010101" pitchFamily="49" charset="-122"/>
                    <a:ea typeface="KaiTi" panose="02010609060101010101" pitchFamily="49" charset="-122"/>
                    <a:cs typeface="SimSun"/>
                  </a:rPr>
                  <a:t>度），</a:t>
                </a:r>
                <a:r>
                  <a:rPr lang="ar-AE" altLang="zh-CN" sz="900" dirty="0">
                    <a:solidFill>
                      <a:srgbClr val="002060"/>
                    </a:solidFill>
                    <a:ea typeface="KaiTi" panose="02010609060101010101" pitchFamily="49" charset="-122"/>
                  </a:rPr>
                  <a:t> </a:t>
                </a:r>
                <a14:m>
                  <m:oMath xmlns:m="http://schemas.openxmlformats.org/officeDocument/2006/math">
                    <m:r>
                      <a:rPr lang="ar-AE" altLang="zh-CN" sz="900" i="1">
                        <a:solidFill>
                          <a:srgbClr val="002060"/>
                        </a:solidFill>
                        <a:latin typeface="Cambria Math" panose="02040503050406030204" pitchFamily="18" charset="0"/>
                        <a:ea typeface="Cambria Math" panose="02040503050406030204" pitchFamily="18" charset="0"/>
                      </a:rPr>
                      <m:t>𝛼</m:t>
                    </m:r>
                  </m:oMath>
                </a14:m>
                <a:r>
                  <a:rPr lang="zh-CN" altLang="en-US" sz="900" dirty="0">
                    <a:solidFill>
                      <a:srgbClr val="002060"/>
                    </a:solidFill>
                    <a:latin typeface="KaiTi" panose="02010609060101010101" pitchFamily="49" charset="-122"/>
                    <a:ea typeface="KaiTi" panose="02010609060101010101" pitchFamily="49" charset="-122"/>
                    <a:cs typeface="SimSun"/>
                  </a:rPr>
                  <a:t>称为冒险率（测不准的概率），</a:t>
                </a:r>
                <a14:m>
                  <m:oMath xmlns:m="http://schemas.openxmlformats.org/officeDocument/2006/math">
                    <m:r>
                      <a:rPr lang="zh-CN" altLang="en-US" sz="900" i="1" dirty="0" smtClean="0">
                        <a:solidFill>
                          <a:srgbClr val="002060"/>
                        </a:solidFill>
                        <a:latin typeface="Cambria Math" panose="02040503050406030204" pitchFamily="18" charset="0"/>
                        <a:ea typeface="KaiTi" panose="02010609060101010101" pitchFamily="49" charset="-122"/>
                        <a:cs typeface="SimSun"/>
                      </a:rPr>
                      <m:t>一般等</m:t>
                    </m:r>
                    <m:r>
                      <a:rPr lang="zh-CN" altLang="en-US" sz="900" i="1" spc="-12" dirty="0">
                        <a:solidFill>
                          <a:srgbClr val="002060"/>
                        </a:solidFill>
                        <a:latin typeface="Cambria Math" panose="02040503050406030204" pitchFamily="18" charset="0"/>
                        <a:ea typeface="KaiTi" panose="02010609060101010101" pitchFamily="49" charset="-122"/>
                        <a:cs typeface="SimSun"/>
                      </a:rPr>
                      <m:t>于</m:t>
                    </m:r>
                    <m:r>
                      <a:rPr lang="en-US" altLang="zh-CN" sz="900" b="1" i="1" spc="-13" dirty="0">
                        <a:solidFill>
                          <a:srgbClr val="002060"/>
                        </a:solidFill>
                        <a:latin typeface="Cambria Math" panose="02040503050406030204" pitchFamily="18" charset="0"/>
                        <a:ea typeface="KaiTi" panose="02010609060101010101" pitchFamily="49" charset="-122"/>
                        <a:cs typeface="Tahoma"/>
                      </a:rPr>
                      <m:t>𝟓</m:t>
                    </m:r>
                    <m:r>
                      <a:rPr lang="en-US" altLang="zh-CN" sz="900" b="1" i="1" spc="-13" dirty="0">
                        <a:solidFill>
                          <a:srgbClr val="002060"/>
                        </a:solidFill>
                        <a:latin typeface="Cambria Math" panose="02040503050406030204" pitchFamily="18" charset="0"/>
                        <a:ea typeface="KaiTi" panose="02010609060101010101" pitchFamily="49" charset="-122"/>
                        <a:cs typeface="Tahoma"/>
                      </a:rPr>
                      <m:t>%</m:t>
                    </m:r>
                    <m:r>
                      <a:rPr lang="zh-CN" altLang="en-US" sz="900" i="1" spc="-10" dirty="0">
                        <a:solidFill>
                          <a:srgbClr val="002060"/>
                        </a:solidFill>
                        <a:latin typeface="Cambria Math" panose="02040503050406030204" pitchFamily="18" charset="0"/>
                        <a:ea typeface="KaiTi" panose="02010609060101010101" pitchFamily="49" charset="-122"/>
                        <a:cs typeface="SimSun"/>
                      </a:rPr>
                      <m:t>或</m:t>
                    </m:r>
                    <m:r>
                      <a:rPr lang="en-US" altLang="zh-CN" sz="900" b="1" i="1" spc="-14" dirty="0">
                        <a:solidFill>
                          <a:srgbClr val="002060"/>
                        </a:solidFill>
                        <a:latin typeface="Cambria Math" panose="02040503050406030204" pitchFamily="18" charset="0"/>
                        <a:ea typeface="KaiTi" panose="02010609060101010101" pitchFamily="49" charset="-122"/>
                        <a:cs typeface="Tahoma"/>
                      </a:rPr>
                      <m:t>𝟏</m:t>
                    </m:r>
                    <m:r>
                      <a:rPr lang="en-US" altLang="zh-CN" sz="900" b="1" i="1" spc="-14" dirty="0">
                        <a:solidFill>
                          <a:srgbClr val="002060"/>
                        </a:solidFill>
                        <a:latin typeface="Cambria Math" panose="02040503050406030204" pitchFamily="18" charset="0"/>
                        <a:ea typeface="KaiTi" panose="02010609060101010101" pitchFamily="49" charset="-122"/>
                        <a:cs typeface="Tahoma"/>
                      </a:rPr>
                      <m:t>%</m:t>
                    </m:r>
                    <m:r>
                      <a:rPr lang="zh-CN" altLang="en-US" sz="900" i="1" dirty="0">
                        <a:solidFill>
                          <a:srgbClr val="002060"/>
                        </a:solidFill>
                        <a:latin typeface="Cambria Math" panose="02040503050406030204" pitchFamily="18" charset="0"/>
                        <a:ea typeface="KaiTi" panose="02010609060101010101" pitchFamily="49" charset="-122"/>
                        <a:cs typeface="SimSun"/>
                      </a:rPr>
                      <m:t>。</m:t>
                    </m:r>
                  </m:oMath>
                </a14:m>
                <a:endParaRPr lang="zh-CN" altLang="en-US" sz="900" dirty="0">
                  <a:solidFill>
                    <a:srgbClr val="002060"/>
                  </a:solidFill>
                  <a:latin typeface="KaiTi" panose="02010609060101010101" pitchFamily="49" charset="-122"/>
                  <a:ea typeface="KaiTi" panose="02010609060101010101" pitchFamily="49" charset="-122"/>
                </a:endParaRPr>
              </a:p>
            </p:txBody>
          </p:sp>
        </mc:Choice>
        <mc:Fallback xmlns="">
          <p:sp>
            <p:nvSpPr>
              <p:cNvPr id="22" name="内容占位符 21">
                <a:extLst>
                  <a:ext uri="{FF2B5EF4-FFF2-40B4-BE49-F238E27FC236}">
                    <a16:creationId xmlns:a16="http://schemas.microsoft.com/office/drawing/2014/main" id="{606249F3-3C24-8046-B892-C70CCE271F06}"/>
                  </a:ext>
                </a:extLst>
              </p:cNvPr>
              <p:cNvSpPr>
                <a:spLocks noGrp="1" noRot="1" noChangeAspect="1" noMove="1" noResize="1" noEditPoints="1" noAdjustHandles="1" noChangeArrowheads="1" noChangeShapeType="1" noTextEdit="1"/>
              </p:cNvSpPr>
              <p:nvPr>
                <p:ph idx="1"/>
              </p:nvPr>
            </p:nvSpPr>
            <p:spPr>
              <a:xfrm>
                <a:off x="593434" y="627454"/>
                <a:ext cx="2909893" cy="2014890"/>
              </a:xfrm>
              <a:blipFill>
                <a:blip r:embed="rId3"/>
                <a:stretch>
                  <a:fillRect r="-3478"/>
                </a:stretch>
              </a:blipFill>
            </p:spPr>
            <p:txBody>
              <a:bodyPr/>
              <a:lstStyle/>
              <a:p>
                <a:r>
                  <a:rPr lang="zh-CN" altLang="en-US">
                    <a:noFill/>
                  </a:rPr>
                  <a:t> </a:t>
                </a:r>
              </a:p>
            </p:txBody>
          </p:sp>
        </mc:Fallback>
      </mc:AlternateContent>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69D6D290-5A46-8F40-838A-87EEAE52E458}"/>
                  </a:ext>
                </a:extLst>
              </p:cNvPr>
              <p:cNvSpPr>
                <a:spLocks noGrp="1"/>
              </p:cNvSpPr>
              <p:nvPr>
                <p:ph type="title"/>
              </p:nvPr>
            </p:nvSpPr>
            <p:spPr>
              <a:xfrm>
                <a:off x="605950" y="745172"/>
                <a:ext cx="2701925" cy="844064"/>
              </a:xfrm>
            </p:spPr>
            <p:txBody>
              <a:bodyPr>
                <a:noAutofit/>
              </a:bodyPr>
              <a:lstStyle/>
              <a:p>
                <a:pPr marL="0" marR="0">
                  <a:lnSpc>
                    <a:spcPct val="150000"/>
                  </a:lnSpc>
                  <a:spcBef>
                    <a:spcPts val="0"/>
                  </a:spcBef>
                  <a:spcAft>
                    <a:spcPts val="0"/>
                  </a:spcAft>
                </a:pPr>
                <a:r>
                  <a:rPr lang="zh-CN" altLang="en-US" sz="1100" spc="22" dirty="0">
                    <a:solidFill>
                      <a:srgbClr val="000000"/>
                    </a:solidFill>
                    <a:latin typeface="KaiTi" panose="02010609060101010101" pitchFamily="49" charset="-122"/>
                    <a:ea typeface="KaiTi" panose="02010609060101010101" pitchFamily="49" charset="-122"/>
                    <a:cs typeface="SimSun"/>
                  </a:rPr>
                  <a:t>某甲的成绩</a:t>
                </a:r>
                <a14:m>
                  <m:oMath xmlns:m="http://schemas.openxmlformats.org/officeDocument/2006/math">
                    <m:r>
                      <a:rPr lang="zh-CN" altLang="en-US" sz="1100" i="1" spc="22">
                        <a:solidFill>
                          <a:srgbClr val="000000"/>
                        </a:solidFill>
                        <a:latin typeface="Cambria Math" panose="02040503050406030204" pitchFamily="18" charset="0"/>
                        <a:ea typeface="KaiTi" panose="02010609060101010101" pitchFamily="49" charset="-122"/>
                        <a:cs typeface="SimSun"/>
                      </a:rPr>
                      <m:t>𝜃</m:t>
                    </m:r>
                  </m:oMath>
                </a14:m>
                <a:r>
                  <a:rPr lang="zh-CN" altLang="en-US" sz="1100" spc="22" dirty="0">
                    <a:solidFill>
                      <a:srgbClr val="000000"/>
                    </a:solidFill>
                    <a:latin typeface="KaiTi" panose="02010609060101010101" pitchFamily="49" charset="-122"/>
                    <a:ea typeface="KaiTi" panose="02010609060101010101" pitchFamily="49" charset="-122"/>
                    <a:cs typeface="SimSun"/>
                  </a:rPr>
                  <a:t>为被估计的参数</a:t>
                </a:r>
                <a:r>
                  <a:rPr lang="zh-CN" altLang="en-US" sz="1200" dirty="0">
                    <a:solidFill>
                      <a:srgbClr val="000000"/>
                    </a:solidFill>
                    <a:latin typeface="KaiTi" panose="02010609060101010101" pitchFamily="49" charset="-122"/>
                    <a:ea typeface="KaiTi" panose="02010609060101010101" pitchFamily="49" charset="-122"/>
                    <a:cs typeface="SimSun"/>
                  </a:rPr>
                  <a:t>，结论“</a:t>
                </a:r>
                <a:r>
                  <a:rPr lang="zh-CN" altLang="en-US" sz="1100" spc="22" dirty="0">
                    <a:solidFill>
                      <a:srgbClr val="000000"/>
                    </a:solidFill>
                    <a:latin typeface="KaiTi" panose="02010609060101010101" pitchFamily="49" charset="-122"/>
                    <a:ea typeface="KaiTi" panose="02010609060101010101" pitchFamily="49" charset="-122"/>
                    <a:cs typeface="SimSun"/>
                  </a:rPr>
                  <a:t>某甲的成绩大概</a:t>
                </a:r>
                <a:r>
                  <a:rPr lang="en-US" altLang="zh-CN" sz="1100" b="1" spc="11" dirty="0">
                    <a:solidFill>
                      <a:srgbClr val="000000"/>
                    </a:solidFill>
                    <a:latin typeface="KaiTi" panose="02010609060101010101" pitchFamily="49" charset="-122"/>
                    <a:ea typeface="KaiTi" panose="02010609060101010101" pitchFamily="49" charset="-122"/>
                    <a:cs typeface="Tahoma"/>
                  </a:rPr>
                  <a:t>80</a:t>
                </a:r>
                <a:r>
                  <a:rPr lang="zh-CN" altLang="en-US" sz="1100" spc="22" dirty="0">
                    <a:solidFill>
                      <a:srgbClr val="000000"/>
                    </a:solidFill>
                    <a:latin typeface="KaiTi" panose="02010609060101010101" pitchFamily="49" charset="-122"/>
                    <a:ea typeface="KaiTi" panose="02010609060101010101" pitchFamily="49" charset="-122"/>
                    <a:cs typeface="SimSun"/>
                  </a:rPr>
                  <a:t>分左右”，可以看成一个区间估计问题。</a:t>
                </a:r>
                <a:br>
                  <a:rPr lang="en-US" altLang="zh-CN" sz="1100" spc="22" dirty="0">
                    <a:solidFill>
                      <a:srgbClr val="000000"/>
                    </a:solidFill>
                    <a:latin typeface="KaiTi" panose="02010609060101010101" pitchFamily="49" charset="-122"/>
                    <a:ea typeface="KaiTi" panose="02010609060101010101" pitchFamily="49" charset="-122"/>
                    <a:cs typeface="SimSun"/>
                  </a:rPr>
                </a:br>
                <a:endParaRPr kumimoji="1" lang="zh-CN" altLang="en-US" sz="900" dirty="0">
                  <a:latin typeface="KaiTi" panose="02010609060101010101" pitchFamily="49" charset="-122"/>
                  <a:ea typeface="KaiTi" panose="02010609060101010101" pitchFamily="49" charset="-122"/>
                </a:endParaRPr>
              </a:p>
            </p:txBody>
          </p:sp>
        </mc:Choice>
        <mc:Fallback xmlns="">
          <p:sp>
            <p:nvSpPr>
              <p:cNvPr id="2" name="标题 1">
                <a:extLst>
                  <a:ext uri="{FF2B5EF4-FFF2-40B4-BE49-F238E27FC236}">
                    <a16:creationId xmlns:a16="http://schemas.microsoft.com/office/drawing/2014/main" id="{69D6D290-5A46-8F40-838A-87EEAE52E458}"/>
                  </a:ext>
                </a:extLst>
              </p:cNvPr>
              <p:cNvSpPr>
                <a:spLocks noGrp="1" noRot="1" noChangeAspect="1" noMove="1" noResize="1" noEditPoints="1" noAdjustHandles="1" noChangeArrowheads="1" noChangeShapeType="1" noTextEdit="1"/>
              </p:cNvSpPr>
              <p:nvPr>
                <p:ph type="title"/>
              </p:nvPr>
            </p:nvSpPr>
            <p:spPr>
              <a:xfrm>
                <a:off x="605950" y="745172"/>
                <a:ext cx="2701925" cy="844064"/>
              </a:xfrm>
              <a:blipFill>
                <a:blip r:embed="rId2"/>
                <a:stretch>
                  <a:fillRect b="-5882"/>
                </a:stretch>
              </a:blipFill>
            </p:spPr>
            <p:txBody>
              <a:bodyPr/>
              <a:lstStyle/>
              <a:p>
                <a:r>
                  <a:rPr lang="zh-CN" altLang="en-US">
                    <a:noFill/>
                  </a:rPr>
                  <a:t> </a:t>
                </a:r>
              </a:p>
            </p:txBody>
          </p:sp>
        </mc:Fallback>
      </mc:AlternateContent>
      <p:pic>
        <p:nvPicPr>
          <p:cNvPr id="4" name="内容占位符 3">
            <a:extLst>
              <a:ext uri="{FF2B5EF4-FFF2-40B4-BE49-F238E27FC236}">
                <a16:creationId xmlns:a16="http://schemas.microsoft.com/office/drawing/2014/main" id="{EBD42296-AEF4-4C45-BA26-C47D13998FA4}"/>
              </a:ext>
            </a:extLst>
          </p:cNvPr>
          <p:cNvPicPr>
            <a:picLocks noGrp="1" noChangeAspect="1"/>
          </p:cNvPicPr>
          <p:nvPr>
            <p:ph idx="1"/>
          </p:nvPr>
        </p:nvPicPr>
        <p:blipFill>
          <a:blip r:embed="rId3"/>
          <a:stretch>
            <a:fillRect/>
          </a:stretch>
        </p:blipFill>
        <p:spPr>
          <a:xfrm>
            <a:off x="605951" y="1706240"/>
            <a:ext cx="2701925" cy="844064"/>
          </a:xfrm>
          <a:prstGeom prst="rect">
            <a:avLst/>
          </a:prstGeom>
        </p:spPr>
      </p:pic>
    </p:spTree>
    <p:extLst>
      <p:ext uri="{BB962C8B-B14F-4D97-AF65-F5344CB8AC3E}">
        <p14:creationId xmlns:p14="http://schemas.microsoft.com/office/powerpoint/2010/main" val="364138710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757342" y="554765"/>
            <a:ext cx="2398139" cy="430476"/>
          </a:xfrm>
          <a:prstGeom prst="rect">
            <a:avLst/>
          </a:prstGeom>
        </p:spPr>
        <p:txBody>
          <a:bodyPr vert="horz" wrap="square" lIns="0" tIns="0" rIns="0" bIns="0" rtlCol="0">
            <a:spAutoFit/>
          </a:bodyPr>
          <a:lstStyle/>
          <a:p>
            <a:pPr marL="0" marR="0">
              <a:lnSpc>
                <a:spcPts val="1365"/>
              </a:lnSpc>
              <a:spcBef>
                <a:spcPts val="0"/>
              </a:spcBef>
              <a:spcAft>
                <a:spcPts val="0"/>
              </a:spcAft>
            </a:pPr>
            <a:r>
              <a:rPr sz="1350" spc="19" dirty="0">
                <a:solidFill>
                  <a:srgbClr val="FF0000"/>
                </a:solidFill>
                <a:latin typeface="SimSun"/>
                <a:cs typeface="SimSun"/>
              </a:rPr>
              <a:t>（一）对总体期望值的估计</a:t>
            </a:r>
          </a:p>
        </p:txBody>
      </p:sp>
      <mc:AlternateContent xmlns:mc="http://schemas.openxmlformats.org/markup-compatibility/2006" xmlns:a14="http://schemas.microsoft.com/office/drawing/2010/main">
        <mc:Choice Requires="a14">
          <p:sp>
            <p:nvSpPr>
              <p:cNvPr id="4" name="object 4"/>
              <p:cNvSpPr txBox="1"/>
              <p:nvPr/>
            </p:nvSpPr>
            <p:spPr>
              <a:xfrm>
                <a:off x="859091" y="1022005"/>
                <a:ext cx="2900109" cy="1570623"/>
              </a:xfrm>
              <a:prstGeom prst="rect">
                <a:avLst/>
              </a:prstGeom>
            </p:spPr>
            <p:txBody>
              <a:bodyPr vert="horz" wrap="square" lIns="0" tIns="0" rIns="0" bIns="0" rtlCol="0">
                <a:spAutoFit/>
              </a:bodyPr>
              <a:lstStyle/>
              <a:p>
                <a:pPr marL="0" marR="0">
                  <a:lnSpc>
                    <a:spcPct val="150000"/>
                  </a:lnSpc>
                  <a:spcBef>
                    <a:spcPts val="0"/>
                  </a:spcBef>
                  <a:spcAft>
                    <a:spcPts val="0"/>
                  </a:spcAft>
                </a:pPr>
                <a:r>
                  <a:rPr lang="zh-CN" altLang="en-US" sz="700" spc="273" dirty="0">
                    <a:solidFill>
                      <a:srgbClr val="3232CC"/>
                    </a:solidFill>
                    <a:latin typeface="KaiTi" panose="02010609060101010101" pitchFamily="49" charset="-122"/>
                    <a:ea typeface="KaiTi" panose="02010609060101010101" pitchFamily="49" charset="-122"/>
                    <a:cs typeface="Times New Roman"/>
                  </a:rPr>
                  <a:t> </a:t>
                </a:r>
                <a:r>
                  <a:rPr lang="en-US" altLang="zh-CN" sz="1100" dirty="0">
                    <a:solidFill>
                      <a:srgbClr val="000000"/>
                    </a:solidFill>
                    <a:latin typeface="KaiTi" panose="02010609060101010101" pitchFamily="49" charset="-122"/>
                    <a:ea typeface="KaiTi" panose="02010609060101010101" pitchFamily="49" charset="-122"/>
                    <a:cs typeface="Tahoma"/>
                  </a:rPr>
                  <a:t>1</a:t>
                </a:r>
                <a:r>
                  <a:rPr lang="zh-CN" altLang="en-US" sz="1100" dirty="0">
                    <a:solidFill>
                      <a:srgbClr val="000000"/>
                    </a:solidFill>
                    <a:latin typeface="KaiTi" panose="02010609060101010101" pitchFamily="49" charset="-122"/>
                    <a:ea typeface="KaiTi" panose="02010609060101010101" pitchFamily="49" charset="-122"/>
                    <a:cs typeface="SimSun"/>
                  </a:rPr>
                  <a:t>、已知方差，对总体数学期望</a:t>
                </a:r>
                <a14:m>
                  <m:oMath xmlns:m="http://schemas.openxmlformats.org/officeDocument/2006/math">
                    <m:r>
                      <a:rPr lang="zh-CN" altLang="en-US" sz="1000" i="1" dirty="0" smtClean="0">
                        <a:solidFill>
                          <a:srgbClr val="000000"/>
                        </a:solidFill>
                        <a:latin typeface="Cambria Math" panose="02040503050406030204" pitchFamily="18" charset="0"/>
                        <a:ea typeface="KaiTi" panose="02010609060101010101" pitchFamily="49" charset="-122"/>
                        <a:cs typeface="Tahoma"/>
                      </a:rPr>
                      <m:t>𝐸</m:t>
                    </m:r>
                  </m:oMath>
                </a14:m>
                <a:r>
                  <a:rPr lang="zh-CN" altLang="en-US" sz="1000" dirty="0">
                    <a:solidFill>
                      <a:srgbClr val="000000"/>
                    </a:solidFill>
                    <a:ea typeface="KaiTi" panose="02010609060101010101" pitchFamily="49" charset="-122"/>
                    <a:cs typeface="SimSun"/>
                  </a:rPr>
                  <a:t>（</a:t>
                </a:r>
                <a14:m>
                  <m:oMath xmlns:m="http://schemas.openxmlformats.org/officeDocument/2006/math">
                    <m:r>
                      <a:rPr lang="zh-CN" altLang="en-US" sz="1000" i="1" dirty="0">
                        <a:solidFill>
                          <a:srgbClr val="000000"/>
                        </a:solidFill>
                        <a:latin typeface="Cambria Math" panose="02040503050406030204" pitchFamily="18" charset="0"/>
                        <a:ea typeface="KaiTi" panose="02010609060101010101" pitchFamily="49" charset="-122"/>
                        <a:cs typeface="BTCIPT+SymbolMT"/>
                      </a:rPr>
                      <m:t>𝜉</m:t>
                    </m:r>
                    <m:r>
                      <a:rPr lang="zh-CN" altLang="en-US" sz="1000" b="0" i="1" dirty="0" smtClean="0">
                        <a:solidFill>
                          <a:srgbClr val="000000"/>
                        </a:solidFill>
                        <a:latin typeface="Cambria Math" panose="02040503050406030204" pitchFamily="18" charset="0"/>
                        <a:ea typeface="KaiTi" panose="02010609060101010101" pitchFamily="49" charset="-122"/>
                        <a:cs typeface="BTCIPT+SymbolMT"/>
                      </a:rPr>
                      <m:t>）</m:t>
                    </m:r>
                    <m:r>
                      <a:rPr lang="en-US" altLang="zh-CN" sz="1000" i="1" dirty="0">
                        <a:solidFill>
                          <a:srgbClr val="000000"/>
                        </a:solidFill>
                        <a:latin typeface="Cambria Math" panose="02040503050406030204" pitchFamily="18" charset="0"/>
                        <a:ea typeface="KaiTi" panose="02010609060101010101" pitchFamily="49" charset="-122"/>
                        <a:cs typeface="Tahoma"/>
                      </a:rPr>
                      <m:t>=</m:t>
                    </m:r>
                    <m:r>
                      <a:rPr lang="zh-CN" altLang="en-US" sz="1000" i="1" dirty="0">
                        <a:solidFill>
                          <a:srgbClr val="000000"/>
                        </a:solidFill>
                        <a:latin typeface="Cambria Math" panose="02040503050406030204" pitchFamily="18" charset="0"/>
                        <a:ea typeface="KaiTi" panose="02010609060101010101" pitchFamily="49" charset="-122"/>
                        <a:cs typeface="BTCIPT+SymbolMT"/>
                      </a:rPr>
                      <m:t>𝜇</m:t>
                    </m:r>
                  </m:oMath>
                </a14:m>
                <a:r>
                  <a:rPr lang="zh-CN" altLang="en-US" sz="1000" dirty="0">
                    <a:solidFill>
                      <a:srgbClr val="000000"/>
                    </a:solidFill>
                    <a:latin typeface="KaiTi" panose="02010609060101010101" pitchFamily="49" charset="-122"/>
                    <a:ea typeface="KaiTi" panose="02010609060101010101" pitchFamily="49" charset="-122"/>
                    <a:cs typeface="SimSun"/>
                  </a:rPr>
                  <a:t>进行</a:t>
                </a:r>
              </a:p>
              <a:p>
                <a:pPr>
                  <a:lnSpc>
                    <a:spcPct val="150000"/>
                  </a:lnSpc>
                </a:pPr>
                <a:r>
                  <a:rPr lang="zh-CN" altLang="en-US" sz="1000" dirty="0" err="1">
                    <a:solidFill>
                      <a:srgbClr val="000000"/>
                    </a:solidFill>
                    <a:latin typeface="KaiTi" panose="02010609060101010101" pitchFamily="49" charset="-122"/>
                    <a:ea typeface="KaiTi" panose="02010609060101010101" pitchFamily="49" charset="-122"/>
                    <a:cs typeface="SimSun"/>
                  </a:rPr>
                  <a:t>区间估计</a:t>
                </a:r>
                <a:endParaRPr lang="zh-CN" altLang="en-US" sz="1000" dirty="0">
                  <a:solidFill>
                    <a:srgbClr val="000000"/>
                  </a:solidFill>
                  <a:latin typeface="KaiTi" panose="02010609060101010101" pitchFamily="49" charset="-122"/>
                  <a:ea typeface="KaiTi" panose="02010609060101010101" pitchFamily="49" charset="-122"/>
                  <a:cs typeface="SimSun"/>
                </a:endParaRPr>
              </a:p>
              <a:p>
                <a:pPr>
                  <a:lnSpc>
                    <a:spcPct val="150000"/>
                  </a:lnSpc>
                </a:pPr>
                <a:r>
                  <a:rPr lang="zh-CN" altLang="en-US" sz="1000" spc="22" dirty="0">
                    <a:solidFill>
                      <a:srgbClr val="FF0000"/>
                    </a:solidFill>
                    <a:latin typeface="KaiTi" panose="02010609060101010101" pitchFamily="49" charset="-122"/>
                    <a:ea typeface="KaiTi" panose="02010609060101010101" pitchFamily="49" charset="-122"/>
                    <a:cs typeface="SimSun"/>
                  </a:rPr>
                  <a:t>方差已知 </a:t>
                </a:r>
                <a:r>
                  <a:rPr lang="zh-CN" altLang="en-US" sz="1000" spc="22" dirty="0">
                    <a:solidFill>
                      <a:srgbClr val="3232CC"/>
                    </a:solidFill>
                    <a:latin typeface="KaiTi" panose="02010609060101010101" pitchFamily="49" charset="-122"/>
                    <a:ea typeface="KaiTi" panose="02010609060101010101" pitchFamily="49" charset="-122"/>
                    <a:cs typeface="SimSun"/>
                  </a:rPr>
                  <a:t>分布</a:t>
                </a:r>
                <a:r>
                  <a:rPr lang="zh-CN" altLang="en-US" sz="1000" spc="22" dirty="0">
                    <a:solidFill>
                      <a:srgbClr val="FF0000"/>
                    </a:solidFill>
                    <a:latin typeface="KaiTi" panose="02010609060101010101" pitchFamily="49" charset="-122"/>
                    <a:ea typeface="KaiTi" panose="02010609060101010101" pitchFamily="49" charset="-122"/>
                    <a:cs typeface="SimSun"/>
                  </a:rPr>
                  <a:t>未知</a:t>
                </a:r>
              </a:p>
              <a:p>
                <a:pPr>
                  <a:lnSpc>
                    <a:spcPct val="150000"/>
                  </a:lnSpc>
                  <a:spcBef>
                    <a:spcPts val="355"/>
                  </a:spcBef>
                </a:pPr>
                <a:r>
                  <a:rPr lang="zh-CN" altLang="en-US" sz="1000" spc="22" dirty="0">
                    <a:solidFill>
                      <a:srgbClr val="FF0000"/>
                    </a:solidFill>
                    <a:latin typeface="KaiTi" panose="02010609060101010101" pitchFamily="49" charset="-122"/>
                    <a:ea typeface="KaiTi" panose="02010609060101010101" pitchFamily="49" charset="-122"/>
                    <a:cs typeface="SimSun"/>
                  </a:rPr>
                  <a:t>正态总体</a:t>
                </a:r>
              </a:p>
              <a:p>
                <a:pPr>
                  <a:lnSpc>
                    <a:spcPct val="150000"/>
                  </a:lnSpc>
                  <a:spcBef>
                    <a:spcPts val="355"/>
                  </a:spcBef>
                </a:pPr>
                <a:r>
                  <a:rPr lang="zh-CN" altLang="en-US" sz="1000" spc="22" dirty="0">
                    <a:solidFill>
                      <a:srgbClr val="FF0000"/>
                    </a:solidFill>
                    <a:latin typeface="KaiTi" panose="02010609060101010101" pitchFamily="49" charset="-122"/>
                    <a:ea typeface="KaiTi" panose="02010609060101010101" pitchFamily="49" charset="-122"/>
                    <a:cs typeface="SimSun"/>
                  </a:rPr>
                  <a:t>一般总体（</a:t>
                </a:r>
                <a:r>
                  <a:rPr lang="zh-CN" altLang="en-US" sz="1000" spc="22" dirty="0">
                    <a:solidFill>
                      <a:srgbClr val="3232CC"/>
                    </a:solidFill>
                    <a:latin typeface="KaiTi" panose="02010609060101010101" pitchFamily="49" charset="-122"/>
                    <a:ea typeface="KaiTi" panose="02010609060101010101" pitchFamily="49" charset="-122"/>
                    <a:cs typeface="SimSun"/>
                  </a:rPr>
                  <a:t>大样本）</a:t>
                </a:r>
              </a:p>
              <a:p>
                <a:pPr>
                  <a:lnSpc>
                    <a:spcPts val="820"/>
                  </a:lnSpc>
                  <a:spcBef>
                    <a:spcPts val="355"/>
                  </a:spcBef>
                </a:pPr>
                <a:endParaRPr lang="zh-CN" altLang="en-US" sz="700" spc="22" dirty="0">
                  <a:solidFill>
                    <a:srgbClr val="FF0000"/>
                  </a:solidFill>
                  <a:latin typeface="SimSun"/>
                  <a:cs typeface="SimSun"/>
                </a:endParaRPr>
              </a:p>
              <a:p>
                <a:pPr marL="116840" marR="0">
                  <a:lnSpc>
                    <a:spcPts val="955"/>
                  </a:lnSpc>
                  <a:spcBef>
                    <a:spcPts val="205"/>
                  </a:spcBef>
                  <a:spcAft>
                    <a:spcPts val="0"/>
                  </a:spcAft>
                </a:pPr>
                <a:endParaRPr sz="700" dirty="0">
                  <a:solidFill>
                    <a:srgbClr val="000000"/>
                  </a:solidFill>
                  <a:latin typeface="KaiTi" panose="02010609060101010101" pitchFamily="49" charset="-122"/>
                  <a:ea typeface="KaiTi" panose="02010609060101010101" pitchFamily="49" charset="-122"/>
                  <a:cs typeface="SimSun"/>
                </a:endParaRPr>
              </a:p>
            </p:txBody>
          </p:sp>
        </mc:Choice>
        <mc:Fallback xmlns="">
          <p:sp>
            <p:nvSpPr>
              <p:cNvPr id="4" name="object 4"/>
              <p:cNvSpPr txBox="1">
                <a:spLocks noRot="1" noChangeAspect="1" noMove="1" noResize="1" noEditPoints="1" noAdjustHandles="1" noChangeArrowheads="1" noChangeShapeType="1" noTextEdit="1"/>
              </p:cNvSpPr>
              <p:nvPr/>
            </p:nvSpPr>
            <p:spPr>
              <a:xfrm>
                <a:off x="859091" y="1022005"/>
                <a:ext cx="2900109" cy="1570623"/>
              </a:xfrm>
              <a:prstGeom prst="rect">
                <a:avLst/>
              </a:prstGeom>
              <a:blipFill>
                <a:blip r:embed="rId2"/>
                <a:stretch>
                  <a:fillRect l="-2609" r="-1304"/>
                </a:stretch>
              </a:blipFill>
            </p:spPr>
            <p:txBody>
              <a:bodyPr/>
              <a:lstStyle/>
              <a:p>
                <a:r>
                  <a:rPr lang="zh-CN" altLang="en-US">
                    <a:noFill/>
                  </a:rPr>
                  <a:t> </a:t>
                </a:r>
              </a:p>
            </p:txBody>
          </p:sp>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BA21D53-4630-6C49-9FEA-32739BBB2221}"/>
              </a:ext>
            </a:extLst>
          </p:cNvPr>
          <p:cNvSpPr>
            <a:spLocks noGrp="1"/>
          </p:cNvSpPr>
          <p:nvPr>
            <p:ph type="title"/>
          </p:nvPr>
        </p:nvSpPr>
        <p:spPr/>
        <p:txBody>
          <a:bodyPr/>
          <a:lstStyle/>
          <a:p>
            <a:r>
              <a:rPr lang="zh-CN" altLang="en-US" dirty="0">
                <a:latin typeface="KaiTi" panose="02010609060101010101" pitchFamily="49" charset="-122"/>
                <a:ea typeface="KaiTi" panose="02010609060101010101" pitchFamily="49" charset="-122"/>
              </a:rPr>
              <a:t>四、概率</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0C086CCB-0680-B940-972C-7B6556CDE346}"/>
                  </a:ext>
                </a:extLst>
              </p:cNvPr>
              <p:cNvSpPr>
                <a:spLocks noGrp="1"/>
              </p:cNvSpPr>
              <p:nvPr>
                <p:ph idx="1"/>
              </p:nvPr>
            </p:nvSpPr>
            <p:spPr/>
            <p:txBody>
              <a:bodyPr>
                <a:normAutofit/>
              </a:bodyPr>
              <a:lstStyle/>
              <a:p>
                <a:r>
                  <a:rPr lang="en-US" altLang="zh-CN" sz="1000" dirty="0">
                    <a:latin typeface="KaiTi" panose="02010609060101010101" pitchFamily="49" charset="-122"/>
                    <a:ea typeface="KaiTi" panose="02010609060101010101" pitchFamily="49" charset="-122"/>
                  </a:rPr>
                  <a:t>1</a:t>
                </a:r>
                <a:r>
                  <a:rPr lang="zh-CN" altLang="en-US" sz="1000" dirty="0">
                    <a:latin typeface="KaiTi" panose="02010609060101010101" pitchFamily="49" charset="-122"/>
                    <a:ea typeface="KaiTi" panose="02010609060101010101" pitchFamily="49" charset="-122"/>
                  </a:rPr>
                  <a:t>、事件的概率：古典定义或先验定义</a:t>
                </a:r>
                <a:endParaRPr lang="en-US" altLang="zh-CN" sz="1000" dirty="0">
                  <a:latin typeface="KaiTi" panose="02010609060101010101" pitchFamily="49" charset="-122"/>
                  <a:ea typeface="KaiTi" panose="02010609060101010101" pitchFamily="49" charset="-122"/>
                </a:endParaRPr>
              </a:p>
              <a:p>
                <a:pPr lvl="1"/>
                <a:r>
                  <a:rPr lang="zh-CN" altLang="en-US" sz="1000" dirty="0">
                    <a:latin typeface="KaiTi" panose="02010609060101010101" pitchFamily="49" charset="-122"/>
                    <a:ea typeface="KaiTi" panose="02010609060101010101" pitchFamily="49" charset="-122"/>
                  </a:rPr>
                  <a:t>如果随机实验可以得到</a:t>
                </a:r>
                <a:r>
                  <a:rPr lang="en-US" altLang="zh-CN" sz="1000" dirty="0">
                    <a:latin typeface="KaiTi" panose="02010609060101010101" pitchFamily="49" charset="-122"/>
                    <a:ea typeface="KaiTi" panose="02010609060101010101" pitchFamily="49" charset="-122"/>
                  </a:rPr>
                  <a:t>n</a:t>
                </a:r>
                <a:r>
                  <a:rPr lang="zh-CN" altLang="en-US" sz="1000" dirty="0">
                    <a:latin typeface="KaiTi" panose="02010609060101010101" pitchFamily="49" charset="-122"/>
                    <a:ea typeface="KaiTi" panose="02010609060101010101" pitchFamily="49" charset="-122"/>
                  </a:rPr>
                  <a:t>个</a:t>
                </a:r>
                <a:r>
                  <a:rPr lang="zh-CN" altLang="en-US" sz="1000" b="1" dirty="0">
                    <a:solidFill>
                      <a:srgbClr val="FF0000"/>
                    </a:solidFill>
                    <a:latin typeface="KaiTi" panose="02010609060101010101" pitchFamily="49" charset="-122"/>
                    <a:ea typeface="KaiTi" panose="02010609060101010101" pitchFamily="49" charset="-122"/>
                  </a:rPr>
                  <a:t>互斥且等可能的</a:t>
                </a:r>
                <a:r>
                  <a:rPr lang="zh-CN" altLang="en-US" sz="1000" dirty="0">
                    <a:latin typeface="KaiTi" panose="02010609060101010101" pitchFamily="49" charset="-122"/>
                    <a:ea typeface="KaiTi" panose="02010609060101010101" pitchFamily="49" charset="-122"/>
                  </a:rPr>
                  <a:t>结果，而这些结果中有</a:t>
                </a:r>
                <a:r>
                  <a:rPr lang="en-US" altLang="zh-CN" sz="1000" dirty="0">
                    <a:latin typeface="KaiTi" panose="02010609060101010101" pitchFamily="49" charset="-122"/>
                    <a:ea typeface="KaiTi" panose="02010609060101010101" pitchFamily="49" charset="-122"/>
                  </a:rPr>
                  <a:t>m</a:t>
                </a:r>
                <a:r>
                  <a:rPr lang="zh-CN" altLang="en-US" sz="1000" dirty="0">
                    <a:latin typeface="KaiTi" panose="02010609060101010101" pitchFamily="49" charset="-122"/>
                    <a:ea typeface="KaiTi" panose="02010609060101010101" pitchFamily="49" charset="-122"/>
                  </a:rPr>
                  <a:t>个有利于事件</a:t>
                </a:r>
                <a:r>
                  <a:rPr lang="en-US" altLang="zh-CN" sz="1000" dirty="0">
                    <a:latin typeface="KaiTi" panose="02010609060101010101" pitchFamily="49" charset="-122"/>
                    <a:ea typeface="KaiTi" panose="02010609060101010101" pitchFamily="49" charset="-122"/>
                  </a:rPr>
                  <a:t>A</a:t>
                </a:r>
                <a:r>
                  <a:rPr lang="zh-CN" altLang="en-US" sz="1000" dirty="0">
                    <a:latin typeface="KaiTi" panose="02010609060101010101" pitchFamily="49" charset="-122"/>
                    <a:ea typeface="KaiTi" panose="02010609060101010101" pitchFamily="49" charset="-122"/>
                  </a:rPr>
                  <a:t>，则事件</a:t>
                </a:r>
                <a:r>
                  <a:rPr lang="en-US" altLang="zh-CN" sz="1000" dirty="0">
                    <a:latin typeface="KaiTi" panose="02010609060101010101" pitchFamily="49" charset="-122"/>
                    <a:ea typeface="KaiTi" panose="02010609060101010101" pitchFamily="49" charset="-122"/>
                  </a:rPr>
                  <a:t>A</a:t>
                </a:r>
                <a:r>
                  <a:rPr lang="zh-CN" altLang="en-US" sz="1000" dirty="0">
                    <a:latin typeface="KaiTi" panose="02010609060101010101" pitchFamily="49" charset="-122"/>
                    <a:ea typeface="KaiTi" panose="02010609060101010101" pitchFamily="49" charset="-122"/>
                  </a:rPr>
                  <a:t>发生的概率为</a:t>
                </a:r>
                <a14:m>
                  <m:oMath xmlns:m="http://schemas.openxmlformats.org/officeDocument/2006/math">
                    <m:r>
                      <m:rPr>
                        <m:sty m:val="p"/>
                      </m:rPr>
                      <a:rPr lang="en-US" altLang="zh-CN" sz="1000" b="0" i="0" smtClean="0">
                        <a:latin typeface="Cambria Math" panose="02040503050406030204" pitchFamily="18" charset="0"/>
                        <a:ea typeface="KaiTi" panose="02010609060101010101" pitchFamily="49" charset="-122"/>
                      </a:rPr>
                      <m:t>P</m:t>
                    </m:r>
                    <m:d>
                      <m:dPr>
                        <m:ctrlPr>
                          <a:rPr lang="en-US" altLang="zh-CN" sz="1000" b="0" i="1" smtClean="0">
                            <a:latin typeface="Cambria Math" panose="02040503050406030204" pitchFamily="18" charset="0"/>
                            <a:ea typeface="KaiTi" panose="02010609060101010101" pitchFamily="49" charset="-122"/>
                          </a:rPr>
                        </m:ctrlPr>
                      </m:dPr>
                      <m:e>
                        <m:r>
                          <a:rPr lang="en-US" altLang="zh-CN" sz="1000" b="0" i="1" smtClean="0">
                            <a:latin typeface="Cambria Math" panose="02040503050406030204" pitchFamily="18" charset="0"/>
                            <a:ea typeface="KaiTi" panose="02010609060101010101" pitchFamily="49" charset="-122"/>
                          </a:rPr>
                          <m:t>𝐴</m:t>
                        </m:r>
                      </m:e>
                    </m:d>
                    <m:r>
                      <a:rPr lang="en-US" altLang="zh-CN" sz="1000" b="0" i="1" smtClean="0">
                        <a:latin typeface="Cambria Math" panose="02040503050406030204" pitchFamily="18" charset="0"/>
                        <a:ea typeface="KaiTi" panose="02010609060101010101" pitchFamily="49" charset="-122"/>
                      </a:rPr>
                      <m:t>=</m:t>
                    </m:r>
                    <m:f>
                      <m:fPr>
                        <m:type m:val="skw"/>
                        <m:ctrlPr>
                          <a:rPr lang="zh-CN" altLang="en-US" sz="1000" i="1" smtClean="0">
                            <a:latin typeface="Cambria Math" panose="02040503050406030204" pitchFamily="18" charset="0"/>
                            <a:ea typeface="KaiTi" panose="02010609060101010101" pitchFamily="49" charset="-122"/>
                          </a:rPr>
                        </m:ctrlPr>
                      </m:fPr>
                      <m:num>
                        <m:r>
                          <a:rPr lang="en-US" altLang="zh-CN" sz="1000" b="0" i="1" smtClean="0">
                            <a:latin typeface="Cambria Math" panose="02040503050406030204" pitchFamily="18" charset="0"/>
                            <a:ea typeface="KaiTi" panose="02010609060101010101" pitchFamily="49" charset="-122"/>
                          </a:rPr>
                          <m:t>𝑚</m:t>
                        </m:r>
                      </m:num>
                      <m:den>
                        <m:r>
                          <a:rPr lang="en-US" altLang="zh-CN" sz="1000" b="0" i="1" smtClean="0">
                            <a:latin typeface="Cambria Math" panose="02040503050406030204" pitchFamily="18" charset="0"/>
                            <a:ea typeface="KaiTi" panose="02010609060101010101" pitchFamily="49" charset="-122"/>
                          </a:rPr>
                          <m:t>𝑛</m:t>
                        </m:r>
                      </m:den>
                    </m:f>
                    <m:r>
                      <a:rPr lang="en-US" altLang="zh-CN" sz="1000" b="0" i="0" smtClean="0">
                        <a:latin typeface="Cambria Math" panose="02040503050406030204" pitchFamily="18" charset="0"/>
                        <a:ea typeface="KaiTi" panose="02010609060101010101" pitchFamily="49" charset="-122"/>
                      </a:rPr>
                      <m:t>.</m:t>
                    </m:r>
                  </m:oMath>
                </a14:m>
                <a:endParaRPr lang="en-US" altLang="zh-CN" sz="1000" dirty="0">
                  <a:latin typeface="KaiTi" panose="02010609060101010101" pitchFamily="49" charset="-122"/>
                  <a:ea typeface="KaiTi" panose="02010609060101010101" pitchFamily="49" charset="-122"/>
                </a:endParaRPr>
              </a:p>
              <a:p>
                <a:pPr lvl="1"/>
                <a:r>
                  <a:rPr lang="zh-CN" altLang="en-US" sz="1000" dirty="0">
                    <a:latin typeface="KaiTi" panose="02010609060101010101" pitchFamily="49" charset="-122"/>
                    <a:ea typeface="KaiTi" panose="02010609060101010101" pitchFamily="49" charset="-122"/>
                  </a:rPr>
                  <a:t>问题是：如果实验的结果不是有限的或者是不是等可能发生的，无法定义。</a:t>
                </a:r>
                <a:endParaRPr lang="en-US" altLang="zh-CN" sz="1000" dirty="0">
                  <a:latin typeface="KaiTi" panose="02010609060101010101" pitchFamily="49" charset="-122"/>
                  <a:ea typeface="KaiTi" panose="02010609060101010101" pitchFamily="49" charset="-122"/>
                </a:endParaRPr>
              </a:p>
              <a:p>
                <a:endParaRPr lang="zh-CN" altLang="en-US" sz="400" dirty="0">
                  <a:latin typeface="KaiTi" panose="02010609060101010101" pitchFamily="49" charset="-122"/>
                  <a:ea typeface="KaiTi" panose="02010609060101010101" pitchFamily="49" charset="-122"/>
                </a:endParaRPr>
              </a:p>
            </p:txBody>
          </p:sp>
        </mc:Choice>
        <mc:Fallback xmlns="">
          <p:sp>
            <p:nvSpPr>
              <p:cNvPr id="5" name="内容占位符 4">
                <a:extLst>
                  <a:ext uri="{FF2B5EF4-FFF2-40B4-BE49-F238E27FC236}">
                    <a16:creationId xmlns:a16="http://schemas.microsoft.com/office/drawing/2014/main" id="{0C086CCB-0680-B940-972C-7B6556CDE346}"/>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3888219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EA4E33E-B2F9-4141-A4FC-CE88B5D95DD1}"/>
              </a:ext>
            </a:extLst>
          </p:cNvPr>
          <p:cNvSpPr>
            <a:spLocks noGrp="1"/>
          </p:cNvSpPr>
          <p:nvPr>
            <p:ph idx="1"/>
          </p:nvPr>
        </p:nvSpPr>
        <p:spPr>
          <a:xfrm>
            <a:off x="593434" y="842144"/>
            <a:ext cx="2798334" cy="1512168"/>
          </a:xfrm>
        </p:spPr>
        <p:txBody>
          <a:bodyPr>
            <a:noAutofit/>
          </a:bodyPr>
          <a:lstStyle/>
          <a:p>
            <a:pPr>
              <a:lnSpc>
                <a:spcPts val="1155"/>
              </a:lnSpc>
            </a:pPr>
            <a:r>
              <a:rPr lang="zh-CN" altLang="en-US" sz="900" spc="10" dirty="0">
                <a:solidFill>
                  <a:srgbClr val="000000"/>
                </a:solidFill>
                <a:latin typeface="KaiTi" panose="02010609060101010101" pitchFamily="49" charset="-122"/>
                <a:ea typeface="KaiTi" panose="02010609060101010101" pitchFamily="49" charset="-122"/>
                <a:cs typeface="SimSun"/>
              </a:rPr>
              <a:t>（</a:t>
            </a:r>
            <a:r>
              <a:rPr lang="en-US" altLang="zh-CN" sz="900" b="1" dirty="0">
                <a:solidFill>
                  <a:srgbClr val="000000"/>
                </a:solidFill>
                <a:latin typeface="KaiTi" panose="02010609060101010101" pitchFamily="49" charset="-122"/>
                <a:ea typeface="KaiTi" panose="02010609060101010101" pitchFamily="49" charset="-122"/>
                <a:cs typeface="Tahoma"/>
              </a:rPr>
              <a:t>1</a:t>
            </a:r>
            <a:r>
              <a:rPr lang="zh-CN" altLang="en-US" sz="900" spc="10" dirty="0">
                <a:solidFill>
                  <a:srgbClr val="000000"/>
                </a:solidFill>
                <a:latin typeface="KaiTi" panose="02010609060101010101" pitchFamily="49" charset="-122"/>
                <a:ea typeface="KaiTi" panose="02010609060101010101" pitchFamily="49" charset="-122"/>
                <a:cs typeface="SimSun"/>
              </a:rPr>
              <a:t>）区间估计在方法上是定理</a:t>
            </a:r>
            <a:r>
              <a:rPr lang="en-US" altLang="zh-CN" sz="900" b="1" dirty="0">
                <a:solidFill>
                  <a:srgbClr val="FF0000"/>
                </a:solidFill>
                <a:latin typeface="KaiTi" panose="02010609060101010101" pitchFamily="49" charset="-122"/>
                <a:ea typeface="KaiTi" panose="02010609060101010101" pitchFamily="49" charset="-122"/>
                <a:cs typeface="Tahoma"/>
              </a:rPr>
              <a:t>2.4.13~2.4.17</a:t>
            </a:r>
            <a:r>
              <a:rPr lang="zh-CN" altLang="en-US" sz="900" spc="10" dirty="0">
                <a:solidFill>
                  <a:srgbClr val="000000"/>
                </a:solidFill>
                <a:latin typeface="KaiTi" panose="02010609060101010101" pitchFamily="49" charset="-122"/>
                <a:ea typeface="KaiTi" panose="02010609060101010101" pitchFamily="49" charset="-122"/>
                <a:cs typeface="SimSun"/>
              </a:rPr>
              <a:t>的应用</a:t>
            </a:r>
            <a:endParaRPr lang="en-US" altLang="zh-CN" sz="900" spc="10" dirty="0">
              <a:solidFill>
                <a:srgbClr val="000000"/>
              </a:solidFill>
              <a:latin typeface="KaiTi" panose="02010609060101010101" pitchFamily="49" charset="-122"/>
              <a:ea typeface="KaiTi" panose="02010609060101010101" pitchFamily="49" charset="-122"/>
              <a:cs typeface="SimSun"/>
            </a:endParaRPr>
          </a:p>
          <a:p>
            <a:pPr>
              <a:lnSpc>
                <a:spcPts val="1155"/>
              </a:lnSpc>
            </a:pPr>
            <a:r>
              <a:rPr lang="zh-CN" altLang="en-US" sz="900" spc="10" dirty="0">
                <a:solidFill>
                  <a:srgbClr val="000000"/>
                </a:solidFill>
                <a:latin typeface="KaiTi" panose="02010609060101010101" pitchFamily="49" charset="-122"/>
                <a:ea typeface="KaiTi" panose="02010609060101010101" pitchFamily="49" charset="-122"/>
                <a:cs typeface="SimSun"/>
              </a:rPr>
              <a:t>（</a:t>
            </a:r>
            <a:r>
              <a:rPr lang="en-US" altLang="zh-CN" sz="900" b="1" dirty="0">
                <a:solidFill>
                  <a:srgbClr val="000000"/>
                </a:solidFill>
                <a:latin typeface="KaiTi" panose="02010609060101010101" pitchFamily="49" charset="-122"/>
                <a:ea typeface="KaiTi" panose="02010609060101010101" pitchFamily="49" charset="-122"/>
                <a:cs typeface="Tahoma"/>
              </a:rPr>
              <a:t>2</a:t>
            </a:r>
            <a:r>
              <a:rPr lang="zh-CN" altLang="en-US" sz="900" spc="10" dirty="0">
                <a:solidFill>
                  <a:srgbClr val="000000"/>
                </a:solidFill>
                <a:latin typeface="KaiTi" panose="02010609060101010101" pitchFamily="49" charset="-122"/>
                <a:ea typeface="KaiTi" panose="02010609060101010101" pitchFamily="49" charset="-122"/>
                <a:cs typeface="SimSun"/>
              </a:rPr>
              <a:t>）在进行区间估计时，应针对不同的情</a:t>
            </a:r>
            <a:r>
              <a:rPr lang="zh-CN" altLang="en-US" sz="900" dirty="0">
                <a:solidFill>
                  <a:srgbClr val="000000"/>
                </a:solidFill>
                <a:latin typeface="KaiTi" panose="02010609060101010101" pitchFamily="49" charset="-122"/>
                <a:ea typeface="KaiTi" panose="02010609060101010101" pitchFamily="49" charset="-122"/>
                <a:cs typeface="SimSun"/>
              </a:rPr>
              <a:t>况，采用不同的方法。</a:t>
            </a:r>
            <a:r>
              <a:rPr lang="zh-CN" altLang="en-US" sz="900" dirty="0">
                <a:solidFill>
                  <a:srgbClr val="FF0000"/>
                </a:solidFill>
                <a:latin typeface="KaiTi" panose="02010609060101010101" pitchFamily="49" charset="-122"/>
                <a:ea typeface="KaiTi" panose="02010609060101010101" pitchFamily="49" charset="-122"/>
                <a:cs typeface="SimSun"/>
              </a:rPr>
              <a:t>例如分清分布的形式</a:t>
            </a:r>
            <a:r>
              <a:rPr lang="zh-CN" altLang="en-US" sz="900" dirty="0">
                <a:solidFill>
                  <a:srgbClr val="000000"/>
                </a:solidFill>
                <a:latin typeface="KaiTi" panose="02010609060101010101" pitchFamily="49" charset="-122"/>
                <a:ea typeface="KaiTi" panose="02010609060101010101" pitchFamily="49" charset="-122"/>
                <a:cs typeface="SimSun"/>
              </a:rPr>
              <a:t>是</a:t>
            </a:r>
            <a:r>
              <a:rPr lang="zh-CN" altLang="en-US" sz="900" spc="10" dirty="0">
                <a:solidFill>
                  <a:srgbClr val="3232CC"/>
                </a:solidFill>
                <a:latin typeface="KaiTi" panose="02010609060101010101" pitchFamily="49" charset="-122"/>
                <a:ea typeface="KaiTi" panose="02010609060101010101" pitchFamily="49" charset="-122"/>
                <a:cs typeface="SimSun"/>
              </a:rPr>
              <a:t>已知</a:t>
            </a:r>
            <a:r>
              <a:rPr lang="zh-CN" altLang="en-US" sz="900" spc="10" dirty="0">
                <a:solidFill>
                  <a:srgbClr val="000000"/>
                </a:solidFill>
                <a:latin typeface="KaiTi" panose="02010609060101010101" pitchFamily="49" charset="-122"/>
                <a:ea typeface="KaiTi" panose="02010609060101010101" pitchFamily="49" charset="-122"/>
                <a:cs typeface="SimSun"/>
              </a:rPr>
              <a:t>或是</a:t>
            </a:r>
            <a:r>
              <a:rPr lang="zh-CN" altLang="en-US" sz="900" spc="10" dirty="0">
                <a:solidFill>
                  <a:srgbClr val="006565"/>
                </a:solidFill>
                <a:latin typeface="KaiTi" panose="02010609060101010101" pitchFamily="49" charset="-122"/>
                <a:ea typeface="KaiTi" panose="02010609060101010101" pitchFamily="49" charset="-122"/>
                <a:cs typeface="SimSun"/>
              </a:rPr>
              <a:t>未知</a:t>
            </a:r>
            <a:r>
              <a:rPr lang="zh-CN" altLang="en-US" sz="900" spc="10" dirty="0">
                <a:solidFill>
                  <a:srgbClr val="000000"/>
                </a:solidFill>
                <a:latin typeface="KaiTi" panose="02010609060101010101" pitchFamily="49" charset="-122"/>
                <a:ea typeface="KaiTi" panose="02010609060101010101" pitchFamily="49" charset="-122"/>
                <a:cs typeface="SimSun"/>
              </a:rPr>
              <a:t>；是</a:t>
            </a:r>
            <a:r>
              <a:rPr lang="zh-CN" altLang="en-US" sz="900" dirty="0">
                <a:solidFill>
                  <a:srgbClr val="006565"/>
                </a:solidFill>
                <a:latin typeface="KaiTi" panose="02010609060101010101" pitchFamily="49" charset="-122"/>
                <a:ea typeface="KaiTi" panose="02010609060101010101" pitchFamily="49" charset="-122"/>
                <a:cs typeface="SimSun"/>
              </a:rPr>
              <a:t>大样本</a:t>
            </a:r>
            <a:r>
              <a:rPr lang="zh-CN" altLang="en-US" sz="900" spc="10" dirty="0">
                <a:solidFill>
                  <a:srgbClr val="000000"/>
                </a:solidFill>
                <a:latin typeface="KaiTi" panose="02010609060101010101" pitchFamily="49" charset="-122"/>
                <a:ea typeface="KaiTi" panose="02010609060101010101" pitchFamily="49" charset="-122"/>
                <a:cs typeface="SimSun"/>
              </a:rPr>
              <a:t>或是</a:t>
            </a:r>
            <a:r>
              <a:rPr lang="zh-CN" altLang="en-US" sz="900" dirty="0">
                <a:solidFill>
                  <a:srgbClr val="3232CC"/>
                </a:solidFill>
                <a:latin typeface="KaiTi" panose="02010609060101010101" pitchFamily="49" charset="-122"/>
                <a:ea typeface="KaiTi" panose="02010609060101010101" pitchFamily="49" charset="-122"/>
                <a:cs typeface="SimSun"/>
              </a:rPr>
              <a:t>小样本</a:t>
            </a:r>
            <a:r>
              <a:rPr lang="zh-CN" altLang="en-US" sz="900" spc="10" dirty="0">
                <a:solidFill>
                  <a:srgbClr val="000000"/>
                </a:solidFill>
                <a:latin typeface="KaiTi" panose="02010609060101010101" pitchFamily="49" charset="-122"/>
                <a:ea typeface="KaiTi" panose="02010609060101010101" pitchFamily="49" charset="-122"/>
                <a:cs typeface="SimSun"/>
              </a:rPr>
              <a:t>；小样本</a:t>
            </a:r>
            <a:r>
              <a:rPr lang="zh-CN" altLang="en-US" sz="900" dirty="0">
                <a:solidFill>
                  <a:srgbClr val="000000"/>
                </a:solidFill>
                <a:latin typeface="KaiTi" panose="02010609060101010101" pitchFamily="49" charset="-122"/>
                <a:ea typeface="KaiTi" panose="02010609060101010101" pitchFamily="49" charset="-122"/>
                <a:cs typeface="SimSun"/>
              </a:rPr>
              <a:t>（估计总体数学期望时）又分清是</a:t>
            </a:r>
            <a:r>
              <a:rPr lang="zh-CN" altLang="en-US" sz="900" dirty="0">
                <a:solidFill>
                  <a:srgbClr val="FF0000"/>
                </a:solidFill>
                <a:latin typeface="KaiTi" panose="02010609060101010101" pitchFamily="49" charset="-122"/>
                <a:ea typeface="KaiTi" panose="02010609060101010101" pitchFamily="49" charset="-122"/>
                <a:cs typeface="SimSun"/>
              </a:rPr>
              <a:t>已知方差</a:t>
            </a:r>
            <a:r>
              <a:rPr lang="zh-CN" altLang="en-US" sz="900" dirty="0">
                <a:solidFill>
                  <a:srgbClr val="000000"/>
                </a:solidFill>
                <a:latin typeface="KaiTi" panose="02010609060101010101" pitchFamily="49" charset="-122"/>
                <a:ea typeface="KaiTi" panose="02010609060101010101" pitchFamily="49" charset="-122"/>
                <a:cs typeface="SimSun"/>
              </a:rPr>
              <a:t>或</a:t>
            </a:r>
            <a:r>
              <a:rPr lang="zh-CN" altLang="en-US" sz="900" spc="10" dirty="0">
                <a:solidFill>
                  <a:srgbClr val="000000"/>
                </a:solidFill>
                <a:latin typeface="KaiTi" panose="02010609060101010101" pitchFamily="49" charset="-122"/>
                <a:ea typeface="KaiTi" panose="02010609060101010101" pitchFamily="49" charset="-122"/>
                <a:cs typeface="SimSun"/>
              </a:rPr>
              <a:t>是</a:t>
            </a:r>
            <a:r>
              <a:rPr lang="zh-CN" altLang="en-US" sz="900" dirty="0">
                <a:solidFill>
                  <a:srgbClr val="FF0000"/>
                </a:solidFill>
                <a:latin typeface="KaiTi" panose="02010609060101010101" pitchFamily="49" charset="-122"/>
                <a:ea typeface="KaiTi" panose="02010609060101010101" pitchFamily="49" charset="-122"/>
                <a:cs typeface="SimSun"/>
              </a:rPr>
              <a:t>未知方差</a:t>
            </a:r>
            <a:r>
              <a:rPr lang="zh-CN" altLang="en-US" sz="900" spc="10" dirty="0">
                <a:solidFill>
                  <a:srgbClr val="000000"/>
                </a:solidFill>
                <a:latin typeface="KaiTi" panose="02010609060101010101" pitchFamily="49" charset="-122"/>
                <a:ea typeface="KaiTi" panose="02010609060101010101" pitchFamily="49" charset="-122"/>
                <a:cs typeface="SimSun"/>
              </a:rPr>
              <a:t>等。充分利用分布信息可以得到较精确的估计。</a:t>
            </a:r>
          </a:p>
          <a:p>
            <a:pPr>
              <a:lnSpc>
                <a:spcPts val="1170"/>
              </a:lnSpc>
            </a:pPr>
            <a:r>
              <a:rPr lang="zh-CN" altLang="en-US" sz="900" b="1" dirty="0">
                <a:solidFill>
                  <a:srgbClr val="000000"/>
                </a:solidFill>
                <a:latin typeface="KaiTi" panose="02010609060101010101" pitchFamily="49" charset="-122"/>
                <a:ea typeface="KaiTi" panose="02010609060101010101" pitchFamily="49" charset="-122"/>
                <a:cs typeface="Tahoma"/>
              </a:rPr>
              <a:t>（</a:t>
            </a:r>
            <a:r>
              <a:rPr lang="en-US" altLang="zh-CN" sz="900" b="1" dirty="0">
                <a:solidFill>
                  <a:srgbClr val="000000"/>
                </a:solidFill>
                <a:latin typeface="KaiTi" panose="02010609060101010101" pitchFamily="49" charset="-122"/>
                <a:ea typeface="KaiTi" panose="02010609060101010101" pitchFamily="49" charset="-122"/>
                <a:cs typeface="Tahoma"/>
              </a:rPr>
              <a:t>3</a:t>
            </a:r>
            <a:r>
              <a:rPr lang="zh-CN" altLang="en-US" sz="900" spc="10" dirty="0">
                <a:solidFill>
                  <a:srgbClr val="000000"/>
                </a:solidFill>
                <a:latin typeface="KaiTi" panose="02010609060101010101" pitchFamily="49" charset="-122"/>
                <a:ea typeface="KaiTi" panose="02010609060101010101" pitchFamily="49" charset="-122"/>
                <a:cs typeface="SimSun"/>
              </a:rPr>
              <a:t>）一般地，显著性水平</a:t>
            </a:r>
            <a:r>
              <a:rPr lang="el-GR" altLang="zh-CN" sz="900" dirty="0">
                <a:solidFill>
                  <a:srgbClr val="000000"/>
                </a:solidFill>
                <a:latin typeface="KaiTi" panose="02010609060101010101" pitchFamily="49" charset="-122"/>
                <a:ea typeface="KaiTi" panose="02010609060101010101" pitchFamily="49" charset="-122"/>
                <a:cs typeface="BTCIPT+SymbolMT"/>
              </a:rPr>
              <a:t>α</a:t>
            </a:r>
            <a:r>
              <a:rPr lang="zh-CN" altLang="en-US" sz="900" dirty="0">
                <a:solidFill>
                  <a:srgbClr val="000000"/>
                </a:solidFill>
                <a:latin typeface="KaiTi" panose="02010609060101010101" pitchFamily="49" charset="-122"/>
                <a:ea typeface="KaiTi" panose="02010609060101010101" pitchFamily="49" charset="-122"/>
                <a:cs typeface="SimSun"/>
              </a:rPr>
              <a:t>越大置信度越低，</a:t>
            </a:r>
            <a:r>
              <a:rPr lang="zh-CN" altLang="en-US" sz="900" spc="10" dirty="0">
                <a:solidFill>
                  <a:srgbClr val="000000"/>
                </a:solidFill>
                <a:latin typeface="KaiTi" panose="02010609060101010101" pitchFamily="49" charset="-122"/>
                <a:ea typeface="KaiTi" panose="02010609060101010101" pitchFamily="49" charset="-122"/>
                <a:cs typeface="SimSun"/>
              </a:rPr>
              <a:t>置信区间越小；反之，则大。</a:t>
            </a:r>
          </a:p>
        </p:txBody>
      </p:sp>
      <p:sp>
        <p:nvSpPr>
          <p:cNvPr id="4" name="object 3">
            <a:extLst>
              <a:ext uri="{FF2B5EF4-FFF2-40B4-BE49-F238E27FC236}">
                <a16:creationId xmlns:a16="http://schemas.microsoft.com/office/drawing/2014/main" id="{B53C40E2-BB0E-8F4E-B41E-58A371E93D44}"/>
              </a:ext>
            </a:extLst>
          </p:cNvPr>
          <p:cNvSpPr txBox="1">
            <a:spLocks noGrp="1"/>
          </p:cNvSpPr>
          <p:nvPr>
            <p:ph type="title"/>
          </p:nvPr>
        </p:nvSpPr>
        <p:spPr>
          <a:xfrm>
            <a:off x="602780" y="482104"/>
            <a:ext cx="2701552" cy="153888"/>
          </a:xfrm>
          <a:prstGeom prst="rect">
            <a:avLst/>
          </a:prstGeom>
        </p:spPr>
        <p:txBody>
          <a:bodyPr vert="horz" wrap="square" lIns="0" tIns="0" rIns="0" bIns="0" rtlCol="0">
            <a:spAutoFit/>
          </a:bodyPr>
          <a:lstStyle/>
          <a:p>
            <a:pPr marL="0" marR="0">
              <a:lnSpc>
                <a:spcPts val="1225"/>
              </a:lnSpc>
              <a:spcBef>
                <a:spcPts val="0"/>
              </a:spcBef>
              <a:spcAft>
                <a:spcPts val="0"/>
              </a:spcAft>
            </a:pPr>
            <a:r>
              <a:rPr sz="1250" spc="-18" dirty="0">
                <a:solidFill>
                  <a:srgbClr val="FF0000"/>
                </a:solidFill>
                <a:latin typeface="KaiTi" panose="02010609060101010101" pitchFamily="49" charset="-122"/>
                <a:ea typeface="KaiTi" panose="02010609060101010101" pitchFamily="49" charset="-122"/>
                <a:cs typeface="SimSun"/>
              </a:rPr>
              <a:t>（</a:t>
            </a:r>
            <a:r>
              <a:rPr lang="zh-CN" altLang="en-US" sz="1250" spc="-18" dirty="0">
                <a:solidFill>
                  <a:srgbClr val="FF0000"/>
                </a:solidFill>
                <a:latin typeface="KaiTi" panose="02010609060101010101" pitchFamily="49" charset="-122"/>
                <a:ea typeface="KaiTi" panose="02010609060101010101" pitchFamily="49" charset="-122"/>
                <a:cs typeface="SimSun"/>
              </a:rPr>
              <a:t>二</a:t>
            </a:r>
            <a:r>
              <a:rPr sz="1250" spc="-18" dirty="0">
                <a:solidFill>
                  <a:srgbClr val="FF0000"/>
                </a:solidFill>
                <a:latin typeface="KaiTi" panose="02010609060101010101" pitchFamily="49" charset="-122"/>
                <a:ea typeface="KaiTi" panose="02010609060101010101" pitchFamily="49" charset="-122"/>
                <a:cs typeface="SimSun"/>
              </a:rPr>
              <a:t>）关于区间估计的几点说明</a:t>
            </a:r>
          </a:p>
        </p:txBody>
      </p:sp>
    </p:spTree>
    <p:extLst>
      <p:ext uri="{BB962C8B-B14F-4D97-AF65-F5344CB8AC3E}">
        <p14:creationId xmlns:p14="http://schemas.microsoft.com/office/powerpoint/2010/main" val="35714943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1FC0410-D561-A643-BE94-6B3A516B8ECA}"/>
              </a:ext>
            </a:extLst>
          </p:cNvPr>
          <p:cNvSpPr>
            <a:spLocks noGrp="1"/>
          </p:cNvSpPr>
          <p:nvPr>
            <p:ph type="title"/>
          </p:nvPr>
        </p:nvSpPr>
        <p:spPr/>
        <p:txBody>
          <a:bodyPr>
            <a:noAutofit/>
          </a:bodyPr>
          <a:lstStyle/>
          <a:p>
            <a:pPr marL="0" marR="0">
              <a:lnSpc>
                <a:spcPts val="1225"/>
              </a:lnSpc>
              <a:spcBef>
                <a:spcPts val="0"/>
              </a:spcBef>
              <a:spcAft>
                <a:spcPts val="0"/>
              </a:spcAft>
            </a:pPr>
            <a:r>
              <a:rPr lang="zh-CN" altLang="en-US" sz="1200" spc="-18" dirty="0">
                <a:solidFill>
                  <a:srgbClr val="FF0000"/>
                </a:solidFill>
                <a:latin typeface="KaiTi" panose="02010609060101010101" pitchFamily="49" charset="-122"/>
                <a:ea typeface="KaiTi" panose="02010609060101010101" pitchFamily="49" charset="-122"/>
                <a:cs typeface="SimSun"/>
              </a:rPr>
              <a:t>四、通过样本估计总体</a:t>
            </a:r>
            <a:br>
              <a:rPr lang="zh-CN" altLang="en-US" sz="1200" spc="-18" dirty="0">
                <a:solidFill>
                  <a:srgbClr val="FF0000"/>
                </a:solidFill>
                <a:latin typeface="KaiTi" panose="02010609060101010101" pitchFamily="49" charset="-122"/>
                <a:ea typeface="KaiTi" panose="02010609060101010101" pitchFamily="49" charset="-122"/>
                <a:cs typeface="SimSun"/>
              </a:rPr>
            </a:br>
            <a:r>
              <a:rPr lang="en-US" altLang="zh-CN" sz="1200" b="1" spc="-22" dirty="0">
                <a:solidFill>
                  <a:srgbClr val="FF0000"/>
                </a:solidFill>
                <a:latin typeface="KaiTi" panose="02010609060101010101" pitchFamily="49" charset="-122"/>
                <a:ea typeface="KaiTi" panose="02010609060101010101" pitchFamily="49" charset="-122"/>
                <a:cs typeface="WAOISR+Arial-BoldMT"/>
              </a:rPr>
              <a:t>——</a:t>
            </a:r>
            <a:r>
              <a:rPr lang="zh-CN" altLang="en-US" sz="1200" spc="-18" dirty="0">
                <a:solidFill>
                  <a:srgbClr val="3232CC"/>
                </a:solidFill>
                <a:latin typeface="KaiTi" panose="02010609060101010101" pitchFamily="49" charset="-122"/>
                <a:ea typeface="KaiTi" panose="02010609060101010101" pitchFamily="49" charset="-122"/>
                <a:cs typeface="SimSun"/>
              </a:rPr>
              <a:t>假设检验</a:t>
            </a:r>
            <a:br>
              <a:rPr lang="zh-CN" altLang="en-US" sz="1200" spc="-18" dirty="0">
                <a:solidFill>
                  <a:srgbClr val="3232CC"/>
                </a:solidFill>
                <a:latin typeface="KaiTi" panose="02010609060101010101" pitchFamily="49" charset="-122"/>
                <a:ea typeface="KaiTi" panose="02010609060101010101" pitchFamily="49" charset="-122"/>
                <a:cs typeface="SimSun"/>
              </a:rPr>
            </a:br>
            <a:endParaRPr lang="zh-CN" altLang="en-US" sz="1000" dirty="0">
              <a:latin typeface="KaiTi" panose="02010609060101010101" pitchFamily="49" charset="-122"/>
              <a:ea typeface="KaiTi" panose="02010609060101010101" pitchFamily="49" charset="-122"/>
            </a:endParaRPr>
          </a:p>
        </p:txBody>
      </p:sp>
      <p:sp>
        <p:nvSpPr>
          <p:cNvPr id="5" name="内容占位符 4">
            <a:extLst>
              <a:ext uri="{FF2B5EF4-FFF2-40B4-BE49-F238E27FC236}">
                <a16:creationId xmlns:a16="http://schemas.microsoft.com/office/drawing/2014/main" id="{95F655C9-417D-504E-B790-200D01606676}"/>
              </a:ext>
            </a:extLst>
          </p:cNvPr>
          <p:cNvSpPr>
            <a:spLocks noGrp="1"/>
          </p:cNvSpPr>
          <p:nvPr>
            <p:ph idx="1"/>
          </p:nvPr>
        </p:nvSpPr>
        <p:spPr/>
        <p:txBody>
          <a:bodyPr>
            <a:normAutofit/>
          </a:bodyPr>
          <a:lstStyle/>
          <a:p>
            <a:pPr marL="0" marR="0">
              <a:lnSpc>
                <a:spcPct val="150000"/>
              </a:lnSpc>
              <a:spcBef>
                <a:spcPts val="0"/>
              </a:spcBef>
              <a:spcAft>
                <a:spcPts val="0"/>
              </a:spcAft>
            </a:pPr>
            <a:r>
              <a:rPr lang="zh-CN" altLang="en-US" sz="1100" spc="10" dirty="0">
                <a:solidFill>
                  <a:srgbClr val="000000"/>
                </a:solidFill>
                <a:latin typeface="KaiTi" panose="02010609060101010101" pitchFamily="49" charset="-122"/>
                <a:ea typeface="KaiTi" panose="02010609060101010101" pitchFamily="49" charset="-122"/>
                <a:cs typeface="SimSun"/>
              </a:rPr>
              <a:t>一、假设检验的概念</a:t>
            </a:r>
            <a:endParaRPr lang="en-US" altLang="zh-CN" sz="800" spc="10" dirty="0">
              <a:solidFill>
                <a:srgbClr val="3232CC"/>
              </a:solidFill>
              <a:latin typeface="KaiTi" panose="02010609060101010101" pitchFamily="49" charset="-122"/>
              <a:ea typeface="KaiTi" panose="02010609060101010101" pitchFamily="49" charset="-122"/>
              <a:cs typeface="SimSun"/>
            </a:endParaRPr>
          </a:p>
          <a:p>
            <a:pPr marL="0" marR="0">
              <a:lnSpc>
                <a:spcPct val="150000"/>
              </a:lnSpc>
              <a:spcBef>
                <a:spcPts val="0"/>
              </a:spcBef>
              <a:spcAft>
                <a:spcPts val="0"/>
              </a:spcAft>
            </a:pPr>
            <a:r>
              <a:rPr lang="zh-CN" altLang="en-US" sz="1100" spc="10" dirty="0">
                <a:solidFill>
                  <a:srgbClr val="000000"/>
                </a:solidFill>
                <a:latin typeface="KaiTi" panose="02010609060101010101" pitchFamily="49" charset="-122"/>
                <a:ea typeface="KaiTi" panose="02010609060101010101" pitchFamily="49" charset="-122"/>
                <a:cs typeface="SimSun"/>
              </a:rPr>
              <a:t>二、两类错误</a:t>
            </a:r>
            <a:endParaRPr lang="en-US" altLang="zh-CN" sz="800" spc="10" dirty="0">
              <a:solidFill>
                <a:srgbClr val="3232CC"/>
              </a:solidFill>
              <a:latin typeface="KaiTi" panose="02010609060101010101" pitchFamily="49" charset="-122"/>
              <a:ea typeface="KaiTi" panose="02010609060101010101" pitchFamily="49" charset="-122"/>
              <a:cs typeface="SimSun"/>
            </a:endParaRPr>
          </a:p>
          <a:p>
            <a:pPr marL="0" marR="0">
              <a:lnSpc>
                <a:spcPct val="150000"/>
              </a:lnSpc>
              <a:spcBef>
                <a:spcPts val="0"/>
              </a:spcBef>
              <a:spcAft>
                <a:spcPts val="0"/>
              </a:spcAft>
            </a:pPr>
            <a:r>
              <a:rPr lang="zh-CN" altLang="en-US" sz="1100" spc="10" dirty="0">
                <a:solidFill>
                  <a:srgbClr val="000000"/>
                </a:solidFill>
                <a:latin typeface="KaiTi" panose="02010609060101010101" pitchFamily="49" charset="-122"/>
                <a:ea typeface="KaiTi" panose="02010609060101010101" pitchFamily="49" charset="-122"/>
                <a:cs typeface="SimSun"/>
              </a:rPr>
              <a:t>三、假设检验与区间估计间的关系：置信区间法</a:t>
            </a:r>
            <a:endParaRPr lang="en-US" altLang="zh-CN" sz="1100" spc="10" dirty="0">
              <a:solidFill>
                <a:srgbClr val="000000"/>
              </a:solidFill>
              <a:latin typeface="KaiTi" panose="02010609060101010101" pitchFamily="49" charset="-122"/>
              <a:ea typeface="KaiTi" panose="02010609060101010101" pitchFamily="49" charset="-122"/>
              <a:cs typeface="SimSun"/>
            </a:endParaRPr>
          </a:p>
          <a:p>
            <a:pPr marL="0" marR="0">
              <a:lnSpc>
                <a:spcPct val="150000"/>
              </a:lnSpc>
              <a:spcBef>
                <a:spcPts val="0"/>
              </a:spcBef>
              <a:spcAft>
                <a:spcPts val="0"/>
              </a:spcAft>
            </a:pPr>
            <a:r>
              <a:rPr lang="zh-CN" altLang="en-US" sz="1100" spc="10" dirty="0">
                <a:solidFill>
                  <a:srgbClr val="000000"/>
                </a:solidFill>
                <a:latin typeface="KaiTi" panose="02010609060101010101" pitchFamily="49" charset="-122"/>
                <a:ea typeface="KaiTi" panose="02010609060101010101" pitchFamily="49" charset="-122"/>
                <a:cs typeface="SimSun"/>
              </a:rPr>
              <a:t>四、假设检验的应用</a:t>
            </a:r>
          </a:p>
          <a:p>
            <a:pPr>
              <a:lnSpc>
                <a:spcPct val="150000"/>
              </a:lnSpc>
            </a:pPr>
            <a:endParaRPr lang="zh-CN" altLang="en-US" sz="1100" spc="10" dirty="0">
              <a:solidFill>
                <a:srgbClr val="000000"/>
              </a:solidFill>
              <a:latin typeface="KaiTi" panose="02010609060101010101" pitchFamily="49" charset="-122"/>
              <a:ea typeface="KaiTi" panose="02010609060101010101" pitchFamily="49" charset="-122"/>
              <a:cs typeface="SimSun"/>
            </a:endParaRPr>
          </a:p>
          <a:p>
            <a:pPr>
              <a:lnSpc>
                <a:spcPct val="150000"/>
              </a:lnSpc>
            </a:pPr>
            <a:endParaRPr lang="zh-CN" altLang="en-US" sz="1050"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106588052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5584DED4-A097-A147-9B86-8F3A3635CED8}"/>
              </a:ext>
            </a:extLst>
          </p:cNvPr>
          <p:cNvSpPr>
            <a:spLocks noGrp="1"/>
          </p:cNvSpPr>
          <p:nvPr>
            <p:ph type="title"/>
          </p:nvPr>
        </p:nvSpPr>
        <p:spPr/>
        <p:txBody>
          <a:bodyPr>
            <a:normAutofit fontScale="90000"/>
          </a:bodyPr>
          <a:lstStyle/>
          <a:p>
            <a:r>
              <a:rPr lang="zh-CN" altLang="en-US" dirty="0">
                <a:latin typeface="KaiTi" panose="02010609060101010101" pitchFamily="49" charset="-122"/>
                <a:ea typeface="KaiTi" panose="02010609060101010101" pitchFamily="49" charset="-122"/>
              </a:rPr>
              <a:t>一、假设检验的概念</a:t>
            </a:r>
            <a:br>
              <a:rPr lang="zh-CN" altLang="en-US" dirty="0">
                <a:latin typeface="KaiTi" panose="02010609060101010101" pitchFamily="49" charset="-122"/>
                <a:ea typeface="KaiTi" panose="02010609060101010101" pitchFamily="49" charset="-122"/>
              </a:rPr>
            </a:br>
            <a:endParaRPr lang="zh-CN" altLang="en-US" dirty="0">
              <a:latin typeface="KaiTi" panose="02010609060101010101" pitchFamily="49" charset="-122"/>
              <a:ea typeface="KaiTi" panose="02010609060101010101" pitchFamily="49" charset="-122"/>
            </a:endParaRPr>
          </a:p>
        </p:txBody>
      </p:sp>
      <p:sp>
        <p:nvSpPr>
          <p:cNvPr id="10" name="内容占位符 9">
            <a:extLst>
              <a:ext uri="{FF2B5EF4-FFF2-40B4-BE49-F238E27FC236}">
                <a16:creationId xmlns:a16="http://schemas.microsoft.com/office/drawing/2014/main" id="{C2DCDB62-96B8-2D42-87B9-967423255869}"/>
              </a:ext>
            </a:extLst>
          </p:cNvPr>
          <p:cNvSpPr>
            <a:spLocks noGrp="1"/>
          </p:cNvSpPr>
          <p:nvPr>
            <p:ph idx="1"/>
          </p:nvPr>
        </p:nvSpPr>
        <p:spPr>
          <a:xfrm>
            <a:off x="606418" y="763049"/>
            <a:ext cx="2582309" cy="1634958"/>
          </a:xfrm>
        </p:spPr>
        <p:txBody>
          <a:bodyPr>
            <a:normAutofit lnSpcReduction="10000"/>
          </a:bodyPr>
          <a:lstStyle/>
          <a:p>
            <a:r>
              <a:rPr lang="en-US" altLang="zh-CN" sz="1000" dirty="0">
                <a:latin typeface="KaiTi" panose="02010609060101010101" pitchFamily="49" charset="-122"/>
                <a:ea typeface="KaiTi" panose="02010609060101010101" pitchFamily="49" charset="-122"/>
              </a:rPr>
              <a:t>1</a:t>
            </a:r>
            <a:r>
              <a:rPr lang="zh-CN" altLang="en-US" sz="1000" dirty="0">
                <a:latin typeface="KaiTi" panose="02010609060101010101" pitchFamily="49" charset="-122"/>
                <a:ea typeface="KaiTi" panose="02010609060101010101" pitchFamily="49" charset="-122"/>
              </a:rPr>
              <a:t>、假设检验</a:t>
            </a:r>
          </a:p>
          <a:p>
            <a:pPr lvl="1"/>
            <a:r>
              <a:rPr lang="zh-CN" altLang="en-US" sz="1000" dirty="0">
                <a:latin typeface="KaiTi" panose="02010609060101010101" pitchFamily="49" charset="-122"/>
                <a:ea typeface="KaiTi" panose="02010609060101010101" pitchFamily="49" charset="-122"/>
              </a:rPr>
              <a:t>假设检验是指我们可以对某一参数的假定值进行先验判断或预期，然后利用小概率原理对其进行检验，得到接受或拒绝原假设的结论。</a:t>
            </a:r>
            <a:endParaRPr lang="en-US" altLang="zh-CN" sz="1000" dirty="0">
              <a:latin typeface="KaiTi" panose="02010609060101010101" pitchFamily="49" charset="-122"/>
              <a:ea typeface="KaiTi" panose="02010609060101010101" pitchFamily="49" charset="-122"/>
            </a:endParaRPr>
          </a:p>
          <a:p>
            <a:pPr lvl="1"/>
            <a:r>
              <a:rPr lang="zh-CN" altLang="en-US" sz="1000" dirty="0">
                <a:solidFill>
                  <a:srgbClr val="7030A0"/>
                </a:solidFill>
                <a:latin typeface="KaiTi" panose="02010609060101010101" pitchFamily="49" charset="-122"/>
                <a:ea typeface="KaiTi" panose="02010609060101010101" pitchFamily="49" charset="-122"/>
              </a:rPr>
              <a:t>小概率原理</a:t>
            </a:r>
            <a:r>
              <a:rPr lang="zh-CN" altLang="en-US" sz="1000" dirty="0">
                <a:latin typeface="KaiTi" panose="02010609060101010101" pitchFamily="49" charset="-122"/>
                <a:ea typeface="KaiTi" panose="02010609060101010101" pitchFamily="49" charset="-122"/>
              </a:rPr>
              <a:t>：小概率事件在一次试验中几乎是不会发生的。如果发生了，说明假设有问题，所以合理的做法是拒绝原来的假设</a:t>
            </a:r>
            <a:r>
              <a:rPr lang="zh-CN" altLang="en-US" sz="843" dirty="0">
                <a:latin typeface="KaiTi" panose="02010609060101010101" pitchFamily="49" charset="-122"/>
                <a:ea typeface="KaiTi" panose="02010609060101010101" pitchFamily="49" charset="-122"/>
              </a:rPr>
              <a:t>。</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31E4EA-F888-B04F-9921-FCEC595BDE3B}"/>
              </a:ext>
            </a:extLst>
          </p:cNvPr>
          <p:cNvSpPr>
            <a:spLocks noGrp="1"/>
          </p:cNvSpPr>
          <p:nvPr>
            <p:ph type="title"/>
          </p:nvPr>
        </p:nvSpPr>
        <p:spPr/>
        <p:txBody>
          <a:bodyPr>
            <a:normAutofit fontScale="90000"/>
          </a:bodyPr>
          <a:lstStyle/>
          <a:p>
            <a:r>
              <a:rPr lang="zh-CN" altLang="en-US" sz="1400" dirty="0">
                <a:solidFill>
                  <a:srgbClr val="323299"/>
                </a:solidFill>
                <a:latin typeface="KaiTi" panose="02010609060101010101" pitchFamily="49" charset="-122"/>
                <a:ea typeface="KaiTi" panose="02010609060101010101" pitchFamily="49" charset="-122"/>
                <a:cs typeface="SimSun"/>
              </a:rPr>
              <a:t>例</a:t>
            </a:r>
            <a:r>
              <a:rPr lang="en-US" altLang="zh-CN" sz="1400" dirty="0">
                <a:solidFill>
                  <a:srgbClr val="323299"/>
                </a:solidFill>
                <a:latin typeface="KaiTi" panose="02010609060101010101" pitchFamily="49" charset="-122"/>
                <a:ea typeface="KaiTi" panose="02010609060101010101" pitchFamily="49" charset="-122"/>
                <a:cs typeface="Tahoma"/>
              </a:rPr>
              <a:t>1.</a:t>
            </a:r>
            <a:r>
              <a:rPr lang="zh-CN" altLang="en-US" sz="1400" dirty="0">
                <a:solidFill>
                  <a:srgbClr val="323299"/>
                </a:solidFill>
                <a:latin typeface="KaiTi" panose="02010609060101010101" pitchFamily="49" charset="-122"/>
                <a:ea typeface="KaiTi" panose="02010609060101010101" pitchFamily="49" charset="-122"/>
                <a:cs typeface="SimSun"/>
              </a:rPr>
              <a:t>检验硬币正面出现的概率</a:t>
            </a:r>
            <a:br>
              <a:rPr lang="zh-CN" altLang="en-US" sz="1400" dirty="0">
                <a:solidFill>
                  <a:srgbClr val="323299"/>
                </a:solidFill>
                <a:latin typeface="KaiTi" panose="02010609060101010101" pitchFamily="49" charset="-122"/>
                <a:ea typeface="KaiTi" panose="02010609060101010101" pitchFamily="49" charset="-122"/>
                <a:cs typeface="SimSun"/>
              </a:rPr>
            </a:b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0B52574-9D24-F64D-AD67-02651B533679}"/>
                  </a:ext>
                </a:extLst>
              </p:cNvPr>
              <p:cNvSpPr>
                <a:spLocks noGrp="1"/>
              </p:cNvSpPr>
              <p:nvPr>
                <p:ph idx="1"/>
              </p:nvPr>
            </p:nvSpPr>
            <p:spPr>
              <a:xfrm>
                <a:off x="655464" y="914152"/>
                <a:ext cx="2701552" cy="1354685"/>
              </a:xfrm>
            </p:spPr>
            <p:txBody>
              <a:bodyPr>
                <a:noAutofit/>
              </a:bodyPr>
              <a:lstStyle/>
              <a:p>
                <a:pPr>
                  <a:lnSpc>
                    <a:spcPts val="1155"/>
                  </a:lnSpc>
                </a:pPr>
                <a:r>
                  <a:rPr lang="zh-CN" altLang="en-US" sz="800" dirty="0">
                    <a:solidFill>
                      <a:srgbClr val="000000"/>
                    </a:solidFill>
                    <a:latin typeface="KaiTi" panose="02010609060101010101" pitchFamily="49" charset="-122"/>
                    <a:ea typeface="KaiTi" panose="02010609060101010101" pitchFamily="49" charset="-122"/>
                    <a:cs typeface="SimSun"/>
                  </a:rPr>
                  <a:t>抛掷一个硬币</a:t>
                </a:r>
                <a:r>
                  <a:rPr lang="en-US" altLang="zh-CN" sz="800" dirty="0">
                    <a:solidFill>
                      <a:srgbClr val="000000"/>
                    </a:solidFill>
                    <a:latin typeface="KaiTi" panose="02010609060101010101" pitchFamily="49" charset="-122"/>
                    <a:ea typeface="KaiTi" panose="02010609060101010101" pitchFamily="49" charset="-122"/>
                    <a:cs typeface="Tahoma"/>
                  </a:rPr>
                  <a:t>100</a:t>
                </a:r>
                <a:r>
                  <a:rPr lang="zh-CN" altLang="en-US" sz="800" dirty="0">
                    <a:solidFill>
                      <a:srgbClr val="000000"/>
                    </a:solidFill>
                    <a:latin typeface="KaiTi" panose="02010609060101010101" pitchFamily="49" charset="-122"/>
                    <a:ea typeface="KaiTi" panose="02010609060101010101" pitchFamily="49" charset="-122"/>
                    <a:cs typeface="SimSun"/>
                  </a:rPr>
                  <a:t>次，“正面”出现</a:t>
                </a:r>
                <a:r>
                  <a:rPr lang="en-US" altLang="zh-CN" sz="800" dirty="0">
                    <a:solidFill>
                      <a:srgbClr val="000000"/>
                    </a:solidFill>
                    <a:latin typeface="KaiTi" panose="02010609060101010101" pitchFamily="49" charset="-122"/>
                    <a:ea typeface="KaiTi" panose="02010609060101010101" pitchFamily="49" charset="-122"/>
                    <a:cs typeface="Tahoma"/>
                  </a:rPr>
                  <a:t>60</a:t>
                </a:r>
                <a:r>
                  <a:rPr lang="zh-CN" altLang="en-US" sz="800" dirty="0">
                    <a:solidFill>
                      <a:srgbClr val="000000"/>
                    </a:solidFill>
                    <a:latin typeface="KaiTi" panose="02010609060101010101" pitchFamily="49" charset="-122"/>
                    <a:ea typeface="KaiTi" panose="02010609060101010101" pitchFamily="49" charset="-122"/>
                    <a:cs typeface="SimSun"/>
                  </a:rPr>
                  <a:t>次，问此硬币出现正面的概率与反面的概率是否均匀分布？</a:t>
                </a:r>
              </a:p>
              <a:p>
                <a:pPr>
                  <a:lnSpc>
                    <a:spcPts val="1155"/>
                  </a:lnSpc>
                </a:pPr>
                <a:r>
                  <a:rPr lang="zh-CN" altLang="en-US" sz="800" dirty="0">
                    <a:solidFill>
                      <a:srgbClr val="000000"/>
                    </a:solidFill>
                    <a:latin typeface="KaiTi" panose="02010609060101010101" pitchFamily="49" charset="-122"/>
                    <a:ea typeface="KaiTi" panose="02010609060101010101" pitchFamily="49" charset="-122"/>
                    <a:cs typeface="SimSun"/>
                  </a:rPr>
                  <a:t> 若用</a:t>
                </a:r>
                <a:r>
                  <a:rPr lang="en-US" altLang="zh-CN" sz="800" dirty="0">
                    <a:solidFill>
                      <a:srgbClr val="000000"/>
                    </a:solidFill>
                    <a:latin typeface="KaiTi" panose="02010609060101010101" pitchFamily="49" charset="-122"/>
                    <a:ea typeface="KaiTi" panose="02010609060101010101" pitchFamily="49" charset="-122"/>
                    <a:cs typeface="Tahoma"/>
                  </a:rPr>
                  <a:t>X</a:t>
                </a:r>
                <a:r>
                  <a:rPr lang="zh-CN" altLang="en-US" sz="800" dirty="0">
                    <a:solidFill>
                      <a:srgbClr val="000000"/>
                    </a:solidFill>
                    <a:latin typeface="KaiTi" panose="02010609060101010101" pitchFamily="49" charset="-122"/>
                    <a:ea typeface="KaiTi" panose="02010609060101010101" pitchFamily="49" charset="-122"/>
                    <a:cs typeface="SimSun"/>
                  </a:rPr>
                  <a:t>描述抛掷硬币的试验，“</a:t>
                </a:r>
                <a:r>
                  <a:rPr lang="en-US" altLang="zh-CN" sz="800" dirty="0">
                    <a:solidFill>
                      <a:srgbClr val="000000"/>
                    </a:solidFill>
                    <a:latin typeface="KaiTi" panose="02010609060101010101" pitchFamily="49" charset="-122"/>
                    <a:ea typeface="KaiTi" panose="02010609060101010101" pitchFamily="49" charset="-122"/>
                    <a:cs typeface="Tahoma"/>
                  </a:rPr>
                  <a:t>X=1</a:t>
                </a:r>
                <a:r>
                  <a:rPr lang="en-US" altLang="zh-CN" sz="800" dirty="0">
                    <a:solidFill>
                      <a:srgbClr val="000000"/>
                    </a:solidFill>
                    <a:latin typeface="KaiTi" panose="02010609060101010101" pitchFamily="49" charset="-122"/>
                    <a:ea typeface="KaiTi" panose="02010609060101010101" pitchFamily="49" charset="-122"/>
                    <a:cs typeface="SimSun"/>
                  </a:rPr>
                  <a:t>”</a:t>
                </a:r>
                <a:r>
                  <a:rPr lang="zh-CN" altLang="en-US" sz="800" dirty="0">
                    <a:solidFill>
                      <a:srgbClr val="000000"/>
                    </a:solidFill>
                    <a:latin typeface="KaiTi" panose="02010609060101010101" pitchFamily="49" charset="-122"/>
                    <a:ea typeface="KaiTi" panose="02010609060101010101" pitchFamily="49" charset="-122"/>
                    <a:cs typeface="SimSun"/>
                  </a:rPr>
                  <a:t>和“</a:t>
                </a:r>
                <a:r>
                  <a:rPr lang="en-US" altLang="zh-CN" sz="800" dirty="0">
                    <a:solidFill>
                      <a:srgbClr val="000000"/>
                    </a:solidFill>
                    <a:latin typeface="KaiTi" panose="02010609060101010101" pitchFamily="49" charset="-122"/>
                    <a:ea typeface="KaiTi" panose="02010609060101010101" pitchFamily="49" charset="-122"/>
                    <a:cs typeface="Tahoma"/>
                  </a:rPr>
                  <a:t>X=0</a:t>
                </a:r>
                <a:r>
                  <a:rPr lang="en-US" altLang="zh-CN" sz="800" dirty="0">
                    <a:solidFill>
                      <a:srgbClr val="000000"/>
                    </a:solidFill>
                    <a:latin typeface="KaiTi" panose="02010609060101010101" pitchFamily="49" charset="-122"/>
                    <a:ea typeface="KaiTi" panose="02010609060101010101" pitchFamily="49" charset="-122"/>
                    <a:cs typeface="SimSun"/>
                  </a:rPr>
                  <a:t>”</a:t>
                </a:r>
                <a:r>
                  <a:rPr lang="zh-CN" altLang="en-US" sz="800" dirty="0">
                    <a:solidFill>
                      <a:srgbClr val="000000"/>
                    </a:solidFill>
                    <a:latin typeface="KaiTi" panose="02010609060101010101" pitchFamily="49" charset="-122"/>
                    <a:ea typeface="KaiTi" panose="02010609060101010101" pitchFamily="49" charset="-122"/>
                    <a:cs typeface="SimSun"/>
                  </a:rPr>
                  <a:t>分别表示“出现正面”和“出现反面”。上述问题就是检验</a:t>
                </a:r>
                <a:r>
                  <a:rPr lang="en-US" altLang="zh-CN" sz="800" dirty="0">
                    <a:solidFill>
                      <a:srgbClr val="000000"/>
                    </a:solidFill>
                    <a:latin typeface="KaiTi" panose="02010609060101010101" pitchFamily="49" charset="-122"/>
                    <a:ea typeface="KaiTi" panose="02010609060101010101" pitchFamily="49" charset="-122"/>
                    <a:cs typeface="Tahoma"/>
                  </a:rPr>
                  <a:t>X</a:t>
                </a:r>
                <a:r>
                  <a:rPr lang="zh-CN" altLang="en-US" sz="800" dirty="0">
                    <a:solidFill>
                      <a:srgbClr val="000000"/>
                    </a:solidFill>
                    <a:latin typeface="KaiTi" panose="02010609060101010101" pitchFamily="49" charset="-122"/>
                    <a:ea typeface="KaiTi" panose="02010609060101010101" pitchFamily="49" charset="-122"/>
                    <a:cs typeface="SimSun"/>
                  </a:rPr>
                  <a:t>是否可以被认为服从</a:t>
                </a:r>
                <a:r>
                  <a:rPr lang="en-US" altLang="zh-CN" sz="800" dirty="0">
                    <a:solidFill>
                      <a:srgbClr val="000000"/>
                    </a:solidFill>
                    <a:latin typeface="KaiTi" panose="02010609060101010101" pitchFamily="49" charset="-122"/>
                    <a:ea typeface="KaiTi" panose="02010609060101010101" pitchFamily="49" charset="-122"/>
                    <a:cs typeface="Tahoma"/>
                  </a:rPr>
                  <a:t>p=0.5</a:t>
                </a:r>
                <a:r>
                  <a:rPr lang="zh-CN" altLang="en-US" sz="800" dirty="0">
                    <a:solidFill>
                      <a:srgbClr val="000000"/>
                    </a:solidFill>
                    <a:latin typeface="KaiTi" panose="02010609060101010101" pitchFamily="49" charset="-122"/>
                    <a:ea typeface="KaiTi" panose="02010609060101010101" pitchFamily="49" charset="-122"/>
                    <a:cs typeface="SimSun"/>
                  </a:rPr>
                  <a:t>的</a:t>
                </a:r>
                <a:r>
                  <a:rPr lang="en-US" altLang="zh-CN" sz="800" dirty="0">
                    <a:solidFill>
                      <a:srgbClr val="000000"/>
                    </a:solidFill>
                    <a:latin typeface="KaiTi" panose="02010609060101010101" pitchFamily="49" charset="-122"/>
                    <a:ea typeface="KaiTi" panose="02010609060101010101" pitchFamily="49" charset="-122"/>
                    <a:cs typeface="Tahoma"/>
                  </a:rPr>
                  <a:t>0-</a:t>
                </a:r>
              </a:p>
              <a:p>
                <a:pPr marL="116840" marR="0">
                  <a:lnSpc>
                    <a:spcPts val="1035"/>
                  </a:lnSpc>
                  <a:spcBef>
                    <a:spcPts val="0"/>
                  </a:spcBef>
                  <a:spcAft>
                    <a:spcPts val="0"/>
                  </a:spcAft>
                </a:pPr>
                <a:r>
                  <a:rPr lang="en-US" altLang="zh-CN" sz="800" dirty="0">
                    <a:solidFill>
                      <a:srgbClr val="000000"/>
                    </a:solidFill>
                    <a:latin typeface="KaiTi" panose="02010609060101010101" pitchFamily="49" charset="-122"/>
                    <a:ea typeface="KaiTi" panose="02010609060101010101" pitchFamily="49" charset="-122"/>
                    <a:cs typeface="Tahoma"/>
                  </a:rPr>
                  <a:t>1</a:t>
                </a:r>
                <a:r>
                  <a:rPr lang="zh-CN" altLang="en-US" sz="800" dirty="0">
                    <a:solidFill>
                      <a:srgbClr val="000000"/>
                    </a:solidFill>
                    <a:latin typeface="KaiTi" panose="02010609060101010101" pitchFamily="49" charset="-122"/>
                    <a:ea typeface="KaiTi" panose="02010609060101010101" pitchFamily="49" charset="-122"/>
                    <a:cs typeface="SimSun"/>
                  </a:rPr>
                  <a:t>分布。</a:t>
                </a:r>
              </a:p>
              <a:p>
                <a:pPr>
                  <a:lnSpc>
                    <a:spcPts val="1155"/>
                  </a:lnSpc>
                </a:pPr>
                <a:r>
                  <a:rPr lang="zh-CN" altLang="en-US" sz="800" dirty="0">
                    <a:solidFill>
                      <a:srgbClr val="000000"/>
                    </a:solidFill>
                    <a:latin typeface="KaiTi" panose="02010609060101010101" pitchFamily="49" charset="-122"/>
                    <a:ea typeface="KaiTi" panose="02010609060101010101" pitchFamily="49" charset="-122"/>
                    <a:cs typeface="SimSun"/>
                  </a:rPr>
                  <a:t>分布形式已知，问题成为检验参数</a:t>
                </a:r>
                <a:r>
                  <a:rPr lang="en-US" altLang="zh-CN" sz="800" dirty="0">
                    <a:solidFill>
                      <a:srgbClr val="000000"/>
                    </a:solidFill>
                    <a:latin typeface="KaiTi" panose="02010609060101010101" pitchFamily="49" charset="-122"/>
                    <a:ea typeface="KaiTi" panose="02010609060101010101" pitchFamily="49" charset="-122"/>
                    <a:cs typeface="Tahoma"/>
                  </a:rPr>
                  <a:t>p=0.5</a:t>
                </a:r>
                <a:r>
                  <a:rPr lang="zh-CN" altLang="en-US" sz="800" dirty="0">
                    <a:solidFill>
                      <a:srgbClr val="000000"/>
                    </a:solidFill>
                    <a:latin typeface="KaiTi" panose="02010609060101010101" pitchFamily="49" charset="-122"/>
                    <a:ea typeface="KaiTi" panose="02010609060101010101" pitchFamily="49" charset="-122"/>
                    <a:cs typeface="SimSun"/>
                  </a:rPr>
                  <a:t>的单一检验。</a:t>
                </a:r>
                <a:endParaRPr lang="en-US" altLang="zh-CN" sz="800" dirty="0">
                  <a:solidFill>
                    <a:srgbClr val="000000"/>
                  </a:solidFill>
                  <a:latin typeface="KaiTi" panose="02010609060101010101" pitchFamily="49" charset="-122"/>
                  <a:ea typeface="KaiTi" panose="02010609060101010101" pitchFamily="49" charset="-122"/>
                  <a:cs typeface="SimSun"/>
                </a:endParaRPr>
              </a:p>
              <a:p>
                <a:pPr>
                  <a:lnSpc>
                    <a:spcPts val="1155"/>
                  </a:lnSpc>
                </a:pPr>
                <a:r>
                  <a:rPr lang="zh-CN" altLang="en-US" sz="800" dirty="0">
                    <a:solidFill>
                      <a:srgbClr val="000000"/>
                    </a:solidFill>
                    <a:latin typeface="KaiTi" panose="02010609060101010101" pitchFamily="49" charset="-122"/>
                    <a:ea typeface="KaiTi" panose="02010609060101010101" pitchFamily="49" charset="-122"/>
                    <a:cs typeface="SimSun"/>
                  </a:rPr>
                  <a:t>记作，</a:t>
                </a:r>
                <a14:m>
                  <m:oMath xmlns:m="http://schemas.openxmlformats.org/officeDocument/2006/math">
                    <m:sSub>
                      <m:sSubPr>
                        <m:ctrlPr>
                          <a:rPr lang="en-US" altLang="zh-CN" sz="800" i="1" dirty="0" smtClean="0">
                            <a:solidFill>
                              <a:srgbClr val="000000"/>
                            </a:solidFill>
                            <a:latin typeface="Cambria Math" panose="02040503050406030204" pitchFamily="18" charset="0"/>
                            <a:ea typeface="KaiTi" panose="02010609060101010101" pitchFamily="49" charset="-122"/>
                            <a:cs typeface="Tahoma"/>
                          </a:rPr>
                        </m:ctrlPr>
                      </m:sSubPr>
                      <m:e>
                        <m:r>
                          <a:rPr lang="en-US" altLang="zh-CN" sz="800" i="1" dirty="0">
                            <a:solidFill>
                              <a:srgbClr val="000000"/>
                            </a:solidFill>
                            <a:latin typeface="Cambria Math" panose="02040503050406030204" pitchFamily="18" charset="0"/>
                            <a:ea typeface="KaiTi" panose="02010609060101010101" pitchFamily="49" charset="-122"/>
                            <a:cs typeface="Tahoma"/>
                          </a:rPr>
                          <m:t>𝐻</m:t>
                        </m:r>
                      </m:e>
                      <m:sub>
                        <m:r>
                          <a:rPr lang="en-US" altLang="zh-CN" sz="800" b="0" i="1" dirty="0" smtClean="0">
                            <a:solidFill>
                              <a:srgbClr val="000000"/>
                            </a:solidFill>
                            <a:latin typeface="Cambria Math" panose="02040503050406030204" pitchFamily="18" charset="0"/>
                            <a:ea typeface="KaiTi" panose="02010609060101010101" pitchFamily="49" charset="-122"/>
                            <a:cs typeface="Tahoma"/>
                          </a:rPr>
                          <m:t>0</m:t>
                        </m:r>
                      </m:sub>
                    </m:sSub>
                  </m:oMath>
                </a14:m>
                <a:r>
                  <a:rPr lang="en-US" altLang="zh-CN" sz="800" spc="60" dirty="0">
                    <a:solidFill>
                      <a:srgbClr val="000000"/>
                    </a:solidFill>
                    <a:latin typeface="KaiTi" panose="02010609060101010101" pitchFamily="49" charset="-122"/>
                    <a:ea typeface="KaiTi" panose="02010609060101010101" pitchFamily="49" charset="-122"/>
                    <a:cs typeface="Tahoma"/>
                  </a:rPr>
                  <a:t> </a:t>
                </a:r>
                <a14:m>
                  <m:oMath xmlns:m="http://schemas.openxmlformats.org/officeDocument/2006/math">
                    <m:r>
                      <a:rPr lang="en-US" altLang="zh-CN" sz="800" i="1" dirty="0" smtClean="0">
                        <a:solidFill>
                          <a:srgbClr val="000000"/>
                        </a:solidFill>
                        <a:latin typeface="Cambria Math" panose="02040503050406030204" pitchFamily="18" charset="0"/>
                        <a:ea typeface="KaiTi" panose="02010609060101010101" pitchFamily="49" charset="-122"/>
                        <a:cs typeface="Tahoma"/>
                      </a:rPr>
                      <m:t>:</m:t>
                    </m:r>
                    <m:r>
                      <a:rPr lang="en-US" altLang="zh-CN" sz="800" i="1" dirty="0" smtClean="0">
                        <a:solidFill>
                          <a:srgbClr val="000000"/>
                        </a:solidFill>
                        <a:latin typeface="Cambria Math" panose="02040503050406030204" pitchFamily="18" charset="0"/>
                        <a:ea typeface="KaiTi" panose="02010609060101010101" pitchFamily="49" charset="-122"/>
                        <a:cs typeface="Tahoma"/>
                      </a:rPr>
                      <m:t>𝑝</m:t>
                    </m:r>
                    <m:r>
                      <a:rPr lang="en-US" altLang="zh-CN" sz="800" i="1" dirty="0" smtClean="0">
                        <a:solidFill>
                          <a:srgbClr val="000000"/>
                        </a:solidFill>
                        <a:latin typeface="Cambria Math" panose="02040503050406030204" pitchFamily="18" charset="0"/>
                        <a:ea typeface="KaiTi" panose="02010609060101010101" pitchFamily="49" charset="-122"/>
                        <a:cs typeface="Tahoma"/>
                      </a:rPr>
                      <m:t>=0.5 </m:t>
                    </m:r>
                    <m:sSub>
                      <m:sSubPr>
                        <m:ctrlPr>
                          <a:rPr lang="en-US" altLang="zh-CN" sz="800" i="1" dirty="0" smtClean="0">
                            <a:solidFill>
                              <a:srgbClr val="000000"/>
                            </a:solidFill>
                            <a:latin typeface="Cambria Math" panose="02040503050406030204" pitchFamily="18" charset="0"/>
                            <a:ea typeface="KaiTi" panose="02010609060101010101" pitchFamily="49" charset="-122"/>
                            <a:cs typeface="Tahoma"/>
                          </a:rPr>
                        </m:ctrlPr>
                      </m:sSubPr>
                      <m:e>
                        <m:r>
                          <a:rPr lang="en-US" altLang="zh-CN" sz="800" i="1" dirty="0">
                            <a:solidFill>
                              <a:srgbClr val="000000"/>
                            </a:solidFill>
                            <a:latin typeface="Cambria Math" panose="02040503050406030204" pitchFamily="18" charset="0"/>
                            <a:ea typeface="KaiTi" panose="02010609060101010101" pitchFamily="49" charset="-122"/>
                            <a:cs typeface="Tahoma"/>
                          </a:rPr>
                          <m:t>𝐻</m:t>
                        </m:r>
                      </m:e>
                      <m:sub>
                        <m:r>
                          <a:rPr lang="en-US" altLang="zh-CN" sz="800" b="0" i="1" dirty="0" smtClean="0">
                            <a:solidFill>
                              <a:srgbClr val="000000"/>
                            </a:solidFill>
                            <a:latin typeface="Cambria Math" panose="02040503050406030204" pitchFamily="18" charset="0"/>
                            <a:ea typeface="KaiTi" panose="02010609060101010101" pitchFamily="49" charset="-122"/>
                            <a:cs typeface="Tahoma"/>
                          </a:rPr>
                          <m:t>1</m:t>
                        </m:r>
                      </m:sub>
                    </m:sSub>
                    <m:r>
                      <a:rPr lang="en-US" altLang="zh-CN" sz="800" i="1" dirty="0" smtClean="0">
                        <a:solidFill>
                          <a:srgbClr val="000000"/>
                        </a:solidFill>
                        <a:latin typeface="Cambria Math" panose="02040503050406030204" pitchFamily="18" charset="0"/>
                        <a:ea typeface="KaiTi" panose="02010609060101010101" pitchFamily="49" charset="-122"/>
                        <a:cs typeface="Tahoma"/>
                      </a:rPr>
                      <m:t>:</m:t>
                    </m:r>
                    <m:r>
                      <a:rPr lang="en-US" altLang="zh-CN" sz="800" i="1" dirty="0" smtClean="0">
                        <a:solidFill>
                          <a:srgbClr val="000000"/>
                        </a:solidFill>
                        <a:latin typeface="Cambria Math" panose="02040503050406030204" pitchFamily="18" charset="0"/>
                        <a:ea typeface="KaiTi" panose="02010609060101010101" pitchFamily="49" charset="-122"/>
                        <a:cs typeface="Tahoma"/>
                      </a:rPr>
                      <m:t>𝑝</m:t>
                    </m:r>
                    <m:r>
                      <a:rPr lang="en-US" altLang="zh-CN" sz="800" i="1" smtClean="0">
                        <a:solidFill>
                          <a:srgbClr val="000000"/>
                        </a:solidFill>
                        <a:latin typeface="Cambria Math" panose="02040503050406030204" pitchFamily="18" charset="0"/>
                        <a:cs typeface="Tahoma"/>
                      </a:rPr>
                      <m:t>≠</m:t>
                    </m:r>
                    <m:r>
                      <a:rPr lang="en-US" altLang="zh-CN" sz="800" i="1" dirty="0" smtClean="0">
                        <a:solidFill>
                          <a:srgbClr val="000000"/>
                        </a:solidFill>
                        <a:latin typeface="Cambria Math" panose="02040503050406030204" pitchFamily="18" charset="0"/>
                        <a:ea typeface="KaiTi" panose="02010609060101010101" pitchFamily="49" charset="-122"/>
                        <a:cs typeface="Tahoma"/>
                      </a:rPr>
                      <m:t>0.5</m:t>
                    </m:r>
                  </m:oMath>
                </a14:m>
                <a:endParaRPr kumimoji="1" lang="zh-CN" altLang="en-US" sz="800" dirty="0">
                  <a:latin typeface="KaiTi" panose="02010609060101010101" pitchFamily="49" charset="-122"/>
                  <a:ea typeface="KaiTi" panose="02010609060101010101" pitchFamily="49" charset="-122"/>
                </a:endParaRPr>
              </a:p>
            </p:txBody>
          </p:sp>
        </mc:Choice>
        <mc:Fallback xmlns="">
          <p:sp>
            <p:nvSpPr>
              <p:cNvPr id="3" name="内容占位符 2">
                <a:extLst>
                  <a:ext uri="{FF2B5EF4-FFF2-40B4-BE49-F238E27FC236}">
                    <a16:creationId xmlns:a16="http://schemas.microsoft.com/office/drawing/2014/main" id="{B0B52574-9D24-F64D-AD67-02651B533679}"/>
                  </a:ext>
                </a:extLst>
              </p:cNvPr>
              <p:cNvSpPr>
                <a:spLocks noGrp="1" noRot="1" noChangeAspect="1" noMove="1" noResize="1" noEditPoints="1" noAdjustHandles="1" noChangeArrowheads="1" noChangeShapeType="1" noTextEdit="1"/>
              </p:cNvSpPr>
              <p:nvPr>
                <p:ph idx="1"/>
              </p:nvPr>
            </p:nvSpPr>
            <p:spPr>
              <a:xfrm>
                <a:off x="655464" y="914152"/>
                <a:ext cx="2701552" cy="1354685"/>
              </a:xfrm>
              <a:blipFill>
                <a:blip r:embed="rId2"/>
                <a:stretch>
                  <a:fillRect b="-65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1244993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0CA5F2-F754-A440-AE33-6356C13BBD70}"/>
              </a:ext>
            </a:extLst>
          </p:cNvPr>
          <p:cNvSpPr>
            <a:spLocks noGrp="1"/>
          </p:cNvSpPr>
          <p:nvPr>
            <p:ph type="title"/>
          </p:nvPr>
        </p:nvSpPr>
        <p:spPr/>
        <p:txBody>
          <a:bodyPr>
            <a:normAutofit fontScale="90000"/>
          </a:bodyPr>
          <a:lstStyle/>
          <a:p>
            <a:r>
              <a:rPr lang="en-US" altLang="zh-CN" sz="1200" spc="19" dirty="0">
                <a:solidFill>
                  <a:srgbClr val="FF0000"/>
                </a:solidFill>
                <a:latin typeface="KaiTi" panose="02010609060101010101" pitchFamily="49" charset="-122"/>
                <a:ea typeface="KaiTi" panose="02010609060101010101" pitchFamily="49" charset="-122"/>
                <a:cs typeface="SimSun"/>
              </a:rPr>
              <a:t>2</a:t>
            </a:r>
            <a:r>
              <a:rPr lang="zh-CN" altLang="en-US" sz="1200" spc="19" dirty="0">
                <a:solidFill>
                  <a:srgbClr val="FF0000"/>
                </a:solidFill>
                <a:latin typeface="KaiTi" panose="02010609060101010101" pitchFamily="49" charset="-122"/>
                <a:ea typeface="KaiTi" panose="02010609060101010101" pitchFamily="49" charset="-122"/>
                <a:cs typeface="SimSun"/>
              </a:rPr>
              <a:t>、零假设与备择假设</a:t>
            </a:r>
            <a:br>
              <a:rPr lang="zh-CN" altLang="en-US" sz="1200" spc="19" dirty="0">
                <a:solidFill>
                  <a:srgbClr val="FF0000"/>
                </a:solidFill>
                <a:latin typeface="KaiTi" panose="02010609060101010101" pitchFamily="49" charset="-122"/>
                <a:ea typeface="KaiTi" panose="02010609060101010101" pitchFamily="49" charset="-122"/>
                <a:cs typeface="SimSun"/>
              </a:rPr>
            </a:br>
            <a:endParaRPr kumimoji="1" lang="zh-CN" altLang="en-US" dirty="0">
              <a:latin typeface="KaiTi" panose="02010609060101010101" pitchFamily="49" charset="-122"/>
              <a:ea typeface="KaiTi" panose="02010609060101010101" pitchFamily="49" charset="-122"/>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AF53A19-C0CE-E24C-8759-9D00E5859E6B}"/>
                  </a:ext>
                </a:extLst>
              </p:cNvPr>
              <p:cNvSpPr>
                <a:spLocks noGrp="1"/>
              </p:cNvSpPr>
              <p:nvPr>
                <p:ph idx="1"/>
              </p:nvPr>
            </p:nvSpPr>
            <p:spPr/>
            <p:txBody>
              <a:bodyPr/>
              <a:lstStyle/>
              <a:p>
                <a:pPr>
                  <a:lnSpc>
                    <a:spcPts val="1315"/>
                  </a:lnSpc>
                </a:pPr>
                <a:r>
                  <a:rPr lang="zh-CN" altLang="en-US" sz="800" dirty="0">
                    <a:solidFill>
                      <a:srgbClr val="000000"/>
                    </a:solidFill>
                    <a:latin typeface="KaiTi" panose="02010609060101010101" pitchFamily="49" charset="-122"/>
                    <a:ea typeface="KaiTi" panose="02010609060101010101" pitchFamily="49" charset="-122"/>
                    <a:cs typeface="SimSun"/>
                  </a:rPr>
                  <a:t>在统计假设</a:t>
                </a:r>
                <a:r>
                  <a:rPr lang="en-US" altLang="zh-CN" sz="800" b="1" dirty="0">
                    <a:solidFill>
                      <a:srgbClr val="000000"/>
                    </a:solidFill>
                    <a:latin typeface="KaiTi" panose="02010609060101010101" pitchFamily="49" charset="-122"/>
                    <a:ea typeface="KaiTi" panose="02010609060101010101" pitchFamily="49" charset="-122"/>
                    <a:cs typeface="WAOISR+Arial-BoldMT"/>
                  </a:rPr>
                  <a:t>——</a:t>
                </a:r>
                <a14:m>
                  <m:oMath xmlns:m="http://schemas.openxmlformats.org/officeDocument/2006/math">
                    <m:r>
                      <a:rPr lang="en-US" altLang="zh-CN" sz="800" b="1" i="1" dirty="0">
                        <a:solidFill>
                          <a:srgbClr val="000000"/>
                        </a:solidFill>
                        <a:latin typeface="Cambria Math" panose="02040503050406030204" pitchFamily="18" charset="0"/>
                        <a:ea typeface="KaiTi" panose="02010609060101010101" pitchFamily="49" charset="-122"/>
                        <a:cs typeface="Tahoma"/>
                      </a:rPr>
                      <m:t>𝑯</m:t>
                    </m:r>
                    <m:r>
                      <a:rPr lang="en-US" altLang="zh-CN" sz="800" b="1" i="1" spc="10" baseline="-25000" dirty="0">
                        <a:solidFill>
                          <a:srgbClr val="000000"/>
                        </a:solidFill>
                        <a:latin typeface="Cambria Math" panose="02040503050406030204" pitchFamily="18" charset="0"/>
                        <a:ea typeface="KaiTi" panose="02010609060101010101" pitchFamily="49" charset="-122"/>
                        <a:cs typeface="Tahoma"/>
                      </a:rPr>
                      <m:t>𝟎</m:t>
                    </m:r>
                    <m:r>
                      <a:rPr lang="en-US" altLang="zh-CN" sz="800" b="1" i="1" dirty="0">
                        <a:solidFill>
                          <a:srgbClr val="000000"/>
                        </a:solidFill>
                        <a:latin typeface="Cambria Math" panose="02040503050406030204" pitchFamily="18" charset="0"/>
                        <a:ea typeface="KaiTi" panose="02010609060101010101" pitchFamily="49" charset="-122"/>
                        <a:cs typeface="Tahoma"/>
                      </a:rPr>
                      <m:t>:</m:t>
                    </m:r>
                    <m:r>
                      <a:rPr lang="en-US" altLang="zh-CN" sz="800" b="1" i="1" dirty="0">
                        <a:solidFill>
                          <a:srgbClr val="000000"/>
                        </a:solidFill>
                        <a:latin typeface="Cambria Math" panose="02040503050406030204" pitchFamily="18" charset="0"/>
                        <a:ea typeface="KaiTi" panose="02010609060101010101" pitchFamily="49" charset="-122"/>
                        <a:cs typeface="Tahoma"/>
                      </a:rPr>
                      <m:t>𝒑</m:t>
                    </m:r>
                    <m:r>
                      <a:rPr lang="en-US" altLang="zh-CN" sz="800" b="1" i="1" dirty="0">
                        <a:solidFill>
                          <a:srgbClr val="000000"/>
                        </a:solidFill>
                        <a:latin typeface="Cambria Math" panose="02040503050406030204" pitchFamily="18" charset="0"/>
                        <a:ea typeface="KaiTi" panose="02010609060101010101" pitchFamily="49" charset="-122"/>
                        <a:cs typeface="Tahoma"/>
                      </a:rPr>
                      <m:t>=</m:t>
                    </m:r>
                    <m:r>
                      <a:rPr lang="en-US" altLang="zh-CN" sz="800" b="1" i="1" dirty="0">
                        <a:solidFill>
                          <a:srgbClr val="000000"/>
                        </a:solidFill>
                        <a:latin typeface="Cambria Math" panose="02040503050406030204" pitchFamily="18" charset="0"/>
                        <a:ea typeface="KaiTi" panose="02010609060101010101" pitchFamily="49" charset="-122"/>
                        <a:cs typeface="Tahoma"/>
                      </a:rPr>
                      <m:t>𝟎</m:t>
                    </m:r>
                    <m:r>
                      <a:rPr lang="en-US" altLang="zh-CN" sz="800" b="1" i="1" dirty="0">
                        <a:solidFill>
                          <a:srgbClr val="000000"/>
                        </a:solidFill>
                        <a:latin typeface="Cambria Math" panose="02040503050406030204" pitchFamily="18" charset="0"/>
                        <a:ea typeface="KaiTi" panose="02010609060101010101" pitchFamily="49" charset="-122"/>
                        <a:cs typeface="Tahoma"/>
                      </a:rPr>
                      <m:t>.</m:t>
                    </m:r>
                    <m:r>
                      <a:rPr lang="en-US" altLang="zh-CN" sz="800" b="1" i="1" dirty="0">
                        <a:solidFill>
                          <a:srgbClr val="000000"/>
                        </a:solidFill>
                        <a:latin typeface="Cambria Math" panose="02040503050406030204" pitchFamily="18" charset="0"/>
                        <a:ea typeface="KaiTi" panose="02010609060101010101" pitchFamily="49" charset="-122"/>
                        <a:cs typeface="Tahoma"/>
                      </a:rPr>
                      <m:t>𝟓</m:t>
                    </m:r>
                    <m:r>
                      <a:rPr lang="en-US" altLang="zh-CN" sz="800" b="1" i="1" spc="958" dirty="0">
                        <a:solidFill>
                          <a:srgbClr val="000000"/>
                        </a:solidFill>
                        <a:latin typeface="Cambria Math" panose="02040503050406030204" pitchFamily="18" charset="0"/>
                        <a:ea typeface="KaiTi" panose="02010609060101010101" pitchFamily="49" charset="-122"/>
                        <a:cs typeface="Tahoma"/>
                      </a:rPr>
                      <m:t> </m:t>
                    </m:r>
                    <m:r>
                      <a:rPr lang="en-US" altLang="zh-CN" sz="800" b="1" i="1" dirty="0">
                        <a:solidFill>
                          <a:srgbClr val="000000"/>
                        </a:solidFill>
                        <a:latin typeface="Cambria Math" panose="02040503050406030204" pitchFamily="18" charset="0"/>
                        <a:ea typeface="KaiTi" panose="02010609060101010101" pitchFamily="49" charset="-122"/>
                        <a:cs typeface="Tahoma"/>
                      </a:rPr>
                      <m:t>𝑯</m:t>
                    </m:r>
                    <m:r>
                      <a:rPr lang="en-US" altLang="zh-CN" sz="800" b="1" i="1" spc="10" baseline="-25000" dirty="0">
                        <a:solidFill>
                          <a:srgbClr val="000000"/>
                        </a:solidFill>
                        <a:latin typeface="Cambria Math" panose="02040503050406030204" pitchFamily="18" charset="0"/>
                        <a:ea typeface="KaiTi" panose="02010609060101010101" pitchFamily="49" charset="-122"/>
                        <a:cs typeface="Tahoma"/>
                      </a:rPr>
                      <m:t>𝟏</m:t>
                    </m:r>
                    <m:r>
                      <a:rPr lang="en-US" altLang="zh-CN" sz="800" b="1" i="1" dirty="0">
                        <a:solidFill>
                          <a:srgbClr val="000000"/>
                        </a:solidFill>
                        <a:latin typeface="Cambria Math" panose="02040503050406030204" pitchFamily="18" charset="0"/>
                        <a:ea typeface="KaiTi" panose="02010609060101010101" pitchFamily="49" charset="-122"/>
                        <a:cs typeface="Tahoma"/>
                      </a:rPr>
                      <m:t>:</m:t>
                    </m:r>
                    <m:r>
                      <a:rPr lang="en-US" altLang="zh-CN" sz="800" b="1" i="1" dirty="0">
                        <a:solidFill>
                          <a:srgbClr val="000000"/>
                        </a:solidFill>
                        <a:latin typeface="Cambria Math" panose="02040503050406030204" pitchFamily="18" charset="0"/>
                        <a:ea typeface="KaiTi" panose="02010609060101010101" pitchFamily="49" charset="-122"/>
                        <a:cs typeface="Tahoma"/>
                      </a:rPr>
                      <m:t>𝒑</m:t>
                    </m:r>
                    <m:r>
                      <a:rPr lang="en-US" altLang="zh-CN" sz="800" b="1" i="1">
                        <a:solidFill>
                          <a:srgbClr val="000000"/>
                        </a:solidFill>
                        <a:latin typeface="Cambria Math" panose="02040503050406030204" pitchFamily="18" charset="0"/>
                        <a:ea typeface="Cambria Math" panose="02040503050406030204" pitchFamily="18" charset="0"/>
                        <a:cs typeface="Tahoma"/>
                      </a:rPr>
                      <m:t>≠</m:t>
                    </m:r>
                    <m:r>
                      <a:rPr lang="en-US" altLang="zh-CN" sz="800" b="1" i="1" dirty="0">
                        <a:solidFill>
                          <a:srgbClr val="000000"/>
                        </a:solidFill>
                        <a:latin typeface="Cambria Math" panose="02040503050406030204" pitchFamily="18" charset="0"/>
                        <a:ea typeface="KaiTi" panose="02010609060101010101" pitchFamily="49" charset="-122"/>
                        <a:cs typeface="Tahoma"/>
                      </a:rPr>
                      <m:t>𝟎</m:t>
                    </m:r>
                    <m:r>
                      <a:rPr lang="en-US" altLang="zh-CN" sz="800" b="1" i="1" dirty="0">
                        <a:solidFill>
                          <a:srgbClr val="000000"/>
                        </a:solidFill>
                        <a:latin typeface="Cambria Math" panose="02040503050406030204" pitchFamily="18" charset="0"/>
                        <a:ea typeface="KaiTi" panose="02010609060101010101" pitchFamily="49" charset="-122"/>
                        <a:cs typeface="Tahoma"/>
                      </a:rPr>
                      <m:t>.</m:t>
                    </m:r>
                    <m:r>
                      <a:rPr lang="en-US" altLang="zh-CN" sz="800" b="1" i="1" dirty="0">
                        <a:solidFill>
                          <a:srgbClr val="000000"/>
                        </a:solidFill>
                        <a:latin typeface="Cambria Math" panose="02040503050406030204" pitchFamily="18" charset="0"/>
                        <a:ea typeface="KaiTi" panose="02010609060101010101" pitchFamily="49" charset="-122"/>
                        <a:cs typeface="Tahoma"/>
                      </a:rPr>
                      <m:t>𝟓</m:t>
                    </m:r>
                  </m:oMath>
                </a14:m>
                <a:r>
                  <a:rPr lang="zh-CN" altLang="en-US" sz="800" dirty="0">
                    <a:solidFill>
                      <a:srgbClr val="000000"/>
                    </a:solidFill>
                    <a:latin typeface="KaiTi" panose="02010609060101010101" pitchFamily="49" charset="-122"/>
                    <a:ea typeface="KaiTi" panose="02010609060101010101" pitchFamily="49" charset="-122"/>
                    <a:cs typeface="SimSun"/>
                  </a:rPr>
                  <a:t>中</a:t>
                </a:r>
                <a:r>
                  <a:rPr lang="en-US" altLang="zh-CN" sz="800" b="1" dirty="0">
                    <a:solidFill>
                      <a:srgbClr val="000000"/>
                    </a:solidFill>
                    <a:latin typeface="KaiTi" panose="02010609060101010101" pitchFamily="49" charset="-122"/>
                    <a:ea typeface="KaiTi" panose="02010609060101010101" pitchFamily="49" charset="-122"/>
                    <a:cs typeface="Tahoma"/>
                  </a:rPr>
                  <a:t>:</a:t>
                </a:r>
              </a:p>
              <a:p>
                <a:pPr>
                  <a:lnSpc>
                    <a:spcPts val="1315"/>
                  </a:lnSpc>
                </a:pPr>
                <a:r>
                  <a:rPr lang="en-US" altLang="zh-CN" sz="800" b="1" dirty="0">
                    <a:solidFill>
                      <a:srgbClr val="3232CC"/>
                    </a:solidFill>
                    <a:latin typeface="KaiTi" panose="02010609060101010101" pitchFamily="49" charset="-122"/>
                    <a:ea typeface="KaiTi" panose="02010609060101010101" pitchFamily="49" charset="-122"/>
                    <a:cs typeface="Tahoma"/>
                  </a:rPr>
                  <a:t>H</a:t>
                </a:r>
                <a:r>
                  <a:rPr lang="en-US" altLang="zh-CN" sz="800" b="1" spc="13" baseline="-25000" dirty="0">
                    <a:solidFill>
                      <a:srgbClr val="3232CC"/>
                    </a:solidFill>
                    <a:latin typeface="KaiTi" panose="02010609060101010101" pitchFamily="49" charset="-122"/>
                    <a:ea typeface="KaiTi" panose="02010609060101010101" pitchFamily="49" charset="-122"/>
                    <a:cs typeface="Tahoma"/>
                  </a:rPr>
                  <a:t>0</a:t>
                </a:r>
                <a:r>
                  <a:rPr lang="zh-CN" altLang="en-US" sz="800" dirty="0">
                    <a:solidFill>
                      <a:srgbClr val="3232CC"/>
                    </a:solidFill>
                    <a:latin typeface="KaiTi" panose="02010609060101010101" pitchFamily="49" charset="-122"/>
                    <a:ea typeface="KaiTi" panose="02010609060101010101" pitchFamily="49" charset="-122"/>
                    <a:cs typeface="SimSun"/>
                  </a:rPr>
                  <a:t>称为</a:t>
                </a:r>
                <a:r>
                  <a:rPr lang="zh-CN" altLang="en-US" sz="800" dirty="0">
                    <a:solidFill>
                      <a:srgbClr val="000000"/>
                    </a:solidFill>
                    <a:latin typeface="KaiTi" panose="02010609060101010101" pitchFamily="49" charset="-122"/>
                    <a:ea typeface="KaiTi" panose="02010609060101010101" pitchFamily="49" charset="-122"/>
                    <a:cs typeface="SimSun"/>
                  </a:rPr>
                  <a:t>零假设或无效假设或待假设，是我们进行统计假设检验欲确定其</a:t>
                </a:r>
                <a:r>
                  <a:rPr lang="zh-CN" altLang="en-US" sz="800" dirty="0">
                    <a:solidFill>
                      <a:srgbClr val="FF0000"/>
                    </a:solidFill>
                    <a:latin typeface="KaiTi" panose="02010609060101010101" pitchFamily="49" charset="-122"/>
                    <a:ea typeface="KaiTi" panose="02010609060101010101" pitchFamily="49" charset="-122"/>
                    <a:cs typeface="SimSun"/>
                  </a:rPr>
                  <a:t>是否成立的假设</a:t>
                </a:r>
                <a:r>
                  <a:rPr lang="en-US" altLang="zh-CN" sz="800" b="1" spc="-10" dirty="0">
                    <a:solidFill>
                      <a:srgbClr val="000000"/>
                    </a:solidFill>
                    <a:latin typeface="KaiTi" panose="02010609060101010101" pitchFamily="49" charset="-122"/>
                    <a:ea typeface="KaiTi" panose="02010609060101010101" pitchFamily="49" charset="-122"/>
                    <a:cs typeface="WAOISR+Arial-BoldMT"/>
                  </a:rPr>
                  <a:t>——</a:t>
                </a:r>
                <a:r>
                  <a:rPr lang="zh-CN" altLang="en-US" sz="800" dirty="0">
                    <a:solidFill>
                      <a:srgbClr val="000000"/>
                    </a:solidFill>
                    <a:latin typeface="KaiTi" panose="02010609060101010101" pitchFamily="49" charset="-122"/>
                    <a:ea typeface="KaiTi" panose="02010609060101010101" pitchFamily="49" charset="-122"/>
                    <a:cs typeface="SimSun"/>
                  </a:rPr>
                  <a:t>体现我们进行假设检验的目的，而且往往是</a:t>
                </a:r>
                <a:r>
                  <a:rPr lang="zh-CN" altLang="en-US" sz="800" dirty="0">
                    <a:solidFill>
                      <a:srgbClr val="3232CC"/>
                    </a:solidFill>
                    <a:latin typeface="KaiTi" panose="02010609060101010101" pitchFamily="49" charset="-122"/>
                    <a:ea typeface="KaiTi" panose="02010609060101010101" pitchFamily="49" charset="-122"/>
                    <a:cs typeface="SimSun"/>
                  </a:rPr>
                  <a:t>希望</a:t>
                </a:r>
                <a:r>
                  <a:rPr lang="zh-CN" altLang="en-US" sz="800" dirty="0">
                    <a:solidFill>
                      <a:srgbClr val="FF0000"/>
                    </a:solidFill>
                    <a:latin typeface="KaiTi" panose="02010609060101010101" pitchFamily="49" charset="-122"/>
                    <a:ea typeface="KaiTi" panose="02010609060101010101" pitchFamily="49" charset="-122"/>
                    <a:cs typeface="SimSun"/>
                  </a:rPr>
                  <a:t>否定</a:t>
                </a:r>
                <a:r>
                  <a:rPr lang="zh-CN" altLang="en-US" sz="800" dirty="0">
                    <a:solidFill>
                      <a:srgbClr val="000000"/>
                    </a:solidFill>
                    <a:latin typeface="KaiTi" panose="02010609060101010101" pitchFamily="49" charset="-122"/>
                    <a:ea typeface="KaiTi" panose="02010609060101010101" pitchFamily="49" charset="-122"/>
                    <a:cs typeface="SimSun"/>
                  </a:rPr>
                  <a:t>这个假设，</a:t>
                </a:r>
                <a:r>
                  <a:rPr lang="zh-CN" altLang="en-US" sz="800" dirty="0">
                    <a:solidFill>
                      <a:srgbClr val="3232CC"/>
                    </a:solidFill>
                    <a:latin typeface="KaiTi" panose="02010609060101010101" pitchFamily="49" charset="-122"/>
                    <a:ea typeface="KaiTi" panose="02010609060101010101" pitchFamily="49" charset="-122"/>
                    <a:cs typeface="SimSun"/>
                  </a:rPr>
                  <a:t>否定其成立所冒的风险为</a:t>
                </a:r>
                <a:r>
                  <a:rPr lang="el-GR" altLang="zh-CN" sz="800" dirty="0">
                    <a:solidFill>
                      <a:srgbClr val="000000"/>
                    </a:solidFill>
                    <a:latin typeface="KaiTi" panose="02010609060101010101" pitchFamily="49" charset="-122"/>
                    <a:ea typeface="KaiTi" panose="02010609060101010101" pitchFamily="49" charset="-122"/>
                    <a:cs typeface="BTCIPT+SymbolMT"/>
                  </a:rPr>
                  <a:t>α</a:t>
                </a:r>
                <a:r>
                  <a:rPr lang="el-GR" altLang="zh-CN" sz="800" b="1" dirty="0">
                    <a:solidFill>
                      <a:srgbClr val="000000"/>
                    </a:solidFill>
                    <a:latin typeface="KaiTi" panose="02010609060101010101" pitchFamily="49" charset="-122"/>
                    <a:ea typeface="KaiTi" panose="02010609060101010101" pitchFamily="49" charset="-122"/>
                    <a:cs typeface="Tahoma"/>
                  </a:rPr>
                  <a:t>,</a:t>
                </a:r>
                <a:r>
                  <a:rPr lang="zh-CN" altLang="en-US" sz="800" dirty="0">
                    <a:solidFill>
                      <a:srgbClr val="000000"/>
                    </a:solidFill>
                    <a:latin typeface="KaiTi" panose="02010609060101010101" pitchFamily="49" charset="-122"/>
                    <a:ea typeface="KaiTi" panose="02010609060101010101" pitchFamily="49" charset="-122"/>
                    <a:cs typeface="SimSun"/>
                  </a:rPr>
                  <a:t>称为显著性水平。</a:t>
                </a:r>
                <a:endParaRPr lang="en-US" altLang="zh-CN" sz="800" dirty="0">
                  <a:solidFill>
                    <a:srgbClr val="000000"/>
                  </a:solidFill>
                  <a:latin typeface="KaiTi" panose="02010609060101010101" pitchFamily="49" charset="-122"/>
                  <a:ea typeface="KaiTi" panose="02010609060101010101" pitchFamily="49" charset="-122"/>
                  <a:cs typeface="SimSun"/>
                </a:endParaRPr>
              </a:p>
              <a:p>
                <a:pPr>
                  <a:lnSpc>
                    <a:spcPts val="1315"/>
                  </a:lnSpc>
                </a:pPr>
                <a:r>
                  <a:rPr lang="en-US" altLang="zh-CN" sz="800" b="1" dirty="0">
                    <a:solidFill>
                      <a:srgbClr val="000000"/>
                    </a:solidFill>
                    <a:latin typeface="KaiTi" panose="02010609060101010101" pitchFamily="49" charset="-122"/>
                    <a:ea typeface="KaiTi" panose="02010609060101010101" pitchFamily="49" charset="-122"/>
                    <a:cs typeface="Tahoma"/>
                  </a:rPr>
                  <a:t>H</a:t>
                </a:r>
                <a:r>
                  <a:rPr lang="en-US" altLang="zh-CN" sz="800" b="1" spc="13" baseline="-25000" dirty="0">
                    <a:solidFill>
                      <a:srgbClr val="000000"/>
                    </a:solidFill>
                    <a:latin typeface="KaiTi" panose="02010609060101010101" pitchFamily="49" charset="-122"/>
                    <a:ea typeface="KaiTi" panose="02010609060101010101" pitchFamily="49" charset="-122"/>
                    <a:cs typeface="Tahoma"/>
                  </a:rPr>
                  <a:t>1</a:t>
                </a:r>
                <a:r>
                  <a:rPr lang="zh-CN" altLang="en-US" sz="800" dirty="0">
                    <a:solidFill>
                      <a:srgbClr val="000000"/>
                    </a:solidFill>
                    <a:latin typeface="KaiTi" panose="02010609060101010101" pitchFamily="49" charset="-122"/>
                    <a:ea typeface="KaiTi" panose="02010609060101010101" pitchFamily="49" charset="-122"/>
                    <a:cs typeface="SimSun"/>
                  </a:rPr>
                  <a:t>称为备择假设，</a:t>
                </a:r>
                <a:r>
                  <a:rPr lang="zh-CN" altLang="en-US" sz="800" dirty="0">
                    <a:solidFill>
                      <a:srgbClr val="FF0000"/>
                    </a:solidFill>
                    <a:latin typeface="KaiTi" panose="02010609060101010101" pitchFamily="49" charset="-122"/>
                    <a:ea typeface="KaiTi" panose="02010609060101010101" pitchFamily="49" charset="-122"/>
                    <a:cs typeface="SimSun"/>
                  </a:rPr>
                  <a:t>统计假设检验是二择一的判断，当不成立时，不得不接受它</a:t>
                </a:r>
                <a:endParaRPr lang="zh-CN" altLang="en-US" sz="800" dirty="0">
                  <a:solidFill>
                    <a:srgbClr val="000000"/>
                  </a:solidFill>
                  <a:latin typeface="KaiTi" panose="02010609060101010101" pitchFamily="49" charset="-122"/>
                  <a:ea typeface="KaiTi" panose="02010609060101010101" pitchFamily="49" charset="-122"/>
                  <a:cs typeface="SimSun"/>
                </a:endParaRPr>
              </a:p>
              <a:p>
                <a:endParaRPr kumimoji="1" lang="zh-CN" altLang="en-US" dirty="0"/>
              </a:p>
            </p:txBody>
          </p:sp>
        </mc:Choice>
        <mc:Fallback xmlns="">
          <p:sp>
            <p:nvSpPr>
              <p:cNvPr id="3" name="内容占位符 2">
                <a:extLst>
                  <a:ext uri="{FF2B5EF4-FFF2-40B4-BE49-F238E27FC236}">
                    <a16:creationId xmlns:a16="http://schemas.microsoft.com/office/drawing/2014/main" id="{8AF53A19-C0CE-E24C-8759-9D00E5859E6B}"/>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9969163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p:nvPr/>
        </p:nvSpPr>
        <p:spPr>
          <a:xfrm>
            <a:off x="3266455" y="2361857"/>
            <a:ext cx="194393" cy="168321"/>
          </a:xfrm>
          <a:prstGeom prst="rect">
            <a:avLst/>
          </a:prstGeom>
        </p:spPr>
        <p:txBody>
          <a:bodyPr vert="horz" wrap="square" lIns="0" tIns="0" rIns="0" bIns="0" rtlCol="0">
            <a:spAutoFit/>
          </a:bodyPr>
          <a:lstStyle/>
          <a:p>
            <a:pPr marL="0" marR="0">
              <a:lnSpc>
                <a:spcPts val="575"/>
              </a:lnSpc>
              <a:spcBef>
                <a:spcPts val="0"/>
              </a:spcBef>
              <a:spcAft>
                <a:spcPts val="0"/>
              </a:spcAft>
            </a:pPr>
            <a:r>
              <a:rPr sz="500" spc="-13" dirty="0">
                <a:solidFill>
                  <a:srgbClr val="000000"/>
                </a:solidFill>
                <a:latin typeface="Tahoma"/>
                <a:cs typeface="Tahoma"/>
              </a:rPr>
              <a:t>183</a:t>
            </a:r>
          </a:p>
        </p:txBody>
      </p:sp>
      <p:sp>
        <p:nvSpPr>
          <p:cNvPr id="5" name="标题 4">
            <a:extLst>
              <a:ext uri="{FF2B5EF4-FFF2-40B4-BE49-F238E27FC236}">
                <a16:creationId xmlns:a16="http://schemas.microsoft.com/office/drawing/2014/main" id="{904548C3-F555-4740-966E-D0981117C033}"/>
              </a:ext>
            </a:extLst>
          </p:cNvPr>
          <p:cNvSpPr>
            <a:spLocks noGrp="1"/>
          </p:cNvSpPr>
          <p:nvPr>
            <p:ph type="title"/>
          </p:nvPr>
        </p:nvSpPr>
        <p:spPr>
          <a:xfrm>
            <a:off x="511448" y="330059"/>
            <a:ext cx="2701552" cy="411922"/>
          </a:xfrm>
        </p:spPr>
        <p:txBody>
          <a:bodyPr>
            <a:normAutofit fontScale="90000"/>
          </a:bodyPr>
          <a:lstStyle/>
          <a:p>
            <a:r>
              <a:rPr lang="zh-CN" altLang="en-US" sz="1400" dirty="0">
                <a:solidFill>
                  <a:srgbClr val="000000"/>
                </a:solidFill>
                <a:latin typeface="KaiTi" panose="02010609060101010101" pitchFamily="49" charset="-122"/>
                <a:ea typeface="KaiTi" panose="02010609060101010101" pitchFamily="49" charset="-122"/>
                <a:cs typeface="SimSun"/>
              </a:rPr>
              <a:t>统计假设</a:t>
            </a:r>
            <a:br>
              <a:rPr lang="en-US" altLang="zh-CN" sz="1400" b="1" dirty="0">
                <a:solidFill>
                  <a:srgbClr val="000000"/>
                </a:solidFill>
                <a:latin typeface="WAOISR+Arial-BoldMT"/>
                <a:cs typeface="WAOISR+Arial-BoldMT"/>
              </a:rPr>
            </a:br>
            <a:endParaRPr lang="zh-CN" altLang="en-US" dirty="0"/>
          </a:p>
        </p:txBody>
      </p:sp>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F68C0052-9297-AB45-87C6-FB12C20C73CD}"/>
                  </a:ext>
                </a:extLst>
              </p:cNvPr>
              <p:cNvSpPr>
                <a:spLocks noGrp="1"/>
              </p:cNvSpPr>
              <p:nvPr>
                <p:ph idx="1"/>
              </p:nvPr>
            </p:nvSpPr>
            <p:spPr>
              <a:xfrm>
                <a:off x="545028" y="770136"/>
                <a:ext cx="2915820" cy="1357605"/>
              </a:xfrm>
            </p:spPr>
            <p:txBody>
              <a:bodyPr>
                <a:noAutofit/>
              </a:bodyPr>
              <a:lstStyle/>
              <a:p>
                <a:pPr marL="0">
                  <a:lnSpc>
                    <a:spcPts val="1155"/>
                  </a:lnSpc>
                  <a:spcBef>
                    <a:spcPts val="0"/>
                  </a:spcBef>
                </a:pPr>
                <a:r>
                  <a:rPr lang="zh-CN" altLang="en-US" sz="1000" spc="323" dirty="0">
                    <a:solidFill>
                      <a:srgbClr val="3232CC"/>
                    </a:solidFill>
                    <a:latin typeface="KaiTi" panose="02010609060101010101" pitchFamily="49" charset="-122"/>
                    <a:ea typeface="KaiTi" panose="02010609060101010101" pitchFamily="49" charset="-122"/>
                    <a:cs typeface="Times New Roman"/>
                  </a:rPr>
                  <a:t>如果</a:t>
                </a:r>
                <a:r>
                  <a:rPr lang="zh-CN" altLang="en-US" sz="1000" dirty="0">
                    <a:solidFill>
                      <a:srgbClr val="000000"/>
                    </a:solidFill>
                    <a:latin typeface="KaiTi" panose="02010609060101010101" pitchFamily="49" charset="-122"/>
                    <a:ea typeface="KaiTi" panose="02010609060101010101" pitchFamily="49" charset="-122"/>
                    <a:cs typeface="SimSun"/>
                  </a:rPr>
                  <a:t>零假设为</a:t>
                </a:r>
                <a14:m>
                  <m:oMath xmlns:m="http://schemas.openxmlformats.org/officeDocument/2006/math">
                    <m:r>
                      <a:rPr lang="en-US" altLang="zh-CN" sz="1000" b="1" i="1" dirty="0" smtClean="0">
                        <a:solidFill>
                          <a:srgbClr val="000000"/>
                        </a:solidFill>
                        <a:latin typeface="Cambria Math" panose="02040503050406030204" pitchFamily="18" charset="0"/>
                        <a:ea typeface="KaiTi" panose="02010609060101010101" pitchFamily="49" charset="-122"/>
                        <a:cs typeface="Tahoma"/>
                      </a:rPr>
                      <m:t>𝑯</m:t>
                    </m:r>
                    <m:r>
                      <a:rPr lang="en-US" altLang="zh-CN" sz="1000" b="1" i="1" baseline="-25000" dirty="0">
                        <a:solidFill>
                          <a:srgbClr val="000000"/>
                        </a:solidFill>
                        <a:latin typeface="Cambria Math" panose="02040503050406030204" pitchFamily="18" charset="0"/>
                        <a:ea typeface="KaiTi" panose="02010609060101010101" pitchFamily="49" charset="-122"/>
                        <a:cs typeface="Tahoma"/>
                      </a:rPr>
                      <m:t>𝟎</m:t>
                    </m:r>
                    <m:r>
                      <a:rPr lang="en-US" altLang="zh-CN" sz="1000" b="1" i="1" dirty="0">
                        <a:solidFill>
                          <a:srgbClr val="000000"/>
                        </a:solidFill>
                        <a:latin typeface="Cambria Math" panose="02040503050406030204" pitchFamily="18" charset="0"/>
                        <a:ea typeface="KaiTi" panose="02010609060101010101" pitchFamily="49" charset="-122"/>
                        <a:cs typeface="Tahoma"/>
                      </a:rPr>
                      <m:t>:</m:t>
                    </m:r>
                    <m:r>
                      <a:rPr lang="en-US" altLang="zh-CN" sz="1000" b="1" i="1" dirty="0">
                        <a:solidFill>
                          <a:srgbClr val="000000"/>
                        </a:solidFill>
                        <a:latin typeface="Cambria Math" panose="02040503050406030204" pitchFamily="18" charset="0"/>
                        <a:ea typeface="KaiTi" panose="02010609060101010101" pitchFamily="49" charset="-122"/>
                        <a:cs typeface="Tahoma"/>
                      </a:rPr>
                      <m:t>𝒖</m:t>
                    </m:r>
                    <m:r>
                      <a:rPr lang="en-US" altLang="zh-CN" sz="1000" b="1" i="1" dirty="0">
                        <a:solidFill>
                          <a:srgbClr val="000000"/>
                        </a:solidFill>
                        <a:latin typeface="Cambria Math" panose="02040503050406030204" pitchFamily="18" charset="0"/>
                        <a:ea typeface="KaiTi" panose="02010609060101010101" pitchFamily="49" charset="-122"/>
                        <a:cs typeface="Tahoma"/>
                      </a:rPr>
                      <m:t>=</m:t>
                    </m:r>
                    <m:r>
                      <a:rPr lang="en-US" altLang="zh-CN" sz="1000" b="1" i="1" dirty="0">
                        <a:solidFill>
                          <a:srgbClr val="000000"/>
                        </a:solidFill>
                        <a:latin typeface="Cambria Math" panose="02040503050406030204" pitchFamily="18" charset="0"/>
                        <a:ea typeface="KaiTi" panose="02010609060101010101" pitchFamily="49" charset="-122"/>
                        <a:cs typeface="Tahoma"/>
                      </a:rPr>
                      <m:t>𝒖</m:t>
                    </m:r>
                    <m:r>
                      <a:rPr lang="en-US" altLang="zh-CN" sz="1000" b="1" i="1" baseline="-25000" dirty="0">
                        <a:solidFill>
                          <a:srgbClr val="000000"/>
                        </a:solidFill>
                        <a:latin typeface="Cambria Math" panose="02040503050406030204" pitchFamily="18" charset="0"/>
                        <a:ea typeface="KaiTi" panose="02010609060101010101" pitchFamily="49" charset="-122"/>
                        <a:cs typeface="Tahoma"/>
                      </a:rPr>
                      <m:t>𝟎</m:t>
                    </m:r>
                  </m:oMath>
                </a14:m>
                <a:r>
                  <a:rPr lang="zh-CN" altLang="en-US" sz="1000" b="1" baseline="-25000" dirty="0">
                    <a:solidFill>
                      <a:srgbClr val="000000"/>
                    </a:solidFill>
                    <a:latin typeface="KaiTi" panose="02010609060101010101" pitchFamily="49" charset="-122"/>
                    <a:ea typeface="KaiTi" panose="02010609060101010101" pitchFamily="49" charset="-122"/>
                    <a:cs typeface="Tahoma"/>
                  </a:rPr>
                  <a:t>  </a:t>
                </a:r>
                <a:r>
                  <a:rPr lang="zh-CN" altLang="en-US" sz="1000" dirty="0">
                    <a:solidFill>
                      <a:srgbClr val="FF0000"/>
                    </a:solidFill>
                    <a:latin typeface="KaiTi" panose="02010609060101010101" pitchFamily="49" charset="-122"/>
                    <a:ea typeface="KaiTi" panose="02010609060101010101" pitchFamily="49" charset="-122"/>
                    <a:cs typeface="SimSun"/>
                  </a:rPr>
                  <a:t>那么其备择假设的形式有</a:t>
                </a:r>
                <a:r>
                  <a:rPr lang="en-US" altLang="zh-CN" sz="1000" b="1" dirty="0">
                    <a:solidFill>
                      <a:srgbClr val="FF0000"/>
                    </a:solidFill>
                    <a:latin typeface="KaiTi" panose="02010609060101010101" pitchFamily="49" charset="-122"/>
                    <a:ea typeface="KaiTi" panose="02010609060101010101" pitchFamily="49" charset="-122"/>
                    <a:cs typeface="Tahoma"/>
                  </a:rPr>
                  <a:t>:</a:t>
                </a:r>
              </a:p>
              <a:p>
                <a:pPr marL="179497" lvl="1">
                  <a:lnSpc>
                    <a:spcPts val="1155"/>
                  </a:lnSpc>
                  <a:spcBef>
                    <a:spcPts val="225"/>
                  </a:spcBef>
                </a:pPr>
                <a14:m>
                  <m:oMath xmlns:m="http://schemas.openxmlformats.org/officeDocument/2006/math">
                    <m:r>
                      <a:rPr lang="en-US" altLang="zh-CN" sz="1000" b="1" i="1" dirty="0">
                        <a:solidFill>
                          <a:srgbClr val="000000"/>
                        </a:solidFill>
                        <a:latin typeface="Cambria Math" panose="02040503050406030204" pitchFamily="18" charset="0"/>
                        <a:ea typeface="KaiTi" panose="02010609060101010101" pitchFamily="49" charset="-122"/>
                        <a:cs typeface="Tahoma"/>
                      </a:rPr>
                      <m:t>𝑯</m:t>
                    </m:r>
                    <m:r>
                      <a:rPr lang="en-US" altLang="zh-CN" sz="1000" b="1" i="1" baseline="-25000" dirty="0">
                        <a:solidFill>
                          <a:srgbClr val="000000"/>
                        </a:solidFill>
                        <a:latin typeface="Cambria Math" panose="02040503050406030204" pitchFamily="18" charset="0"/>
                        <a:ea typeface="KaiTi" panose="02010609060101010101" pitchFamily="49" charset="-122"/>
                        <a:cs typeface="Tahoma"/>
                      </a:rPr>
                      <m:t>𝟏</m:t>
                    </m:r>
                    <m:r>
                      <a:rPr lang="en-US" altLang="zh-CN" sz="1000" b="1" i="1" dirty="0">
                        <a:solidFill>
                          <a:srgbClr val="000000"/>
                        </a:solidFill>
                        <a:latin typeface="Cambria Math" panose="02040503050406030204" pitchFamily="18" charset="0"/>
                        <a:ea typeface="KaiTi" panose="02010609060101010101" pitchFamily="49" charset="-122"/>
                        <a:cs typeface="Tahoma"/>
                      </a:rPr>
                      <m:t>:</m:t>
                    </m:r>
                    <m:r>
                      <a:rPr lang="en-US" altLang="zh-CN" sz="1000" b="1" i="1" dirty="0">
                        <a:solidFill>
                          <a:srgbClr val="000000"/>
                        </a:solidFill>
                        <a:latin typeface="Cambria Math" panose="02040503050406030204" pitchFamily="18" charset="0"/>
                        <a:ea typeface="KaiTi" panose="02010609060101010101" pitchFamily="49" charset="-122"/>
                        <a:cs typeface="Tahoma"/>
                      </a:rPr>
                      <m:t>𝒖</m:t>
                    </m:r>
                    <m:r>
                      <a:rPr lang="en-US" altLang="zh-CN" sz="1000" b="1" i="1" smtClean="0">
                        <a:solidFill>
                          <a:srgbClr val="000000"/>
                        </a:solidFill>
                        <a:latin typeface="Cambria Math" panose="02040503050406030204" pitchFamily="18" charset="0"/>
                        <a:ea typeface="Cambria Math" panose="02040503050406030204" pitchFamily="18" charset="0"/>
                        <a:cs typeface="Tahoma"/>
                      </a:rPr>
                      <m:t>≠</m:t>
                    </m:r>
                    <m:r>
                      <a:rPr lang="en-US" altLang="zh-CN" sz="1000" b="1" i="1" dirty="0" smtClean="0">
                        <a:solidFill>
                          <a:srgbClr val="000000"/>
                        </a:solidFill>
                        <a:latin typeface="Cambria Math" panose="02040503050406030204" pitchFamily="18" charset="0"/>
                        <a:ea typeface="KaiTi" panose="02010609060101010101" pitchFamily="49" charset="-122"/>
                        <a:cs typeface="Tahoma"/>
                      </a:rPr>
                      <m:t>𝒖</m:t>
                    </m:r>
                    <m:r>
                      <a:rPr lang="en-US" altLang="zh-CN" sz="1000" b="1" i="1" baseline="-25000" dirty="0" smtClean="0">
                        <a:solidFill>
                          <a:srgbClr val="000000"/>
                        </a:solidFill>
                        <a:latin typeface="Cambria Math" panose="02040503050406030204" pitchFamily="18" charset="0"/>
                        <a:ea typeface="KaiTi" panose="02010609060101010101" pitchFamily="49" charset="-122"/>
                        <a:cs typeface="Tahoma"/>
                      </a:rPr>
                      <m:t>𝟎</m:t>
                    </m:r>
                    <m:r>
                      <a:rPr lang="en-US" altLang="zh-CN" sz="1000" b="1" i="1" spc="357" baseline="-25000" dirty="0" smtClean="0">
                        <a:solidFill>
                          <a:srgbClr val="000000"/>
                        </a:solidFill>
                        <a:latin typeface="Cambria Math" panose="02040503050406030204" pitchFamily="18" charset="0"/>
                        <a:ea typeface="KaiTi" panose="02010609060101010101" pitchFamily="49" charset="-122"/>
                        <a:cs typeface="Tahoma"/>
                      </a:rPr>
                      <m:t> </m:t>
                    </m:r>
                  </m:oMath>
                </a14:m>
                <a:r>
                  <a:rPr lang="zh-CN" altLang="en-US" sz="1000" spc="10" dirty="0">
                    <a:solidFill>
                      <a:srgbClr val="000000"/>
                    </a:solidFill>
                    <a:latin typeface="KaiTi" panose="02010609060101010101" pitchFamily="49" charset="-122"/>
                    <a:ea typeface="KaiTi" panose="02010609060101010101" pitchFamily="49" charset="-122"/>
                    <a:cs typeface="SimSun"/>
                  </a:rPr>
                  <a:t>（双边假设，进行的是双侧检验）</a:t>
                </a:r>
                <a:endParaRPr lang="en-US" altLang="zh-CN" sz="1000" spc="10" dirty="0">
                  <a:solidFill>
                    <a:srgbClr val="000000"/>
                  </a:solidFill>
                  <a:latin typeface="KaiTi" panose="02010609060101010101" pitchFamily="49" charset="-122"/>
                  <a:ea typeface="KaiTi" panose="02010609060101010101" pitchFamily="49" charset="-122"/>
                  <a:cs typeface="SimSun"/>
                </a:endParaRPr>
              </a:p>
              <a:p>
                <a:pPr marL="179497" lvl="1">
                  <a:lnSpc>
                    <a:spcPts val="1155"/>
                  </a:lnSpc>
                  <a:spcBef>
                    <a:spcPts val="225"/>
                  </a:spcBef>
                </a:pPr>
                <a14:m>
                  <m:oMath xmlns:m="http://schemas.openxmlformats.org/officeDocument/2006/math">
                    <m:r>
                      <a:rPr lang="en-US" altLang="zh-CN" sz="1000" b="1" i="1" dirty="0" smtClean="0">
                        <a:solidFill>
                          <a:srgbClr val="000000"/>
                        </a:solidFill>
                        <a:latin typeface="Cambria Math" panose="02040503050406030204" pitchFamily="18" charset="0"/>
                        <a:ea typeface="KaiTi" panose="02010609060101010101" pitchFamily="49" charset="-122"/>
                        <a:cs typeface="Tahoma"/>
                      </a:rPr>
                      <m:t>𝑯</m:t>
                    </m:r>
                    <m:r>
                      <a:rPr lang="en-US" altLang="zh-CN" sz="1000" b="1" i="1" baseline="-25000" dirty="0">
                        <a:solidFill>
                          <a:srgbClr val="000000"/>
                        </a:solidFill>
                        <a:latin typeface="Cambria Math" panose="02040503050406030204" pitchFamily="18" charset="0"/>
                        <a:ea typeface="KaiTi" panose="02010609060101010101" pitchFamily="49" charset="-122"/>
                        <a:cs typeface="Tahoma"/>
                      </a:rPr>
                      <m:t>𝟏</m:t>
                    </m:r>
                    <m:r>
                      <a:rPr lang="en-US" altLang="zh-CN" sz="1000" b="1" i="1" dirty="0">
                        <a:solidFill>
                          <a:srgbClr val="000000"/>
                        </a:solidFill>
                        <a:latin typeface="Cambria Math" panose="02040503050406030204" pitchFamily="18" charset="0"/>
                        <a:ea typeface="KaiTi" panose="02010609060101010101" pitchFamily="49" charset="-122"/>
                        <a:cs typeface="Tahoma"/>
                      </a:rPr>
                      <m:t>:</m:t>
                    </m:r>
                    <m:r>
                      <a:rPr lang="en-US" altLang="zh-CN" sz="1000" b="1" i="1" dirty="0">
                        <a:solidFill>
                          <a:srgbClr val="000000"/>
                        </a:solidFill>
                        <a:latin typeface="Cambria Math" panose="02040503050406030204" pitchFamily="18" charset="0"/>
                        <a:ea typeface="KaiTi" panose="02010609060101010101" pitchFamily="49" charset="-122"/>
                        <a:cs typeface="Tahoma"/>
                      </a:rPr>
                      <m:t>𝒖</m:t>
                    </m:r>
                    <m:r>
                      <a:rPr lang="en-US" altLang="zh-CN" sz="1000" b="1" i="1" dirty="0">
                        <a:solidFill>
                          <a:srgbClr val="000000"/>
                        </a:solidFill>
                        <a:latin typeface="Cambria Math" panose="02040503050406030204" pitchFamily="18" charset="0"/>
                        <a:ea typeface="KaiTi" panose="02010609060101010101" pitchFamily="49" charset="-122"/>
                        <a:cs typeface="Tahoma"/>
                      </a:rPr>
                      <m:t>&gt;</m:t>
                    </m:r>
                    <m:r>
                      <a:rPr lang="en-US" altLang="zh-CN" sz="1000" b="1" i="1" dirty="0">
                        <a:solidFill>
                          <a:srgbClr val="000000"/>
                        </a:solidFill>
                        <a:latin typeface="Cambria Math" panose="02040503050406030204" pitchFamily="18" charset="0"/>
                        <a:ea typeface="KaiTi" panose="02010609060101010101" pitchFamily="49" charset="-122"/>
                        <a:cs typeface="Tahoma"/>
                      </a:rPr>
                      <m:t>𝒖</m:t>
                    </m:r>
                    <m:r>
                      <a:rPr lang="en-US" altLang="zh-CN" sz="1000" b="1" i="1" baseline="-25000" dirty="0">
                        <a:solidFill>
                          <a:srgbClr val="000000"/>
                        </a:solidFill>
                        <a:latin typeface="Cambria Math" panose="02040503050406030204" pitchFamily="18" charset="0"/>
                        <a:ea typeface="KaiTi" panose="02010609060101010101" pitchFamily="49" charset="-122"/>
                        <a:cs typeface="Tahoma"/>
                      </a:rPr>
                      <m:t>𝟎</m:t>
                    </m:r>
                    <m:r>
                      <a:rPr lang="en-US" altLang="zh-CN" sz="1000" b="1" i="1" spc="359" baseline="-25000" dirty="0">
                        <a:solidFill>
                          <a:srgbClr val="000000"/>
                        </a:solidFill>
                        <a:latin typeface="Cambria Math" panose="02040503050406030204" pitchFamily="18" charset="0"/>
                        <a:ea typeface="KaiTi" panose="02010609060101010101" pitchFamily="49" charset="-122"/>
                        <a:cs typeface="Tahoma"/>
                      </a:rPr>
                      <m:t> </m:t>
                    </m:r>
                  </m:oMath>
                </a14:m>
                <a:r>
                  <a:rPr lang="zh-CN" altLang="en-US" sz="1000" spc="10" dirty="0">
                    <a:solidFill>
                      <a:srgbClr val="000000"/>
                    </a:solidFill>
                    <a:latin typeface="KaiTi" panose="02010609060101010101" pitchFamily="49" charset="-122"/>
                    <a:ea typeface="KaiTi" panose="02010609060101010101" pitchFamily="49" charset="-122"/>
                    <a:cs typeface="SimSun"/>
                  </a:rPr>
                  <a:t>（单边假设，进行的是单侧检验）</a:t>
                </a:r>
                <a:endParaRPr lang="en-US" altLang="zh-CN" sz="1000" spc="10" dirty="0">
                  <a:solidFill>
                    <a:srgbClr val="000000"/>
                  </a:solidFill>
                  <a:latin typeface="KaiTi" panose="02010609060101010101" pitchFamily="49" charset="-122"/>
                  <a:ea typeface="KaiTi" panose="02010609060101010101" pitchFamily="49" charset="-122"/>
                  <a:cs typeface="SimSun"/>
                </a:endParaRPr>
              </a:p>
              <a:p>
                <a:pPr marL="179497" lvl="1">
                  <a:lnSpc>
                    <a:spcPts val="1155"/>
                  </a:lnSpc>
                  <a:spcBef>
                    <a:spcPts val="225"/>
                  </a:spcBef>
                </a:pPr>
                <a14:m>
                  <m:oMath xmlns:m="http://schemas.openxmlformats.org/officeDocument/2006/math">
                    <m:r>
                      <a:rPr lang="en-US" altLang="zh-CN" sz="1000" b="1" i="1" dirty="0" smtClean="0">
                        <a:solidFill>
                          <a:srgbClr val="000000"/>
                        </a:solidFill>
                        <a:latin typeface="Cambria Math" panose="02040503050406030204" pitchFamily="18" charset="0"/>
                        <a:ea typeface="KaiTi" panose="02010609060101010101" pitchFamily="49" charset="-122"/>
                        <a:cs typeface="Tahoma"/>
                      </a:rPr>
                      <m:t>𝑯</m:t>
                    </m:r>
                    <m:r>
                      <a:rPr lang="en-US" altLang="zh-CN" sz="1000" b="1" i="1" baseline="-25000" dirty="0">
                        <a:solidFill>
                          <a:srgbClr val="000000"/>
                        </a:solidFill>
                        <a:latin typeface="Cambria Math" panose="02040503050406030204" pitchFamily="18" charset="0"/>
                        <a:ea typeface="KaiTi" panose="02010609060101010101" pitchFamily="49" charset="-122"/>
                        <a:cs typeface="Tahoma"/>
                      </a:rPr>
                      <m:t>𝟏</m:t>
                    </m:r>
                    <m:r>
                      <a:rPr lang="en-US" altLang="zh-CN" sz="1000" b="1" i="1" dirty="0">
                        <a:solidFill>
                          <a:srgbClr val="000000"/>
                        </a:solidFill>
                        <a:latin typeface="Cambria Math" panose="02040503050406030204" pitchFamily="18" charset="0"/>
                        <a:ea typeface="KaiTi" panose="02010609060101010101" pitchFamily="49" charset="-122"/>
                        <a:cs typeface="Tahoma"/>
                      </a:rPr>
                      <m:t>:</m:t>
                    </m:r>
                    <m:r>
                      <a:rPr lang="en-US" altLang="zh-CN" sz="1000" b="1" i="1" dirty="0">
                        <a:solidFill>
                          <a:srgbClr val="000000"/>
                        </a:solidFill>
                        <a:latin typeface="Cambria Math" panose="02040503050406030204" pitchFamily="18" charset="0"/>
                        <a:ea typeface="KaiTi" panose="02010609060101010101" pitchFamily="49" charset="-122"/>
                        <a:cs typeface="Tahoma"/>
                      </a:rPr>
                      <m:t>𝒖</m:t>
                    </m:r>
                    <m:r>
                      <a:rPr lang="en-US" altLang="zh-CN" sz="1000" b="1" i="1" dirty="0">
                        <a:solidFill>
                          <a:srgbClr val="000000"/>
                        </a:solidFill>
                        <a:latin typeface="Cambria Math" panose="02040503050406030204" pitchFamily="18" charset="0"/>
                        <a:ea typeface="KaiTi" panose="02010609060101010101" pitchFamily="49" charset="-122"/>
                        <a:cs typeface="Tahoma"/>
                      </a:rPr>
                      <m:t>&lt;</m:t>
                    </m:r>
                    <m:r>
                      <a:rPr lang="en-US" altLang="zh-CN" sz="1000" b="1" i="1" dirty="0">
                        <a:solidFill>
                          <a:srgbClr val="000000"/>
                        </a:solidFill>
                        <a:latin typeface="Cambria Math" panose="02040503050406030204" pitchFamily="18" charset="0"/>
                        <a:ea typeface="KaiTi" panose="02010609060101010101" pitchFamily="49" charset="-122"/>
                        <a:cs typeface="Tahoma"/>
                      </a:rPr>
                      <m:t>𝒖</m:t>
                    </m:r>
                    <m:r>
                      <a:rPr lang="en-US" altLang="zh-CN" sz="1000" b="1" i="1" baseline="-25000" dirty="0">
                        <a:solidFill>
                          <a:srgbClr val="000000"/>
                        </a:solidFill>
                        <a:latin typeface="Cambria Math" panose="02040503050406030204" pitchFamily="18" charset="0"/>
                        <a:ea typeface="KaiTi" panose="02010609060101010101" pitchFamily="49" charset="-122"/>
                        <a:cs typeface="Tahoma"/>
                      </a:rPr>
                      <m:t>𝟎</m:t>
                    </m:r>
                    <m:r>
                      <a:rPr lang="en-US" altLang="zh-CN" sz="1000" b="1" i="1" spc="359" baseline="-25000" dirty="0">
                        <a:solidFill>
                          <a:srgbClr val="000000"/>
                        </a:solidFill>
                        <a:latin typeface="Cambria Math" panose="02040503050406030204" pitchFamily="18" charset="0"/>
                        <a:ea typeface="KaiTi" panose="02010609060101010101" pitchFamily="49" charset="-122"/>
                        <a:cs typeface="Tahoma"/>
                      </a:rPr>
                      <m:t> </m:t>
                    </m:r>
                  </m:oMath>
                </a14:m>
                <a:r>
                  <a:rPr lang="zh-CN" altLang="en-US" sz="1000" spc="10" dirty="0">
                    <a:solidFill>
                      <a:srgbClr val="000000"/>
                    </a:solidFill>
                    <a:latin typeface="KaiTi" panose="02010609060101010101" pitchFamily="49" charset="-122"/>
                    <a:ea typeface="KaiTi" panose="02010609060101010101" pitchFamily="49" charset="-122"/>
                    <a:cs typeface="SimSun"/>
                  </a:rPr>
                  <a:t>（单边假设，进行的是单侧检验）</a:t>
                </a:r>
              </a:p>
              <a:p>
                <a:endParaRPr lang="zh-CN" altLang="en-US" sz="1000" dirty="0">
                  <a:latin typeface="KaiTi" panose="02010609060101010101" pitchFamily="49" charset="-122"/>
                  <a:ea typeface="KaiTi" panose="02010609060101010101" pitchFamily="49" charset="-122"/>
                </a:endParaRPr>
              </a:p>
            </p:txBody>
          </p:sp>
        </mc:Choice>
        <mc:Fallback xmlns="">
          <p:sp>
            <p:nvSpPr>
              <p:cNvPr id="6" name="内容占位符 5">
                <a:extLst>
                  <a:ext uri="{FF2B5EF4-FFF2-40B4-BE49-F238E27FC236}">
                    <a16:creationId xmlns:a16="http://schemas.microsoft.com/office/drawing/2014/main" id="{F68C0052-9297-AB45-87C6-FB12C20C73CD}"/>
                  </a:ext>
                </a:extLst>
              </p:cNvPr>
              <p:cNvSpPr>
                <a:spLocks noGrp="1" noRot="1" noChangeAspect="1" noMove="1" noResize="1" noEditPoints="1" noAdjustHandles="1" noChangeArrowheads="1" noChangeShapeType="1" noTextEdit="1"/>
              </p:cNvSpPr>
              <p:nvPr>
                <p:ph idx="1"/>
              </p:nvPr>
            </p:nvSpPr>
            <p:spPr>
              <a:xfrm>
                <a:off x="545028" y="770136"/>
                <a:ext cx="2915820" cy="1357605"/>
              </a:xfrm>
              <a:blipFill>
                <a:blip r:embed="rId2"/>
                <a:stretch>
                  <a:fillRect r="-3896"/>
                </a:stretch>
              </a:blipFill>
            </p:spPr>
            <p:txBody>
              <a:bodyPr/>
              <a:lstStyle/>
              <a:p>
                <a:r>
                  <a:rPr lang="zh-CN" altLang="en-US">
                    <a:noFill/>
                  </a:rPr>
                  <a:t> </a:t>
                </a:r>
              </a:p>
            </p:txBody>
          </p:sp>
        </mc:Fallback>
      </mc:AlternateContent>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845C81-017F-F84A-B1DB-DB0630FA39F1}"/>
              </a:ext>
            </a:extLst>
          </p:cNvPr>
          <p:cNvSpPr>
            <a:spLocks noGrp="1"/>
          </p:cNvSpPr>
          <p:nvPr>
            <p:ph type="title"/>
          </p:nvPr>
        </p:nvSpPr>
        <p:spPr>
          <a:xfrm>
            <a:off x="593434" y="266080"/>
            <a:ext cx="2701552" cy="411922"/>
          </a:xfrm>
        </p:spPr>
        <p:txBody>
          <a:bodyPr>
            <a:normAutofit fontScale="90000"/>
          </a:bodyPr>
          <a:lstStyle/>
          <a:p>
            <a:pPr marL="0" marR="0">
              <a:lnSpc>
                <a:spcPts val="1480"/>
              </a:lnSpc>
              <a:spcBef>
                <a:spcPts val="0"/>
              </a:spcBef>
              <a:spcAft>
                <a:spcPts val="0"/>
              </a:spcAft>
            </a:pPr>
            <a:r>
              <a:rPr lang="zh-CN" altLang="en-US" sz="1400" spc="-22" dirty="0">
                <a:solidFill>
                  <a:srgbClr val="323299"/>
                </a:solidFill>
                <a:latin typeface="KaiTi" panose="02010609060101010101" pitchFamily="49" charset="-122"/>
                <a:ea typeface="KaiTi" panose="02010609060101010101" pitchFamily="49" charset="-122"/>
                <a:cs typeface="SimSun"/>
              </a:rPr>
              <a:t>例</a:t>
            </a:r>
            <a:r>
              <a:rPr lang="en-US" altLang="zh-CN" sz="1400" spc="-10" dirty="0">
                <a:solidFill>
                  <a:srgbClr val="323299"/>
                </a:solidFill>
                <a:latin typeface="KaiTi" panose="02010609060101010101" pitchFamily="49" charset="-122"/>
                <a:ea typeface="KaiTi" panose="02010609060101010101" pitchFamily="49" charset="-122"/>
                <a:cs typeface="Tahoma"/>
              </a:rPr>
              <a:t>2.</a:t>
            </a:r>
            <a:r>
              <a:rPr lang="zh-CN" altLang="en-US" sz="1400" spc="-24" dirty="0">
                <a:solidFill>
                  <a:srgbClr val="323299"/>
                </a:solidFill>
                <a:latin typeface="KaiTi" panose="02010609060101010101" pitchFamily="49" charset="-122"/>
                <a:ea typeface="KaiTi" panose="02010609060101010101" pitchFamily="49" charset="-122"/>
                <a:cs typeface="SimSun"/>
              </a:rPr>
              <a:t>检验</a:t>
            </a:r>
            <a:r>
              <a:rPr lang="zh-CN" altLang="en-US" sz="1400" spc="-22" dirty="0">
                <a:solidFill>
                  <a:srgbClr val="323299"/>
                </a:solidFill>
                <a:latin typeface="KaiTi" panose="02010609060101010101" pitchFamily="49" charset="-122"/>
                <a:ea typeface="KaiTi" panose="02010609060101010101" pitchFamily="49" charset="-122"/>
                <a:cs typeface="SimSun"/>
              </a:rPr>
              <a:t>新生女婴体重是否等于某个既定值</a:t>
            </a:r>
            <a:br>
              <a:rPr lang="zh-CN" altLang="en-US" sz="1400" spc="-22" dirty="0">
                <a:solidFill>
                  <a:srgbClr val="323299"/>
                </a:solidFill>
                <a:latin typeface="KaiTi" panose="02010609060101010101" pitchFamily="49" charset="-122"/>
                <a:ea typeface="KaiTi" panose="02010609060101010101" pitchFamily="49" charset="-122"/>
                <a:cs typeface="SimSun"/>
              </a:rPr>
            </a:b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20C76DA-69AE-D743-A994-68D2EB379151}"/>
                  </a:ext>
                </a:extLst>
              </p:cNvPr>
              <p:cNvSpPr>
                <a:spLocks noGrp="1"/>
              </p:cNvSpPr>
              <p:nvPr>
                <p:ph idx="1"/>
              </p:nvPr>
            </p:nvSpPr>
            <p:spPr>
              <a:xfrm>
                <a:off x="594724" y="791362"/>
                <a:ext cx="2798333" cy="1634958"/>
              </a:xfrm>
            </p:spPr>
            <p:txBody>
              <a:bodyPr>
                <a:normAutofit/>
              </a:bodyPr>
              <a:lstStyle/>
              <a:p>
                <a:pPr marL="0" marR="0">
                  <a:lnSpc>
                    <a:spcPts val="1155"/>
                  </a:lnSpc>
                  <a:spcBef>
                    <a:spcPts val="0"/>
                  </a:spcBef>
                  <a:spcAft>
                    <a:spcPts val="0"/>
                  </a:spcAft>
                </a:pPr>
                <a:r>
                  <a:rPr lang="zh-CN" altLang="en-US" sz="700" dirty="0">
                    <a:solidFill>
                      <a:srgbClr val="000000"/>
                    </a:solidFill>
                    <a:latin typeface="KaiTi" panose="02010609060101010101" pitchFamily="49" charset="-122"/>
                    <a:ea typeface="KaiTi" panose="02010609060101010101" pitchFamily="49" charset="-122"/>
                    <a:cs typeface="SimSun"/>
                  </a:rPr>
                  <a:t>从</a:t>
                </a:r>
                <a:r>
                  <a:rPr lang="en-US" altLang="zh-CN" sz="700" dirty="0">
                    <a:solidFill>
                      <a:srgbClr val="000000"/>
                    </a:solidFill>
                    <a:latin typeface="KaiTi" panose="02010609060101010101" pitchFamily="49" charset="-122"/>
                    <a:ea typeface="KaiTi" panose="02010609060101010101" pitchFamily="49" charset="-122"/>
                    <a:cs typeface="SimSun"/>
                  </a:rPr>
                  <a:t>2020</a:t>
                </a:r>
                <a:r>
                  <a:rPr lang="zh-CN" altLang="en-US" sz="700" dirty="0">
                    <a:solidFill>
                      <a:srgbClr val="000000"/>
                    </a:solidFill>
                    <a:latin typeface="KaiTi" panose="02010609060101010101" pitchFamily="49" charset="-122"/>
                    <a:ea typeface="KaiTi" panose="02010609060101010101" pitchFamily="49" charset="-122"/>
                    <a:cs typeface="SimSun"/>
                  </a:rPr>
                  <a:t>年出生的女婴中随机地抽取</a:t>
                </a:r>
                <a:r>
                  <a:rPr lang="en-US" altLang="zh-CN" sz="700" dirty="0">
                    <a:solidFill>
                      <a:srgbClr val="000000"/>
                    </a:solidFill>
                    <a:latin typeface="KaiTi" panose="02010609060101010101" pitchFamily="49" charset="-122"/>
                    <a:ea typeface="KaiTi" panose="02010609060101010101" pitchFamily="49" charset="-122"/>
                    <a:cs typeface="Tahoma"/>
                  </a:rPr>
                  <a:t>20</a:t>
                </a:r>
                <a:r>
                  <a:rPr lang="zh-CN" altLang="en-US" sz="700" dirty="0">
                    <a:solidFill>
                      <a:srgbClr val="000000"/>
                    </a:solidFill>
                    <a:latin typeface="KaiTi" panose="02010609060101010101" pitchFamily="49" charset="-122"/>
                    <a:ea typeface="KaiTi" panose="02010609060101010101" pitchFamily="49" charset="-122"/>
                    <a:cs typeface="SimSun"/>
                  </a:rPr>
                  <a:t>名，测得平均体重</a:t>
                </a:r>
                <a:r>
                  <a:rPr lang="en-US" altLang="zh-CN" sz="700" dirty="0">
                    <a:solidFill>
                      <a:srgbClr val="000000"/>
                    </a:solidFill>
                    <a:latin typeface="KaiTi" panose="02010609060101010101" pitchFamily="49" charset="-122"/>
                    <a:ea typeface="KaiTi" panose="02010609060101010101" pitchFamily="49" charset="-122"/>
                    <a:cs typeface="Tahoma"/>
                  </a:rPr>
                  <a:t>=3160</a:t>
                </a:r>
                <a:r>
                  <a:rPr lang="zh-CN" altLang="en-US" sz="700" dirty="0">
                    <a:solidFill>
                      <a:srgbClr val="000000"/>
                    </a:solidFill>
                    <a:latin typeface="KaiTi" panose="02010609060101010101" pitchFamily="49" charset="-122"/>
                    <a:ea typeface="KaiTi" panose="02010609060101010101" pitchFamily="49" charset="-122"/>
                    <a:cs typeface="SimSun"/>
                  </a:rPr>
                  <a:t>克，标准差</a:t>
                </a:r>
                <a:r>
                  <a:rPr lang="en-US" altLang="zh-CN" sz="700" dirty="0">
                    <a:solidFill>
                      <a:srgbClr val="000000"/>
                    </a:solidFill>
                    <a:latin typeface="KaiTi" panose="02010609060101010101" pitchFamily="49" charset="-122"/>
                    <a:ea typeface="KaiTi" panose="02010609060101010101" pitchFamily="49" charset="-122"/>
                    <a:cs typeface="Tahoma"/>
                  </a:rPr>
                  <a:t>=300</a:t>
                </a:r>
                <a:r>
                  <a:rPr lang="zh-CN" altLang="en-US" sz="700" dirty="0">
                    <a:solidFill>
                      <a:srgbClr val="000000"/>
                    </a:solidFill>
                    <a:latin typeface="KaiTi" panose="02010609060101010101" pitchFamily="49" charset="-122"/>
                    <a:ea typeface="KaiTi" panose="02010609060101010101" pitchFamily="49" charset="-122"/>
                    <a:cs typeface="SimSun"/>
                  </a:rPr>
                  <a:t>克，根据已有的统计资料新生女婴的体重</a:t>
                </a:r>
                <a:r>
                  <a:rPr lang="en-US" altLang="zh-CN" sz="700" dirty="0">
                    <a:solidFill>
                      <a:srgbClr val="000000"/>
                    </a:solidFill>
                    <a:latin typeface="KaiTi" panose="02010609060101010101" pitchFamily="49" charset="-122"/>
                    <a:ea typeface="KaiTi" panose="02010609060101010101" pitchFamily="49" charset="-122"/>
                    <a:cs typeface="Tahoma"/>
                  </a:rPr>
                  <a:t>=3140</a:t>
                </a:r>
                <a:r>
                  <a:rPr lang="zh-CN" altLang="en-US" sz="700" dirty="0">
                    <a:solidFill>
                      <a:srgbClr val="000000"/>
                    </a:solidFill>
                    <a:latin typeface="KaiTi" panose="02010609060101010101" pitchFamily="49" charset="-122"/>
                    <a:ea typeface="KaiTi" panose="02010609060101010101" pitchFamily="49" charset="-122"/>
                    <a:cs typeface="SimSun"/>
                  </a:rPr>
                  <a:t>克，问现在与过去新生女婴的体重是否有变化？</a:t>
                </a:r>
              </a:p>
              <a:p>
                <a:pPr marL="0" marR="0">
                  <a:lnSpc>
                    <a:spcPts val="1155"/>
                  </a:lnSpc>
                  <a:spcBef>
                    <a:spcPts val="30"/>
                  </a:spcBef>
                  <a:spcAft>
                    <a:spcPts val="0"/>
                  </a:spcAft>
                </a:pPr>
                <a:r>
                  <a:rPr lang="zh-CN" altLang="en-US" sz="700" dirty="0">
                    <a:solidFill>
                      <a:srgbClr val="000000"/>
                    </a:solidFill>
                    <a:latin typeface="KaiTi" panose="02010609060101010101" pitchFamily="49" charset="-122"/>
                    <a:ea typeface="KaiTi" panose="02010609060101010101" pitchFamily="49" charset="-122"/>
                    <a:cs typeface="SimSun"/>
                  </a:rPr>
                  <a:t>分析：把</a:t>
                </a:r>
                <a:r>
                  <a:rPr lang="en-US" altLang="zh-CN" sz="700" dirty="0">
                    <a:solidFill>
                      <a:srgbClr val="000000"/>
                    </a:solidFill>
                    <a:latin typeface="KaiTi" panose="02010609060101010101" pitchFamily="49" charset="-122"/>
                    <a:ea typeface="KaiTi" panose="02010609060101010101" pitchFamily="49" charset="-122"/>
                    <a:cs typeface="Tahoma"/>
                  </a:rPr>
                  <a:t>2020</a:t>
                </a:r>
                <a:r>
                  <a:rPr lang="zh-CN" altLang="en-US" sz="700" dirty="0">
                    <a:solidFill>
                      <a:srgbClr val="000000"/>
                    </a:solidFill>
                    <a:latin typeface="KaiTi" panose="02010609060101010101" pitchFamily="49" charset="-122"/>
                    <a:ea typeface="KaiTi" panose="02010609060101010101" pitchFamily="49" charset="-122"/>
                    <a:cs typeface="SimSun"/>
                  </a:rPr>
                  <a:t>年出生的女婴视为一个总体，用</a:t>
                </a:r>
                <a:r>
                  <a:rPr lang="en-US" altLang="zh-CN" sz="700" dirty="0">
                    <a:solidFill>
                      <a:srgbClr val="000000"/>
                    </a:solidFill>
                    <a:latin typeface="KaiTi" panose="02010609060101010101" pitchFamily="49" charset="-122"/>
                    <a:ea typeface="KaiTi" panose="02010609060101010101" pitchFamily="49" charset="-122"/>
                    <a:cs typeface="Tahoma"/>
                  </a:rPr>
                  <a:t>X</a:t>
                </a:r>
                <a:r>
                  <a:rPr lang="zh-CN" altLang="en-US" sz="700" dirty="0">
                    <a:solidFill>
                      <a:srgbClr val="000000"/>
                    </a:solidFill>
                    <a:latin typeface="KaiTi" panose="02010609060101010101" pitchFamily="49" charset="-122"/>
                    <a:ea typeface="KaiTi" panose="02010609060101010101" pitchFamily="49" charset="-122"/>
                    <a:cs typeface="SimSun"/>
                  </a:rPr>
                  <a:t>描述，问题就是判断：</a:t>
                </a:r>
                <a14:m>
                  <m:oMath xmlns:m="http://schemas.openxmlformats.org/officeDocument/2006/math">
                    <m:r>
                      <a:rPr lang="zh-CN" altLang="en-US" sz="700" i="1" dirty="0">
                        <a:solidFill>
                          <a:srgbClr val="000000"/>
                        </a:solidFill>
                        <a:latin typeface="Cambria Math" panose="02040503050406030204" pitchFamily="18" charset="0"/>
                        <a:cs typeface="Tahoma"/>
                      </a:rPr>
                      <m:t>𝐻</m:t>
                    </m:r>
                    <m:r>
                      <a:rPr lang="en-US" altLang="zh-CN" sz="700" i="1" baseline="-25000" dirty="0">
                        <a:solidFill>
                          <a:srgbClr val="000000"/>
                        </a:solidFill>
                        <a:latin typeface="Cambria Math" panose="02040503050406030204" pitchFamily="18" charset="0"/>
                        <a:cs typeface="Tahoma"/>
                      </a:rPr>
                      <m:t>0</m:t>
                    </m:r>
                    <m:r>
                      <a:rPr lang="en-US" altLang="zh-CN" sz="700" i="1" dirty="0">
                        <a:solidFill>
                          <a:srgbClr val="000000"/>
                        </a:solidFill>
                        <a:latin typeface="Cambria Math" panose="02040503050406030204" pitchFamily="18" charset="0"/>
                        <a:cs typeface="Tahoma"/>
                      </a:rPr>
                      <m:t>:</m:t>
                    </m:r>
                    <m:r>
                      <a:rPr lang="en-US" altLang="zh-CN" sz="700" i="1" dirty="0">
                        <a:solidFill>
                          <a:srgbClr val="000000"/>
                        </a:solidFill>
                        <a:latin typeface="Cambria Math" panose="02040503050406030204" pitchFamily="18" charset="0"/>
                        <a:cs typeface="Tahoma"/>
                      </a:rPr>
                      <m:t>𝐸𝑋</m:t>
                    </m:r>
                    <m:r>
                      <a:rPr lang="en-US" altLang="zh-CN" sz="700" i="1" dirty="0">
                        <a:solidFill>
                          <a:srgbClr val="000000"/>
                        </a:solidFill>
                        <a:latin typeface="Cambria Math" panose="02040503050406030204" pitchFamily="18" charset="0"/>
                        <a:cs typeface="Tahoma"/>
                      </a:rPr>
                      <m:t>=3140   </m:t>
                    </m:r>
                    <m:sSub>
                      <m:sSubPr>
                        <m:ctrlPr>
                          <a:rPr lang="ar-AE" altLang="zh-CN" sz="700" i="1" dirty="0">
                            <a:solidFill>
                              <a:srgbClr val="000000"/>
                            </a:solidFill>
                            <a:latin typeface="Cambria Math" panose="02040503050406030204" pitchFamily="18" charset="0"/>
                            <a:ea typeface="KaiTi" panose="02010609060101010101" pitchFamily="49" charset="-122"/>
                            <a:cs typeface="Tahoma"/>
                          </a:rPr>
                        </m:ctrlPr>
                      </m:sSubPr>
                      <m:e>
                        <m:r>
                          <a:rPr lang="ar-AE" altLang="zh-CN" sz="700" i="1" dirty="0">
                            <a:solidFill>
                              <a:srgbClr val="000000"/>
                            </a:solidFill>
                            <a:latin typeface="Cambria Math" panose="02040503050406030204" pitchFamily="18" charset="0"/>
                            <a:ea typeface="KaiTi" panose="02010609060101010101" pitchFamily="49" charset="-122"/>
                            <a:cs typeface="Tahoma"/>
                          </a:rPr>
                          <m:t>𝐻</m:t>
                        </m:r>
                      </m:e>
                      <m:sub>
                        <m:r>
                          <a:rPr lang="ar-AE" altLang="zh-CN" sz="700" i="1" dirty="0">
                            <a:solidFill>
                              <a:srgbClr val="000000"/>
                            </a:solidFill>
                            <a:latin typeface="Cambria Math" panose="02040503050406030204" pitchFamily="18" charset="0"/>
                            <a:ea typeface="KaiTi" panose="02010609060101010101" pitchFamily="49" charset="-122"/>
                            <a:cs typeface="Tahoma"/>
                          </a:rPr>
                          <m:t>1</m:t>
                        </m:r>
                      </m:sub>
                    </m:sSub>
                    <m:r>
                      <a:rPr lang="ar-AE" altLang="zh-CN" sz="700" i="1" dirty="0">
                        <a:solidFill>
                          <a:srgbClr val="000000"/>
                        </a:solidFill>
                        <a:latin typeface="Cambria Math" panose="02040503050406030204" pitchFamily="18" charset="0"/>
                        <a:cs typeface="Tahoma"/>
                      </a:rPr>
                      <m:t>:</m:t>
                    </m:r>
                    <m:r>
                      <a:rPr lang="ar-AE" altLang="zh-CN" sz="700" i="1" dirty="0">
                        <a:solidFill>
                          <a:srgbClr val="000000"/>
                        </a:solidFill>
                        <a:latin typeface="Cambria Math" panose="02040503050406030204" pitchFamily="18" charset="0"/>
                        <a:cs typeface="Tahoma"/>
                      </a:rPr>
                      <m:t>𝐸𝑋</m:t>
                    </m:r>
                    <m:r>
                      <a:rPr lang="ar-AE" altLang="zh-CN" sz="700" i="1" dirty="0">
                        <a:solidFill>
                          <a:srgbClr val="000000"/>
                        </a:solidFill>
                        <a:latin typeface="Cambria Math" panose="02040503050406030204" pitchFamily="18" charset="0"/>
                        <a:cs typeface="Tahoma"/>
                      </a:rPr>
                      <m:t> ≠ 3140</m:t>
                    </m:r>
                  </m:oMath>
                </a14:m>
                <a:endParaRPr lang="ar-AE" altLang="zh-CN" sz="400" spc="323" dirty="0">
                  <a:solidFill>
                    <a:srgbClr val="3232CC"/>
                  </a:solidFill>
                  <a:latin typeface="KaiTi" panose="02010609060101010101" pitchFamily="49" charset="-122"/>
                  <a:ea typeface="KaiTi" panose="02010609060101010101" pitchFamily="49" charset="-122"/>
                  <a:cs typeface="Times New Roman"/>
                </a:endParaRPr>
              </a:p>
              <a:p>
                <a:pPr>
                  <a:lnSpc>
                    <a:spcPts val="955"/>
                  </a:lnSpc>
                </a:pPr>
                <a:r>
                  <a:rPr lang="zh-CN" altLang="en-US" sz="700" dirty="0">
                    <a:solidFill>
                      <a:srgbClr val="000000"/>
                    </a:solidFill>
                    <a:latin typeface="KaiTi" panose="02010609060101010101" pitchFamily="49" charset="-122"/>
                    <a:ea typeface="KaiTi" panose="02010609060101010101" pitchFamily="49" charset="-122"/>
                    <a:cs typeface="SimSun"/>
                  </a:rPr>
                  <a:t>因为通常可以假定经过量测得到的资料是服从</a:t>
                </a:r>
                <a:r>
                  <a:rPr lang="zh-CN" altLang="en-US" sz="700" b="1" dirty="0">
                    <a:solidFill>
                      <a:srgbClr val="000000"/>
                    </a:solidFill>
                    <a:latin typeface="KaiTi" panose="02010609060101010101" pitchFamily="49" charset="-122"/>
                    <a:ea typeface="KaiTi" panose="02010609060101010101" pitchFamily="49" charset="-122"/>
                    <a:cs typeface="SimSun"/>
                  </a:rPr>
                  <a:t>正态分布</a:t>
                </a:r>
                <a:r>
                  <a:rPr lang="zh-CN" altLang="en-US" sz="700" dirty="0">
                    <a:solidFill>
                      <a:srgbClr val="000000"/>
                    </a:solidFill>
                    <a:latin typeface="KaiTi" panose="02010609060101010101" pitchFamily="49" charset="-122"/>
                    <a:ea typeface="KaiTi" panose="02010609060101010101" pitchFamily="49" charset="-122"/>
                    <a:cs typeface="SimSun"/>
                  </a:rPr>
                  <a:t>的，无须检验总体的分布形式，显然这是一个关于参数的复合假设检验问题。</a:t>
                </a:r>
                <a:endParaRPr kumimoji="1" lang="zh-CN" altLang="en-US" sz="700" dirty="0"/>
              </a:p>
            </p:txBody>
          </p:sp>
        </mc:Choice>
        <mc:Fallback xmlns="">
          <p:sp>
            <p:nvSpPr>
              <p:cNvPr id="3" name="内容占位符 2">
                <a:extLst>
                  <a:ext uri="{FF2B5EF4-FFF2-40B4-BE49-F238E27FC236}">
                    <a16:creationId xmlns:a16="http://schemas.microsoft.com/office/drawing/2014/main" id="{620C76DA-69AE-D743-A994-68D2EB379151}"/>
                  </a:ext>
                </a:extLst>
              </p:cNvPr>
              <p:cNvSpPr>
                <a:spLocks noGrp="1" noRot="1" noChangeAspect="1" noMove="1" noResize="1" noEditPoints="1" noAdjustHandles="1" noChangeArrowheads="1" noChangeShapeType="1" noTextEdit="1"/>
              </p:cNvSpPr>
              <p:nvPr>
                <p:ph idx="1"/>
              </p:nvPr>
            </p:nvSpPr>
            <p:spPr>
              <a:xfrm>
                <a:off x="594724" y="791362"/>
                <a:ext cx="2798333" cy="1634958"/>
              </a:xfr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2136151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3C78DC-30C6-AA4B-8D13-605D301FFBF1}"/>
              </a:ext>
            </a:extLst>
          </p:cNvPr>
          <p:cNvSpPr>
            <a:spLocks noGrp="1"/>
          </p:cNvSpPr>
          <p:nvPr>
            <p:ph type="title"/>
          </p:nvPr>
        </p:nvSpPr>
        <p:spPr/>
        <p:txBody>
          <a:bodyPr>
            <a:normAutofit fontScale="90000"/>
          </a:bodyPr>
          <a:lstStyle/>
          <a:p>
            <a:r>
              <a:rPr kumimoji="1" lang="en-US" altLang="zh-CN" dirty="0">
                <a:latin typeface="KaiTi" panose="02010609060101010101" pitchFamily="49" charset="-122"/>
                <a:ea typeface="KaiTi" panose="02010609060101010101" pitchFamily="49" charset="-122"/>
              </a:rPr>
              <a:t>3</a:t>
            </a:r>
            <a:r>
              <a:rPr kumimoji="1" lang="zh-CN" altLang="en-US" dirty="0">
                <a:latin typeface="KaiTi" panose="02010609060101010101" pitchFamily="49" charset="-122"/>
                <a:ea typeface="KaiTi" panose="02010609060101010101" pitchFamily="49" charset="-122"/>
              </a:rPr>
              <a:t>、</a:t>
            </a:r>
            <a:r>
              <a:rPr lang="zh-CN" altLang="en-US" b="1" i="0" u="none" strike="noStrike" dirty="0">
                <a:effectLst/>
                <a:latin typeface="KaiTi" panose="02010609060101010101" pitchFamily="49" charset="-122"/>
                <a:ea typeface="KaiTi" panose="02010609060101010101" pitchFamily="49" charset="-122"/>
              </a:rPr>
              <a:t>拒绝域、接受域、检验统计量和检验函数</a:t>
            </a:r>
            <a:br>
              <a:rPr lang="zh-CN" altLang="en-US" b="1" i="0" u="none" strike="noStrike" dirty="0">
                <a:solidFill>
                  <a:srgbClr val="4F4F4F"/>
                </a:solidFill>
                <a:effectLst/>
                <a:latin typeface="KaiTi" panose="02010609060101010101" pitchFamily="49" charset="-122"/>
                <a:ea typeface="KaiTi" panose="02010609060101010101" pitchFamily="49" charset="-122"/>
              </a:rPr>
            </a:br>
            <a:endParaRPr kumimoji="1" lang="zh-CN" altLang="en-US" dirty="0">
              <a:latin typeface="KaiTi" panose="02010609060101010101" pitchFamily="49" charset="-122"/>
              <a:ea typeface="KaiTi" panose="02010609060101010101" pitchFamily="49" charset="-122"/>
            </a:endParaRPr>
          </a:p>
        </p:txBody>
      </p:sp>
      <p:sp>
        <p:nvSpPr>
          <p:cNvPr id="3" name="内容占位符 2">
            <a:extLst>
              <a:ext uri="{FF2B5EF4-FFF2-40B4-BE49-F238E27FC236}">
                <a16:creationId xmlns:a16="http://schemas.microsoft.com/office/drawing/2014/main" id="{C6C6F244-F5DF-6942-8C45-57888958D851}"/>
              </a:ext>
            </a:extLst>
          </p:cNvPr>
          <p:cNvSpPr>
            <a:spLocks noGrp="1"/>
          </p:cNvSpPr>
          <p:nvPr>
            <p:ph idx="1"/>
          </p:nvPr>
        </p:nvSpPr>
        <p:spPr/>
        <p:txBody>
          <a:bodyPr>
            <a:normAutofit fontScale="92500"/>
          </a:bodyPr>
          <a:lstStyle/>
          <a:p>
            <a:r>
              <a:rPr lang="zh-CN" altLang="en-US" i="0" u="none" strike="noStrike" dirty="0">
                <a:effectLst/>
                <a:latin typeface="KaiTi" panose="02010609060101010101" pitchFamily="49" charset="-122"/>
                <a:ea typeface="KaiTi" panose="02010609060101010101" pitchFamily="49" charset="-122"/>
              </a:rPr>
              <a:t>为了拒绝原假设，需要选择符合已知分布的一个合适的检验统计量，当原假设成立时应满足某种趋势，而当其偏差过大时，可以求出一个临界值，即出现了不符合趋势的小概率事件，则可以拒绝原假设。</a:t>
            </a:r>
          </a:p>
          <a:p>
            <a:r>
              <a:rPr lang="zh-CN" altLang="en-US" i="0" u="none" strike="noStrike" dirty="0">
                <a:effectLst/>
                <a:latin typeface="KaiTi" panose="02010609060101010101" pitchFamily="49" charset="-122"/>
                <a:ea typeface="KaiTi" panose="02010609060101010101" pitchFamily="49" charset="-122"/>
              </a:rPr>
              <a:t>其中拒绝原假设的情况下，检验统计量所在的集合称为拒绝域，反之则为接受域。如下为一个理应偏小的检验统计量的拒绝域：</a:t>
            </a:r>
            <a:endParaRPr lang="en-US" altLang="zh-CN" i="0" u="none" strike="noStrike" dirty="0">
              <a:effectLst/>
              <a:latin typeface="KaiTi" panose="02010609060101010101" pitchFamily="49" charset="-122"/>
              <a:ea typeface="KaiTi" panose="02010609060101010101" pitchFamily="49" charset="-122"/>
            </a:endParaRPr>
          </a:p>
          <a:p>
            <a:endParaRPr lang="en-US" altLang="zh-CN" dirty="0">
              <a:latin typeface="KaiTi" panose="02010609060101010101" pitchFamily="49" charset="-122"/>
              <a:ea typeface="KaiTi" panose="02010609060101010101" pitchFamily="49" charset="-122"/>
            </a:endParaRPr>
          </a:p>
          <a:p>
            <a:r>
              <a:rPr lang="zh-CN" altLang="en-US" dirty="0">
                <a:latin typeface="KaiTi" panose="02010609060101010101" pitchFamily="49" charset="-122"/>
                <a:ea typeface="KaiTi" panose="02010609060101010101" pitchFamily="49" charset="-122"/>
              </a:rPr>
              <a:t>引入拒绝域上的示性函数，称为检验函数</a:t>
            </a:r>
          </a:p>
          <a:p>
            <a:endParaRPr lang="zh-CN" altLang="en-US" b="1" i="0" u="none" strike="noStrike" dirty="0">
              <a:solidFill>
                <a:srgbClr val="4D4D4D"/>
              </a:solidFill>
              <a:effectLst/>
              <a:latin typeface="KaiTi" panose="02010609060101010101" pitchFamily="49" charset="-122"/>
              <a:ea typeface="KaiTi" panose="02010609060101010101" pitchFamily="49" charset="-122"/>
            </a:endParaRPr>
          </a:p>
          <a:p>
            <a:pPr marL="0" indent="0">
              <a:buNone/>
            </a:pPr>
            <a:endParaRPr kumimoji="1" lang="zh-CN" altLang="en-US" dirty="0">
              <a:latin typeface="KaiTi" panose="02010609060101010101" pitchFamily="49" charset="-122"/>
              <a:ea typeface="KaiTi" panose="02010609060101010101" pitchFamily="49" charset="-122"/>
            </a:endParaRPr>
          </a:p>
        </p:txBody>
      </p:sp>
      <p:pic>
        <p:nvPicPr>
          <p:cNvPr id="4" name="图片 3">
            <a:extLst>
              <a:ext uri="{FF2B5EF4-FFF2-40B4-BE49-F238E27FC236}">
                <a16:creationId xmlns:a16="http://schemas.microsoft.com/office/drawing/2014/main" id="{9A0FDDBD-2897-C34E-9A40-42D3B8E3C93D}"/>
              </a:ext>
            </a:extLst>
          </p:cNvPr>
          <p:cNvPicPr>
            <a:picLocks noChangeAspect="1"/>
          </p:cNvPicPr>
          <p:nvPr/>
        </p:nvPicPr>
        <p:blipFill>
          <a:blip r:embed="rId2"/>
          <a:stretch>
            <a:fillRect/>
          </a:stretch>
        </p:blipFill>
        <p:spPr>
          <a:xfrm>
            <a:off x="1015504" y="1700279"/>
            <a:ext cx="2055924" cy="178957"/>
          </a:xfrm>
          <a:prstGeom prst="rect">
            <a:avLst/>
          </a:prstGeom>
        </p:spPr>
      </p:pic>
      <p:pic>
        <p:nvPicPr>
          <p:cNvPr id="11" name="图片 10">
            <a:extLst>
              <a:ext uri="{FF2B5EF4-FFF2-40B4-BE49-F238E27FC236}">
                <a16:creationId xmlns:a16="http://schemas.microsoft.com/office/drawing/2014/main" id="{C04694B0-BEAE-0548-B686-913D614D6DF0}"/>
              </a:ext>
            </a:extLst>
          </p:cNvPr>
          <p:cNvPicPr>
            <a:picLocks noChangeAspect="1"/>
          </p:cNvPicPr>
          <p:nvPr/>
        </p:nvPicPr>
        <p:blipFill>
          <a:blip r:embed="rId3"/>
          <a:stretch>
            <a:fillRect/>
          </a:stretch>
        </p:blipFill>
        <p:spPr>
          <a:xfrm>
            <a:off x="1663576" y="2031493"/>
            <a:ext cx="1080120" cy="356289"/>
          </a:xfrm>
          <a:prstGeom prst="rect">
            <a:avLst/>
          </a:prstGeom>
        </p:spPr>
      </p:pic>
    </p:spTree>
    <p:extLst>
      <p:ext uri="{BB962C8B-B14F-4D97-AF65-F5344CB8AC3E}">
        <p14:creationId xmlns:p14="http://schemas.microsoft.com/office/powerpoint/2010/main" val="32323390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FEE45B-7073-2F4F-88E4-F86DDBDE4FE5}"/>
              </a:ext>
            </a:extLst>
          </p:cNvPr>
          <p:cNvSpPr>
            <a:spLocks noGrp="1"/>
          </p:cNvSpPr>
          <p:nvPr>
            <p:ph type="title"/>
          </p:nvPr>
        </p:nvSpPr>
        <p:spPr/>
        <p:txBody>
          <a:bodyPr>
            <a:normAutofit fontScale="90000"/>
          </a:bodyPr>
          <a:lstStyle/>
          <a:p>
            <a:r>
              <a:rPr lang="zh-CN" altLang="en-US" sz="1800" dirty="0">
                <a:latin typeface="KaiTi" panose="02010609060101010101" pitchFamily="49" charset="-122"/>
                <a:ea typeface="KaiTi" panose="02010609060101010101" pitchFamily="49" charset="-122"/>
              </a:rPr>
              <a:t>二、两类错误</a:t>
            </a:r>
            <a:br>
              <a:rPr lang="zh-CN" altLang="en-US" dirty="0"/>
            </a:br>
            <a:endParaRPr lang="zh-CN" altLang="en-US" dirty="0"/>
          </a:p>
        </p:txBody>
      </p:sp>
      <p:sp>
        <p:nvSpPr>
          <p:cNvPr id="5" name="内容占位符 4">
            <a:extLst>
              <a:ext uri="{FF2B5EF4-FFF2-40B4-BE49-F238E27FC236}">
                <a16:creationId xmlns:a16="http://schemas.microsoft.com/office/drawing/2014/main" id="{E11E24A0-306D-4B41-8D9F-A5D8F3D6F7CC}"/>
              </a:ext>
            </a:extLst>
          </p:cNvPr>
          <p:cNvSpPr>
            <a:spLocks noGrp="1"/>
          </p:cNvSpPr>
          <p:nvPr>
            <p:ph idx="1"/>
          </p:nvPr>
        </p:nvSpPr>
        <p:spPr/>
        <p:txBody>
          <a:bodyPr/>
          <a:lstStyle/>
          <a:p>
            <a:r>
              <a:rPr lang="en-US" altLang="zh-CN" sz="1200" dirty="0">
                <a:latin typeface="KaiTi" panose="02010609060101010101" pitchFamily="49" charset="-122"/>
                <a:ea typeface="KaiTi" panose="02010609060101010101" pitchFamily="49" charset="-122"/>
              </a:rPr>
              <a:t>1</a:t>
            </a:r>
            <a:r>
              <a:rPr lang="zh-CN" altLang="en-US" sz="1200" dirty="0">
                <a:latin typeface="KaiTi" panose="02010609060101010101" pitchFamily="49" charset="-122"/>
                <a:ea typeface="KaiTi" panose="02010609060101010101" pitchFamily="49" charset="-122"/>
              </a:rPr>
              <a:t>、两类错误的概念</a:t>
            </a:r>
          </a:p>
          <a:p>
            <a:r>
              <a:rPr lang="en-US" altLang="zh-CN" sz="1200" dirty="0">
                <a:latin typeface="KaiTi" panose="02010609060101010101" pitchFamily="49" charset="-122"/>
                <a:ea typeface="KaiTi" panose="02010609060101010101" pitchFamily="49" charset="-122"/>
              </a:rPr>
              <a:t>2</a:t>
            </a:r>
            <a:r>
              <a:rPr lang="zh-CN" altLang="en-US" sz="1200" dirty="0">
                <a:latin typeface="KaiTi" panose="02010609060101010101" pitchFamily="49" charset="-122"/>
                <a:ea typeface="KaiTi" panose="02010609060101010101" pitchFamily="49" charset="-122"/>
              </a:rPr>
              <a:t>、两类错误的联系</a:t>
            </a:r>
          </a:p>
          <a:p>
            <a:r>
              <a:rPr lang="en-US" altLang="zh-CN" sz="1200" dirty="0">
                <a:latin typeface="KaiTi" panose="02010609060101010101" pitchFamily="49" charset="-122"/>
                <a:ea typeface="KaiTi" panose="02010609060101010101" pitchFamily="49" charset="-122"/>
              </a:rPr>
              <a:t>3</a:t>
            </a:r>
            <a:r>
              <a:rPr lang="zh-CN" altLang="en-US" sz="1200" dirty="0">
                <a:latin typeface="KaiTi" panose="02010609060101010101" pitchFamily="49" charset="-122"/>
                <a:ea typeface="KaiTi" panose="02010609060101010101" pitchFamily="49" charset="-122"/>
              </a:rPr>
              <a:t>、显著性水平</a:t>
            </a:r>
          </a:p>
          <a:p>
            <a:r>
              <a:rPr lang="en-US" altLang="zh-CN" sz="1200" dirty="0">
                <a:latin typeface="KaiTi" panose="02010609060101010101" pitchFamily="49" charset="-122"/>
                <a:ea typeface="KaiTi" panose="02010609060101010101" pitchFamily="49" charset="-122"/>
              </a:rPr>
              <a:t>4</a:t>
            </a:r>
            <a:r>
              <a:rPr lang="zh-CN" altLang="en-US" sz="1200" dirty="0">
                <a:latin typeface="KaiTi" panose="02010609060101010101" pitchFamily="49" charset="-122"/>
                <a:ea typeface="KaiTi" panose="02010609060101010101" pitchFamily="49" charset="-122"/>
              </a:rPr>
              <a:t>、 </a:t>
            </a:r>
            <a:r>
              <a:rPr lang="en-US" altLang="zh-CN" sz="1200" dirty="0">
                <a:latin typeface="KaiTi" panose="02010609060101010101" pitchFamily="49" charset="-122"/>
                <a:ea typeface="KaiTi" panose="02010609060101010101" pitchFamily="49" charset="-122"/>
              </a:rPr>
              <a:t>p</a:t>
            </a:r>
            <a:r>
              <a:rPr lang="zh-CN" altLang="en-US" sz="1200" dirty="0">
                <a:latin typeface="KaiTi" panose="02010609060101010101" pitchFamily="49" charset="-122"/>
                <a:ea typeface="KaiTi" panose="02010609060101010101" pitchFamily="49" charset="-122"/>
              </a:rPr>
              <a:t>值</a:t>
            </a:r>
          </a:p>
          <a:p>
            <a:endParaRPr lang="zh-CN" altLang="en-US"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id="{03D2323D-E757-6B49-BB17-5A7504F09510}"/>
              </a:ext>
            </a:extLst>
          </p:cNvPr>
          <p:cNvSpPr>
            <a:spLocks noGrp="1"/>
          </p:cNvSpPr>
          <p:nvPr>
            <p:ph type="title"/>
          </p:nvPr>
        </p:nvSpPr>
        <p:spPr>
          <a:xfrm>
            <a:off x="297511" y="126862"/>
            <a:ext cx="2701552" cy="411922"/>
          </a:xfrm>
        </p:spPr>
        <p:txBody>
          <a:bodyPr>
            <a:normAutofit fontScale="90000"/>
          </a:bodyPr>
          <a:lstStyle/>
          <a:p>
            <a:r>
              <a:rPr lang="en-US" altLang="zh-CN" sz="1400" dirty="0">
                <a:latin typeface="KaiTi" panose="02010609060101010101" pitchFamily="49" charset="-122"/>
                <a:ea typeface="KaiTi" panose="02010609060101010101" pitchFamily="49" charset="-122"/>
                <a:cs typeface="SimSun"/>
              </a:rPr>
              <a:t>1</a:t>
            </a:r>
            <a:r>
              <a:rPr lang="zh-CN" altLang="en-US" sz="1400" dirty="0">
                <a:latin typeface="KaiTi" panose="02010609060101010101" pitchFamily="49" charset="-122"/>
                <a:ea typeface="KaiTi" panose="02010609060101010101" pitchFamily="49" charset="-122"/>
                <a:cs typeface="SimSun"/>
              </a:rPr>
              <a:t>、两类错误的概念</a:t>
            </a:r>
            <a:br>
              <a:rPr lang="zh-CN" altLang="en-US" sz="1400" dirty="0">
                <a:solidFill>
                  <a:srgbClr val="FF0000"/>
                </a:solidFill>
                <a:latin typeface="KaiTi" panose="02010609060101010101" pitchFamily="49" charset="-122"/>
                <a:ea typeface="KaiTi" panose="02010609060101010101" pitchFamily="49" charset="-122"/>
                <a:cs typeface="SimSun"/>
              </a:rPr>
            </a:br>
            <a:endParaRPr lang="zh-CN" altLang="en-US" dirty="0">
              <a:latin typeface="KaiTi" panose="02010609060101010101" pitchFamily="49" charset="-122"/>
              <a:ea typeface="KaiTi" panose="02010609060101010101" pitchFamily="49" charset="-122"/>
            </a:endParaRPr>
          </a:p>
        </p:txBody>
      </p:sp>
      <mc:AlternateContent xmlns:mc="http://schemas.openxmlformats.org/markup-compatibility/2006" xmlns:a14="http://schemas.microsoft.com/office/drawing/2010/main">
        <mc:Choice Requires="a14">
          <p:sp>
            <p:nvSpPr>
              <p:cNvPr id="13" name="内容占位符 12">
                <a:extLst>
                  <a:ext uri="{FF2B5EF4-FFF2-40B4-BE49-F238E27FC236}">
                    <a16:creationId xmlns:a16="http://schemas.microsoft.com/office/drawing/2014/main" id="{327E9CF7-417B-3144-A0D5-612719AC6174}"/>
                  </a:ext>
                </a:extLst>
              </p:cNvPr>
              <p:cNvSpPr>
                <a:spLocks noGrp="1"/>
              </p:cNvSpPr>
              <p:nvPr>
                <p:ph idx="1"/>
              </p:nvPr>
            </p:nvSpPr>
            <p:spPr>
              <a:xfrm>
                <a:off x="297512" y="410096"/>
                <a:ext cx="3238272" cy="2232249"/>
              </a:xfrm>
            </p:spPr>
            <p:txBody>
              <a:bodyPr>
                <a:normAutofit/>
              </a:bodyPr>
              <a:lstStyle/>
              <a:p>
                <a:pPr marL="0" marR="0">
                  <a:lnSpc>
                    <a:spcPct val="150000"/>
                  </a:lnSpc>
                  <a:spcBef>
                    <a:spcPts val="0"/>
                  </a:spcBef>
                  <a:spcAft>
                    <a:spcPts val="0"/>
                  </a:spcAft>
                </a:pPr>
                <a:r>
                  <a:rPr lang="zh-CN" altLang="en-US" sz="800" spc="10" dirty="0">
                    <a:solidFill>
                      <a:srgbClr val="000000"/>
                    </a:solidFill>
                    <a:latin typeface="KaiTi" panose="02010609060101010101" pitchFamily="49" charset="-122"/>
                    <a:ea typeface="KaiTi" panose="02010609060101010101" pitchFamily="49" charset="-122"/>
                    <a:cs typeface="SimSun"/>
                  </a:rPr>
                  <a:t>由于我们作出判断的依据是一组样本，结论却是对于总</a:t>
                </a:r>
                <a:r>
                  <a:rPr lang="zh-CN" altLang="en-US" sz="800" dirty="0">
                    <a:solidFill>
                      <a:srgbClr val="000000"/>
                    </a:solidFill>
                    <a:latin typeface="KaiTi" panose="02010609060101010101" pitchFamily="49" charset="-122"/>
                    <a:ea typeface="KaiTi" panose="02010609060101010101" pitchFamily="49" charset="-122"/>
                    <a:cs typeface="SimSun"/>
                  </a:rPr>
                  <a:t>体的，</a:t>
                </a:r>
                <a:r>
                  <a:rPr lang="zh-CN" altLang="en-US" sz="800" dirty="0">
                    <a:solidFill>
                      <a:srgbClr val="FF0000"/>
                    </a:solidFill>
                    <a:latin typeface="KaiTi" panose="02010609060101010101" pitchFamily="49" charset="-122"/>
                    <a:ea typeface="KaiTi" panose="02010609060101010101" pitchFamily="49" charset="-122"/>
                    <a:cs typeface="SimSun"/>
                  </a:rPr>
                  <a:t>因而假设检验的结果</a:t>
                </a:r>
                <a:r>
                  <a:rPr lang="zh-CN" altLang="en-US" sz="800" spc="10" dirty="0">
                    <a:solidFill>
                      <a:srgbClr val="3232CC"/>
                    </a:solidFill>
                    <a:latin typeface="KaiTi" panose="02010609060101010101" pitchFamily="49" charset="-122"/>
                    <a:ea typeface="KaiTi" panose="02010609060101010101" pitchFamily="49" charset="-122"/>
                    <a:cs typeface="SimSun"/>
                  </a:rPr>
                  <a:t>不</a:t>
                </a:r>
                <a:r>
                  <a:rPr lang="zh-CN" altLang="en-US" sz="800" dirty="0">
                    <a:solidFill>
                      <a:srgbClr val="FF0000"/>
                    </a:solidFill>
                    <a:latin typeface="KaiTi" panose="02010609060101010101" pitchFamily="49" charset="-122"/>
                    <a:ea typeface="KaiTi" panose="02010609060101010101" pitchFamily="49" charset="-122"/>
                    <a:cs typeface="SimSun"/>
                  </a:rPr>
                  <a:t>可能</a:t>
                </a:r>
                <a:r>
                  <a:rPr lang="zh-CN" altLang="en-US" sz="800" dirty="0">
                    <a:solidFill>
                      <a:srgbClr val="3232CC"/>
                    </a:solidFill>
                    <a:latin typeface="KaiTi" panose="02010609060101010101" pitchFamily="49" charset="-122"/>
                    <a:ea typeface="KaiTi" panose="02010609060101010101" pitchFamily="49" charset="-122"/>
                    <a:cs typeface="SimSun"/>
                  </a:rPr>
                  <a:t>绝对正确</a:t>
                </a:r>
                <a:r>
                  <a:rPr lang="zh-CN" altLang="en-US" sz="800" spc="10" dirty="0">
                    <a:solidFill>
                      <a:srgbClr val="FF0000"/>
                    </a:solidFill>
                    <a:latin typeface="KaiTi" panose="02010609060101010101" pitchFamily="49" charset="-122"/>
                    <a:ea typeface="KaiTi" panose="02010609060101010101" pitchFamily="49" charset="-122"/>
                    <a:cs typeface="SimSun"/>
                  </a:rPr>
                  <a:t>，它有可能</a:t>
                </a:r>
                <a:r>
                  <a:rPr lang="zh-CN" altLang="en-US" sz="800" dirty="0">
                    <a:solidFill>
                      <a:srgbClr val="FF0000"/>
                    </a:solidFill>
                    <a:latin typeface="KaiTi" panose="02010609060101010101" pitchFamily="49" charset="-122"/>
                    <a:ea typeface="KaiTi" panose="02010609060101010101" pitchFamily="49" charset="-122"/>
                    <a:cs typeface="SimSun"/>
                  </a:rPr>
                  <a:t>是错误的。</a:t>
                </a:r>
                <a:r>
                  <a:rPr lang="zh-CN" altLang="en-US" sz="800" spc="10" dirty="0">
                    <a:solidFill>
                      <a:srgbClr val="000000"/>
                    </a:solidFill>
                    <a:latin typeface="KaiTi" panose="02010609060101010101" pitchFamily="49" charset="-122"/>
                    <a:ea typeface="KaiTi" panose="02010609060101010101" pitchFamily="49" charset="-122"/>
                    <a:cs typeface="SimSun"/>
                  </a:rPr>
                  <a:t>出现错误可能性的大小，也是以统计规律（小概率原理）为依据的。所可能犯的错误有两类：</a:t>
                </a:r>
              </a:p>
              <a:p>
                <a:pPr marL="179497" lvl="1">
                  <a:lnSpc>
                    <a:spcPct val="150000"/>
                  </a:lnSpc>
                  <a:spcBef>
                    <a:spcPts val="0"/>
                  </a:spcBef>
                </a:pPr>
                <a:r>
                  <a:rPr lang="zh-CN" altLang="en-US" sz="800" dirty="0">
                    <a:solidFill>
                      <a:srgbClr val="FF0000"/>
                    </a:solidFill>
                    <a:latin typeface="KaiTi" panose="02010609060101010101" pitchFamily="49" charset="-122"/>
                    <a:ea typeface="KaiTi" panose="02010609060101010101" pitchFamily="49" charset="-122"/>
                    <a:cs typeface="SimSun"/>
                  </a:rPr>
                  <a:t>第一类</a:t>
                </a:r>
                <a:r>
                  <a:rPr lang="en-US" altLang="zh-CN" sz="800" b="1" dirty="0">
                    <a:solidFill>
                      <a:srgbClr val="FF0000"/>
                    </a:solidFill>
                    <a:latin typeface="KaiTi" panose="02010609060101010101" pitchFamily="49" charset="-122"/>
                    <a:ea typeface="KaiTi" panose="02010609060101010101" pitchFamily="49" charset="-122"/>
                    <a:cs typeface="WAOISR+Arial-BoldMT"/>
                  </a:rPr>
                  <a:t>—</a:t>
                </a:r>
                <a:r>
                  <a:rPr lang="zh-CN" altLang="en-US" sz="800" dirty="0">
                    <a:solidFill>
                      <a:srgbClr val="FF0000"/>
                    </a:solidFill>
                    <a:latin typeface="KaiTi" panose="02010609060101010101" pitchFamily="49" charset="-122"/>
                    <a:ea typeface="KaiTi" panose="02010609060101010101" pitchFamily="49" charset="-122"/>
                    <a:cs typeface="SimSun"/>
                  </a:rPr>
                  <a:t>弃真</a:t>
                </a:r>
                <a:r>
                  <a:rPr lang="zh-CN" altLang="en-US" sz="800" spc="10" dirty="0">
                    <a:solidFill>
                      <a:srgbClr val="000000"/>
                    </a:solidFill>
                    <a:latin typeface="KaiTi" panose="02010609060101010101" pitchFamily="49" charset="-122"/>
                    <a:ea typeface="KaiTi" panose="02010609060101010101" pitchFamily="49" charset="-122"/>
                    <a:cs typeface="SimSun"/>
                  </a:rPr>
                  <a:t>，原假设符合实际情况，而检验结</a:t>
                </a:r>
                <a:r>
                  <a:rPr lang="zh-CN" altLang="en-US" sz="800" dirty="0">
                    <a:solidFill>
                      <a:srgbClr val="000000"/>
                    </a:solidFill>
                    <a:latin typeface="KaiTi" panose="02010609060101010101" pitchFamily="49" charset="-122"/>
                    <a:ea typeface="KaiTi" panose="02010609060101010101" pitchFamily="49" charset="-122"/>
                    <a:cs typeface="SimSun"/>
                  </a:rPr>
                  <a:t>果把它否定了。设犯这类错误的概率为</a:t>
                </a:r>
                <a:r>
                  <a:rPr lang="el-GR" altLang="zh-CN" sz="800" dirty="0">
                    <a:solidFill>
                      <a:srgbClr val="000000"/>
                    </a:solidFill>
                    <a:latin typeface="KaiTi" panose="02010609060101010101" pitchFamily="49" charset="-122"/>
                    <a:ea typeface="KaiTi" panose="02010609060101010101" pitchFamily="49" charset="-122"/>
                    <a:cs typeface="BTCIPT+SymbolMT"/>
                  </a:rPr>
                  <a:t>α</a:t>
                </a:r>
                <a:r>
                  <a:rPr lang="zh-CN" altLang="el-GR" sz="800" dirty="0">
                    <a:solidFill>
                      <a:srgbClr val="000000"/>
                    </a:solidFill>
                    <a:latin typeface="KaiTi" panose="02010609060101010101" pitchFamily="49" charset="-122"/>
                    <a:ea typeface="KaiTi" panose="02010609060101010101" pitchFamily="49" charset="-122"/>
                    <a:cs typeface="SimSun"/>
                  </a:rPr>
                  <a:t>，</a:t>
                </a:r>
                <a:r>
                  <a:rPr lang="zh-CN" altLang="en-US" sz="800" dirty="0">
                    <a:solidFill>
                      <a:srgbClr val="000000"/>
                    </a:solidFill>
                    <a:latin typeface="KaiTi" panose="02010609060101010101" pitchFamily="49" charset="-122"/>
                    <a:ea typeface="KaiTi" panose="02010609060101010101" pitchFamily="49" charset="-122"/>
                    <a:cs typeface="SimSun"/>
                  </a:rPr>
                  <a:t>那么</a:t>
                </a:r>
                <a14:m>
                  <m:oMath xmlns:m="http://schemas.openxmlformats.org/officeDocument/2006/math">
                    <m:r>
                      <a:rPr lang="zh-CN" altLang="en-US" sz="800" i="1" dirty="0">
                        <a:solidFill>
                          <a:srgbClr val="000000"/>
                        </a:solidFill>
                        <a:latin typeface="Cambria Math" panose="02040503050406030204" pitchFamily="18" charset="0"/>
                        <a:ea typeface="KaiTi" panose="02010609060101010101" pitchFamily="49" charset="-122"/>
                        <a:cs typeface="BTCIPT+SymbolMT"/>
                      </a:rPr>
                      <m:t>𝛼</m:t>
                    </m:r>
                    <m:r>
                      <a:rPr lang="en-US" altLang="zh-CN" sz="800" b="1" i="1" dirty="0">
                        <a:solidFill>
                          <a:srgbClr val="000000"/>
                        </a:solidFill>
                        <a:latin typeface="Cambria Math" panose="02040503050406030204" pitchFamily="18" charset="0"/>
                        <a:ea typeface="KaiTi" panose="02010609060101010101" pitchFamily="49" charset="-122"/>
                        <a:cs typeface="Tahoma"/>
                      </a:rPr>
                      <m:t>=</m:t>
                    </m:r>
                    <m:r>
                      <a:rPr lang="en-US" altLang="zh-CN" sz="800" b="1" i="1" dirty="0" smtClean="0">
                        <a:solidFill>
                          <a:srgbClr val="000000"/>
                        </a:solidFill>
                        <a:latin typeface="Cambria Math" panose="02040503050406030204" pitchFamily="18" charset="0"/>
                        <a:ea typeface="KaiTi" panose="02010609060101010101" pitchFamily="49" charset="-122"/>
                        <a:cs typeface="Tahoma"/>
                      </a:rPr>
                      <m:t>𝑷</m:t>
                    </m:r>
                  </m:oMath>
                </a14:m>
                <a:r>
                  <a:rPr lang="en-US" altLang="zh-CN" sz="800" b="1" dirty="0">
                    <a:solidFill>
                      <a:srgbClr val="000000"/>
                    </a:solidFill>
                    <a:latin typeface="KaiTi" panose="02010609060101010101" pitchFamily="49" charset="-122"/>
                    <a:ea typeface="KaiTi" panose="02010609060101010101" pitchFamily="49" charset="-122"/>
                    <a:cs typeface="Tahoma"/>
                  </a:rPr>
                  <a:t>(</a:t>
                </a:r>
                <a:r>
                  <a:rPr lang="zh-CN" altLang="en-US" sz="800" spc="10" dirty="0">
                    <a:solidFill>
                      <a:srgbClr val="000000"/>
                    </a:solidFill>
                    <a:latin typeface="KaiTi" panose="02010609060101010101" pitchFamily="49" charset="-122"/>
                    <a:ea typeface="KaiTi" panose="02010609060101010101" pitchFamily="49" charset="-122"/>
                    <a:cs typeface="SimSun"/>
                  </a:rPr>
                  <a:t>否定</a:t>
                </a:r>
                <a14:m>
                  <m:oMath xmlns:m="http://schemas.openxmlformats.org/officeDocument/2006/math">
                    <m:sSub>
                      <m:sSubPr>
                        <m:ctrlPr>
                          <a:rPr lang="en-US" altLang="zh-CN" sz="800" b="1" i="1" smtClean="0">
                            <a:solidFill>
                              <a:srgbClr val="000000"/>
                            </a:solidFill>
                            <a:latin typeface="Cambria Math" panose="02040503050406030204" pitchFamily="18" charset="0"/>
                            <a:ea typeface="KaiTi" panose="02010609060101010101" pitchFamily="49" charset="-122"/>
                            <a:cs typeface="Tahoma"/>
                          </a:rPr>
                        </m:ctrlPr>
                      </m:sSubPr>
                      <m:e>
                        <m:r>
                          <a:rPr lang="en-US" altLang="zh-CN" sz="800" b="1" i="1" smtClean="0">
                            <a:solidFill>
                              <a:srgbClr val="000000"/>
                            </a:solidFill>
                            <a:latin typeface="Cambria Math" panose="02040503050406030204" pitchFamily="18" charset="0"/>
                            <a:ea typeface="KaiTi" panose="02010609060101010101" pitchFamily="49" charset="-122"/>
                            <a:cs typeface="Tahoma"/>
                          </a:rPr>
                          <m:t>𝑯</m:t>
                        </m:r>
                      </m:e>
                      <m:sub>
                        <m:r>
                          <a:rPr lang="en-US" altLang="zh-CN" sz="800" b="1" i="1" smtClean="0">
                            <a:solidFill>
                              <a:srgbClr val="000000"/>
                            </a:solidFill>
                            <a:latin typeface="Cambria Math" panose="02040503050406030204" pitchFamily="18" charset="0"/>
                            <a:ea typeface="KaiTi" panose="02010609060101010101" pitchFamily="49" charset="-122"/>
                            <a:cs typeface="Tahoma"/>
                          </a:rPr>
                          <m:t>𝟎</m:t>
                        </m:r>
                      </m:sub>
                    </m:sSub>
                  </m:oMath>
                </a14:m>
                <a:r>
                  <a:rPr lang="en-US" altLang="zh-CN" sz="800" b="1" spc="139" dirty="0">
                    <a:solidFill>
                      <a:srgbClr val="000000"/>
                    </a:solidFill>
                    <a:latin typeface="KaiTi" panose="02010609060101010101" pitchFamily="49" charset="-122"/>
                    <a:ea typeface="KaiTi" panose="02010609060101010101" pitchFamily="49" charset="-122"/>
                    <a:cs typeface="Tahoma"/>
                  </a:rPr>
                  <a:t> </a:t>
                </a:r>
                <a:r>
                  <a:rPr lang="en-US" altLang="zh-CN" sz="800" b="1" dirty="0">
                    <a:solidFill>
                      <a:srgbClr val="000000"/>
                    </a:solidFill>
                    <a:latin typeface="KaiTi" panose="02010609060101010101" pitchFamily="49" charset="-122"/>
                    <a:ea typeface="KaiTi" panose="02010609060101010101" pitchFamily="49" charset="-122"/>
                    <a:cs typeface="Tahoma"/>
                  </a:rPr>
                  <a:t>|</a:t>
                </a:r>
                <a:r>
                  <a:rPr lang="en-US" altLang="zh-CN" sz="800" b="1" dirty="0">
                    <a:solidFill>
                      <a:srgbClr val="000000"/>
                    </a:solidFill>
                    <a:ea typeface="KaiTi" panose="02010609060101010101" pitchFamily="49" charset="-122"/>
                    <a:cs typeface="Tahoma"/>
                  </a:rPr>
                  <a:t> </a:t>
                </a:r>
                <a14:m>
                  <m:oMath xmlns:m="http://schemas.openxmlformats.org/officeDocument/2006/math">
                    <m:sSub>
                      <m:sSubPr>
                        <m:ctrlPr>
                          <a:rPr lang="en-US" altLang="zh-CN" sz="800" b="1" i="1">
                            <a:solidFill>
                              <a:srgbClr val="000000"/>
                            </a:solidFill>
                            <a:latin typeface="Cambria Math" panose="02040503050406030204" pitchFamily="18" charset="0"/>
                            <a:ea typeface="KaiTi" panose="02010609060101010101" pitchFamily="49" charset="-122"/>
                            <a:cs typeface="Tahoma"/>
                          </a:rPr>
                        </m:ctrlPr>
                      </m:sSubPr>
                      <m:e>
                        <m:r>
                          <a:rPr lang="en-US" altLang="zh-CN" sz="800" b="1" i="1">
                            <a:solidFill>
                              <a:srgbClr val="000000"/>
                            </a:solidFill>
                            <a:latin typeface="Cambria Math" panose="02040503050406030204" pitchFamily="18" charset="0"/>
                            <a:ea typeface="KaiTi" panose="02010609060101010101" pitchFamily="49" charset="-122"/>
                            <a:cs typeface="Tahoma"/>
                          </a:rPr>
                          <m:t>𝑯</m:t>
                        </m:r>
                      </m:e>
                      <m:sub>
                        <m:r>
                          <a:rPr lang="en-US" altLang="zh-CN" sz="800" b="1" i="1">
                            <a:solidFill>
                              <a:srgbClr val="000000"/>
                            </a:solidFill>
                            <a:latin typeface="Cambria Math" panose="02040503050406030204" pitchFamily="18" charset="0"/>
                            <a:ea typeface="KaiTi" panose="02010609060101010101" pitchFamily="49" charset="-122"/>
                            <a:cs typeface="Tahoma"/>
                          </a:rPr>
                          <m:t>𝟎</m:t>
                        </m:r>
                      </m:sub>
                    </m:sSub>
                  </m:oMath>
                </a14:m>
                <a:r>
                  <a:rPr lang="en-US" altLang="zh-CN" sz="800" b="1" spc="134" dirty="0">
                    <a:solidFill>
                      <a:srgbClr val="000000"/>
                    </a:solidFill>
                    <a:latin typeface="KaiTi" panose="02010609060101010101" pitchFamily="49" charset="-122"/>
                    <a:ea typeface="KaiTi" panose="02010609060101010101" pitchFamily="49" charset="-122"/>
                    <a:cs typeface="Tahoma"/>
                  </a:rPr>
                  <a:t> </a:t>
                </a:r>
                <a:r>
                  <a:rPr lang="zh-CN" altLang="en-US" sz="800" dirty="0">
                    <a:solidFill>
                      <a:srgbClr val="000000"/>
                    </a:solidFill>
                    <a:latin typeface="KaiTi" panose="02010609060101010101" pitchFamily="49" charset="-122"/>
                    <a:ea typeface="KaiTi" panose="02010609060101010101" pitchFamily="49" charset="-122"/>
                    <a:cs typeface="SimSun"/>
                  </a:rPr>
                  <a:t>实际上为真</a:t>
                </a:r>
                <a:r>
                  <a:rPr lang="en-US" altLang="zh-CN" sz="800" b="1" dirty="0">
                    <a:solidFill>
                      <a:srgbClr val="000000"/>
                    </a:solidFill>
                    <a:latin typeface="KaiTi" panose="02010609060101010101" pitchFamily="49" charset="-122"/>
                    <a:ea typeface="KaiTi" panose="02010609060101010101" pitchFamily="49" charset="-122"/>
                    <a:cs typeface="Tahoma"/>
                  </a:rPr>
                  <a:t>)</a:t>
                </a:r>
                <a:r>
                  <a:rPr lang="zh-CN" altLang="en-US" sz="800" dirty="0">
                    <a:solidFill>
                      <a:srgbClr val="000000"/>
                    </a:solidFill>
                    <a:latin typeface="KaiTi" panose="02010609060101010101" pitchFamily="49" charset="-122"/>
                    <a:ea typeface="KaiTi" panose="02010609060101010101" pitchFamily="49" charset="-122"/>
                    <a:cs typeface="SimSun"/>
                  </a:rPr>
                  <a:t>。</a:t>
                </a:r>
                <a:r>
                  <a:rPr lang="zh-CN" altLang="en-US" sz="800" spc="-187" dirty="0">
                    <a:solidFill>
                      <a:srgbClr val="000000"/>
                    </a:solidFill>
                    <a:latin typeface="KaiTi" panose="02010609060101010101" pitchFamily="49" charset="-122"/>
                    <a:ea typeface="KaiTi" panose="02010609060101010101" pitchFamily="49" charset="-122"/>
                    <a:cs typeface="SimSun"/>
                  </a:rPr>
                  <a:t> </a:t>
                </a:r>
                <a:r>
                  <a:rPr lang="el-GR" altLang="zh-CN" sz="800" dirty="0">
                    <a:solidFill>
                      <a:srgbClr val="FF0000"/>
                    </a:solidFill>
                    <a:latin typeface="KaiTi" panose="02010609060101010101" pitchFamily="49" charset="-122"/>
                    <a:ea typeface="KaiTi" panose="02010609060101010101" pitchFamily="49" charset="-122"/>
                    <a:cs typeface="BTCIPT+SymbolMT"/>
                  </a:rPr>
                  <a:t>α</a:t>
                </a:r>
                <a:r>
                  <a:rPr lang="zh-CN" altLang="en-US" sz="800" spc="10" dirty="0">
                    <a:solidFill>
                      <a:srgbClr val="FF0000"/>
                    </a:solidFill>
                    <a:latin typeface="KaiTi" panose="02010609060101010101" pitchFamily="49" charset="-122"/>
                    <a:ea typeface="KaiTi" panose="02010609060101010101" pitchFamily="49" charset="-122"/>
                    <a:cs typeface="SimSun"/>
                  </a:rPr>
                  <a:t>称为显著性水平。</a:t>
                </a:r>
                <a:endParaRPr lang="en-US" altLang="zh-CN" sz="800" spc="10" dirty="0">
                  <a:solidFill>
                    <a:srgbClr val="FF0000"/>
                  </a:solidFill>
                  <a:latin typeface="KaiTi" panose="02010609060101010101" pitchFamily="49" charset="-122"/>
                  <a:ea typeface="KaiTi" panose="02010609060101010101" pitchFamily="49" charset="-122"/>
                  <a:cs typeface="SimSun"/>
                </a:endParaRPr>
              </a:p>
              <a:p>
                <a:pPr marL="179497" lvl="1">
                  <a:lnSpc>
                    <a:spcPct val="150000"/>
                  </a:lnSpc>
                  <a:spcBef>
                    <a:spcPts val="0"/>
                  </a:spcBef>
                </a:pPr>
                <a:r>
                  <a:rPr lang="zh-CN" altLang="en-US" sz="800" dirty="0">
                    <a:solidFill>
                      <a:srgbClr val="FF0000"/>
                    </a:solidFill>
                    <a:latin typeface="KaiTi" panose="02010609060101010101" pitchFamily="49" charset="-122"/>
                    <a:ea typeface="KaiTi" panose="02010609060101010101" pitchFamily="49" charset="-122"/>
                    <a:cs typeface="SimSun"/>
                  </a:rPr>
                  <a:t>第二类</a:t>
                </a:r>
                <a:r>
                  <a:rPr lang="en-US" altLang="zh-CN" sz="800" b="1" dirty="0">
                    <a:solidFill>
                      <a:srgbClr val="FF0000"/>
                    </a:solidFill>
                    <a:latin typeface="KaiTi" panose="02010609060101010101" pitchFamily="49" charset="-122"/>
                    <a:ea typeface="KaiTi" panose="02010609060101010101" pitchFamily="49" charset="-122"/>
                    <a:cs typeface="WAOISR+Arial-BoldMT"/>
                  </a:rPr>
                  <a:t>—</a:t>
                </a:r>
                <a:r>
                  <a:rPr lang="zh-CN" altLang="en-US" sz="800" dirty="0">
                    <a:solidFill>
                      <a:srgbClr val="FF0000"/>
                    </a:solidFill>
                    <a:latin typeface="KaiTi" panose="02010609060101010101" pitchFamily="49" charset="-122"/>
                    <a:ea typeface="KaiTi" panose="02010609060101010101" pitchFamily="49" charset="-122"/>
                    <a:cs typeface="SimSun"/>
                  </a:rPr>
                  <a:t>纳伪</a:t>
                </a:r>
                <a:r>
                  <a:rPr lang="zh-CN" altLang="en-US" sz="800" spc="10" dirty="0">
                    <a:solidFill>
                      <a:srgbClr val="000000"/>
                    </a:solidFill>
                    <a:latin typeface="KaiTi" panose="02010609060101010101" pitchFamily="49" charset="-122"/>
                    <a:ea typeface="KaiTi" panose="02010609060101010101" pitchFamily="49" charset="-122"/>
                    <a:cs typeface="SimSun"/>
                  </a:rPr>
                  <a:t>，原假设不符合实际情况，而检验结果却把它肯定下来。设犯这类错误的概率为</a:t>
                </a:r>
                <a14:m>
                  <m:oMath xmlns:m="http://schemas.openxmlformats.org/officeDocument/2006/math">
                    <m:r>
                      <a:rPr lang="zh-CN" altLang="en-US" sz="800" i="1" spc="10" dirty="0" smtClean="0">
                        <a:solidFill>
                          <a:srgbClr val="000000"/>
                        </a:solidFill>
                        <a:latin typeface="Cambria Math" panose="02040503050406030204" pitchFamily="18" charset="0"/>
                        <a:ea typeface="KaiTi" panose="02010609060101010101" pitchFamily="49" charset="-122"/>
                        <a:cs typeface="SimSun"/>
                      </a:rPr>
                      <m:t>𝛽</m:t>
                    </m:r>
                    <m:r>
                      <a:rPr lang="en-US" altLang="zh-CN" sz="800" b="1" i="1" dirty="0" smtClean="0">
                        <a:solidFill>
                          <a:srgbClr val="000000"/>
                        </a:solidFill>
                        <a:latin typeface="Cambria Math" panose="02040503050406030204" pitchFamily="18" charset="0"/>
                        <a:ea typeface="KaiTi" panose="02010609060101010101" pitchFamily="49" charset="-122"/>
                        <a:cs typeface="Tahoma"/>
                      </a:rPr>
                      <m:t>=</m:t>
                    </m:r>
                    <m:r>
                      <a:rPr lang="en-US" altLang="zh-CN" sz="800" b="1" i="1" dirty="0">
                        <a:solidFill>
                          <a:srgbClr val="000000"/>
                        </a:solidFill>
                        <a:latin typeface="Cambria Math" panose="02040503050406030204" pitchFamily="18" charset="0"/>
                        <a:ea typeface="KaiTi" panose="02010609060101010101" pitchFamily="49" charset="-122"/>
                        <a:cs typeface="Tahoma"/>
                      </a:rPr>
                      <m:t>𝑷</m:t>
                    </m:r>
                    <m:r>
                      <a:rPr lang="en-US" altLang="zh-CN" sz="800" b="1" i="1" dirty="0">
                        <a:solidFill>
                          <a:srgbClr val="000000"/>
                        </a:solidFill>
                        <a:latin typeface="Cambria Math" panose="02040503050406030204" pitchFamily="18" charset="0"/>
                        <a:ea typeface="KaiTi" panose="02010609060101010101" pitchFamily="49" charset="-122"/>
                        <a:cs typeface="Tahoma"/>
                      </a:rPr>
                      <m:t>(</m:t>
                    </m:r>
                    <m:r>
                      <a:rPr lang="zh-CN" altLang="en-US" sz="800" i="1" dirty="0">
                        <a:solidFill>
                          <a:srgbClr val="000000"/>
                        </a:solidFill>
                        <a:latin typeface="Cambria Math" panose="02040503050406030204" pitchFamily="18" charset="0"/>
                        <a:ea typeface="KaiTi" panose="02010609060101010101" pitchFamily="49" charset="-122"/>
                        <a:cs typeface="SimSun"/>
                      </a:rPr>
                      <m:t>接受</m:t>
                    </m:r>
                    <m:r>
                      <a:rPr lang="en-US" altLang="zh-CN" sz="800" b="1" i="1" dirty="0">
                        <a:solidFill>
                          <a:srgbClr val="000000"/>
                        </a:solidFill>
                        <a:latin typeface="Cambria Math" panose="02040503050406030204" pitchFamily="18" charset="0"/>
                        <a:ea typeface="KaiTi" panose="02010609060101010101" pitchFamily="49" charset="-122"/>
                        <a:cs typeface="Tahoma"/>
                      </a:rPr>
                      <m:t>𝑯</m:t>
                    </m:r>
                    <m:r>
                      <a:rPr lang="en-US" altLang="zh-CN" sz="800" b="1" i="1" baseline="-25000" dirty="0">
                        <a:solidFill>
                          <a:srgbClr val="000000"/>
                        </a:solidFill>
                        <a:latin typeface="Cambria Math" panose="02040503050406030204" pitchFamily="18" charset="0"/>
                        <a:ea typeface="KaiTi" panose="02010609060101010101" pitchFamily="49" charset="-122"/>
                        <a:cs typeface="Tahoma"/>
                      </a:rPr>
                      <m:t>𝟎</m:t>
                    </m:r>
                    <m:r>
                      <a:rPr lang="en-US" altLang="zh-CN" sz="800" b="1" i="1" dirty="0">
                        <a:solidFill>
                          <a:srgbClr val="000000"/>
                        </a:solidFill>
                        <a:latin typeface="Cambria Math" panose="02040503050406030204" pitchFamily="18" charset="0"/>
                        <a:ea typeface="KaiTi" panose="02010609060101010101" pitchFamily="49" charset="-122"/>
                        <a:cs typeface="Tahoma"/>
                      </a:rPr>
                      <m:t>|</m:t>
                    </m:r>
                    <m:r>
                      <a:rPr lang="en-US" altLang="zh-CN" sz="800" b="1" i="1" dirty="0">
                        <a:solidFill>
                          <a:srgbClr val="000000"/>
                        </a:solidFill>
                        <a:latin typeface="Cambria Math" panose="02040503050406030204" pitchFamily="18" charset="0"/>
                        <a:ea typeface="KaiTi" panose="02010609060101010101" pitchFamily="49" charset="-122"/>
                        <a:cs typeface="Tahoma"/>
                      </a:rPr>
                      <m:t>𝑯</m:t>
                    </m:r>
                    <m:r>
                      <a:rPr lang="en-US" altLang="zh-CN" sz="800" b="1" i="1" baseline="-25000" dirty="0">
                        <a:solidFill>
                          <a:srgbClr val="000000"/>
                        </a:solidFill>
                        <a:latin typeface="Cambria Math" panose="02040503050406030204" pitchFamily="18" charset="0"/>
                        <a:ea typeface="KaiTi" panose="02010609060101010101" pitchFamily="49" charset="-122"/>
                        <a:cs typeface="Tahoma"/>
                      </a:rPr>
                      <m:t>𝟎</m:t>
                    </m:r>
                    <m:r>
                      <a:rPr lang="zh-CN" altLang="en-US" sz="800" i="1" spc="10" dirty="0">
                        <a:solidFill>
                          <a:srgbClr val="000000"/>
                        </a:solidFill>
                        <a:latin typeface="Cambria Math" panose="02040503050406030204" pitchFamily="18" charset="0"/>
                        <a:ea typeface="KaiTi" panose="02010609060101010101" pitchFamily="49" charset="-122"/>
                        <a:cs typeface="SimSun"/>
                      </a:rPr>
                      <m:t>实际上为不正确</m:t>
                    </m:r>
                    <m:r>
                      <a:rPr lang="en-US" altLang="zh-CN" sz="800" b="1" i="1" dirty="0">
                        <a:solidFill>
                          <a:srgbClr val="000000"/>
                        </a:solidFill>
                        <a:latin typeface="Cambria Math" panose="02040503050406030204" pitchFamily="18" charset="0"/>
                        <a:ea typeface="KaiTi" panose="02010609060101010101" pitchFamily="49" charset="-122"/>
                        <a:cs typeface="Tahoma"/>
                      </a:rPr>
                      <m:t>)</m:t>
                    </m:r>
                  </m:oMath>
                </a14:m>
                <a:r>
                  <a:rPr lang="zh-CN" altLang="en-US" sz="800" spc="10" dirty="0">
                    <a:solidFill>
                      <a:srgbClr val="000000"/>
                    </a:solidFill>
                    <a:latin typeface="KaiTi" panose="02010609060101010101" pitchFamily="49" charset="-122"/>
                    <a:ea typeface="KaiTi" panose="02010609060101010101" pitchFamily="49" charset="-122"/>
                    <a:cs typeface="SimSun"/>
                  </a:rPr>
                  <a:t>。</a:t>
                </a:r>
                <a:r>
                  <a:rPr lang="en-US" altLang="zh-CN" sz="800" b="1" dirty="0">
                    <a:solidFill>
                      <a:srgbClr val="FF0000"/>
                    </a:solidFill>
                    <a:latin typeface="KaiTi" panose="02010609060101010101" pitchFamily="49" charset="-122"/>
                    <a:ea typeface="KaiTi" panose="02010609060101010101" pitchFamily="49" charset="-122"/>
                    <a:cs typeface="Tahoma"/>
                  </a:rPr>
                  <a:t>1-</a:t>
                </a:r>
                <a:r>
                  <a:rPr lang="el-GR" altLang="zh-CN" sz="800" dirty="0">
                    <a:solidFill>
                      <a:srgbClr val="FF0000"/>
                    </a:solidFill>
                    <a:latin typeface="KaiTi" panose="02010609060101010101" pitchFamily="49" charset="-122"/>
                    <a:ea typeface="KaiTi" panose="02010609060101010101" pitchFamily="49" charset="-122"/>
                    <a:cs typeface="BTCIPT+SymbolMT"/>
                  </a:rPr>
                  <a:t>β</a:t>
                </a:r>
                <a:r>
                  <a:rPr lang="zh-CN" altLang="en-US" sz="800" spc="10" dirty="0">
                    <a:solidFill>
                      <a:srgbClr val="FF0000"/>
                    </a:solidFill>
                    <a:latin typeface="KaiTi" panose="02010609060101010101" pitchFamily="49" charset="-122"/>
                    <a:ea typeface="KaiTi" panose="02010609060101010101" pitchFamily="49" charset="-122"/>
                    <a:cs typeface="SimSun"/>
                  </a:rPr>
                  <a:t>称为检验功效。</a:t>
                </a:r>
                <a:endParaRPr lang="zh-CN" altLang="en-US" sz="800" spc="10" dirty="0">
                  <a:solidFill>
                    <a:srgbClr val="000000"/>
                  </a:solidFill>
                  <a:latin typeface="KaiTi" panose="02010609060101010101" pitchFamily="49" charset="-122"/>
                  <a:ea typeface="KaiTi" panose="02010609060101010101" pitchFamily="49" charset="-122"/>
                  <a:cs typeface="SimSun"/>
                </a:endParaRPr>
              </a:p>
              <a:p>
                <a:pPr>
                  <a:lnSpc>
                    <a:spcPct val="150000"/>
                  </a:lnSpc>
                </a:pPr>
                <a:endParaRPr lang="zh-CN" altLang="en-US" sz="800" dirty="0"/>
              </a:p>
            </p:txBody>
          </p:sp>
        </mc:Choice>
        <mc:Fallback xmlns="">
          <p:sp>
            <p:nvSpPr>
              <p:cNvPr id="13" name="内容占位符 12">
                <a:extLst>
                  <a:ext uri="{FF2B5EF4-FFF2-40B4-BE49-F238E27FC236}">
                    <a16:creationId xmlns:a16="http://schemas.microsoft.com/office/drawing/2014/main" id="{327E9CF7-417B-3144-A0D5-612719AC6174}"/>
                  </a:ext>
                </a:extLst>
              </p:cNvPr>
              <p:cNvSpPr>
                <a:spLocks noGrp="1" noRot="1" noChangeAspect="1" noMove="1" noResize="1" noEditPoints="1" noAdjustHandles="1" noChangeArrowheads="1" noChangeShapeType="1" noTextEdit="1"/>
              </p:cNvSpPr>
              <p:nvPr>
                <p:ph idx="1"/>
              </p:nvPr>
            </p:nvSpPr>
            <p:spPr>
              <a:xfrm>
                <a:off x="297512" y="410096"/>
                <a:ext cx="3238272" cy="2232249"/>
              </a:xfrm>
              <a:blipFill>
                <a:blip r:embed="rId2"/>
                <a:stretch>
                  <a:fillRect/>
                </a:stretch>
              </a:blipFill>
            </p:spPr>
            <p:txBody>
              <a:bodyPr/>
              <a:lstStyle/>
              <a:p>
                <a:r>
                  <a:rPr lang="zh-CN" altLang="en-US">
                    <a:noFill/>
                  </a:rPr>
                  <a:t> </a:t>
                </a:r>
              </a:p>
            </p:txBody>
          </p:sp>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BA21D53-4630-6C49-9FEA-32739BBB2221}"/>
              </a:ext>
            </a:extLst>
          </p:cNvPr>
          <p:cNvSpPr>
            <a:spLocks noGrp="1"/>
          </p:cNvSpPr>
          <p:nvPr>
            <p:ph type="title"/>
          </p:nvPr>
        </p:nvSpPr>
        <p:spPr/>
        <p:txBody>
          <a:bodyPr/>
          <a:lstStyle/>
          <a:p>
            <a:r>
              <a:rPr lang="zh-CN" altLang="en-US" dirty="0">
                <a:latin typeface="KaiTi" panose="02010609060101010101" pitchFamily="49" charset="-122"/>
                <a:ea typeface="KaiTi" panose="02010609060101010101" pitchFamily="49" charset="-122"/>
              </a:rPr>
              <a:t>四、概率</a:t>
            </a:r>
          </a:p>
        </p:txBody>
      </p:sp>
      <p:sp>
        <p:nvSpPr>
          <p:cNvPr id="5" name="内容占位符 4">
            <a:extLst>
              <a:ext uri="{FF2B5EF4-FFF2-40B4-BE49-F238E27FC236}">
                <a16:creationId xmlns:a16="http://schemas.microsoft.com/office/drawing/2014/main" id="{0C086CCB-0680-B940-972C-7B6556CDE346}"/>
              </a:ext>
            </a:extLst>
          </p:cNvPr>
          <p:cNvSpPr>
            <a:spLocks noGrp="1"/>
          </p:cNvSpPr>
          <p:nvPr>
            <p:ph idx="1"/>
          </p:nvPr>
        </p:nvSpPr>
        <p:spPr/>
        <p:txBody>
          <a:bodyPr>
            <a:normAutofit fontScale="92500" lnSpcReduction="10000"/>
          </a:bodyPr>
          <a:lstStyle/>
          <a:p>
            <a:r>
              <a:rPr lang="en-US" altLang="zh-CN" sz="900" dirty="0">
                <a:latin typeface="KaiTi" panose="02010609060101010101" pitchFamily="49" charset="-122"/>
                <a:ea typeface="KaiTi" panose="02010609060101010101" pitchFamily="49" charset="-122"/>
              </a:rPr>
              <a:t>2</a:t>
            </a:r>
            <a:r>
              <a:rPr lang="zh-CN" altLang="en-US" sz="900" dirty="0">
                <a:latin typeface="KaiTi" panose="02010609060101010101" pitchFamily="49" charset="-122"/>
                <a:ea typeface="KaiTi" panose="02010609060101010101" pitchFamily="49" charset="-122"/>
              </a:rPr>
              <a:t>、概率的频率定义或经验定义</a:t>
            </a:r>
            <a:endParaRPr lang="en-US" altLang="zh-CN" sz="900" dirty="0">
              <a:latin typeface="KaiTi" panose="02010609060101010101" pitchFamily="49" charset="-122"/>
              <a:ea typeface="KaiTi" panose="02010609060101010101" pitchFamily="49" charset="-122"/>
            </a:endParaRPr>
          </a:p>
          <a:p>
            <a:pPr lvl="1"/>
            <a:r>
              <a:rPr lang="zh-CN" altLang="en-US" sz="900" dirty="0">
                <a:latin typeface="KaiTi" panose="02010609060101010101" pitchFamily="49" charset="-122"/>
                <a:ea typeface="KaiTi" panose="02010609060101010101" pitchFamily="49" charset="-122"/>
              </a:rPr>
              <a:t>频数：事件发生的个数</a:t>
            </a:r>
            <a:endParaRPr lang="en-US" altLang="zh-CN" sz="900" dirty="0">
              <a:latin typeface="KaiTi" panose="02010609060101010101" pitchFamily="49" charset="-122"/>
              <a:ea typeface="KaiTi" panose="02010609060101010101" pitchFamily="49" charset="-122"/>
            </a:endParaRPr>
          </a:p>
          <a:p>
            <a:pPr lvl="1"/>
            <a:r>
              <a:rPr lang="zh-CN" altLang="en-US" sz="900" dirty="0">
                <a:latin typeface="KaiTi" panose="02010609060101010101" pitchFamily="49" charset="-122"/>
                <a:ea typeface="KaiTi" panose="02010609060101010101" pitchFamily="49" charset="-122"/>
              </a:rPr>
              <a:t>频率：频数除以事件发生的总数</a:t>
            </a:r>
            <a:endParaRPr lang="en-US" altLang="zh-CN" sz="900" dirty="0">
              <a:latin typeface="KaiTi" panose="02010609060101010101" pitchFamily="49" charset="-122"/>
              <a:ea typeface="KaiTi" panose="02010609060101010101" pitchFamily="49" charset="-122"/>
            </a:endParaRPr>
          </a:p>
          <a:p>
            <a:pPr lvl="1"/>
            <a:r>
              <a:rPr lang="zh-CN" altLang="en-US" sz="900" dirty="0">
                <a:latin typeface="KaiTi" panose="02010609060101010101" pitchFamily="49" charset="-122"/>
                <a:ea typeface="KaiTi" panose="02010609060101010101" pitchFamily="49" charset="-122"/>
              </a:rPr>
              <a:t>如果观察次数足够多，可以把频率作为事件发生的概率</a:t>
            </a:r>
            <a:endParaRPr lang="en-US" altLang="zh-CN" sz="900" dirty="0">
              <a:latin typeface="KaiTi" panose="02010609060101010101" pitchFamily="49" charset="-122"/>
              <a:ea typeface="KaiTi" panose="02010609060101010101" pitchFamily="49" charset="-122"/>
            </a:endParaRPr>
          </a:p>
          <a:p>
            <a:pPr lvl="1"/>
            <a:r>
              <a:rPr lang="zh-CN" altLang="en-US" sz="900" dirty="0">
                <a:latin typeface="KaiTi" panose="02010609060101010101" pitchFamily="49" charset="-122"/>
                <a:ea typeface="KaiTi" panose="02010609060101010101" pitchFamily="49" charset="-122"/>
              </a:rPr>
              <a:t>概率的频率定义下</a:t>
            </a:r>
            <a:r>
              <a:rPr lang="zh-CN" altLang="en-US" sz="900" b="1" dirty="0">
                <a:solidFill>
                  <a:srgbClr val="FF0000"/>
                </a:solidFill>
                <a:latin typeface="KaiTi" panose="02010609060101010101" pitchFamily="49" charset="-122"/>
                <a:ea typeface="KaiTi" panose="02010609060101010101" pitchFamily="49" charset="-122"/>
              </a:rPr>
              <a:t>实验结果可以不是互斥，也不要求事件等可能发生。</a:t>
            </a:r>
            <a:endParaRPr lang="en-US" altLang="zh-CN" sz="900" b="1" dirty="0">
              <a:solidFill>
                <a:srgbClr val="FF0000"/>
              </a:solidFill>
              <a:latin typeface="KaiTi" panose="02010609060101010101" pitchFamily="49" charset="-122"/>
              <a:ea typeface="KaiTi" panose="02010609060101010101" pitchFamily="49" charset="-122"/>
            </a:endParaRPr>
          </a:p>
          <a:p>
            <a:r>
              <a:rPr lang="en-US" altLang="zh-CN" sz="1057" dirty="0">
                <a:latin typeface="KaiTi" panose="02010609060101010101" pitchFamily="49" charset="-122"/>
                <a:ea typeface="KaiTi" panose="02010609060101010101" pitchFamily="49" charset="-122"/>
              </a:rPr>
              <a:t>3</a:t>
            </a:r>
            <a:r>
              <a:rPr lang="zh-CN" altLang="en-US" sz="1057" dirty="0">
                <a:latin typeface="KaiTi" panose="02010609060101010101" pitchFamily="49" charset="-122"/>
                <a:ea typeface="KaiTi" panose="02010609060101010101" pitchFamily="49" charset="-122"/>
              </a:rPr>
              <a:t>、概率的性质（略）</a:t>
            </a:r>
            <a:endParaRPr lang="en-US" altLang="zh-CN" sz="1057" dirty="0">
              <a:latin typeface="KaiTi" panose="02010609060101010101" pitchFamily="49" charset="-122"/>
              <a:ea typeface="KaiTi" panose="02010609060101010101" pitchFamily="49" charset="-122"/>
            </a:endParaRPr>
          </a:p>
          <a:p>
            <a:pPr lvl="1"/>
            <a:endParaRPr lang="zh-CN" altLang="en-US" sz="900"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370364688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4F20BA-22F7-1F4E-A7B2-296BD00ECD59}"/>
              </a:ext>
            </a:extLst>
          </p:cNvPr>
          <p:cNvSpPr>
            <a:spLocks noGrp="1"/>
          </p:cNvSpPr>
          <p:nvPr>
            <p:ph type="title"/>
          </p:nvPr>
        </p:nvSpPr>
        <p:spPr/>
        <p:txBody>
          <a:bodyPr/>
          <a:lstStyle/>
          <a:p>
            <a:r>
              <a:rPr lang="en-US" altLang="zh-CN" sz="1200" dirty="0">
                <a:solidFill>
                  <a:srgbClr val="FF0000"/>
                </a:solidFill>
                <a:latin typeface="KaiTi" panose="02010609060101010101" pitchFamily="49" charset="-122"/>
                <a:ea typeface="KaiTi" panose="02010609060101010101" pitchFamily="49" charset="-122"/>
                <a:cs typeface="SimSun"/>
              </a:rPr>
              <a:t>1</a:t>
            </a:r>
            <a:r>
              <a:rPr lang="zh-CN" altLang="en-US" sz="1200" dirty="0">
                <a:solidFill>
                  <a:srgbClr val="FF0000"/>
                </a:solidFill>
                <a:latin typeface="KaiTi" panose="02010609060101010101" pitchFamily="49" charset="-122"/>
                <a:ea typeface="KaiTi" panose="02010609060101010101" pitchFamily="49" charset="-122"/>
                <a:cs typeface="SimSun"/>
              </a:rPr>
              <a:t>、两类错误的概念</a:t>
            </a:r>
            <a:r>
              <a:rPr lang="en-US" altLang="zh-CN" sz="1200" dirty="0">
                <a:solidFill>
                  <a:srgbClr val="FF0000"/>
                </a:solidFill>
                <a:latin typeface="KaiTi" panose="02010609060101010101" pitchFamily="49" charset="-122"/>
                <a:ea typeface="KaiTi" panose="02010609060101010101" pitchFamily="49" charset="-122"/>
                <a:cs typeface="SimSun"/>
              </a:rPr>
              <a:t>——</a:t>
            </a:r>
            <a:r>
              <a:rPr lang="zh-CN" altLang="en-US" sz="1200" dirty="0">
                <a:solidFill>
                  <a:srgbClr val="FF0000"/>
                </a:solidFill>
                <a:latin typeface="KaiTi" panose="02010609060101010101" pitchFamily="49" charset="-122"/>
                <a:ea typeface="KaiTi" panose="02010609060101010101" pitchFamily="49" charset="-122"/>
                <a:cs typeface="SimSun"/>
              </a:rPr>
              <a:t>数学表示</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E17BB00-9BBF-914B-835A-A6ED2BB924E5}"/>
                  </a:ext>
                </a:extLst>
              </p:cNvPr>
              <p:cNvSpPr>
                <a:spLocks noGrp="1"/>
              </p:cNvSpPr>
              <p:nvPr>
                <p:ph idx="1"/>
              </p:nvPr>
            </p:nvSpPr>
            <p:spPr>
              <a:xfrm>
                <a:off x="593435" y="791362"/>
                <a:ext cx="2701552" cy="1634958"/>
              </a:xfrm>
            </p:spPr>
            <p:txBody>
              <a:bodyPr>
                <a:noAutofit/>
              </a:bodyPr>
              <a:lstStyle/>
              <a:p>
                <a:r>
                  <a:rPr lang="zh-CN" altLang="en-US" sz="700" b="1" i="0" u="none" strike="noStrike" dirty="0">
                    <a:solidFill>
                      <a:srgbClr val="4D4D4D"/>
                    </a:solidFill>
                    <a:effectLst/>
                    <a:latin typeface="KaiTi" panose="02010609060101010101" pitchFamily="49" charset="-122"/>
                    <a:ea typeface="KaiTi" panose="02010609060101010101" pitchFamily="49" charset="-122"/>
                  </a:rPr>
                  <a:t>弃真</a:t>
                </a:r>
                <a:r>
                  <a:rPr lang="zh-CN" altLang="en-US" sz="700" b="1" dirty="0">
                    <a:solidFill>
                      <a:srgbClr val="4D4D4D"/>
                    </a:solidFill>
                    <a:latin typeface="KaiTi" panose="02010609060101010101" pitchFamily="49" charset="-122"/>
                    <a:ea typeface="KaiTi" panose="02010609060101010101" pitchFamily="49" charset="-122"/>
                  </a:rPr>
                  <a:t>：</a:t>
                </a:r>
                <a14:m>
                  <m:oMath xmlns:m="http://schemas.openxmlformats.org/officeDocument/2006/math">
                    <m:r>
                      <a:rPr lang="el-GR" altLang="zh-CN" sz="700" b="0" i="1" dirty="0" smtClean="0">
                        <a:effectLst/>
                        <a:latin typeface="Cambria Math" panose="02040503050406030204" pitchFamily="18" charset="0"/>
                      </a:rPr>
                      <m:t>𝛼</m:t>
                    </m:r>
                    <m:r>
                      <a:rPr lang="el-GR" altLang="zh-CN" sz="700" b="0" i="1" dirty="0" smtClean="0">
                        <a:effectLst/>
                        <a:latin typeface="Cambria Math" panose="02040503050406030204" pitchFamily="18" charset="0"/>
                      </a:rPr>
                      <m:t>(</m:t>
                    </m:r>
                    <m:r>
                      <a:rPr lang="el-GR" altLang="zh-CN" sz="700" b="0" i="1" dirty="0" smtClean="0">
                        <a:effectLst/>
                        <a:latin typeface="Cambria Math" panose="02040503050406030204" pitchFamily="18" charset="0"/>
                      </a:rPr>
                      <m:t>𝜃</m:t>
                    </m:r>
                    <m:r>
                      <a:rPr lang="el-GR" altLang="zh-CN" sz="700" b="0" i="1" dirty="0" smtClean="0">
                        <a:effectLst/>
                        <a:latin typeface="Cambria Math" panose="02040503050406030204" pitchFamily="18" charset="0"/>
                      </a:rPr>
                      <m:t>)=</m:t>
                    </m:r>
                    <m:sSub>
                      <m:sSubPr>
                        <m:ctrlPr>
                          <a:rPr lang="el-GR" altLang="zh-CN" sz="700" b="0" i="1" dirty="0" smtClean="0">
                            <a:effectLst/>
                            <a:latin typeface="Cambria Math" panose="02040503050406030204" pitchFamily="18" charset="0"/>
                          </a:rPr>
                        </m:ctrlPr>
                      </m:sSubPr>
                      <m:e>
                        <m:r>
                          <a:rPr lang="en-US" altLang="zh-CN" sz="700" i="1" dirty="0">
                            <a:latin typeface="Cambria Math" panose="02040503050406030204" pitchFamily="18" charset="0"/>
                          </a:rPr>
                          <m:t>𝑃</m:t>
                        </m:r>
                      </m:e>
                      <m:sub>
                        <m:r>
                          <a:rPr lang="el-GR" altLang="zh-CN" sz="700" i="1" dirty="0">
                            <a:latin typeface="Cambria Math" panose="02040503050406030204" pitchFamily="18" charset="0"/>
                          </a:rPr>
                          <m:t>𝜃</m:t>
                        </m:r>
                        <m:r>
                          <a:rPr lang="el-GR" altLang="zh-CN" sz="700" i="1" dirty="0">
                            <a:latin typeface="Cambria Math" panose="02040503050406030204" pitchFamily="18" charset="0"/>
                          </a:rPr>
                          <m:t>​</m:t>
                        </m:r>
                      </m:sub>
                    </m:sSub>
                    <m:r>
                      <a:rPr lang="el-GR" altLang="zh-CN" sz="700" b="0" i="1" dirty="0" smtClean="0">
                        <a:effectLst/>
                        <a:latin typeface="Cambria Math" panose="02040503050406030204" pitchFamily="18" charset="0"/>
                      </a:rPr>
                      <m:t> {</m:t>
                    </m:r>
                    <m:r>
                      <a:rPr lang="en-US" altLang="zh-CN" sz="700" b="0" i="1" dirty="0" err="1" smtClean="0">
                        <a:effectLst/>
                        <a:latin typeface="Cambria Math" panose="02040503050406030204" pitchFamily="18" charset="0"/>
                      </a:rPr>
                      <m:t>𝑥</m:t>
                    </m:r>
                    <m:r>
                      <a:rPr lang="en-US" altLang="zh-CN" sz="700" b="0" i="1" dirty="0" err="1" smtClean="0">
                        <a:effectLst/>
                        <a:latin typeface="Cambria Math" panose="02040503050406030204" pitchFamily="18" charset="0"/>
                      </a:rPr>
                      <m:t>∈</m:t>
                    </m:r>
                    <m:r>
                      <a:rPr lang="en-US" altLang="zh-CN" sz="700" b="0" i="1" dirty="0" err="1" smtClean="0">
                        <a:effectLst/>
                        <a:latin typeface="Cambria Math" panose="02040503050406030204" pitchFamily="18" charset="0"/>
                      </a:rPr>
                      <m:t>𝑊</m:t>
                    </m:r>
                    <m:r>
                      <a:rPr lang="en-US" altLang="zh-CN" sz="700" b="0" i="1" dirty="0" smtClean="0">
                        <a:effectLst/>
                        <a:latin typeface="Cambria Math" panose="02040503050406030204" pitchFamily="18" charset="0"/>
                      </a:rPr>
                      <m:t>},</m:t>
                    </m:r>
                    <m:r>
                      <a:rPr lang="el-GR" altLang="zh-CN" sz="700" b="0" i="1" dirty="0" smtClean="0">
                        <a:solidFill>
                          <a:srgbClr val="FF0000"/>
                        </a:solidFill>
                        <a:effectLst/>
                        <a:latin typeface="Cambria Math" panose="02040503050406030204" pitchFamily="18" charset="0"/>
                      </a:rPr>
                      <m:t>𝜃</m:t>
                    </m:r>
                    <m:r>
                      <a:rPr lang="el-GR" altLang="zh-CN" sz="700" b="0" i="1" dirty="0" smtClean="0">
                        <a:solidFill>
                          <a:srgbClr val="FF0000"/>
                        </a:solidFill>
                        <a:effectLst/>
                        <a:latin typeface="Cambria Math" panose="02040503050406030204" pitchFamily="18" charset="0"/>
                      </a:rPr>
                      <m:t>∈</m:t>
                    </m:r>
                    <m:sSub>
                      <m:sSubPr>
                        <m:ctrlPr>
                          <a:rPr lang="el-GR" altLang="zh-CN" sz="700" b="0" i="1" dirty="0" smtClean="0">
                            <a:solidFill>
                              <a:srgbClr val="FF0000"/>
                            </a:solidFill>
                            <a:effectLst/>
                            <a:latin typeface="Cambria Math" panose="02040503050406030204" pitchFamily="18" charset="0"/>
                          </a:rPr>
                        </m:ctrlPr>
                      </m:sSubPr>
                      <m:e>
                        <m:r>
                          <a:rPr lang="el-GR" altLang="zh-CN" sz="700" i="1" dirty="0">
                            <a:solidFill>
                              <a:srgbClr val="FF0000"/>
                            </a:solidFill>
                            <a:latin typeface="Cambria Math" panose="02040503050406030204" pitchFamily="18" charset="0"/>
                          </a:rPr>
                          <m:t>𝜃</m:t>
                        </m:r>
                      </m:e>
                      <m:sub>
                        <m:r>
                          <a:rPr lang="el-GR" altLang="zh-CN" sz="700" i="1" dirty="0">
                            <a:solidFill>
                              <a:srgbClr val="FF0000"/>
                            </a:solidFill>
                            <a:latin typeface="Cambria Math" panose="02040503050406030204" pitchFamily="18" charset="0"/>
                          </a:rPr>
                          <m:t>0</m:t>
                        </m:r>
                        <m:r>
                          <a:rPr lang="el-GR" altLang="zh-CN" sz="700" i="1" dirty="0">
                            <a:solidFill>
                              <a:srgbClr val="FF0000"/>
                            </a:solidFill>
                            <a:latin typeface="Cambria Math" panose="02040503050406030204" pitchFamily="18" charset="0"/>
                          </a:rPr>
                          <m:t>​</m:t>
                        </m:r>
                      </m:sub>
                    </m:sSub>
                  </m:oMath>
                </a14:m>
                <a:r>
                  <a:rPr kumimoji="1" lang="zh-CN" altLang="en-US" sz="700" dirty="0"/>
                  <a:t>   </a:t>
                </a:r>
                <a:r>
                  <a:rPr kumimoji="1" lang="en-US" altLang="zh-CN" sz="700" dirty="0"/>
                  <a:t> </a:t>
                </a:r>
                <a:r>
                  <a:rPr kumimoji="1" lang="zh-CN" altLang="en-US" sz="700" dirty="0"/>
                  <a:t>（</a:t>
                </a:r>
                <a14:m>
                  <m:oMath xmlns:m="http://schemas.openxmlformats.org/officeDocument/2006/math">
                    <m:r>
                      <a:rPr kumimoji="1" lang="en-US" altLang="zh-CN" sz="700" b="0" i="1" dirty="0" smtClean="0">
                        <a:latin typeface="Cambria Math" panose="02040503050406030204" pitchFamily="18" charset="0"/>
                      </a:rPr>
                      <m:t>𝑥</m:t>
                    </m:r>
                  </m:oMath>
                </a14:m>
                <a:r>
                  <a:rPr kumimoji="1" lang="zh-CN" altLang="en-US" sz="700" dirty="0">
                    <a:latin typeface="KaiTi" panose="02010609060101010101" pitchFamily="49" charset="-122"/>
                    <a:ea typeface="KaiTi" panose="02010609060101010101" pitchFamily="49" charset="-122"/>
                  </a:rPr>
                  <a:t>为检验统计量）</a:t>
                </a:r>
                <a:endParaRPr kumimoji="1" lang="en-US" altLang="zh-CN" sz="700" dirty="0">
                  <a:latin typeface="KaiTi" panose="02010609060101010101" pitchFamily="49" charset="-122"/>
                  <a:ea typeface="KaiTi" panose="02010609060101010101" pitchFamily="49" charset="-122"/>
                </a:endParaRPr>
              </a:p>
              <a:p>
                <a:r>
                  <a:rPr kumimoji="1" lang="zh-CN" altLang="en-US" sz="700" dirty="0">
                    <a:latin typeface="KaiTi" panose="02010609060101010101" pitchFamily="49" charset="-122"/>
                    <a:ea typeface="KaiTi" panose="02010609060101010101" pitchFamily="49" charset="-122"/>
                  </a:rPr>
                  <a:t>取伪：</a:t>
                </a:r>
                <a14:m>
                  <m:oMath xmlns:m="http://schemas.openxmlformats.org/officeDocument/2006/math">
                    <m:r>
                      <a:rPr kumimoji="1" lang="el-GR" altLang="zh-CN" sz="700" i="1" dirty="0" smtClean="0">
                        <a:latin typeface="Cambria Math" panose="02040503050406030204" pitchFamily="18" charset="0"/>
                      </a:rPr>
                      <m:t>𝛽</m:t>
                    </m:r>
                    <m:d>
                      <m:dPr>
                        <m:ctrlPr>
                          <a:rPr kumimoji="1" lang="el-GR" altLang="zh-CN" sz="700" i="1" dirty="0" smtClean="0">
                            <a:latin typeface="Cambria Math" panose="02040503050406030204" pitchFamily="18" charset="0"/>
                          </a:rPr>
                        </m:ctrlPr>
                      </m:dPr>
                      <m:e>
                        <m:r>
                          <a:rPr kumimoji="1" lang="el-GR" altLang="zh-CN" sz="700" i="1" dirty="0" smtClean="0">
                            <a:latin typeface="Cambria Math" panose="02040503050406030204" pitchFamily="18" charset="0"/>
                          </a:rPr>
                          <m:t>𝜃</m:t>
                        </m:r>
                      </m:e>
                    </m:d>
                    <m:r>
                      <a:rPr kumimoji="1" lang="el-GR" altLang="zh-CN" sz="700" i="1" dirty="0" smtClean="0">
                        <a:latin typeface="Cambria Math" panose="02040503050406030204" pitchFamily="18" charset="0"/>
                      </a:rPr>
                      <m:t>=</m:t>
                    </m:r>
                    <m:sSub>
                      <m:sSubPr>
                        <m:ctrlPr>
                          <a:rPr lang="el-GR" altLang="zh-CN" sz="700" i="1" dirty="0">
                            <a:latin typeface="Cambria Math" panose="02040503050406030204" pitchFamily="18" charset="0"/>
                          </a:rPr>
                        </m:ctrlPr>
                      </m:sSubPr>
                      <m:e>
                        <m:r>
                          <a:rPr lang="en-US" altLang="zh-CN" sz="700" i="1" dirty="0">
                            <a:latin typeface="Cambria Math" panose="02040503050406030204" pitchFamily="18" charset="0"/>
                          </a:rPr>
                          <m:t>𝑃</m:t>
                        </m:r>
                      </m:e>
                      <m:sub>
                        <m:r>
                          <a:rPr lang="el-GR" altLang="zh-CN" sz="700" i="1" dirty="0">
                            <a:latin typeface="Cambria Math" panose="02040503050406030204" pitchFamily="18" charset="0"/>
                          </a:rPr>
                          <m:t>𝜃</m:t>
                        </m:r>
                        <m:r>
                          <a:rPr lang="el-GR" altLang="zh-CN" sz="700" i="1" dirty="0">
                            <a:latin typeface="Cambria Math" panose="02040503050406030204" pitchFamily="18" charset="0"/>
                          </a:rPr>
                          <m:t>​</m:t>
                        </m:r>
                      </m:sub>
                    </m:sSub>
                    <m:d>
                      <m:dPr>
                        <m:begChr m:val="{"/>
                        <m:endChr m:val="}"/>
                        <m:ctrlPr>
                          <a:rPr kumimoji="1" lang="el-GR" altLang="zh-CN" sz="700" i="1" dirty="0" smtClean="0">
                            <a:latin typeface="Cambria Math" panose="02040503050406030204" pitchFamily="18" charset="0"/>
                          </a:rPr>
                        </m:ctrlPr>
                      </m:dPr>
                      <m:e>
                        <m:r>
                          <a:rPr kumimoji="1" lang="el-GR" altLang="zh-CN" sz="700" i="1" dirty="0" smtClean="0">
                            <a:latin typeface="Cambria Math" panose="02040503050406030204" pitchFamily="18" charset="0"/>
                          </a:rPr>
                          <m:t> </m:t>
                        </m:r>
                        <m:r>
                          <a:rPr kumimoji="1" lang="en-US" altLang="zh-CN" sz="700" i="1" dirty="0" smtClean="0">
                            <a:latin typeface="Cambria Math" panose="02040503050406030204" pitchFamily="18" charset="0"/>
                          </a:rPr>
                          <m:t>𝑥</m:t>
                        </m:r>
                        <m:r>
                          <a:rPr kumimoji="1" lang="en-US" altLang="zh-CN" sz="700" i="1" dirty="0" smtClean="0">
                            <a:latin typeface="Cambria Math" panose="02040503050406030204" pitchFamily="18" charset="0"/>
                          </a:rPr>
                          <m:t>∉</m:t>
                        </m:r>
                        <m:r>
                          <a:rPr kumimoji="1" lang="en-US" altLang="zh-CN" sz="700" i="1" dirty="0" smtClean="0">
                            <a:latin typeface="Cambria Math" panose="02040503050406030204" pitchFamily="18" charset="0"/>
                          </a:rPr>
                          <m:t>𝑊</m:t>
                        </m:r>
                        <m:r>
                          <a:rPr kumimoji="1" lang="en-US" altLang="zh-CN" sz="700" i="1" dirty="0" smtClean="0">
                            <a:latin typeface="Cambria Math" panose="02040503050406030204" pitchFamily="18" charset="0"/>
                          </a:rPr>
                          <m:t> </m:t>
                        </m:r>
                      </m:e>
                    </m:d>
                    <m:r>
                      <a:rPr kumimoji="1" lang="en-US" altLang="zh-CN" sz="700" i="1" dirty="0" smtClean="0">
                        <a:latin typeface="Cambria Math" panose="02040503050406030204" pitchFamily="18" charset="0"/>
                      </a:rPr>
                      <m:t>= 1 −</m:t>
                    </m:r>
                    <m:sSub>
                      <m:sSubPr>
                        <m:ctrlPr>
                          <a:rPr lang="el-GR" altLang="zh-CN" sz="700" i="1" dirty="0">
                            <a:latin typeface="Cambria Math" panose="02040503050406030204" pitchFamily="18" charset="0"/>
                          </a:rPr>
                        </m:ctrlPr>
                      </m:sSubPr>
                      <m:e>
                        <m:r>
                          <a:rPr lang="en-US" altLang="zh-CN" sz="700" i="1" dirty="0">
                            <a:latin typeface="Cambria Math" panose="02040503050406030204" pitchFamily="18" charset="0"/>
                          </a:rPr>
                          <m:t>𝑃</m:t>
                        </m:r>
                      </m:e>
                      <m:sub>
                        <m:r>
                          <a:rPr lang="el-GR" altLang="zh-CN" sz="700" i="1" dirty="0">
                            <a:latin typeface="Cambria Math" panose="02040503050406030204" pitchFamily="18" charset="0"/>
                          </a:rPr>
                          <m:t>𝜃</m:t>
                        </m:r>
                        <m:r>
                          <a:rPr lang="el-GR" altLang="zh-CN" sz="700" i="1" dirty="0">
                            <a:latin typeface="Cambria Math" panose="02040503050406030204" pitchFamily="18" charset="0"/>
                          </a:rPr>
                          <m:t>​</m:t>
                        </m:r>
                      </m:sub>
                    </m:sSub>
                    <m:r>
                      <a:rPr kumimoji="1" lang="el-GR" altLang="zh-CN" sz="700" i="1" dirty="0" smtClean="0">
                        <a:latin typeface="Cambria Math" panose="02040503050406030204" pitchFamily="18" charset="0"/>
                      </a:rPr>
                      <m:t> </m:t>
                    </m:r>
                    <m:d>
                      <m:dPr>
                        <m:begChr m:val="{"/>
                        <m:endChr m:val="}"/>
                        <m:ctrlPr>
                          <a:rPr kumimoji="1" lang="el-GR" altLang="zh-CN" sz="700" i="1" dirty="0" smtClean="0">
                            <a:latin typeface="Cambria Math" panose="02040503050406030204" pitchFamily="18" charset="0"/>
                          </a:rPr>
                        </m:ctrlPr>
                      </m:dPr>
                      <m:e>
                        <m:r>
                          <a:rPr kumimoji="1" lang="el-GR" altLang="zh-CN" sz="700" i="1" dirty="0" smtClean="0">
                            <a:latin typeface="Cambria Math" panose="02040503050406030204" pitchFamily="18" charset="0"/>
                          </a:rPr>
                          <m:t> </m:t>
                        </m:r>
                        <m:r>
                          <a:rPr kumimoji="1" lang="en-US" altLang="zh-CN" sz="700" i="1" dirty="0" smtClean="0">
                            <a:latin typeface="Cambria Math" panose="02040503050406030204" pitchFamily="18" charset="0"/>
                          </a:rPr>
                          <m:t>𝑥</m:t>
                        </m:r>
                        <m:r>
                          <a:rPr kumimoji="1" lang="en-US" altLang="zh-CN" sz="700" i="1" dirty="0" smtClean="0">
                            <a:latin typeface="Cambria Math" panose="02040503050406030204" pitchFamily="18" charset="0"/>
                          </a:rPr>
                          <m:t>∈</m:t>
                        </m:r>
                        <m:r>
                          <a:rPr kumimoji="1" lang="en-US" altLang="zh-CN" sz="700" i="1" dirty="0" smtClean="0">
                            <a:latin typeface="Cambria Math" panose="02040503050406030204" pitchFamily="18" charset="0"/>
                          </a:rPr>
                          <m:t>𝑊</m:t>
                        </m:r>
                        <m:r>
                          <a:rPr kumimoji="1" lang="en-US" altLang="zh-CN" sz="700" i="1" dirty="0" smtClean="0">
                            <a:latin typeface="Cambria Math" panose="02040503050406030204" pitchFamily="18" charset="0"/>
                          </a:rPr>
                          <m:t> </m:t>
                        </m:r>
                      </m:e>
                    </m:d>
                    <m:r>
                      <a:rPr kumimoji="1" lang="en-US" altLang="zh-CN" sz="700" i="1" dirty="0" smtClean="0">
                        <a:latin typeface="Cambria Math" panose="02040503050406030204" pitchFamily="18" charset="0"/>
                      </a:rPr>
                      <m:t>, </m:t>
                    </m:r>
                    <m:r>
                      <a:rPr kumimoji="1" lang="el-GR" altLang="zh-CN" sz="700" i="1" dirty="0" smtClean="0">
                        <a:solidFill>
                          <a:srgbClr val="FF0000"/>
                        </a:solidFill>
                        <a:latin typeface="Cambria Math" panose="02040503050406030204" pitchFamily="18" charset="0"/>
                      </a:rPr>
                      <m:t>𝜃</m:t>
                    </m:r>
                    <m:r>
                      <a:rPr kumimoji="1" lang="el-GR" altLang="zh-CN" sz="700" i="1" dirty="0" smtClean="0">
                        <a:solidFill>
                          <a:srgbClr val="FF0000"/>
                        </a:solidFill>
                        <a:latin typeface="Cambria Math" panose="02040503050406030204" pitchFamily="18" charset="0"/>
                      </a:rPr>
                      <m:t> ∈</m:t>
                    </m:r>
                    <m:sSub>
                      <m:sSubPr>
                        <m:ctrlPr>
                          <a:rPr lang="el-GR" altLang="zh-CN" sz="700" i="1" dirty="0">
                            <a:solidFill>
                              <a:srgbClr val="FF0000"/>
                            </a:solidFill>
                            <a:latin typeface="Cambria Math" panose="02040503050406030204" pitchFamily="18" charset="0"/>
                          </a:rPr>
                        </m:ctrlPr>
                      </m:sSubPr>
                      <m:e>
                        <m:r>
                          <a:rPr lang="el-GR" altLang="zh-CN" sz="700" i="1" dirty="0">
                            <a:solidFill>
                              <a:srgbClr val="FF0000"/>
                            </a:solidFill>
                            <a:latin typeface="Cambria Math" panose="02040503050406030204" pitchFamily="18" charset="0"/>
                          </a:rPr>
                          <m:t>𝜃</m:t>
                        </m:r>
                      </m:e>
                      <m:sub>
                        <m:r>
                          <a:rPr lang="en-US" altLang="zh-CN" sz="700" b="0" i="1" dirty="0" smtClean="0">
                            <a:solidFill>
                              <a:srgbClr val="FF0000"/>
                            </a:solidFill>
                            <a:latin typeface="Cambria Math" panose="02040503050406030204" pitchFamily="18" charset="0"/>
                          </a:rPr>
                          <m:t>1</m:t>
                        </m:r>
                        <m:r>
                          <a:rPr lang="el-GR" altLang="zh-CN" sz="700" i="1" dirty="0">
                            <a:solidFill>
                              <a:srgbClr val="FF0000"/>
                            </a:solidFill>
                            <a:latin typeface="Cambria Math" panose="02040503050406030204" pitchFamily="18" charset="0"/>
                          </a:rPr>
                          <m:t>​</m:t>
                        </m:r>
                      </m:sub>
                    </m:sSub>
                  </m:oMath>
                </a14:m>
                <a:endParaRPr kumimoji="1" lang="en-US" altLang="zh-CN" sz="700" i="1" dirty="0">
                  <a:latin typeface="Cambria Math" panose="02040503050406030204" pitchFamily="18" charset="0"/>
                </a:endParaRPr>
              </a:p>
              <a:p>
                <a:r>
                  <a:rPr kumimoji="1" lang="zh-CN" altLang="en-US" sz="700" dirty="0">
                    <a:latin typeface="KaiTi" panose="02010609060101010101" pitchFamily="49" charset="-122"/>
                    <a:ea typeface="KaiTi" panose="02010609060101010101" pitchFamily="49" charset="-122"/>
                  </a:rPr>
                  <a:t>原假设不成立，检验拒绝，即</a:t>
                </a:r>
                <a:r>
                  <a:rPr kumimoji="1" lang="zh-CN" altLang="en-US" sz="700" dirty="0">
                    <a:solidFill>
                      <a:srgbClr val="7030A0"/>
                    </a:solidFill>
                    <a:latin typeface="KaiTi" panose="02010609060101010101" pitchFamily="49" charset="-122"/>
                    <a:ea typeface="KaiTi" panose="02010609060101010101" pitchFamily="49" charset="-122"/>
                  </a:rPr>
                  <a:t>应该拒绝且检验拒绝的概率</a:t>
                </a:r>
                <a:r>
                  <a:rPr kumimoji="1" lang="zh-CN" altLang="en-US" sz="700" dirty="0">
                    <a:latin typeface="KaiTi" panose="02010609060101010101" pitchFamily="49" charset="-122"/>
                    <a:ea typeface="KaiTi" panose="02010609060101010101" pitchFamily="49" charset="-122"/>
                  </a:rPr>
                  <a:t>，称为检验的势或功效</a:t>
                </a:r>
              </a:p>
              <a:p>
                <a:pPr lvl="1"/>
                <a14:m>
                  <m:oMath xmlns:m="http://schemas.openxmlformats.org/officeDocument/2006/math">
                    <m:r>
                      <a:rPr kumimoji="1" lang="el-GR" altLang="zh-CN" sz="700" i="1" dirty="0" smtClean="0">
                        <a:latin typeface="Cambria Math" panose="02040503050406030204" pitchFamily="18" charset="0"/>
                      </a:rPr>
                      <m:t>𝛾</m:t>
                    </m:r>
                    <m:r>
                      <a:rPr kumimoji="1" lang="el-GR" altLang="zh-CN" sz="700" i="1" dirty="0" smtClean="0">
                        <a:latin typeface="Cambria Math" panose="02040503050406030204" pitchFamily="18" charset="0"/>
                      </a:rPr>
                      <m:t> </m:t>
                    </m:r>
                    <m:d>
                      <m:dPr>
                        <m:ctrlPr>
                          <a:rPr kumimoji="1" lang="el-GR" altLang="zh-CN" sz="700" i="1" dirty="0" smtClean="0">
                            <a:latin typeface="Cambria Math" panose="02040503050406030204" pitchFamily="18" charset="0"/>
                          </a:rPr>
                        </m:ctrlPr>
                      </m:dPr>
                      <m:e>
                        <m:r>
                          <a:rPr kumimoji="1" lang="el-GR" altLang="zh-CN" sz="700" i="1" dirty="0" smtClean="0">
                            <a:latin typeface="Cambria Math" panose="02040503050406030204" pitchFamily="18" charset="0"/>
                          </a:rPr>
                          <m:t> </m:t>
                        </m:r>
                        <m:r>
                          <a:rPr kumimoji="1" lang="el-GR" altLang="zh-CN" sz="700" i="1" dirty="0" smtClean="0">
                            <a:latin typeface="Cambria Math" panose="02040503050406030204" pitchFamily="18" charset="0"/>
                          </a:rPr>
                          <m:t>𝜃</m:t>
                        </m:r>
                        <m:r>
                          <a:rPr kumimoji="1" lang="el-GR" altLang="zh-CN" sz="700" i="1" dirty="0" smtClean="0">
                            <a:latin typeface="Cambria Math" panose="02040503050406030204" pitchFamily="18" charset="0"/>
                          </a:rPr>
                          <m:t> </m:t>
                        </m:r>
                      </m:e>
                    </m:d>
                    <m:r>
                      <a:rPr kumimoji="1" lang="el-GR" altLang="zh-CN" sz="700" i="1" dirty="0" smtClean="0">
                        <a:latin typeface="Cambria Math" panose="02040503050406030204" pitchFamily="18" charset="0"/>
                      </a:rPr>
                      <m:t>=</m:t>
                    </m:r>
                    <m:sSub>
                      <m:sSubPr>
                        <m:ctrlPr>
                          <a:rPr lang="el-GR" altLang="zh-CN" sz="700" i="1" dirty="0">
                            <a:latin typeface="Cambria Math" panose="02040503050406030204" pitchFamily="18" charset="0"/>
                          </a:rPr>
                        </m:ctrlPr>
                      </m:sSubPr>
                      <m:e>
                        <m:r>
                          <a:rPr lang="en-US" altLang="zh-CN" sz="700" i="1" dirty="0">
                            <a:latin typeface="Cambria Math" panose="02040503050406030204" pitchFamily="18" charset="0"/>
                          </a:rPr>
                          <m:t>𝑃</m:t>
                        </m:r>
                      </m:e>
                      <m:sub>
                        <m:r>
                          <a:rPr lang="el-GR" altLang="zh-CN" sz="700" i="1" dirty="0">
                            <a:latin typeface="Cambria Math" panose="02040503050406030204" pitchFamily="18" charset="0"/>
                          </a:rPr>
                          <m:t>𝜃</m:t>
                        </m:r>
                        <m:r>
                          <a:rPr lang="el-GR" altLang="zh-CN" sz="700" i="1" dirty="0">
                            <a:latin typeface="Cambria Math" panose="02040503050406030204" pitchFamily="18" charset="0"/>
                          </a:rPr>
                          <m:t>​</m:t>
                        </m:r>
                      </m:sub>
                    </m:sSub>
                    <m:d>
                      <m:dPr>
                        <m:begChr m:val="{"/>
                        <m:endChr m:val="}"/>
                        <m:ctrlPr>
                          <a:rPr kumimoji="1" lang="el-GR" altLang="zh-CN" sz="700" i="1" dirty="0" smtClean="0">
                            <a:latin typeface="Cambria Math" panose="02040503050406030204" pitchFamily="18" charset="0"/>
                          </a:rPr>
                        </m:ctrlPr>
                      </m:dPr>
                      <m:e>
                        <m:r>
                          <a:rPr kumimoji="1" lang="el-GR" altLang="zh-CN" sz="700" i="1" dirty="0" smtClean="0">
                            <a:latin typeface="Cambria Math" panose="02040503050406030204" pitchFamily="18" charset="0"/>
                          </a:rPr>
                          <m:t> </m:t>
                        </m:r>
                        <m:r>
                          <a:rPr kumimoji="1" lang="en-US" altLang="zh-CN" sz="700" i="1" dirty="0" smtClean="0">
                            <a:latin typeface="Cambria Math" panose="02040503050406030204" pitchFamily="18" charset="0"/>
                          </a:rPr>
                          <m:t>𝑥</m:t>
                        </m:r>
                        <m:r>
                          <a:rPr kumimoji="1" lang="en-US" altLang="zh-CN" sz="700" i="1" dirty="0" smtClean="0">
                            <a:latin typeface="Cambria Math" panose="02040503050406030204" pitchFamily="18" charset="0"/>
                          </a:rPr>
                          <m:t>∈</m:t>
                        </m:r>
                        <m:r>
                          <a:rPr kumimoji="1" lang="en-US" altLang="zh-CN" sz="700" i="1" dirty="0" smtClean="0">
                            <a:latin typeface="Cambria Math" panose="02040503050406030204" pitchFamily="18" charset="0"/>
                          </a:rPr>
                          <m:t>𝑊</m:t>
                        </m:r>
                        <m:r>
                          <a:rPr kumimoji="1" lang="en-US" altLang="zh-CN" sz="700" i="1" dirty="0" smtClean="0">
                            <a:latin typeface="Cambria Math" panose="02040503050406030204" pitchFamily="18" charset="0"/>
                          </a:rPr>
                          <m:t> </m:t>
                        </m:r>
                      </m:e>
                    </m:d>
                    <m:r>
                      <a:rPr kumimoji="1" lang="en-US" altLang="zh-CN" sz="700" i="1" dirty="0" smtClean="0">
                        <a:latin typeface="Cambria Math" panose="02040503050406030204" pitchFamily="18" charset="0"/>
                      </a:rPr>
                      <m:t>= 1 −</m:t>
                    </m:r>
                    <m:r>
                      <a:rPr kumimoji="1" lang="el-GR" altLang="zh-CN" sz="700" i="1" dirty="0">
                        <a:latin typeface="Cambria Math" panose="02040503050406030204" pitchFamily="18" charset="0"/>
                      </a:rPr>
                      <m:t>𝛽</m:t>
                    </m:r>
                    <m:d>
                      <m:dPr>
                        <m:ctrlPr>
                          <a:rPr kumimoji="1" lang="el-GR" altLang="zh-CN" sz="700" i="1" dirty="0">
                            <a:latin typeface="Cambria Math" panose="02040503050406030204" pitchFamily="18" charset="0"/>
                          </a:rPr>
                        </m:ctrlPr>
                      </m:dPr>
                      <m:e>
                        <m:r>
                          <a:rPr kumimoji="1" lang="el-GR" altLang="zh-CN" sz="700" i="1" dirty="0">
                            <a:latin typeface="Cambria Math" panose="02040503050406030204" pitchFamily="18" charset="0"/>
                          </a:rPr>
                          <m:t>𝜃</m:t>
                        </m:r>
                      </m:e>
                    </m:d>
                    <m:r>
                      <a:rPr kumimoji="1" lang="el-GR" altLang="zh-CN" sz="700" i="1" dirty="0">
                        <a:latin typeface="Cambria Math" panose="02040503050406030204" pitchFamily="18" charset="0"/>
                      </a:rPr>
                      <m:t>, </m:t>
                    </m:r>
                    <m:r>
                      <a:rPr kumimoji="1" lang="el-GR" altLang="zh-CN" sz="700" i="1" dirty="0">
                        <a:latin typeface="Cambria Math" panose="02040503050406030204" pitchFamily="18" charset="0"/>
                      </a:rPr>
                      <m:t>𝜃</m:t>
                    </m:r>
                    <m:r>
                      <a:rPr kumimoji="1" lang="el-GR" altLang="zh-CN" sz="700" i="1" dirty="0">
                        <a:latin typeface="Cambria Math" panose="02040503050406030204" pitchFamily="18" charset="0"/>
                      </a:rPr>
                      <m:t> ∈</m:t>
                    </m:r>
                    <m:sSub>
                      <m:sSubPr>
                        <m:ctrlPr>
                          <a:rPr lang="el-GR" altLang="zh-CN" sz="700" i="1" dirty="0">
                            <a:latin typeface="Cambria Math" panose="02040503050406030204" pitchFamily="18" charset="0"/>
                          </a:rPr>
                        </m:ctrlPr>
                      </m:sSubPr>
                      <m:e>
                        <m:r>
                          <a:rPr lang="el-GR" altLang="zh-CN" sz="700" i="1" dirty="0">
                            <a:latin typeface="Cambria Math" panose="02040503050406030204" pitchFamily="18" charset="0"/>
                          </a:rPr>
                          <m:t>𝜃</m:t>
                        </m:r>
                      </m:e>
                      <m:sub>
                        <m:r>
                          <a:rPr lang="en-US" altLang="zh-CN" sz="700" i="1" dirty="0">
                            <a:latin typeface="Cambria Math" panose="02040503050406030204" pitchFamily="18" charset="0"/>
                          </a:rPr>
                          <m:t>1</m:t>
                        </m:r>
                        <m:r>
                          <a:rPr lang="el-GR" altLang="zh-CN" sz="700" i="1" dirty="0">
                            <a:latin typeface="Cambria Math" panose="02040503050406030204" pitchFamily="18" charset="0"/>
                          </a:rPr>
                          <m:t>​</m:t>
                        </m:r>
                      </m:sub>
                    </m:sSub>
                  </m:oMath>
                </a14:m>
                <a:endParaRPr lang="en-US" altLang="zh-CN" sz="700" i="1" dirty="0">
                  <a:latin typeface="Cambria Math" panose="02040503050406030204" pitchFamily="18" charset="0"/>
                </a:endParaRPr>
              </a:p>
              <a:p>
                <a:r>
                  <a:rPr kumimoji="1" lang="zh-CN" altLang="en-US" sz="700" dirty="0">
                    <a:latin typeface="KaiTi" panose="02010609060101010101" pitchFamily="49" charset="-122"/>
                    <a:ea typeface="KaiTi" panose="02010609060101010101" pitchFamily="49" charset="-122"/>
                  </a:rPr>
                  <a:t>势函数或功效函数</a:t>
                </a:r>
              </a:p>
              <a:p>
                <a:pPr lvl="1"/>
                <a14:m>
                  <m:oMath xmlns:m="http://schemas.openxmlformats.org/officeDocument/2006/math">
                    <m:r>
                      <a:rPr kumimoji="1" lang="en-US" altLang="zh-CN" sz="700" i="1" dirty="0" smtClean="0">
                        <a:latin typeface="Cambria Math" panose="02040503050406030204" pitchFamily="18" charset="0"/>
                      </a:rPr>
                      <m:t>𝑔</m:t>
                    </m:r>
                    <m:d>
                      <m:dPr>
                        <m:ctrlPr>
                          <a:rPr kumimoji="1" lang="en-US" altLang="zh-CN" sz="700" i="1" dirty="0" smtClean="0">
                            <a:latin typeface="Cambria Math" panose="02040503050406030204" pitchFamily="18" charset="0"/>
                          </a:rPr>
                        </m:ctrlPr>
                      </m:dPr>
                      <m:e>
                        <m:r>
                          <a:rPr kumimoji="1" lang="el-GR" altLang="zh-CN" sz="700" i="1" dirty="0" smtClean="0">
                            <a:latin typeface="Cambria Math" panose="02040503050406030204" pitchFamily="18" charset="0"/>
                          </a:rPr>
                          <m:t>𝜃</m:t>
                        </m:r>
                      </m:e>
                    </m:d>
                    <m:r>
                      <a:rPr kumimoji="1" lang="el-GR" altLang="zh-CN" sz="700" i="1" dirty="0" smtClean="0">
                        <a:latin typeface="Cambria Math" panose="02040503050406030204" pitchFamily="18" charset="0"/>
                      </a:rPr>
                      <m:t>=</m:t>
                    </m:r>
                    <m:sSub>
                      <m:sSubPr>
                        <m:ctrlPr>
                          <a:rPr lang="el-GR" altLang="zh-CN" sz="700" i="1" dirty="0">
                            <a:latin typeface="Cambria Math" panose="02040503050406030204" pitchFamily="18" charset="0"/>
                          </a:rPr>
                        </m:ctrlPr>
                      </m:sSubPr>
                      <m:e>
                        <m:r>
                          <a:rPr lang="en-US" altLang="zh-CN" sz="700" i="1" dirty="0">
                            <a:latin typeface="Cambria Math" panose="02040503050406030204" pitchFamily="18" charset="0"/>
                          </a:rPr>
                          <m:t>𝑃</m:t>
                        </m:r>
                      </m:e>
                      <m:sub>
                        <m:r>
                          <a:rPr lang="el-GR" altLang="zh-CN" sz="700" i="1" dirty="0">
                            <a:latin typeface="Cambria Math" panose="02040503050406030204" pitchFamily="18" charset="0"/>
                          </a:rPr>
                          <m:t>𝜃</m:t>
                        </m:r>
                        <m:r>
                          <a:rPr lang="el-GR" altLang="zh-CN" sz="700" i="1" dirty="0">
                            <a:latin typeface="Cambria Math" panose="02040503050406030204" pitchFamily="18" charset="0"/>
                          </a:rPr>
                          <m:t>​</m:t>
                        </m:r>
                      </m:sub>
                    </m:sSub>
                    <m:d>
                      <m:dPr>
                        <m:begChr m:val="{"/>
                        <m:endChr m:val="}"/>
                        <m:ctrlPr>
                          <a:rPr kumimoji="1" lang="el-GR" altLang="zh-CN" sz="700" i="1" dirty="0" smtClean="0">
                            <a:latin typeface="Cambria Math" panose="02040503050406030204" pitchFamily="18" charset="0"/>
                          </a:rPr>
                        </m:ctrlPr>
                      </m:dPr>
                      <m:e>
                        <m:r>
                          <a:rPr kumimoji="1" lang="el-GR" altLang="zh-CN" sz="700" i="1" dirty="0" smtClean="0">
                            <a:latin typeface="Cambria Math" panose="02040503050406030204" pitchFamily="18" charset="0"/>
                          </a:rPr>
                          <m:t> </m:t>
                        </m:r>
                        <m:r>
                          <a:rPr kumimoji="1" lang="en-US" altLang="zh-CN" sz="700" i="1" dirty="0" smtClean="0">
                            <a:latin typeface="Cambria Math" panose="02040503050406030204" pitchFamily="18" charset="0"/>
                          </a:rPr>
                          <m:t>𝑥</m:t>
                        </m:r>
                        <m:r>
                          <a:rPr kumimoji="1" lang="en-US" altLang="zh-CN" sz="700" i="1" dirty="0" smtClean="0">
                            <a:latin typeface="Cambria Math" panose="02040503050406030204" pitchFamily="18" charset="0"/>
                          </a:rPr>
                          <m:t>∈</m:t>
                        </m:r>
                        <m:r>
                          <a:rPr kumimoji="1" lang="en-US" altLang="zh-CN" sz="700" i="1" dirty="0" smtClean="0">
                            <a:latin typeface="Cambria Math" panose="02040503050406030204" pitchFamily="18" charset="0"/>
                          </a:rPr>
                          <m:t>𝑊</m:t>
                        </m:r>
                        <m:r>
                          <a:rPr kumimoji="1" lang="en-US" altLang="zh-CN" sz="700" i="1" dirty="0" smtClean="0">
                            <a:latin typeface="Cambria Math" panose="02040503050406030204" pitchFamily="18" charset="0"/>
                          </a:rPr>
                          <m:t> </m:t>
                        </m:r>
                      </m:e>
                    </m:d>
                    <m:r>
                      <a:rPr kumimoji="1" lang="en-US" altLang="zh-CN" sz="700" i="1" dirty="0" smtClean="0">
                        <a:latin typeface="Cambria Math" panose="02040503050406030204" pitchFamily="18" charset="0"/>
                      </a:rPr>
                      <m:t>=</m:t>
                    </m:r>
                    <m:sSub>
                      <m:sSubPr>
                        <m:ctrlPr>
                          <a:rPr lang="el-GR" altLang="zh-CN" sz="700" i="1" dirty="0">
                            <a:latin typeface="Cambria Math" panose="02040503050406030204" pitchFamily="18" charset="0"/>
                          </a:rPr>
                        </m:ctrlPr>
                      </m:sSubPr>
                      <m:e>
                        <m:r>
                          <a:rPr lang="en-US" altLang="zh-CN" sz="700" b="0" i="1" dirty="0" smtClean="0">
                            <a:latin typeface="Cambria Math" panose="02040503050406030204" pitchFamily="18" charset="0"/>
                          </a:rPr>
                          <m:t>𝐸</m:t>
                        </m:r>
                      </m:e>
                      <m:sub>
                        <m:r>
                          <a:rPr lang="el-GR" altLang="zh-CN" sz="700" i="1" dirty="0">
                            <a:latin typeface="Cambria Math" panose="02040503050406030204" pitchFamily="18" charset="0"/>
                          </a:rPr>
                          <m:t>𝜃</m:t>
                        </m:r>
                        <m:r>
                          <a:rPr lang="el-GR" altLang="zh-CN" sz="700" i="1" dirty="0">
                            <a:latin typeface="Cambria Math" panose="02040503050406030204" pitchFamily="18" charset="0"/>
                          </a:rPr>
                          <m:t>​</m:t>
                        </m:r>
                      </m:sub>
                    </m:sSub>
                    <m:r>
                      <a:rPr kumimoji="1" lang="el-GR" altLang="zh-CN" sz="700" i="1" dirty="0" smtClean="0">
                        <a:latin typeface="Cambria Math" panose="02040503050406030204" pitchFamily="18" charset="0"/>
                      </a:rPr>
                      <m:t> </m:t>
                    </m:r>
                    <m:d>
                      <m:dPr>
                        <m:ctrlPr>
                          <a:rPr kumimoji="1" lang="el-GR" altLang="zh-CN" sz="700" i="1" dirty="0" smtClean="0">
                            <a:latin typeface="Cambria Math" panose="02040503050406030204" pitchFamily="18" charset="0"/>
                          </a:rPr>
                        </m:ctrlPr>
                      </m:dPr>
                      <m:e>
                        <m:r>
                          <a:rPr kumimoji="1" lang="el-GR" altLang="zh-CN" sz="700" i="1" dirty="0" smtClean="0">
                            <a:latin typeface="Cambria Math" panose="02040503050406030204" pitchFamily="18" charset="0"/>
                          </a:rPr>
                          <m:t>𝜑</m:t>
                        </m:r>
                        <m:r>
                          <a:rPr kumimoji="1" lang="el-GR" altLang="zh-CN" sz="700" i="1" dirty="0" smtClean="0">
                            <a:latin typeface="Cambria Math" panose="02040503050406030204" pitchFamily="18" charset="0"/>
                          </a:rPr>
                          <m:t> </m:t>
                        </m:r>
                        <m:d>
                          <m:dPr>
                            <m:ctrlPr>
                              <a:rPr kumimoji="1" lang="el-GR" altLang="zh-CN" sz="700" i="1" dirty="0" smtClean="0">
                                <a:latin typeface="Cambria Math" panose="02040503050406030204" pitchFamily="18" charset="0"/>
                              </a:rPr>
                            </m:ctrlPr>
                          </m:dPr>
                          <m:e>
                            <m:r>
                              <a:rPr kumimoji="1" lang="en-US" altLang="zh-CN" sz="700" i="1" dirty="0" smtClean="0">
                                <a:latin typeface="Cambria Math" panose="02040503050406030204" pitchFamily="18" charset="0"/>
                              </a:rPr>
                              <m:t>𝑥</m:t>
                            </m:r>
                            <m:r>
                              <a:rPr kumimoji="1" lang="en-US" altLang="zh-CN" sz="700" i="1" dirty="0" smtClean="0">
                                <a:latin typeface="Cambria Math" panose="02040503050406030204" pitchFamily="18" charset="0"/>
                              </a:rPr>
                              <m:t> </m:t>
                            </m:r>
                          </m:e>
                        </m:d>
                      </m:e>
                    </m:d>
                    <m:r>
                      <a:rPr kumimoji="1" lang="en-US" altLang="zh-CN" sz="700" i="1" dirty="0" smtClean="0">
                        <a:latin typeface="Cambria Math" panose="02040503050406030204" pitchFamily="18" charset="0"/>
                      </a:rPr>
                      <m:t>, </m:t>
                    </m:r>
                    <m:r>
                      <a:rPr kumimoji="1" lang="el-GR" altLang="zh-CN" sz="700" i="1" dirty="0" smtClean="0">
                        <a:latin typeface="Cambria Math" panose="02040503050406030204" pitchFamily="18" charset="0"/>
                      </a:rPr>
                      <m:t>𝜃</m:t>
                    </m:r>
                    <m:r>
                      <a:rPr kumimoji="1" lang="el-GR" altLang="zh-CN" sz="700" i="1" dirty="0" smtClean="0">
                        <a:latin typeface="Cambria Math" panose="02040503050406030204" pitchFamily="18" charset="0"/>
                      </a:rPr>
                      <m:t> ∈ </m:t>
                    </m:r>
                    <m:r>
                      <a:rPr kumimoji="1" lang="el-GR" altLang="zh-CN" sz="700" i="1" dirty="0" smtClean="0">
                        <a:latin typeface="Cambria Math" panose="02040503050406030204" pitchFamily="18" charset="0"/>
                      </a:rPr>
                      <m:t>𝜃</m:t>
                    </m:r>
                    <m:r>
                      <a:rPr kumimoji="1" lang="el-GR" altLang="zh-CN" sz="700" i="1" dirty="0" smtClean="0">
                        <a:latin typeface="Cambria Math" panose="02040503050406030204" pitchFamily="18" charset="0"/>
                      </a:rPr>
                      <m:t> </m:t>
                    </m:r>
                  </m:oMath>
                </a14:m>
                <a:endParaRPr kumimoji="1" lang="en-US" altLang="zh-CN" sz="700" i="1" dirty="0">
                  <a:latin typeface="Cambria Math" panose="02040503050406030204" pitchFamily="18" charset="0"/>
                </a:endParaRPr>
              </a:p>
              <a:p>
                <a:pPr lvl="1"/>
                <a14:m>
                  <m:oMath xmlns:m="http://schemas.openxmlformats.org/officeDocument/2006/math">
                    <m:r>
                      <a:rPr kumimoji="1" lang="zh-CN" altLang="en-US" sz="700" i="1" dirty="0" smtClean="0">
                        <a:latin typeface="Cambria Math" panose="02040503050406030204" pitchFamily="18" charset="0"/>
                      </a:rPr>
                      <m:t>当</m:t>
                    </m:r>
                    <m:r>
                      <a:rPr kumimoji="1" lang="zh-CN" altLang="en-US" sz="700" i="1" dirty="0" smtClean="0">
                        <a:latin typeface="Cambria Math" panose="02040503050406030204" pitchFamily="18" charset="0"/>
                      </a:rPr>
                      <m:t> </m:t>
                    </m:r>
                    <m:r>
                      <a:rPr kumimoji="1" lang="el-GR" altLang="zh-CN" sz="700" i="1" dirty="0" smtClean="0">
                        <a:latin typeface="Cambria Math" panose="02040503050406030204" pitchFamily="18" charset="0"/>
                      </a:rPr>
                      <m:t>𝜃</m:t>
                    </m:r>
                    <m:r>
                      <a:rPr kumimoji="1" lang="el-GR" altLang="zh-CN" sz="700" i="1" dirty="0" smtClean="0">
                        <a:latin typeface="Cambria Math" panose="02040503050406030204" pitchFamily="18" charset="0"/>
                      </a:rPr>
                      <m:t>∈</m:t>
                    </m:r>
                    <m:sSub>
                      <m:sSubPr>
                        <m:ctrlPr>
                          <a:rPr lang="el-GR" altLang="zh-CN" sz="700" i="1" dirty="0">
                            <a:latin typeface="Cambria Math" panose="02040503050406030204" pitchFamily="18" charset="0"/>
                          </a:rPr>
                        </m:ctrlPr>
                      </m:sSubPr>
                      <m:e>
                        <m:r>
                          <a:rPr lang="el-GR" altLang="zh-CN" sz="700" i="1" dirty="0">
                            <a:latin typeface="Cambria Math" panose="02040503050406030204" pitchFamily="18" charset="0"/>
                          </a:rPr>
                          <m:t>𝜃</m:t>
                        </m:r>
                      </m:e>
                      <m:sub>
                        <m:r>
                          <a:rPr lang="el-GR" altLang="zh-CN" sz="700" i="1" dirty="0">
                            <a:latin typeface="Cambria Math" panose="02040503050406030204" pitchFamily="18" charset="0"/>
                          </a:rPr>
                          <m:t>0</m:t>
                        </m:r>
                        <m:r>
                          <a:rPr lang="el-GR" altLang="zh-CN" sz="700" i="1" dirty="0">
                            <a:latin typeface="Cambria Math" panose="02040503050406030204" pitchFamily="18" charset="0"/>
                          </a:rPr>
                          <m:t>​</m:t>
                        </m:r>
                      </m:sub>
                    </m:sSub>
                    <m:r>
                      <a:rPr kumimoji="1" lang="zh-CN" altLang="en-US" sz="700" i="1" dirty="0" smtClean="0">
                        <a:latin typeface="Cambria Math" panose="02040503050406030204" pitchFamily="18" charset="0"/>
                      </a:rPr>
                      <m:t>时，</m:t>
                    </m:r>
                    <m:r>
                      <a:rPr kumimoji="1" lang="zh-CN" altLang="en-US" sz="700" i="1" dirty="0" smtClean="0">
                        <a:latin typeface="Cambria Math" panose="02040503050406030204" pitchFamily="18" charset="0"/>
                      </a:rPr>
                      <m:t> </m:t>
                    </m:r>
                    <m:r>
                      <a:rPr kumimoji="1" lang="en-US" altLang="zh-CN" sz="700" i="1" dirty="0" smtClean="0">
                        <a:latin typeface="Cambria Math" panose="02040503050406030204" pitchFamily="18" charset="0"/>
                      </a:rPr>
                      <m:t>𝑔</m:t>
                    </m:r>
                    <m:d>
                      <m:dPr>
                        <m:ctrlPr>
                          <a:rPr kumimoji="1" lang="en-US" altLang="zh-CN" sz="700" i="1" dirty="0" smtClean="0">
                            <a:latin typeface="Cambria Math" panose="02040503050406030204" pitchFamily="18" charset="0"/>
                          </a:rPr>
                        </m:ctrlPr>
                      </m:dPr>
                      <m:e>
                        <m:r>
                          <a:rPr kumimoji="1" lang="el-GR" altLang="zh-CN" sz="700" i="1" dirty="0" smtClean="0">
                            <a:latin typeface="Cambria Math" panose="02040503050406030204" pitchFamily="18" charset="0"/>
                          </a:rPr>
                          <m:t>𝜃</m:t>
                        </m:r>
                      </m:e>
                    </m:d>
                    <m:r>
                      <a:rPr kumimoji="1" lang="el-GR" altLang="zh-CN" sz="700" i="1" dirty="0" smtClean="0">
                        <a:latin typeface="Cambria Math" panose="02040503050406030204" pitchFamily="18" charset="0"/>
                      </a:rPr>
                      <m:t>= </m:t>
                    </m:r>
                    <m:r>
                      <a:rPr kumimoji="1" lang="el-GR" altLang="zh-CN" sz="700" i="1" dirty="0" smtClean="0">
                        <a:latin typeface="Cambria Math" panose="02040503050406030204" pitchFamily="18" charset="0"/>
                      </a:rPr>
                      <m:t>𝛼</m:t>
                    </m:r>
                    <m:d>
                      <m:dPr>
                        <m:ctrlPr>
                          <a:rPr kumimoji="1" lang="el-GR" altLang="zh-CN" sz="700" i="1" dirty="0" smtClean="0">
                            <a:latin typeface="Cambria Math" panose="02040503050406030204" pitchFamily="18" charset="0"/>
                          </a:rPr>
                        </m:ctrlPr>
                      </m:dPr>
                      <m:e>
                        <m:r>
                          <a:rPr kumimoji="1" lang="el-GR" altLang="zh-CN" sz="700" i="1" dirty="0" smtClean="0">
                            <a:latin typeface="Cambria Math" panose="02040503050406030204" pitchFamily="18" charset="0"/>
                          </a:rPr>
                          <m:t>𝜃</m:t>
                        </m:r>
                      </m:e>
                    </m:d>
                    <m:r>
                      <a:rPr kumimoji="1" lang="zh-CN" altLang="el-GR" sz="700" i="1" dirty="0" smtClean="0">
                        <a:latin typeface="Cambria Math" panose="02040503050406030204" pitchFamily="18" charset="0"/>
                      </a:rPr>
                      <m:t>，</m:t>
                    </m:r>
                    <m:r>
                      <a:rPr kumimoji="1" lang="zh-CN" altLang="en-US" sz="700" i="1" dirty="0" smtClean="0">
                        <a:latin typeface="Cambria Math" panose="02040503050406030204" pitchFamily="18" charset="0"/>
                      </a:rPr>
                      <m:t>当</m:t>
                    </m:r>
                    <m:r>
                      <a:rPr kumimoji="1" lang="zh-CN" altLang="en-US" sz="700" i="1" dirty="0" smtClean="0">
                        <a:latin typeface="Cambria Math" panose="02040503050406030204" pitchFamily="18" charset="0"/>
                      </a:rPr>
                      <m:t> </m:t>
                    </m:r>
                    <m:r>
                      <a:rPr kumimoji="1" lang="el-GR" altLang="zh-CN" sz="700" i="1" dirty="0" smtClean="0">
                        <a:latin typeface="Cambria Math" panose="02040503050406030204" pitchFamily="18" charset="0"/>
                      </a:rPr>
                      <m:t>𝜃</m:t>
                    </m:r>
                    <m:sSub>
                      <m:sSubPr>
                        <m:ctrlPr>
                          <a:rPr lang="el-GR" altLang="zh-CN" sz="700" i="1" dirty="0">
                            <a:latin typeface="Cambria Math" panose="02040503050406030204" pitchFamily="18" charset="0"/>
                          </a:rPr>
                        </m:ctrlPr>
                      </m:sSubPr>
                      <m:e>
                        <m:r>
                          <a:rPr kumimoji="1" lang="el-GR" altLang="zh-CN" sz="700" i="1" dirty="0">
                            <a:latin typeface="Cambria Math" panose="02040503050406030204" pitchFamily="18" charset="0"/>
                          </a:rPr>
                          <m:t>∈</m:t>
                        </m:r>
                        <m:r>
                          <a:rPr lang="el-GR" altLang="zh-CN" sz="700" i="1" dirty="0">
                            <a:latin typeface="Cambria Math" panose="02040503050406030204" pitchFamily="18" charset="0"/>
                          </a:rPr>
                          <m:t>𝜃</m:t>
                        </m:r>
                      </m:e>
                      <m:sub>
                        <m:r>
                          <a:rPr lang="en-US" altLang="zh-CN" sz="700" b="0" i="1" dirty="0" smtClean="0">
                            <a:latin typeface="Cambria Math" panose="02040503050406030204" pitchFamily="18" charset="0"/>
                          </a:rPr>
                          <m:t>1</m:t>
                        </m:r>
                      </m:sub>
                    </m:sSub>
                    <m:r>
                      <a:rPr lang="zh-CN" altLang="en-US" sz="700" b="0" i="1" dirty="0" smtClean="0">
                        <a:latin typeface="Cambria Math" panose="02040503050406030204" pitchFamily="18" charset="0"/>
                      </a:rPr>
                      <m:t>，</m:t>
                    </m:r>
                    <m:r>
                      <a:rPr kumimoji="1" lang="en-US" altLang="zh-CN" sz="700" i="1" dirty="0" smtClean="0">
                        <a:latin typeface="Cambria Math" panose="02040503050406030204" pitchFamily="18" charset="0"/>
                      </a:rPr>
                      <m:t>𝑔</m:t>
                    </m:r>
                    <m:r>
                      <a:rPr kumimoji="1" lang="en-US" altLang="zh-CN" sz="700" i="1" dirty="0" smtClean="0">
                        <a:latin typeface="Cambria Math" panose="02040503050406030204" pitchFamily="18" charset="0"/>
                      </a:rPr>
                      <m:t> (</m:t>
                    </m:r>
                    <m:r>
                      <a:rPr kumimoji="1" lang="el-GR" altLang="zh-CN" sz="700" i="1" dirty="0" smtClean="0">
                        <a:latin typeface="Cambria Math" panose="02040503050406030204" pitchFamily="18" charset="0"/>
                      </a:rPr>
                      <m:t>𝜃</m:t>
                    </m:r>
                    <m:r>
                      <a:rPr kumimoji="1" lang="el-GR" altLang="zh-CN" sz="700" i="1" dirty="0" smtClean="0">
                        <a:latin typeface="Cambria Math" panose="02040503050406030204" pitchFamily="18" charset="0"/>
                      </a:rPr>
                      <m:t>) = </m:t>
                    </m:r>
                    <m:r>
                      <a:rPr kumimoji="1" lang="el-GR" altLang="zh-CN" sz="700" i="1" dirty="0" smtClean="0">
                        <a:latin typeface="Cambria Math" panose="02040503050406030204" pitchFamily="18" charset="0"/>
                      </a:rPr>
                      <m:t>𝛾</m:t>
                    </m:r>
                    <m:r>
                      <a:rPr kumimoji="1" lang="el-GR" altLang="zh-CN" sz="700" i="1" dirty="0" smtClean="0">
                        <a:latin typeface="Cambria Math" panose="02040503050406030204" pitchFamily="18" charset="0"/>
                      </a:rPr>
                      <m:t>(</m:t>
                    </m:r>
                    <m:r>
                      <a:rPr kumimoji="1" lang="el-GR" altLang="zh-CN" sz="700" i="1" dirty="0" smtClean="0">
                        <a:latin typeface="Cambria Math" panose="02040503050406030204" pitchFamily="18" charset="0"/>
                      </a:rPr>
                      <m:t>𝜃</m:t>
                    </m:r>
                    <m:r>
                      <a:rPr kumimoji="1" lang="el-GR" altLang="zh-CN" sz="700" i="1" dirty="0" smtClean="0">
                        <a:latin typeface="Cambria Math" panose="02040503050406030204" pitchFamily="18" charset="0"/>
                      </a:rPr>
                      <m:t>) </m:t>
                    </m:r>
                  </m:oMath>
                </a14:m>
                <a:endParaRPr lang="en-US" altLang="zh-CN" sz="700" i="1" dirty="0">
                  <a:latin typeface="Cambria Math" panose="02040503050406030204" pitchFamily="18" charset="0"/>
                </a:endParaRPr>
              </a:p>
            </p:txBody>
          </p:sp>
        </mc:Choice>
        <mc:Fallback xmlns="">
          <p:sp>
            <p:nvSpPr>
              <p:cNvPr id="3" name="内容占位符 2">
                <a:extLst>
                  <a:ext uri="{FF2B5EF4-FFF2-40B4-BE49-F238E27FC236}">
                    <a16:creationId xmlns:a16="http://schemas.microsoft.com/office/drawing/2014/main" id="{BE17BB00-9BBF-914B-835A-A6ED2BB924E5}"/>
                  </a:ext>
                </a:extLst>
              </p:cNvPr>
              <p:cNvSpPr>
                <a:spLocks noGrp="1" noRot="1" noChangeAspect="1" noMove="1" noResize="1" noEditPoints="1" noAdjustHandles="1" noChangeArrowheads="1" noChangeShapeType="1" noTextEdit="1"/>
              </p:cNvSpPr>
              <p:nvPr>
                <p:ph idx="1"/>
              </p:nvPr>
            </p:nvSpPr>
            <p:spPr>
              <a:xfrm>
                <a:off x="593435" y="791362"/>
                <a:ext cx="2701552" cy="1634958"/>
              </a:xfr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9998670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08707C-8DA6-3E4F-BEFC-277282A0656A}"/>
              </a:ext>
            </a:extLst>
          </p:cNvPr>
          <p:cNvSpPr>
            <a:spLocks noGrp="1"/>
          </p:cNvSpPr>
          <p:nvPr>
            <p:ph type="title"/>
          </p:nvPr>
        </p:nvSpPr>
        <p:spPr/>
        <p:txBody>
          <a:bodyPr>
            <a:normAutofit fontScale="90000"/>
          </a:bodyPr>
          <a:lstStyle/>
          <a:p>
            <a:r>
              <a:rPr lang="en-US" altLang="zh-CN" sz="1400" dirty="0">
                <a:solidFill>
                  <a:srgbClr val="FF0000"/>
                </a:solidFill>
                <a:latin typeface="KaiTi" panose="02010609060101010101" pitchFamily="49" charset="-122"/>
                <a:ea typeface="KaiTi" panose="02010609060101010101" pitchFamily="49" charset="-122"/>
                <a:cs typeface="SimSun"/>
              </a:rPr>
              <a:t>1</a:t>
            </a:r>
            <a:r>
              <a:rPr lang="zh-CN" altLang="en-US" sz="1400" dirty="0">
                <a:solidFill>
                  <a:srgbClr val="FF0000"/>
                </a:solidFill>
                <a:latin typeface="KaiTi" panose="02010609060101010101" pitchFamily="49" charset="-122"/>
                <a:ea typeface="KaiTi" panose="02010609060101010101" pitchFamily="49" charset="-122"/>
                <a:cs typeface="SimSun"/>
              </a:rPr>
              <a:t>、两类错误的概念</a:t>
            </a:r>
            <a:r>
              <a:rPr lang="en-US" altLang="zh-CN" sz="1400" dirty="0">
                <a:solidFill>
                  <a:srgbClr val="FF0000"/>
                </a:solidFill>
                <a:latin typeface="KaiTi" panose="02010609060101010101" pitchFamily="49" charset="-122"/>
                <a:ea typeface="KaiTi" panose="02010609060101010101" pitchFamily="49" charset="-122"/>
                <a:cs typeface="SimSun"/>
              </a:rPr>
              <a:t>——</a:t>
            </a:r>
            <a:r>
              <a:rPr lang="zh-CN" altLang="en-US" sz="1400" dirty="0">
                <a:solidFill>
                  <a:srgbClr val="FF0000"/>
                </a:solidFill>
                <a:latin typeface="KaiTi" panose="02010609060101010101" pitchFamily="49" charset="-122"/>
                <a:ea typeface="KaiTi" panose="02010609060101010101" pitchFamily="49" charset="-122"/>
                <a:cs typeface="SimSun"/>
              </a:rPr>
              <a:t>数学表示</a:t>
            </a:r>
            <a:endParaRPr kumimoji="1" lang="zh-CN" altLang="en-US" dirty="0"/>
          </a:p>
        </p:txBody>
      </p:sp>
      <p:pic>
        <p:nvPicPr>
          <p:cNvPr id="4" name="图片 3">
            <a:extLst>
              <a:ext uri="{FF2B5EF4-FFF2-40B4-BE49-F238E27FC236}">
                <a16:creationId xmlns:a16="http://schemas.microsoft.com/office/drawing/2014/main" id="{40B0985B-F40A-0549-AB2E-F2BAB9D49FA6}"/>
              </a:ext>
            </a:extLst>
          </p:cNvPr>
          <p:cNvPicPr>
            <a:picLocks noChangeAspect="1"/>
          </p:cNvPicPr>
          <p:nvPr/>
        </p:nvPicPr>
        <p:blipFill>
          <a:blip r:embed="rId2"/>
          <a:stretch>
            <a:fillRect/>
          </a:stretch>
        </p:blipFill>
        <p:spPr>
          <a:xfrm>
            <a:off x="223416" y="1130176"/>
            <a:ext cx="3392596" cy="628368"/>
          </a:xfrm>
          <a:prstGeom prst="rect">
            <a:avLst/>
          </a:prstGeom>
        </p:spPr>
      </p:pic>
    </p:spTree>
    <p:extLst>
      <p:ext uri="{BB962C8B-B14F-4D97-AF65-F5344CB8AC3E}">
        <p14:creationId xmlns:p14="http://schemas.microsoft.com/office/powerpoint/2010/main" val="4645082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3EFAFB-50EA-FA44-B054-F3C210890DF3}"/>
              </a:ext>
            </a:extLst>
          </p:cNvPr>
          <p:cNvSpPr>
            <a:spLocks noGrp="1"/>
          </p:cNvSpPr>
          <p:nvPr>
            <p:ph type="title"/>
          </p:nvPr>
        </p:nvSpPr>
        <p:spPr/>
        <p:txBody>
          <a:bodyPr/>
          <a:lstStyle/>
          <a:p>
            <a:r>
              <a:rPr kumimoji="1" lang="zh-CN" altLang="en-US" dirty="0">
                <a:latin typeface="KaiTi" panose="02010609060101010101" pitchFamily="49" charset="-122"/>
                <a:ea typeface="KaiTi" panose="02010609060101010101" pitchFamily="49" charset="-122"/>
              </a:rPr>
              <a:t>第一类错误</a:t>
            </a:r>
            <a:r>
              <a:rPr kumimoji="1" lang="en-US" altLang="zh-CN" dirty="0">
                <a:latin typeface="KaiTi" panose="02010609060101010101" pitchFamily="49" charset="-122"/>
                <a:ea typeface="KaiTi" panose="02010609060101010101" pitchFamily="49" charset="-122"/>
              </a:rPr>
              <a:t>——</a:t>
            </a:r>
            <a:r>
              <a:rPr kumimoji="1" lang="zh-CN" altLang="en-US" dirty="0">
                <a:latin typeface="KaiTi" panose="02010609060101010101" pitchFamily="49" charset="-122"/>
                <a:ea typeface="KaiTi" panose="02010609060101010101" pitchFamily="49" charset="-122"/>
              </a:rPr>
              <a:t>案例说明</a:t>
            </a:r>
          </a:p>
        </p:txBody>
      </p:sp>
      <p:sp>
        <p:nvSpPr>
          <p:cNvPr id="3" name="内容占位符 2">
            <a:extLst>
              <a:ext uri="{FF2B5EF4-FFF2-40B4-BE49-F238E27FC236}">
                <a16:creationId xmlns:a16="http://schemas.microsoft.com/office/drawing/2014/main" id="{D266114C-8064-4C41-B7E3-466ED73289D9}"/>
              </a:ext>
            </a:extLst>
          </p:cNvPr>
          <p:cNvSpPr>
            <a:spLocks noGrp="1"/>
          </p:cNvSpPr>
          <p:nvPr>
            <p:ph idx="1"/>
          </p:nvPr>
        </p:nvSpPr>
        <p:spPr>
          <a:xfrm>
            <a:off x="583456" y="770136"/>
            <a:ext cx="2736304" cy="1656184"/>
          </a:xfrm>
        </p:spPr>
        <p:txBody>
          <a:bodyPr>
            <a:normAutofit fontScale="92500" lnSpcReduction="20000"/>
          </a:bodyPr>
          <a:lstStyle/>
          <a:p>
            <a:pPr algn="l"/>
            <a:r>
              <a:rPr lang="zh-CN" altLang="en-US" b="0" i="0" u="none" strike="noStrike" dirty="0">
                <a:solidFill>
                  <a:srgbClr val="000000"/>
                </a:solidFill>
                <a:effectLst/>
                <a:latin typeface="KaiTi" panose="02010609060101010101" pitchFamily="49" charset="-122"/>
                <a:ea typeface="KaiTi" panose="02010609060101010101" pitchFamily="49" charset="-122"/>
              </a:rPr>
              <a:t>某公司生产的</a:t>
            </a:r>
            <a:r>
              <a:rPr lang="en-US" altLang="zh-CN" b="0" i="0" u="none" strike="noStrike" dirty="0">
                <a:solidFill>
                  <a:srgbClr val="000000"/>
                </a:solidFill>
                <a:effectLst/>
                <a:latin typeface="KaiTi" panose="02010609060101010101" pitchFamily="49" charset="-122"/>
                <a:ea typeface="KaiTi" panose="02010609060101010101" pitchFamily="49" charset="-122"/>
              </a:rPr>
              <a:t>100</a:t>
            </a:r>
            <a:r>
              <a:rPr lang="zh-CN" altLang="en-US" b="0" i="0" u="none" strike="noStrike" dirty="0">
                <a:solidFill>
                  <a:srgbClr val="000000"/>
                </a:solidFill>
                <a:effectLst/>
                <a:latin typeface="KaiTi" panose="02010609060101010101" pitchFamily="49" charset="-122"/>
                <a:ea typeface="KaiTi" panose="02010609060101010101" pitchFamily="49" charset="-122"/>
              </a:rPr>
              <a:t>台手机里有</a:t>
            </a:r>
            <a:r>
              <a:rPr lang="en-US" altLang="zh-CN" b="0" i="0" u="none" strike="noStrike" dirty="0">
                <a:solidFill>
                  <a:srgbClr val="000000"/>
                </a:solidFill>
                <a:effectLst/>
                <a:latin typeface="KaiTi" panose="02010609060101010101" pitchFamily="49" charset="-122"/>
                <a:ea typeface="KaiTi" panose="02010609060101010101" pitchFamily="49" charset="-122"/>
              </a:rPr>
              <a:t>5</a:t>
            </a:r>
            <a:r>
              <a:rPr lang="zh-CN" altLang="en-US" b="0" i="0" u="none" strike="noStrike" dirty="0">
                <a:solidFill>
                  <a:srgbClr val="000000"/>
                </a:solidFill>
                <a:effectLst/>
                <a:latin typeface="KaiTi" panose="02010609060101010101" pitchFamily="49" charset="-122"/>
                <a:ea typeface="KaiTi" panose="02010609060101010101" pitchFamily="49" charset="-122"/>
              </a:rPr>
              <a:t>台是次品，所以次品率就是</a:t>
            </a:r>
            <a:r>
              <a:rPr lang="en-US" altLang="zh-CN" b="0" i="0" u="none" strike="noStrike" dirty="0">
                <a:solidFill>
                  <a:srgbClr val="000000"/>
                </a:solidFill>
                <a:effectLst/>
                <a:latin typeface="KaiTi" panose="02010609060101010101" pitchFamily="49" charset="-122"/>
                <a:ea typeface="KaiTi" panose="02010609060101010101" pitchFamily="49" charset="-122"/>
              </a:rPr>
              <a:t>5%</a:t>
            </a:r>
            <a:r>
              <a:rPr lang="zh-CN" altLang="en-US" b="0" i="0" u="none" strike="noStrike" dirty="0">
                <a:solidFill>
                  <a:srgbClr val="000000"/>
                </a:solidFill>
                <a:effectLst/>
                <a:latin typeface="KaiTi" panose="02010609060101010101" pitchFamily="49" charset="-122"/>
                <a:ea typeface="KaiTi" panose="02010609060101010101" pitchFamily="49" charset="-122"/>
              </a:rPr>
              <a:t>。但质检团队事先不知道这个信息，于是他们需要通过假设检验来验证。</a:t>
            </a:r>
            <a:endParaRPr lang="en-US" altLang="zh-CN" b="0" i="0" u="none" strike="noStrike" dirty="0">
              <a:solidFill>
                <a:srgbClr val="000000"/>
              </a:solidFill>
              <a:effectLst/>
              <a:latin typeface="KaiTi" panose="02010609060101010101" pitchFamily="49" charset="-122"/>
              <a:ea typeface="KaiTi" panose="02010609060101010101" pitchFamily="49" charset="-122"/>
            </a:endParaRPr>
          </a:p>
          <a:p>
            <a:pPr algn="l"/>
            <a:r>
              <a:rPr lang="zh-CN" altLang="en-US" b="0" i="0" u="none" strike="noStrike" dirty="0">
                <a:solidFill>
                  <a:srgbClr val="000000"/>
                </a:solidFill>
                <a:effectLst/>
                <a:latin typeface="KaiTi" panose="02010609060101010101" pitchFamily="49" charset="-122"/>
                <a:ea typeface="KaiTi" panose="02010609060101010101" pitchFamily="49" charset="-122"/>
              </a:rPr>
              <a:t>首先，质检团队假设次品率不超过</a:t>
            </a:r>
            <a:r>
              <a:rPr lang="en-US" altLang="zh-CN" b="0" i="0" u="none" strike="noStrike" dirty="0">
                <a:solidFill>
                  <a:srgbClr val="000000"/>
                </a:solidFill>
                <a:effectLst/>
                <a:latin typeface="KaiTi" panose="02010609060101010101" pitchFamily="49" charset="-122"/>
                <a:ea typeface="KaiTi" panose="02010609060101010101" pitchFamily="49" charset="-122"/>
              </a:rPr>
              <a:t>5%</a:t>
            </a:r>
            <a:r>
              <a:rPr lang="zh-CN" altLang="en-US" b="0" i="0" u="none" strike="noStrike" dirty="0">
                <a:solidFill>
                  <a:srgbClr val="000000"/>
                </a:solidFill>
                <a:effectLst/>
                <a:latin typeface="KaiTi" panose="02010609060101010101" pitchFamily="49" charset="-122"/>
                <a:ea typeface="KaiTi" panose="02010609060101010101" pitchFamily="49" charset="-122"/>
              </a:rPr>
              <a:t>，那么他们认为一次抽样是抽不到次品的（统计学中小概率事件的定义：概率小于</a:t>
            </a:r>
            <a:r>
              <a:rPr lang="en-US" altLang="zh-CN" b="0" i="0" u="none" strike="noStrike" dirty="0">
                <a:solidFill>
                  <a:srgbClr val="000000"/>
                </a:solidFill>
                <a:effectLst/>
                <a:latin typeface="KaiTi" panose="02010609060101010101" pitchFamily="49" charset="-122"/>
                <a:ea typeface="KaiTi" panose="02010609060101010101" pitchFamily="49" charset="-122"/>
              </a:rPr>
              <a:t>5%</a:t>
            </a:r>
            <a:r>
              <a:rPr lang="zh-CN" altLang="en-US" b="0" i="0" u="none" strike="noStrike" dirty="0">
                <a:solidFill>
                  <a:srgbClr val="000000"/>
                </a:solidFill>
                <a:effectLst/>
                <a:latin typeface="KaiTi" panose="02010609060101010101" pitchFamily="49" charset="-122"/>
                <a:ea typeface="KaiTi" panose="02010609060101010101" pitchFamily="49" charset="-122"/>
              </a:rPr>
              <a:t>的事件被认为在一次试验中不会发生）。</a:t>
            </a:r>
            <a:endParaRPr lang="en-US" altLang="zh-CN" b="0" i="0" u="none" strike="noStrike" dirty="0">
              <a:solidFill>
                <a:srgbClr val="000000"/>
              </a:solidFill>
              <a:effectLst/>
              <a:latin typeface="KaiTi" panose="02010609060101010101" pitchFamily="49" charset="-122"/>
              <a:ea typeface="KaiTi" panose="02010609060101010101" pitchFamily="49" charset="-122"/>
            </a:endParaRPr>
          </a:p>
          <a:p>
            <a:pPr algn="l"/>
            <a:r>
              <a:rPr lang="zh-CN" altLang="en-US" b="0" i="0" u="none" strike="noStrike" dirty="0">
                <a:solidFill>
                  <a:srgbClr val="000000"/>
                </a:solidFill>
                <a:effectLst/>
                <a:latin typeface="KaiTi" panose="02010609060101010101" pitchFamily="49" charset="-122"/>
                <a:ea typeface="KaiTi" panose="02010609060101010101" pitchFamily="49" charset="-122"/>
              </a:rPr>
              <a:t>然而，当他们随机抽取一个手机来验证假设时，由于里面确实存在次品，谁也无法保证绝对就抽不到次品。</a:t>
            </a:r>
            <a:endParaRPr lang="en-US" altLang="zh-CN" b="0" i="0" u="none" strike="noStrike" dirty="0">
              <a:solidFill>
                <a:srgbClr val="000000"/>
              </a:solidFill>
              <a:effectLst/>
              <a:latin typeface="KaiTi" panose="02010609060101010101" pitchFamily="49" charset="-122"/>
              <a:ea typeface="KaiTi" panose="02010609060101010101" pitchFamily="49" charset="-122"/>
            </a:endParaRPr>
          </a:p>
          <a:p>
            <a:pPr algn="l"/>
            <a:r>
              <a:rPr lang="zh-CN" altLang="en-US" b="0" i="0" u="none" strike="noStrike" dirty="0">
                <a:solidFill>
                  <a:srgbClr val="000000"/>
                </a:solidFill>
                <a:effectLst/>
                <a:latin typeface="KaiTi" panose="02010609060101010101" pitchFamily="49" charset="-122"/>
                <a:ea typeface="KaiTi" panose="02010609060101010101" pitchFamily="49" charset="-122"/>
              </a:rPr>
              <a:t>如果现实中他们恰好抽中了一个次品（抽中的概率是</a:t>
            </a:r>
            <a:r>
              <a:rPr lang="en-US" altLang="zh-CN" b="0" i="0" u="none" strike="noStrike" dirty="0">
                <a:solidFill>
                  <a:srgbClr val="000000"/>
                </a:solidFill>
                <a:effectLst/>
                <a:latin typeface="KaiTi" panose="02010609060101010101" pitchFamily="49" charset="-122"/>
                <a:ea typeface="KaiTi" panose="02010609060101010101" pitchFamily="49" charset="-122"/>
              </a:rPr>
              <a:t>5%</a:t>
            </a:r>
            <a:r>
              <a:rPr lang="zh-CN" altLang="en-US" b="0" i="0" u="none" strike="noStrike" dirty="0">
                <a:solidFill>
                  <a:srgbClr val="000000"/>
                </a:solidFill>
                <a:effectLst/>
                <a:latin typeface="KaiTi" panose="02010609060101010101" pitchFamily="49" charset="-122"/>
                <a:ea typeface="KaiTi" panose="02010609060101010101" pitchFamily="49" charset="-122"/>
              </a:rPr>
              <a:t>），然后他们就会下决定说：“在只有</a:t>
            </a:r>
            <a:r>
              <a:rPr lang="en-US" altLang="zh-CN" b="0" i="0" u="none" strike="noStrike" dirty="0">
                <a:solidFill>
                  <a:srgbClr val="000000"/>
                </a:solidFill>
                <a:effectLst/>
                <a:latin typeface="KaiTi" panose="02010609060101010101" pitchFamily="49" charset="-122"/>
                <a:ea typeface="KaiTi" panose="02010609060101010101" pitchFamily="49" charset="-122"/>
              </a:rPr>
              <a:t>5</a:t>
            </a:r>
            <a:r>
              <a:rPr lang="zh-CN" altLang="en-US" b="0" i="0" u="none" strike="noStrike" dirty="0">
                <a:solidFill>
                  <a:srgbClr val="000000"/>
                </a:solidFill>
                <a:effectLst/>
                <a:latin typeface="KaiTi" panose="02010609060101010101" pitchFamily="49" charset="-122"/>
                <a:ea typeface="KaiTi" panose="02010609060101010101" pitchFamily="49" charset="-122"/>
              </a:rPr>
              <a:t>个次品的情况下，一次抽样我们认为是抽不到次品的，但现在我们真实地就抽到了次品，于是，我们拒绝次品率不超过</a:t>
            </a:r>
            <a:r>
              <a:rPr lang="en-US" altLang="zh-CN" b="0" i="0" u="none" strike="noStrike" dirty="0">
                <a:solidFill>
                  <a:srgbClr val="000000"/>
                </a:solidFill>
                <a:effectLst/>
                <a:latin typeface="KaiTi" panose="02010609060101010101" pitchFamily="49" charset="-122"/>
                <a:ea typeface="KaiTi" panose="02010609060101010101" pitchFamily="49" charset="-122"/>
              </a:rPr>
              <a:t>5%</a:t>
            </a:r>
            <a:r>
              <a:rPr lang="zh-CN" altLang="en-US" b="0" i="0" u="none" strike="noStrike" dirty="0">
                <a:solidFill>
                  <a:srgbClr val="000000"/>
                </a:solidFill>
                <a:effectLst/>
                <a:latin typeface="KaiTi" panose="02010609060101010101" pitchFamily="49" charset="-122"/>
                <a:ea typeface="KaiTi" panose="02010609060101010101" pitchFamily="49" charset="-122"/>
              </a:rPr>
              <a:t>的假设，怀疑这</a:t>
            </a:r>
            <a:r>
              <a:rPr lang="en-US" altLang="zh-CN" b="0" i="0" u="none" strike="noStrike" dirty="0">
                <a:solidFill>
                  <a:srgbClr val="000000"/>
                </a:solidFill>
                <a:effectLst/>
                <a:latin typeface="KaiTi" panose="02010609060101010101" pitchFamily="49" charset="-122"/>
                <a:ea typeface="KaiTi" panose="02010609060101010101" pitchFamily="49" charset="-122"/>
              </a:rPr>
              <a:t>100</a:t>
            </a:r>
            <a:r>
              <a:rPr lang="zh-CN" altLang="en-US" b="0" i="0" u="none" strike="noStrike" dirty="0">
                <a:solidFill>
                  <a:srgbClr val="000000"/>
                </a:solidFill>
                <a:effectLst/>
                <a:latin typeface="KaiTi" panose="02010609060101010101" pitchFamily="49" charset="-122"/>
                <a:ea typeface="KaiTi" panose="02010609060101010101" pitchFamily="49" charset="-122"/>
              </a:rPr>
              <a:t>台手机里的次品超过</a:t>
            </a:r>
            <a:r>
              <a:rPr lang="en-US" altLang="zh-CN" b="0" i="0" u="none" strike="noStrike" dirty="0">
                <a:solidFill>
                  <a:srgbClr val="000000"/>
                </a:solidFill>
                <a:effectLst/>
                <a:latin typeface="KaiTi" panose="02010609060101010101" pitchFamily="49" charset="-122"/>
                <a:ea typeface="KaiTi" panose="02010609060101010101" pitchFamily="49" charset="-122"/>
              </a:rPr>
              <a:t>5</a:t>
            </a:r>
            <a:r>
              <a:rPr lang="zh-CN" altLang="en-US" b="0" i="0" u="none" strike="noStrike" dirty="0">
                <a:solidFill>
                  <a:srgbClr val="000000"/>
                </a:solidFill>
                <a:effectLst/>
                <a:latin typeface="KaiTi" panose="02010609060101010101" pitchFamily="49" charset="-122"/>
                <a:ea typeface="KaiTi" panose="02010609060101010101" pitchFamily="49" charset="-122"/>
              </a:rPr>
              <a:t>台。”</a:t>
            </a:r>
          </a:p>
          <a:p>
            <a:endParaRPr kumimoji="1"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202379341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3EFAFB-50EA-FA44-B054-F3C210890DF3}"/>
              </a:ext>
            </a:extLst>
          </p:cNvPr>
          <p:cNvSpPr>
            <a:spLocks noGrp="1"/>
          </p:cNvSpPr>
          <p:nvPr>
            <p:ph type="title"/>
          </p:nvPr>
        </p:nvSpPr>
        <p:spPr/>
        <p:txBody>
          <a:bodyPr/>
          <a:lstStyle/>
          <a:p>
            <a:r>
              <a:rPr kumimoji="1" lang="zh-CN" altLang="en-US" dirty="0">
                <a:latin typeface="KaiTi" panose="02010609060101010101" pitchFamily="49" charset="-122"/>
                <a:ea typeface="KaiTi" panose="02010609060101010101" pitchFamily="49" charset="-122"/>
              </a:rPr>
              <a:t>第一类错误</a:t>
            </a:r>
            <a:r>
              <a:rPr kumimoji="1" lang="en-US" altLang="zh-CN" dirty="0">
                <a:latin typeface="KaiTi" panose="02010609060101010101" pitchFamily="49" charset="-122"/>
                <a:ea typeface="KaiTi" panose="02010609060101010101" pitchFamily="49" charset="-122"/>
              </a:rPr>
              <a:t>——</a:t>
            </a:r>
            <a:r>
              <a:rPr kumimoji="1" lang="zh-CN" altLang="en-US" dirty="0">
                <a:latin typeface="KaiTi" panose="02010609060101010101" pitchFamily="49" charset="-122"/>
                <a:ea typeface="KaiTi" panose="02010609060101010101" pitchFamily="49" charset="-122"/>
              </a:rPr>
              <a:t>案例说明</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266114C-8064-4C41-B7E3-466ED73289D9}"/>
                  </a:ext>
                </a:extLst>
              </p:cNvPr>
              <p:cNvSpPr>
                <a:spLocks noGrp="1"/>
              </p:cNvSpPr>
              <p:nvPr>
                <p:ph idx="1"/>
              </p:nvPr>
            </p:nvSpPr>
            <p:spPr>
              <a:xfrm>
                <a:off x="583456" y="791362"/>
                <a:ext cx="2711531" cy="1634958"/>
              </a:xfrm>
            </p:spPr>
            <p:txBody>
              <a:bodyPr>
                <a:normAutofit lnSpcReduction="10000"/>
              </a:bodyPr>
              <a:lstStyle/>
              <a:p>
                <a:r>
                  <a:rPr lang="zh-CN" altLang="en-US" dirty="0">
                    <a:solidFill>
                      <a:srgbClr val="000000"/>
                    </a:solidFill>
                    <a:latin typeface="KaiTi" panose="02010609060101010101" pitchFamily="49" charset="-122"/>
                    <a:ea typeface="KaiTi" panose="02010609060101010101" pitchFamily="49" charset="-122"/>
                  </a:rPr>
                  <a:t>很明显，他们犯错了，而犯错的概率就是那</a:t>
                </a:r>
                <a:r>
                  <a:rPr lang="en-US" altLang="zh-CN" dirty="0">
                    <a:solidFill>
                      <a:srgbClr val="000000"/>
                    </a:solidFill>
                    <a:latin typeface="KaiTi" panose="02010609060101010101" pitchFamily="49" charset="-122"/>
                    <a:ea typeface="KaiTi" panose="02010609060101010101" pitchFamily="49" charset="-122"/>
                  </a:rPr>
                  <a:t>5</a:t>
                </a:r>
                <a:r>
                  <a:rPr lang="zh-CN" altLang="en-US" dirty="0">
                    <a:solidFill>
                      <a:srgbClr val="000000"/>
                    </a:solidFill>
                    <a:latin typeface="KaiTi" panose="02010609060101010101" pitchFamily="49" charset="-122"/>
                    <a:ea typeface="KaiTi" panose="02010609060101010101" pitchFamily="49" charset="-122"/>
                  </a:rPr>
                  <a:t>个次品所占的比例：在原假设为真的情况下，他们仍有</a:t>
                </a:r>
                <a:r>
                  <a:rPr lang="en-US" altLang="zh-CN" dirty="0">
                    <a:solidFill>
                      <a:srgbClr val="000000"/>
                    </a:solidFill>
                    <a:latin typeface="KaiTi" panose="02010609060101010101" pitchFamily="49" charset="-122"/>
                    <a:ea typeface="KaiTi" panose="02010609060101010101" pitchFamily="49" charset="-122"/>
                  </a:rPr>
                  <a:t>5%</a:t>
                </a:r>
                <a:r>
                  <a:rPr lang="zh-CN" altLang="en-US" dirty="0">
                    <a:solidFill>
                      <a:srgbClr val="000000"/>
                    </a:solidFill>
                    <a:latin typeface="KaiTi" panose="02010609060101010101" pitchFamily="49" charset="-122"/>
                    <a:ea typeface="KaiTi" panose="02010609060101010101" pitchFamily="49" charset="-122"/>
                  </a:rPr>
                  <a:t>的可能性抽中次品，所以犯错的概率也就是</a:t>
                </a:r>
                <a:r>
                  <a:rPr lang="en-US" altLang="zh-CN" dirty="0">
                    <a:solidFill>
                      <a:srgbClr val="000000"/>
                    </a:solidFill>
                    <a:latin typeface="KaiTi" panose="02010609060101010101" pitchFamily="49" charset="-122"/>
                    <a:ea typeface="KaiTi" panose="02010609060101010101" pitchFamily="49" charset="-122"/>
                  </a:rPr>
                  <a:t>5%</a:t>
                </a:r>
                <a:r>
                  <a:rPr lang="zh-CN" altLang="en-US" dirty="0">
                    <a:solidFill>
                      <a:srgbClr val="000000"/>
                    </a:solidFill>
                    <a:latin typeface="KaiTi" panose="02010609060101010101" pitchFamily="49" charset="-122"/>
                    <a:ea typeface="KaiTi" panose="02010609060101010101" pitchFamily="49" charset="-122"/>
                  </a:rPr>
                  <a:t>。因为抽中次品我们就会拒绝原假设，拒绝原假设，我们就犯错了（第一类错误：</a:t>
                </a:r>
                <a14:m>
                  <m:oMath xmlns:m="http://schemas.openxmlformats.org/officeDocument/2006/math">
                    <m:sSub>
                      <m:sSubPr>
                        <m:ctrlPr>
                          <a:rPr lang="en-US" altLang="zh-CN" i="1" dirty="0" smtClean="0">
                            <a:solidFill>
                              <a:srgbClr val="000000"/>
                            </a:solidFill>
                            <a:latin typeface="Cambria Math" panose="02040503050406030204" pitchFamily="18" charset="0"/>
                            <a:ea typeface="KaiTi" panose="02010609060101010101" pitchFamily="49" charset="-122"/>
                          </a:rPr>
                        </m:ctrlPr>
                      </m:sSubPr>
                      <m:e>
                        <m:r>
                          <a:rPr lang="en-US" altLang="zh-CN" i="1" dirty="0">
                            <a:solidFill>
                              <a:srgbClr val="000000"/>
                            </a:solidFill>
                            <a:latin typeface="Cambria Math" panose="02040503050406030204" pitchFamily="18" charset="0"/>
                            <a:ea typeface="KaiTi" panose="02010609060101010101" pitchFamily="49" charset="-122"/>
                          </a:rPr>
                          <m:t>𝐻</m:t>
                        </m:r>
                      </m:e>
                      <m:sub>
                        <m:r>
                          <a:rPr lang="en-US" altLang="zh-CN" b="0" i="1" dirty="0" smtClean="0">
                            <a:solidFill>
                              <a:srgbClr val="000000"/>
                            </a:solidFill>
                            <a:latin typeface="Cambria Math" panose="02040503050406030204" pitchFamily="18" charset="0"/>
                            <a:ea typeface="KaiTi" panose="02010609060101010101" pitchFamily="49" charset="-122"/>
                          </a:rPr>
                          <m:t>0</m:t>
                        </m:r>
                      </m:sub>
                    </m:sSub>
                  </m:oMath>
                </a14:m>
                <a:r>
                  <a:rPr lang="zh-CN" altLang="en-US" dirty="0">
                    <a:solidFill>
                      <a:srgbClr val="000000"/>
                    </a:solidFill>
                    <a:latin typeface="KaiTi" panose="02010609060101010101" pitchFamily="49" charset="-122"/>
                    <a:ea typeface="KaiTi" panose="02010609060101010101" pitchFamily="49" charset="-122"/>
                  </a:rPr>
                  <a:t>实际为真而拒绝</a:t>
                </a:r>
                <a14:m>
                  <m:oMath xmlns:m="http://schemas.openxmlformats.org/officeDocument/2006/math">
                    <m:sSub>
                      <m:sSubPr>
                        <m:ctrlPr>
                          <a:rPr lang="en-US" altLang="zh-CN" i="1" dirty="0">
                            <a:solidFill>
                              <a:srgbClr val="000000"/>
                            </a:solidFill>
                            <a:latin typeface="Cambria Math" panose="02040503050406030204" pitchFamily="18" charset="0"/>
                            <a:ea typeface="KaiTi" panose="02010609060101010101" pitchFamily="49" charset="-122"/>
                          </a:rPr>
                        </m:ctrlPr>
                      </m:sSubPr>
                      <m:e>
                        <m:r>
                          <a:rPr lang="en-US" altLang="zh-CN" i="1" dirty="0">
                            <a:solidFill>
                              <a:srgbClr val="000000"/>
                            </a:solidFill>
                            <a:latin typeface="Cambria Math" panose="02040503050406030204" pitchFamily="18" charset="0"/>
                            <a:ea typeface="KaiTi" panose="02010609060101010101" pitchFamily="49" charset="-122"/>
                          </a:rPr>
                          <m:t>𝐻</m:t>
                        </m:r>
                      </m:e>
                      <m:sub>
                        <m:r>
                          <a:rPr lang="en-US" altLang="zh-CN" i="1" dirty="0">
                            <a:solidFill>
                              <a:srgbClr val="000000"/>
                            </a:solidFill>
                            <a:latin typeface="Cambria Math" panose="02040503050406030204" pitchFamily="18" charset="0"/>
                            <a:ea typeface="KaiTi" panose="02010609060101010101" pitchFamily="49" charset="-122"/>
                          </a:rPr>
                          <m:t>0</m:t>
                        </m:r>
                      </m:sub>
                    </m:sSub>
                    <m:r>
                      <a:rPr lang="en-US" altLang="zh-CN" i="1" dirty="0">
                        <a:solidFill>
                          <a:srgbClr val="000000"/>
                        </a:solidFill>
                        <a:latin typeface="Cambria Math" panose="02040503050406030204" pitchFamily="18" charset="0"/>
                        <a:ea typeface="KaiTi" panose="02010609060101010101" pitchFamily="49" charset="-122"/>
                      </a:rPr>
                      <m:t> </m:t>
                    </m:r>
                  </m:oMath>
                </a14:m>
                <a:r>
                  <a:rPr lang="zh-CN" altLang="en-US" dirty="0">
                    <a:solidFill>
                      <a:srgbClr val="000000"/>
                    </a:solidFill>
                    <a:latin typeface="KaiTi" panose="02010609060101010101" pitchFamily="49" charset="-122"/>
                    <a:ea typeface="KaiTi" panose="02010609060101010101" pitchFamily="49" charset="-122"/>
                  </a:rPr>
                  <a:t>），所以，此时犯错的概率就等于抽中次品的概率。</a:t>
                </a:r>
                <a:endParaRPr lang="en-US" altLang="zh-CN" dirty="0">
                  <a:solidFill>
                    <a:srgbClr val="000000"/>
                  </a:solidFill>
                  <a:latin typeface="KaiTi" panose="02010609060101010101" pitchFamily="49" charset="-122"/>
                  <a:ea typeface="KaiTi" panose="02010609060101010101" pitchFamily="49" charset="-122"/>
                </a:endParaRPr>
              </a:p>
              <a:p>
                <a:r>
                  <a:rPr lang="zh-CN" altLang="en-US" dirty="0">
                    <a:solidFill>
                      <a:srgbClr val="000000"/>
                    </a:solidFill>
                    <a:latin typeface="KaiTi" panose="02010609060101010101" pitchFamily="49" charset="-122"/>
                    <a:ea typeface="KaiTi" panose="02010609060101010101" pitchFamily="49" charset="-122"/>
                  </a:rPr>
                  <a:t>类似的，如果我们人为地规定低于</a:t>
                </a:r>
                <a:r>
                  <a:rPr lang="en-US" altLang="zh-CN" dirty="0">
                    <a:solidFill>
                      <a:srgbClr val="000000"/>
                    </a:solidFill>
                    <a:latin typeface="KaiTi" panose="02010609060101010101" pitchFamily="49" charset="-122"/>
                    <a:ea typeface="KaiTi" panose="02010609060101010101" pitchFamily="49" charset="-122"/>
                  </a:rPr>
                  <a:t>5%</a:t>
                </a:r>
                <a:r>
                  <a:rPr lang="zh-CN" altLang="en-US" dirty="0">
                    <a:solidFill>
                      <a:srgbClr val="000000"/>
                    </a:solidFill>
                    <a:latin typeface="KaiTi" panose="02010609060101010101" pitchFamily="49" charset="-122"/>
                    <a:ea typeface="KaiTi" panose="02010609060101010101" pitchFamily="49" charset="-122"/>
                  </a:rPr>
                  <a:t>的事件是小概率事件，在一次试验中不会发生，那么我们就注定了会有</a:t>
                </a:r>
                <a:r>
                  <a:rPr lang="en-US" altLang="zh-CN" dirty="0">
                    <a:solidFill>
                      <a:srgbClr val="000000"/>
                    </a:solidFill>
                    <a:latin typeface="KaiTi" panose="02010609060101010101" pitchFamily="49" charset="-122"/>
                    <a:ea typeface="KaiTi" panose="02010609060101010101" pitchFamily="49" charset="-122"/>
                  </a:rPr>
                  <a:t>5%</a:t>
                </a:r>
                <a:r>
                  <a:rPr lang="zh-CN" altLang="en-US" dirty="0">
                    <a:solidFill>
                      <a:srgbClr val="000000"/>
                    </a:solidFill>
                    <a:latin typeface="KaiTi" panose="02010609060101010101" pitchFamily="49" charset="-122"/>
                    <a:ea typeface="KaiTi" panose="02010609060101010101" pitchFamily="49" charset="-122"/>
                  </a:rPr>
                  <a:t>的可能性犯错，因为人为规定的那些小概率事件在现实中是可能发生的，而发生的概率就是我们规定的</a:t>
                </a:r>
                <a:r>
                  <a:rPr lang="en-US" altLang="zh-CN" dirty="0">
                    <a:solidFill>
                      <a:srgbClr val="000000"/>
                    </a:solidFill>
                    <a:latin typeface="KaiTi" panose="02010609060101010101" pitchFamily="49" charset="-122"/>
                    <a:ea typeface="KaiTi" panose="02010609060101010101" pitchFamily="49" charset="-122"/>
                  </a:rPr>
                  <a:t>5%</a:t>
                </a:r>
                <a:r>
                  <a:rPr lang="zh-CN" altLang="en-US" dirty="0">
                    <a:solidFill>
                      <a:srgbClr val="000000"/>
                    </a:solidFill>
                    <a:latin typeface="KaiTi" panose="02010609060101010101" pitchFamily="49" charset="-122"/>
                    <a:ea typeface="KaiTi" panose="02010609060101010101" pitchFamily="49" charset="-122"/>
                  </a:rPr>
                  <a:t>，即犯错的概率便等于小概率事件发生的概率。</a:t>
                </a:r>
              </a:p>
              <a:p>
                <a:pPr algn="l"/>
                <a:endParaRPr lang="zh-CN" altLang="en-US" b="0" i="0" u="none" strike="noStrike" dirty="0">
                  <a:solidFill>
                    <a:srgbClr val="000000"/>
                  </a:solidFill>
                  <a:effectLst/>
                  <a:latin typeface="KaiTi" panose="02010609060101010101" pitchFamily="49" charset="-122"/>
                  <a:ea typeface="KaiTi" panose="02010609060101010101" pitchFamily="49" charset="-122"/>
                </a:endParaRPr>
              </a:p>
              <a:p>
                <a:endParaRPr kumimoji="1" lang="zh-CN" altLang="en-US" dirty="0">
                  <a:latin typeface="KaiTi" panose="02010609060101010101" pitchFamily="49" charset="-122"/>
                  <a:ea typeface="KaiTi" panose="02010609060101010101" pitchFamily="49" charset="-122"/>
                </a:endParaRPr>
              </a:p>
            </p:txBody>
          </p:sp>
        </mc:Choice>
        <mc:Fallback xmlns="">
          <p:sp>
            <p:nvSpPr>
              <p:cNvPr id="3" name="内容占位符 2">
                <a:extLst>
                  <a:ext uri="{FF2B5EF4-FFF2-40B4-BE49-F238E27FC236}">
                    <a16:creationId xmlns:a16="http://schemas.microsoft.com/office/drawing/2014/main" id="{D266114C-8064-4C41-B7E3-466ED73289D9}"/>
                  </a:ext>
                </a:extLst>
              </p:cNvPr>
              <p:cNvSpPr>
                <a:spLocks noGrp="1" noRot="1" noChangeAspect="1" noMove="1" noResize="1" noEditPoints="1" noAdjustHandles="1" noChangeArrowheads="1" noChangeShapeType="1" noTextEdit="1"/>
              </p:cNvSpPr>
              <p:nvPr>
                <p:ph idx="1"/>
              </p:nvPr>
            </p:nvSpPr>
            <p:spPr>
              <a:xfrm>
                <a:off x="583456" y="791362"/>
                <a:ext cx="2711531" cy="1634958"/>
              </a:xfr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1974832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3EFAFB-50EA-FA44-B054-F3C210890DF3}"/>
              </a:ext>
            </a:extLst>
          </p:cNvPr>
          <p:cNvSpPr>
            <a:spLocks noGrp="1"/>
          </p:cNvSpPr>
          <p:nvPr>
            <p:ph type="title"/>
          </p:nvPr>
        </p:nvSpPr>
        <p:spPr/>
        <p:txBody>
          <a:bodyPr/>
          <a:lstStyle/>
          <a:p>
            <a:r>
              <a:rPr kumimoji="1" lang="zh-CN" altLang="en-US" dirty="0">
                <a:latin typeface="KaiTi" panose="02010609060101010101" pitchFamily="49" charset="-122"/>
                <a:ea typeface="KaiTi" panose="02010609060101010101" pitchFamily="49" charset="-122"/>
              </a:rPr>
              <a:t>第二类错误</a:t>
            </a:r>
            <a:r>
              <a:rPr kumimoji="1" lang="en-US" altLang="zh-CN" dirty="0">
                <a:latin typeface="KaiTi" panose="02010609060101010101" pitchFamily="49" charset="-122"/>
                <a:ea typeface="KaiTi" panose="02010609060101010101" pitchFamily="49" charset="-122"/>
              </a:rPr>
              <a:t>——</a:t>
            </a:r>
            <a:r>
              <a:rPr kumimoji="1" lang="zh-CN" altLang="en-US" dirty="0">
                <a:latin typeface="KaiTi" panose="02010609060101010101" pitchFamily="49" charset="-122"/>
                <a:ea typeface="KaiTi" panose="02010609060101010101" pitchFamily="49" charset="-122"/>
              </a:rPr>
              <a:t>案例说明</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266114C-8064-4C41-B7E3-466ED73289D9}"/>
                  </a:ext>
                </a:extLst>
              </p:cNvPr>
              <p:cNvSpPr>
                <a:spLocks noGrp="1"/>
              </p:cNvSpPr>
              <p:nvPr>
                <p:ph idx="1"/>
              </p:nvPr>
            </p:nvSpPr>
            <p:spPr>
              <a:xfrm>
                <a:off x="583456" y="791362"/>
                <a:ext cx="2711531" cy="1634958"/>
              </a:xfrm>
            </p:spPr>
            <p:txBody>
              <a:bodyPr>
                <a:normAutofit/>
              </a:bodyPr>
              <a:lstStyle/>
              <a:p>
                <a:r>
                  <a:rPr lang="zh-CN" altLang="en-US" b="0" i="0" u="none" strike="noStrike" dirty="0">
                    <a:solidFill>
                      <a:srgbClr val="000000"/>
                    </a:solidFill>
                    <a:effectLst/>
                    <a:latin typeface="KaiTi" panose="02010609060101010101" pitchFamily="49" charset="-122"/>
                    <a:ea typeface="KaiTi" panose="02010609060101010101" pitchFamily="49" charset="-122"/>
                  </a:rPr>
                  <a:t>仍然用上述例子进行说明，唯一变化的是现在</a:t>
                </a:r>
                <a:r>
                  <a:rPr lang="en-US" altLang="zh-CN" b="0" i="0" u="none" strike="noStrike" dirty="0">
                    <a:solidFill>
                      <a:srgbClr val="000000"/>
                    </a:solidFill>
                    <a:effectLst/>
                    <a:latin typeface="KaiTi" panose="02010609060101010101" pitchFamily="49" charset="-122"/>
                    <a:ea typeface="KaiTi" panose="02010609060101010101" pitchFamily="49" charset="-122"/>
                  </a:rPr>
                  <a:t>100</a:t>
                </a:r>
                <a:r>
                  <a:rPr lang="zh-CN" altLang="en-US" b="0" i="0" u="none" strike="noStrike" dirty="0">
                    <a:solidFill>
                      <a:srgbClr val="000000"/>
                    </a:solidFill>
                    <a:effectLst/>
                    <a:latin typeface="KaiTi" panose="02010609060101010101" pitchFamily="49" charset="-122"/>
                    <a:ea typeface="KaiTi" panose="02010609060101010101" pitchFamily="49" charset="-122"/>
                  </a:rPr>
                  <a:t>个手机中实际有</a:t>
                </a:r>
                <a:r>
                  <a:rPr lang="en-US" altLang="zh-CN" b="0" i="0" u="none" strike="noStrike" dirty="0">
                    <a:solidFill>
                      <a:srgbClr val="000000"/>
                    </a:solidFill>
                    <a:effectLst/>
                    <a:latin typeface="KaiTi" panose="02010609060101010101" pitchFamily="49" charset="-122"/>
                    <a:ea typeface="KaiTi" panose="02010609060101010101" pitchFamily="49" charset="-122"/>
                  </a:rPr>
                  <a:t>10</a:t>
                </a:r>
                <a:r>
                  <a:rPr lang="zh-CN" altLang="en-US" b="0" i="0" u="none" strike="noStrike" dirty="0">
                    <a:solidFill>
                      <a:srgbClr val="000000"/>
                    </a:solidFill>
                    <a:effectLst/>
                    <a:latin typeface="KaiTi" panose="02010609060101010101" pitchFamily="49" charset="-122"/>
                    <a:ea typeface="KaiTi" panose="02010609060101010101" pitchFamily="49" charset="-122"/>
                  </a:rPr>
                  <a:t>个次品，即同样的</a:t>
                </a:r>
                <a14:m>
                  <m:oMath xmlns:m="http://schemas.openxmlformats.org/officeDocument/2006/math">
                    <m:sSub>
                      <m:sSubPr>
                        <m:ctrlPr>
                          <a:rPr lang="en-US" altLang="zh-CN" i="1" dirty="0">
                            <a:solidFill>
                              <a:srgbClr val="000000"/>
                            </a:solidFill>
                            <a:latin typeface="Cambria Math" panose="02040503050406030204" pitchFamily="18" charset="0"/>
                            <a:ea typeface="KaiTi" panose="02010609060101010101" pitchFamily="49" charset="-122"/>
                          </a:rPr>
                        </m:ctrlPr>
                      </m:sSubPr>
                      <m:e>
                        <m:r>
                          <a:rPr lang="en-US" altLang="zh-CN" i="1" dirty="0">
                            <a:solidFill>
                              <a:srgbClr val="000000"/>
                            </a:solidFill>
                            <a:latin typeface="Cambria Math" panose="02040503050406030204" pitchFamily="18" charset="0"/>
                            <a:ea typeface="KaiTi" panose="02010609060101010101" pitchFamily="49" charset="-122"/>
                          </a:rPr>
                          <m:t>𝐻</m:t>
                        </m:r>
                      </m:e>
                      <m:sub>
                        <m:r>
                          <a:rPr lang="en-US" altLang="zh-CN" i="1" dirty="0">
                            <a:solidFill>
                              <a:srgbClr val="000000"/>
                            </a:solidFill>
                            <a:latin typeface="Cambria Math" panose="02040503050406030204" pitchFamily="18" charset="0"/>
                            <a:ea typeface="KaiTi" panose="02010609060101010101" pitchFamily="49" charset="-122"/>
                          </a:rPr>
                          <m:t>0</m:t>
                        </m:r>
                      </m:sub>
                    </m:sSub>
                  </m:oMath>
                </a14:m>
                <a:r>
                  <a:rPr lang="zh-CN" altLang="en-US" b="0" i="0" u="none" strike="noStrike" dirty="0">
                    <a:solidFill>
                      <a:srgbClr val="000000"/>
                    </a:solidFill>
                    <a:effectLst/>
                    <a:latin typeface="KaiTi" panose="02010609060101010101" pitchFamily="49" charset="-122"/>
                    <a:ea typeface="KaiTi" panose="02010609060101010101" pitchFamily="49" charset="-122"/>
                  </a:rPr>
                  <a:t>假设（次品率不超过</a:t>
                </a:r>
                <a:r>
                  <a:rPr lang="en-US" altLang="zh-CN" b="0" i="0" u="none" strike="noStrike" dirty="0">
                    <a:solidFill>
                      <a:srgbClr val="000000"/>
                    </a:solidFill>
                    <a:effectLst/>
                    <a:latin typeface="KaiTi" panose="02010609060101010101" pitchFamily="49" charset="-122"/>
                    <a:ea typeface="KaiTi" panose="02010609060101010101" pitchFamily="49" charset="-122"/>
                  </a:rPr>
                  <a:t>5%</a:t>
                </a:r>
                <a:r>
                  <a:rPr lang="zh-CN" altLang="en-US" b="0" i="0" u="none" strike="noStrike" dirty="0">
                    <a:solidFill>
                      <a:srgbClr val="000000"/>
                    </a:solidFill>
                    <a:effectLst/>
                    <a:latin typeface="KaiTi" panose="02010609060101010101" pitchFamily="49" charset="-122"/>
                    <a:ea typeface="KaiTi" panose="02010609060101010101" pitchFamily="49" charset="-122"/>
                  </a:rPr>
                  <a:t>）现在变成假了。</a:t>
                </a:r>
                <a:endParaRPr lang="en-US" altLang="zh-CN" b="0" i="0" u="none" strike="noStrike" dirty="0">
                  <a:solidFill>
                    <a:srgbClr val="000000"/>
                  </a:solidFill>
                  <a:effectLst/>
                  <a:latin typeface="KaiTi" panose="02010609060101010101" pitchFamily="49" charset="-122"/>
                  <a:ea typeface="KaiTi" panose="02010609060101010101" pitchFamily="49" charset="-122"/>
                </a:endParaRPr>
              </a:p>
              <a:p>
                <a:r>
                  <a:rPr lang="zh-CN" altLang="en-US" b="0" i="0" u="none" strike="noStrike" dirty="0">
                    <a:solidFill>
                      <a:srgbClr val="000000"/>
                    </a:solidFill>
                    <a:effectLst/>
                    <a:latin typeface="KaiTi" panose="02010609060101010101" pitchFamily="49" charset="-122"/>
                    <a:ea typeface="KaiTi" panose="02010609060101010101" pitchFamily="49" charset="-122"/>
                  </a:rPr>
                  <a:t>于是，质检团队仍先假设这</a:t>
                </a:r>
                <a:r>
                  <a:rPr lang="en-US" altLang="zh-CN" b="0" i="0" u="none" strike="noStrike" dirty="0">
                    <a:solidFill>
                      <a:srgbClr val="000000"/>
                    </a:solidFill>
                    <a:effectLst/>
                    <a:latin typeface="KaiTi" panose="02010609060101010101" pitchFamily="49" charset="-122"/>
                    <a:ea typeface="KaiTi" panose="02010609060101010101" pitchFamily="49" charset="-122"/>
                  </a:rPr>
                  <a:t>100</a:t>
                </a:r>
                <a:r>
                  <a:rPr lang="zh-CN" altLang="en-US" b="0" i="0" u="none" strike="noStrike" dirty="0">
                    <a:solidFill>
                      <a:srgbClr val="000000"/>
                    </a:solidFill>
                    <a:effectLst/>
                    <a:latin typeface="KaiTi" panose="02010609060101010101" pitchFamily="49" charset="-122"/>
                    <a:ea typeface="KaiTi" panose="02010609060101010101" pitchFamily="49" charset="-122"/>
                  </a:rPr>
                  <a:t>台手机中次品小于</a:t>
                </a:r>
                <a:r>
                  <a:rPr lang="en-US" altLang="zh-CN" b="0" i="0" u="none" strike="noStrike" dirty="0">
                    <a:solidFill>
                      <a:srgbClr val="000000"/>
                    </a:solidFill>
                    <a:effectLst/>
                    <a:latin typeface="KaiTi" panose="02010609060101010101" pitchFamily="49" charset="-122"/>
                    <a:ea typeface="KaiTi" panose="02010609060101010101" pitchFamily="49" charset="-122"/>
                  </a:rPr>
                  <a:t>5</a:t>
                </a:r>
                <a:r>
                  <a:rPr lang="zh-CN" altLang="en-US" b="0" i="0" u="none" strike="noStrike" dirty="0">
                    <a:solidFill>
                      <a:srgbClr val="000000"/>
                    </a:solidFill>
                    <a:effectLst/>
                    <a:latin typeface="KaiTi" panose="02010609060101010101" pitchFamily="49" charset="-122"/>
                    <a:ea typeface="KaiTi" panose="02010609060101010101" pitchFamily="49" charset="-122"/>
                  </a:rPr>
                  <a:t>个（</a:t>
                </a:r>
                <a:r>
                  <a:rPr lang="en-US" altLang="zh-CN" dirty="0">
                    <a:solidFill>
                      <a:srgbClr val="000000"/>
                    </a:solidFill>
                    <a:ea typeface="KaiTi" panose="02010609060101010101" pitchFamily="49" charset="-122"/>
                  </a:rPr>
                  <a:t> </a:t>
                </a:r>
                <a14:m>
                  <m:oMath xmlns:m="http://schemas.openxmlformats.org/officeDocument/2006/math">
                    <m:sSub>
                      <m:sSubPr>
                        <m:ctrlPr>
                          <a:rPr lang="en-US" altLang="zh-CN" i="1" dirty="0">
                            <a:solidFill>
                              <a:srgbClr val="000000"/>
                            </a:solidFill>
                            <a:latin typeface="Cambria Math" panose="02040503050406030204" pitchFamily="18" charset="0"/>
                            <a:ea typeface="KaiTi" panose="02010609060101010101" pitchFamily="49" charset="-122"/>
                          </a:rPr>
                        </m:ctrlPr>
                      </m:sSubPr>
                      <m:e>
                        <m:r>
                          <a:rPr lang="en-US" altLang="zh-CN" i="1" dirty="0">
                            <a:solidFill>
                              <a:srgbClr val="000000"/>
                            </a:solidFill>
                            <a:latin typeface="Cambria Math" panose="02040503050406030204" pitchFamily="18" charset="0"/>
                            <a:ea typeface="KaiTi" panose="02010609060101010101" pitchFamily="49" charset="-122"/>
                          </a:rPr>
                          <m:t>𝐻</m:t>
                        </m:r>
                      </m:e>
                      <m:sub>
                        <m:r>
                          <a:rPr lang="en-US" altLang="zh-CN" i="1" dirty="0">
                            <a:solidFill>
                              <a:srgbClr val="000000"/>
                            </a:solidFill>
                            <a:latin typeface="Cambria Math" panose="02040503050406030204" pitchFamily="18" charset="0"/>
                            <a:ea typeface="KaiTi" panose="02010609060101010101" pitchFamily="49" charset="-122"/>
                          </a:rPr>
                          <m:t>0</m:t>
                        </m:r>
                      </m:sub>
                    </m:sSub>
                    <m:r>
                      <a:rPr lang="en-US" altLang="zh-CN" i="1" dirty="0">
                        <a:solidFill>
                          <a:srgbClr val="000000"/>
                        </a:solidFill>
                        <a:latin typeface="Cambria Math" panose="02040503050406030204" pitchFamily="18" charset="0"/>
                        <a:ea typeface="KaiTi" panose="02010609060101010101" pitchFamily="49" charset="-122"/>
                      </a:rPr>
                      <m:t> </m:t>
                    </m:r>
                  </m:oMath>
                </a14:m>
                <a:r>
                  <a:rPr lang="zh-CN" altLang="en-US" b="0" i="0" u="none" strike="noStrike" dirty="0">
                    <a:solidFill>
                      <a:srgbClr val="000000"/>
                    </a:solidFill>
                    <a:effectLst/>
                    <a:latin typeface="KaiTi" panose="02010609060101010101" pitchFamily="49" charset="-122"/>
                    <a:ea typeface="KaiTi" panose="02010609060101010101" pitchFamily="49" charset="-122"/>
                  </a:rPr>
                  <a:t>），一次抽样，他们获得了一个正品，然后他们就说现在还不能拒绝</a:t>
                </a:r>
                <a14:m>
                  <m:oMath xmlns:m="http://schemas.openxmlformats.org/officeDocument/2006/math">
                    <m:sSub>
                      <m:sSubPr>
                        <m:ctrlPr>
                          <a:rPr lang="en-US" altLang="zh-CN" i="1" dirty="0">
                            <a:solidFill>
                              <a:srgbClr val="000000"/>
                            </a:solidFill>
                            <a:latin typeface="Cambria Math" panose="02040503050406030204" pitchFamily="18" charset="0"/>
                            <a:ea typeface="KaiTi" panose="02010609060101010101" pitchFamily="49" charset="-122"/>
                          </a:rPr>
                        </m:ctrlPr>
                      </m:sSubPr>
                      <m:e>
                        <m:r>
                          <a:rPr lang="en-US" altLang="zh-CN" i="1" dirty="0">
                            <a:solidFill>
                              <a:srgbClr val="000000"/>
                            </a:solidFill>
                            <a:latin typeface="Cambria Math" panose="02040503050406030204" pitchFamily="18" charset="0"/>
                            <a:ea typeface="KaiTi" panose="02010609060101010101" pitchFamily="49" charset="-122"/>
                          </a:rPr>
                          <m:t>𝐻</m:t>
                        </m:r>
                      </m:e>
                      <m:sub>
                        <m:r>
                          <a:rPr lang="en-US" altLang="zh-CN" i="1" dirty="0">
                            <a:solidFill>
                              <a:srgbClr val="000000"/>
                            </a:solidFill>
                            <a:latin typeface="Cambria Math" panose="02040503050406030204" pitchFamily="18" charset="0"/>
                            <a:ea typeface="KaiTi" panose="02010609060101010101" pitchFamily="49" charset="-122"/>
                          </a:rPr>
                          <m:t>0</m:t>
                        </m:r>
                      </m:sub>
                    </m:sSub>
                    <m:r>
                      <a:rPr lang="en-US" altLang="zh-CN" i="1" dirty="0">
                        <a:solidFill>
                          <a:srgbClr val="000000"/>
                        </a:solidFill>
                        <a:latin typeface="Cambria Math" panose="02040503050406030204" pitchFamily="18" charset="0"/>
                        <a:ea typeface="KaiTi" panose="02010609060101010101" pitchFamily="49" charset="-122"/>
                      </a:rPr>
                      <m:t> </m:t>
                    </m:r>
                  </m:oMath>
                </a14:m>
                <a:r>
                  <a:rPr lang="zh-CN" altLang="en-US" b="0" i="0" u="none" strike="noStrike" dirty="0">
                    <a:solidFill>
                      <a:srgbClr val="000000"/>
                    </a:solidFill>
                    <a:effectLst/>
                    <a:latin typeface="KaiTi" panose="02010609060101010101" pitchFamily="49" charset="-122"/>
                    <a:ea typeface="KaiTi" panose="02010609060101010101" pitchFamily="49" charset="-122"/>
                  </a:rPr>
                  <a:t>，可以默认里面的次品数低于</a:t>
                </a:r>
                <a:r>
                  <a:rPr lang="en-US" altLang="zh-CN" b="0" i="0" u="none" strike="noStrike" dirty="0">
                    <a:solidFill>
                      <a:srgbClr val="000000"/>
                    </a:solidFill>
                    <a:effectLst/>
                    <a:latin typeface="KaiTi" panose="02010609060101010101" pitchFamily="49" charset="-122"/>
                    <a:ea typeface="KaiTi" panose="02010609060101010101" pitchFamily="49" charset="-122"/>
                  </a:rPr>
                  <a:t>5</a:t>
                </a:r>
                <a:r>
                  <a:rPr lang="zh-CN" altLang="en-US" b="0" i="0" u="none" strike="noStrike" dirty="0">
                    <a:solidFill>
                      <a:srgbClr val="000000"/>
                    </a:solidFill>
                    <a:effectLst/>
                    <a:latin typeface="KaiTi" panose="02010609060101010101" pitchFamily="49" charset="-122"/>
                    <a:ea typeface="KaiTi" panose="02010609060101010101" pitchFamily="49" charset="-122"/>
                  </a:rPr>
                  <a:t>个（统计学上不说接受</a:t>
                </a:r>
                <a14:m>
                  <m:oMath xmlns:m="http://schemas.openxmlformats.org/officeDocument/2006/math">
                    <m:sSub>
                      <m:sSubPr>
                        <m:ctrlPr>
                          <a:rPr lang="en-US" altLang="zh-CN" i="1" dirty="0">
                            <a:solidFill>
                              <a:srgbClr val="000000"/>
                            </a:solidFill>
                            <a:latin typeface="Cambria Math" panose="02040503050406030204" pitchFamily="18" charset="0"/>
                            <a:ea typeface="KaiTi" panose="02010609060101010101" pitchFamily="49" charset="-122"/>
                          </a:rPr>
                        </m:ctrlPr>
                      </m:sSubPr>
                      <m:e>
                        <m:r>
                          <a:rPr lang="en-US" altLang="zh-CN" i="1" dirty="0">
                            <a:solidFill>
                              <a:srgbClr val="000000"/>
                            </a:solidFill>
                            <a:latin typeface="Cambria Math" panose="02040503050406030204" pitchFamily="18" charset="0"/>
                            <a:ea typeface="KaiTi" panose="02010609060101010101" pitchFamily="49" charset="-122"/>
                          </a:rPr>
                          <m:t>𝐻</m:t>
                        </m:r>
                      </m:e>
                      <m:sub>
                        <m:r>
                          <a:rPr lang="en-US" altLang="zh-CN" i="1" dirty="0">
                            <a:solidFill>
                              <a:srgbClr val="000000"/>
                            </a:solidFill>
                            <a:latin typeface="Cambria Math" panose="02040503050406030204" pitchFamily="18" charset="0"/>
                            <a:ea typeface="KaiTi" panose="02010609060101010101" pitchFamily="49" charset="-122"/>
                          </a:rPr>
                          <m:t>0</m:t>
                        </m:r>
                      </m:sub>
                    </m:sSub>
                    <m:r>
                      <a:rPr lang="en-US" altLang="zh-CN" i="1" dirty="0">
                        <a:solidFill>
                          <a:srgbClr val="000000"/>
                        </a:solidFill>
                        <a:latin typeface="Cambria Math" panose="02040503050406030204" pitchFamily="18" charset="0"/>
                        <a:ea typeface="KaiTi" panose="02010609060101010101" pitchFamily="49" charset="-122"/>
                      </a:rPr>
                      <m:t> </m:t>
                    </m:r>
                  </m:oMath>
                </a14:m>
                <a:r>
                  <a:rPr lang="zh-CN" altLang="en-US" b="0" i="0" u="none" strike="noStrike" dirty="0">
                    <a:solidFill>
                      <a:srgbClr val="000000"/>
                    </a:solidFill>
                    <a:effectLst/>
                    <a:latin typeface="KaiTi" panose="02010609060101010101" pitchFamily="49" charset="-122"/>
                    <a:ea typeface="KaiTi" panose="02010609060101010101" pitchFamily="49" charset="-122"/>
                  </a:rPr>
                  <a:t>）。</a:t>
                </a:r>
                <a:endParaRPr lang="en-US" altLang="zh-CN" b="0" i="0" u="none" strike="noStrike" dirty="0">
                  <a:solidFill>
                    <a:srgbClr val="000000"/>
                  </a:solidFill>
                  <a:effectLst/>
                  <a:latin typeface="KaiTi" panose="02010609060101010101" pitchFamily="49" charset="-122"/>
                  <a:ea typeface="KaiTi" panose="02010609060101010101" pitchFamily="49" charset="-122"/>
                </a:endParaRPr>
              </a:p>
              <a:p>
                <a:r>
                  <a:rPr lang="zh-CN" altLang="en-US" b="0" i="0" u="none" strike="noStrike" dirty="0">
                    <a:solidFill>
                      <a:srgbClr val="000000"/>
                    </a:solidFill>
                    <a:effectLst/>
                    <a:latin typeface="KaiTi" panose="02010609060101010101" pitchFamily="49" charset="-122"/>
                    <a:ea typeface="KaiTi" panose="02010609060101010101" pitchFamily="49" charset="-122"/>
                  </a:rPr>
                  <a:t>同样地，他们又犯错了，因为实际上的次品有</a:t>
                </a:r>
                <a:r>
                  <a:rPr lang="en-US" altLang="zh-CN" b="0" i="0" u="none" strike="noStrike" dirty="0">
                    <a:solidFill>
                      <a:srgbClr val="000000"/>
                    </a:solidFill>
                    <a:effectLst/>
                    <a:latin typeface="KaiTi" panose="02010609060101010101" pitchFamily="49" charset="-122"/>
                    <a:ea typeface="KaiTi" panose="02010609060101010101" pitchFamily="49" charset="-122"/>
                  </a:rPr>
                  <a:t>10</a:t>
                </a:r>
                <a:r>
                  <a:rPr lang="zh-CN" altLang="en-US" b="0" i="0" u="none" strike="noStrike" dirty="0">
                    <a:solidFill>
                      <a:srgbClr val="000000"/>
                    </a:solidFill>
                    <a:effectLst/>
                    <a:latin typeface="KaiTi" panose="02010609060101010101" pitchFamily="49" charset="-122"/>
                    <a:ea typeface="KaiTi" panose="02010609060101010101" pitchFamily="49" charset="-122"/>
                  </a:rPr>
                  <a:t>个，即</a:t>
                </a:r>
                <a14:m>
                  <m:oMath xmlns:m="http://schemas.openxmlformats.org/officeDocument/2006/math">
                    <m:sSub>
                      <m:sSubPr>
                        <m:ctrlPr>
                          <a:rPr lang="en-US" altLang="zh-CN" i="1" dirty="0">
                            <a:solidFill>
                              <a:srgbClr val="000000"/>
                            </a:solidFill>
                            <a:latin typeface="Cambria Math" panose="02040503050406030204" pitchFamily="18" charset="0"/>
                            <a:ea typeface="KaiTi" panose="02010609060101010101" pitchFamily="49" charset="-122"/>
                          </a:rPr>
                        </m:ctrlPr>
                      </m:sSubPr>
                      <m:e>
                        <m:r>
                          <a:rPr lang="en-US" altLang="zh-CN" i="1" dirty="0">
                            <a:solidFill>
                              <a:srgbClr val="000000"/>
                            </a:solidFill>
                            <a:latin typeface="Cambria Math" panose="02040503050406030204" pitchFamily="18" charset="0"/>
                            <a:ea typeface="KaiTi" panose="02010609060101010101" pitchFamily="49" charset="-122"/>
                          </a:rPr>
                          <m:t>𝐻</m:t>
                        </m:r>
                      </m:e>
                      <m:sub>
                        <m:r>
                          <a:rPr lang="en-US" altLang="zh-CN" i="1" dirty="0">
                            <a:solidFill>
                              <a:srgbClr val="000000"/>
                            </a:solidFill>
                            <a:latin typeface="Cambria Math" panose="02040503050406030204" pitchFamily="18" charset="0"/>
                            <a:ea typeface="KaiTi" panose="02010609060101010101" pitchFamily="49" charset="-122"/>
                          </a:rPr>
                          <m:t>0</m:t>
                        </m:r>
                      </m:sub>
                    </m:sSub>
                  </m:oMath>
                </a14:m>
                <a:r>
                  <a:rPr lang="zh-CN" altLang="en-US" b="0" i="0" u="none" strike="noStrike" dirty="0">
                    <a:solidFill>
                      <a:srgbClr val="000000"/>
                    </a:solidFill>
                    <a:effectLst/>
                    <a:latin typeface="KaiTi" panose="02010609060101010101" pitchFamily="49" charset="-122"/>
                    <a:ea typeface="KaiTi" panose="02010609060101010101" pitchFamily="49" charset="-122"/>
                  </a:rPr>
                  <a:t>是假的，他们需要拒绝</a:t>
                </a:r>
                <a14:m>
                  <m:oMath xmlns:m="http://schemas.openxmlformats.org/officeDocument/2006/math">
                    <m:sSub>
                      <m:sSubPr>
                        <m:ctrlPr>
                          <a:rPr lang="en-US" altLang="zh-CN" i="1" dirty="0">
                            <a:solidFill>
                              <a:srgbClr val="000000"/>
                            </a:solidFill>
                            <a:latin typeface="Cambria Math" panose="02040503050406030204" pitchFamily="18" charset="0"/>
                            <a:ea typeface="KaiTi" panose="02010609060101010101" pitchFamily="49" charset="-122"/>
                          </a:rPr>
                        </m:ctrlPr>
                      </m:sSubPr>
                      <m:e>
                        <m:r>
                          <a:rPr lang="en-US" altLang="zh-CN" i="1" dirty="0">
                            <a:solidFill>
                              <a:srgbClr val="000000"/>
                            </a:solidFill>
                            <a:latin typeface="Cambria Math" panose="02040503050406030204" pitchFamily="18" charset="0"/>
                            <a:ea typeface="KaiTi" panose="02010609060101010101" pitchFamily="49" charset="-122"/>
                          </a:rPr>
                          <m:t>𝐻</m:t>
                        </m:r>
                      </m:e>
                      <m:sub>
                        <m:r>
                          <a:rPr lang="en-US" altLang="zh-CN" i="1" dirty="0">
                            <a:solidFill>
                              <a:srgbClr val="000000"/>
                            </a:solidFill>
                            <a:latin typeface="Cambria Math" panose="02040503050406030204" pitchFamily="18" charset="0"/>
                            <a:ea typeface="KaiTi" panose="02010609060101010101" pitchFamily="49" charset="-122"/>
                          </a:rPr>
                          <m:t>0</m:t>
                        </m:r>
                      </m:sub>
                    </m:sSub>
                  </m:oMath>
                </a14:m>
                <a:r>
                  <a:rPr lang="zh-CN" altLang="en-US" b="0" i="0" u="none" strike="noStrike" dirty="0">
                    <a:solidFill>
                      <a:srgbClr val="000000"/>
                    </a:solidFill>
                    <a:effectLst/>
                    <a:latin typeface="KaiTi" panose="02010609060101010101" pitchFamily="49" charset="-122"/>
                    <a:ea typeface="KaiTi" panose="02010609060101010101" pitchFamily="49" charset="-122"/>
                  </a:rPr>
                  <a:t>可他们没有。</a:t>
                </a:r>
              </a:p>
              <a:p>
                <a:endParaRPr kumimoji="1" lang="zh-CN" altLang="en-US" dirty="0">
                  <a:latin typeface="KaiTi" panose="02010609060101010101" pitchFamily="49" charset="-122"/>
                  <a:ea typeface="KaiTi" panose="02010609060101010101" pitchFamily="49" charset="-122"/>
                </a:endParaRPr>
              </a:p>
            </p:txBody>
          </p:sp>
        </mc:Choice>
        <mc:Fallback xmlns="">
          <p:sp>
            <p:nvSpPr>
              <p:cNvPr id="3" name="内容占位符 2">
                <a:extLst>
                  <a:ext uri="{FF2B5EF4-FFF2-40B4-BE49-F238E27FC236}">
                    <a16:creationId xmlns:a16="http://schemas.microsoft.com/office/drawing/2014/main" id="{D266114C-8064-4C41-B7E3-466ED73289D9}"/>
                  </a:ext>
                </a:extLst>
              </p:cNvPr>
              <p:cNvSpPr>
                <a:spLocks noGrp="1" noRot="1" noChangeAspect="1" noMove="1" noResize="1" noEditPoints="1" noAdjustHandles="1" noChangeArrowheads="1" noChangeShapeType="1" noTextEdit="1"/>
              </p:cNvSpPr>
              <p:nvPr>
                <p:ph idx="1"/>
              </p:nvPr>
            </p:nvSpPr>
            <p:spPr>
              <a:xfrm>
                <a:off x="583456" y="791362"/>
                <a:ext cx="2711531" cy="1634958"/>
              </a:xfr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8768157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3EFAFB-50EA-FA44-B054-F3C210890DF3}"/>
              </a:ext>
            </a:extLst>
          </p:cNvPr>
          <p:cNvSpPr>
            <a:spLocks noGrp="1"/>
          </p:cNvSpPr>
          <p:nvPr>
            <p:ph type="title"/>
          </p:nvPr>
        </p:nvSpPr>
        <p:spPr/>
        <p:txBody>
          <a:bodyPr/>
          <a:lstStyle/>
          <a:p>
            <a:r>
              <a:rPr kumimoji="1" lang="zh-CN" altLang="en-US" dirty="0">
                <a:latin typeface="KaiTi" panose="02010609060101010101" pitchFamily="49" charset="-122"/>
                <a:ea typeface="KaiTi" panose="02010609060101010101" pitchFamily="49" charset="-122"/>
              </a:rPr>
              <a:t>第二类错误</a:t>
            </a:r>
            <a:r>
              <a:rPr kumimoji="1" lang="en-US" altLang="zh-CN" dirty="0">
                <a:latin typeface="KaiTi" panose="02010609060101010101" pitchFamily="49" charset="-122"/>
                <a:ea typeface="KaiTi" panose="02010609060101010101" pitchFamily="49" charset="-122"/>
              </a:rPr>
              <a:t>——</a:t>
            </a:r>
            <a:r>
              <a:rPr kumimoji="1" lang="zh-CN" altLang="en-US" dirty="0">
                <a:latin typeface="KaiTi" panose="02010609060101010101" pitchFamily="49" charset="-122"/>
                <a:ea typeface="KaiTi" panose="02010609060101010101" pitchFamily="49" charset="-122"/>
              </a:rPr>
              <a:t>案例说明</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266114C-8064-4C41-B7E3-466ED73289D9}"/>
                  </a:ext>
                </a:extLst>
              </p:cNvPr>
              <p:cNvSpPr>
                <a:spLocks noGrp="1"/>
              </p:cNvSpPr>
              <p:nvPr>
                <p:ph idx="1"/>
              </p:nvPr>
            </p:nvSpPr>
            <p:spPr>
              <a:xfrm>
                <a:off x="593435" y="759434"/>
                <a:ext cx="2701552" cy="1584176"/>
              </a:xfrm>
            </p:spPr>
            <p:txBody>
              <a:bodyPr>
                <a:normAutofit fontScale="92500"/>
              </a:bodyPr>
              <a:lstStyle/>
              <a:p>
                <a:pPr algn="l"/>
                <a:r>
                  <a:rPr lang="zh-CN" altLang="en-US" b="0" i="0" u="none" strike="noStrike" dirty="0">
                    <a:solidFill>
                      <a:srgbClr val="000000"/>
                    </a:solidFill>
                    <a:effectLst/>
                    <a:latin typeface="KaiTi" panose="02010609060101010101" pitchFamily="49" charset="-122"/>
                    <a:ea typeface="KaiTi" panose="02010609060101010101" pitchFamily="49" charset="-122"/>
                  </a:rPr>
                  <a:t>那他们犯这个错误的概率是多大呢？</a:t>
                </a:r>
                <a:r>
                  <a:rPr lang="en-US" altLang="zh-CN" b="0" i="0" u="none" strike="noStrike" dirty="0">
                    <a:solidFill>
                      <a:srgbClr val="000000"/>
                    </a:solidFill>
                    <a:effectLst/>
                    <a:latin typeface="KaiTi" panose="02010609060101010101" pitchFamily="49" charset="-122"/>
                    <a:ea typeface="KaiTi" panose="02010609060101010101" pitchFamily="49" charset="-122"/>
                  </a:rPr>
                  <a:t>90%</a:t>
                </a:r>
                <a:r>
                  <a:rPr lang="zh-CN" altLang="en-US" b="0" i="0" u="none" strike="noStrike" dirty="0">
                    <a:solidFill>
                      <a:srgbClr val="000000"/>
                    </a:solidFill>
                    <a:effectLst/>
                    <a:latin typeface="KaiTi" panose="02010609060101010101" pitchFamily="49" charset="-122"/>
                    <a:ea typeface="KaiTi" panose="02010609060101010101" pitchFamily="49" charset="-122"/>
                  </a:rPr>
                  <a:t>。</a:t>
                </a:r>
                <a:endParaRPr lang="en-US" altLang="zh-CN" b="0" i="0" u="none" strike="noStrike" dirty="0">
                  <a:solidFill>
                    <a:srgbClr val="000000"/>
                  </a:solidFill>
                  <a:effectLst/>
                  <a:latin typeface="KaiTi" panose="02010609060101010101" pitchFamily="49" charset="-122"/>
                  <a:ea typeface="KaiTi" panose="02010609060101010101" pitchFamily="49" charset="-122"/>
                </a:endParaRPr>
              </a:p>
              <a:p>
                <a:r>
                  <a:rPr lang="zh-CN" altLang="en-US" b="0" i="0" u="none" strike="noStrike" dirty="0">
                    <a:solidFill>
                      <a:srgbClr val="000000"/>
                    </a:solidFill>
                    <a:effectLst/>
                    <a:latin typeface="KaiTi" panose="02010609060101010101" pitchFamily="49" charset="-122"/>
                    <a:ea typeface="KaiTi" panose="02010609060101010101" pitchFamily="49" charset="-122"/>
                  </a:rPr>
                  <a:t>这其中的逻辑是，在这个检验中，他们要做出正确的判断就需要拒绝</a:t>
                </a:r>
                <a14:m>
                  <m:oMath xmlns:m="http://schemas.openxmlformats.org/officeDocument/2006/math">
                    <m:sSub>
                      <m:sSubPr>
                        <m:ctrlPr>
                          <a:rPr lang="en-US" altLang="zh-CN" i="1" dirty="0">
                            <a:solidFill>
                              <a:srgbClr val="000000"/>
                            </a:solidFill>
                            <a:latin typeface="Cambria Math" panose="02040503050406030204" pitchFamily="18" charset="0"/>
                            <a:ea typeface="KaiTi" panose="02010609060101010101" pitchFamily="49" charset="-122"/>
                          </a:rPr>
                        </m:ctrlPr>
                      </m:sSubPr>
                      <m:e>
                        <m:r>
                          <a:rPr lang="en-US" altLang="zh-CN" i="1" dirty="0">
                            <a:solidFill>
                              <a:srgbClr val="000000"/>
                            </a:solidFill>
                            <a:latin typeface="Cambria Math" panose="02040503050406030204" pitchFamily="18" charset="0"/>
                            <a:ea typeface="KaiTi" panose="02010609060101010101" pitchFamily="49" charset="-122"/>
                          </a:rPr>
                          <m:t>𝐻</m:t>
                        </m:r>
                      </m:e>
                      <m:sub>
                        <m:r>
                          <a:rPr lang="en-US" altLang="zh-CN" i="1" dirty="0">
                            <a:solidFill>
                              <a:srgbClr val="000000"/>
                            </a:solidFill>
                            <a:latin typeface="Cambria Math" panose="02040503050406030204" pitchFamily="18" charset="0"/>
                            <a:ea typeface="KaiTi" panose="02010609060101010101" pitchFamily="49" charset="-122"/>
                          </a:rPr>
                          <m:t>0</m:t>
                        </m:r>
                      </m:sub>
                    </m:sSub>
                    <m:r>
                      <a:rPr lang="en-US" altLang="zh-CN" i="1" dirty="0">
                        <a:solidFill>
                          <a:srgbClr val="000000"/>
                        </a:solidFill>
                        <a:latin typeface="Cambria Math" panose="02040503050406030204" pitchFamily="18" charset="0"/>
                        <a:ea typeface="KaiTi" panose="02010609060101010101" pitchFamily="49" charset="-122"/>
                      </a:rPr>
                      <m:t> </m:t>
                    </m:r>
                  </m:oMath>
                </a14:m>
                <a:r>
                  <a:rPr lang="zh-CN" altLang="en-US" b="0" i="0" u="none" strike="noStrike" dirty="0">
                    <a:solidFill>
                      <a:srgbClr val="000000"/>
                    </a:solidFill>
                    <a:effectLst/>
                    <a:latin typeface="KaiTi" panose="02010609060101010101" pitchFamily="49" charset="-122"/>
                    <a:ea typeface="KaiTi" panose="02010609060101010101" pitchFamily="49" charset="-122"/>
                  </a:rPr>
                  <a:t>，而拒绝</a:t>
                </a:r>
                <a14:m>
                  <m:oMath xmlns:m="http://schemas.openxmlformats.org/officeDocument/2006/math">
                    <m:sSub>
                      <m:sSubPr>
                        <m:ctrlPr>
                          <a:rPr lang="en-US" altLang="zh-CN" i="1" dirty="0">
                            <a:solidFill>
                              <a:srgbClr val="000000"/>
                            </a:solidFill>
                            <a:latin typeface="Cambria Math" panose="02040503050406030204" pitchFamily="18" charset="0"/>
                            <a:ea typeface="KaiTi" panose="02010609060101010101" pitchFamily="49" charset="-122"/>
                          </a:rPr>
                        </m:ctrlPr>
                      </m:sSubPr>
                      <m:e>
                        <m:r>
                          <a:rPr lang="en-US" altLang="zh-CN" i="1" dirty="0">
                            <a:solidFill>
                              <a:srgbClr val="000000"/>
                            </a:solidFill>
                            <a:latin typeface="Cambria Math" panose="02040503050406030204" pitchFamily="18" charset="0"/>
                            <a:ea typeface="KaiTi" panose="02010609060101010101" pitchFamily="49" charset="-122"/>
                          </a:rPr>
                          <m:t>𝐻</m:t>
                        </m:r>
                      </m:e>
                      <m:sub>
                        <m:r>
                          <a:rPr lang="en-US" altLang="zh-CN" i="1" dirty="0">
                            <a:solidFill>
                              <a:srgbClr val="000000"/>
                            </a:solidFill>
                            <a:latin typeface="Cambria Math" panose="02040503050406030204" pitchFamily="18" charset="0"/>
                            <a:ea typeface="KaiTi" panose="02010609060101010101" pitchFamily="49" charset="-122"/>
                          </a:rPr>
                          <m:t>0</m:t>
                        </m:r>
                      </m:sub>
                    </m:sSub>
                  </m:oMath>
                </a14:m>
                <a:r>
                  <a:rPr lang="zh-CN" altLang="en-US" b="0" i="0" u="none" strike="noStrike" dirty="0">
                    <a:solidFill>
                      <a:srgbClr val="000000"/>
                    </a:solidFill>
                    <a:effectLst/>
                    <a:latin typeface="KaiTi" panose="02010609060101010101" pitchFamily="49" charset="-122"/>
                    <a:ea typeface="KaiTi" panose="02010609060101010101" pitchFamily="49" charset="-122"/>
                  </a:rPr>
                  <a:t>需要他们一次抽样就抽中次品，因为次品个数是</a:t>
                </a:r>
                <a:r>
                  <a:rPr lang="en-US" altLang="zh-CN" b="0" i="0" u="none" strike="noStrike" dirty="0">
                    <a:solidFill>
                      <a:srgbClr val="000000"/>
                    </a:solidFill>
                    <a:effectLst/>
                    <a:latin typeface="KaiTi" panose="02010609060101010101" pitchFamily="49" charset="-122"/>
                    <a:ea typeface="KaiTi" panose="02010609060101010101" pitchFamily="49" charset="-122"/>
                  </a:rPr>
                  <a:t>10</a:t>
                </a:r>
                <a:r>
                  <a:rPr lang="zh-CN" altLang="en-US" b="0" i="0" u="none" strike="noStrike" dirty="0">
                    <a:solidFill>
                      <a:srgbClr val="000000"/>
                    </a:solidFill>
                    <a:effectLst/>
                    <a:latin typeface="KaiTi" panose="02010609060101010101" pitchFamily="49" charset="-122"/>
                    <a:ea typeface="KaiTi" panose="02010609060101010101" pitchFamily="49" charset="-122"/>
                  </a:rPr>
                  <a:t>个，正品是</a:t>
                </a:r>
                <a:r>
                  <a:rPr lang="en-US" altLang="zh-CN" b="0" i="0" u="none" strike="noStrike" dirty="0">
                    <a:solidFill>
                      <a:srgbClr val="000000"/>
                    </a:solidFill>
                    <a:effectLst/>
                    <a:latin typeface="KaiTi" panose="02010609060101010101" pitchFamily="49" charset="-122"/>
                    <a:ea typeface="KaiTi" panose="02010609060101010101" pitchFamily="49" charset="-122"/>
                  </a:rPr>
                  <a:t>90</a:t>
                </a:r>
                <a:r>
                  <a:rPr lang="zh-CN" altLang="en-US" b="0" i="0" u="none" strike="noStrike" dirty="0">
                    <a:solidFill>
                      <a:srgbClr val="000000"/>
                    </a:solidFill>
                    <a:effectLst/>
                    <a:latin typeface="KaiTi" panose="02010609060101010101" pitchFamily="49" charset="-122"/>
                    <a:ea typeface="KaiTi" panose="02010609060101010101" pitchFamily="49" charset="-122"/>
                  </a:rPr>
                  <a:t>个，所以，只要他们抽中正品，他们就会犯错，因而他们犯错的概率就是抽中正品的概率，即</a:t>
                </a:r>
                <a:r>
                  <a:rPr lang="en-US" altLang="zh-CN" b="0" i="0" u="none" strike="noStrike" dirty="0">
                    <a:solidFill>
                      <a:srgbClr val="000000"/>
                    </a:solidFill>
                    <a:effectLst/>
                    <a:latin typeface="KaiTi" panose="02010609060101010101" pitchFamily="49" charset="-122"/>
                    <a:ea typeface="KaiTi" panose="02010609060101010101" pitchFamily="49" charset="-122"/>
                  </a:rPr>
                  <a:t>90%</a:t>
                </a:r>
                <a:r>
                  <a:rPr lang="zh-CN" altLang="en-US" b="0" i="0" u="none" strike="noStrike" dirty="0">
                    <a:solidFill>
                      <a:srgbClr val="000000"/>
                    </a:solidFill>
                    <a:effectLst/>
                    <a:latin typeface="KaiTi" panose="02010609060101010101" pitchFamily="49" charset="-122"/>
                    <a:ea typeface="KaiTi" panose="02010609060101010101" pitchFamily="49" charset="-122"/>
                  </a:rPr>
                  <a:t>。</a:t>
                </a:r>
                <a:endParaRPr lang="en-US" altLang="zh-CN" b="0" i="0" u="none" strike="noStrike" dirty="0">
                  <a:solidFill>
                    <a:srgbClr val="000000"/>
                  </a:solidFill>
                  <a:effectLst/>
                  <a:latin typeface="KaiTi" panose="02010609060101010101" pitchFamily="49" charset="-122"/>
                  <a:ea typeface="KaiTi" panose="02010609060101010101" pitchFamily="49" charset="-122"/>
                </a:endParaRPr>
              </a:p>
              <a:p>
                <a:pPr algn="l"/>
                <a:r>
                  <a:rPr lang="zh-CN" altLang="en-US" b="0" i="0" u="none" strike="noStrike" dirty="0">
                    <a:solidFill>
                      <a:srgbClr val="000000"/>
                    </a:solidFill>
                    <a:effectLst/>
                    <a:latin typeface="KaiTi" panose="02010609060101010101" pitchFamily="49" charset="-122"/>
                    <a:ea typeface="KaiTi" panose="02010609060101010101" pitchFamily="49" charset="-122"/>
                  </a:rPr>
                  <a:t>在这个例子中，他们只有</a:t>
                </a:r>
                <a:r>
                  <a:rPr lang="en-US" altLang="zh-CN" b="0" i="0" u="none" strike="noStrike" dirty="0">
                    <a:solidFill>
                      <a:srgbClr val="000000"/>
                    </a:solidFill>
                    <a:effectLst/>
                    <a:latin typeface="KaiTi" panose="02010609060101010101" pitchFamily="49" charset="-122"/>
                    <a:ea typeface="KaiTi" panose="02010609060101010101" pitchFamily="49" charset="-122"/>
                  </a:rPr>
                  <a:t>10%</a:t>
                </a:r>
                <a:r>
                  <a:rPr lang="zh-CN" altLang="en-US" b="0" i="0" u="none" strike="noStrike" dirty="0">
                    <a:solidFill>
                      <a:srgbClr val="000000"/>
                    </a:solidFill>
                    <a:effectLst/>
                    <a:latin typeface="KaiTi" panose="02010609060101010101" pitchFamily="49" charset="-122"/>
                    <a:ea typeface="KaiTi" panose="02010609060101010101" pitchFamily="49" charset="-122"/>
                  </a:rPr>
                  <a:t>（次品率）的可能性不犯第二类错误，常称为“检验功效”。</a:t>
                </a:r>
                <a:endParaRPr lang="en-US" altLang="zh-CN" b="0" i="0" u="none" strike="noStrike" dirty="0">
                  <a:solidFill>
                    <a:srgbClr val="000000"/>
                  </a:solidFill>
                  <a:effectLst/>
                  <a:latin typeface="KaiTi" panose="02010609060101010101" pitchFamily="49" charset="-122"/>
                  <a:ea typeface="KaiTi" panose="02010609060101010101" pitchFamily="49" charset="-122"/>
                </a:endParaRPr>
              </a:p>
              <a:p>
                <a:r>
                  <a:rPr lang="zh-CN" altLang="en-US" b="0" i="0" u="none" strike="noStrike" dirty="0">
                    <a:solidFill>
                      <a:srgbClr val="000000"/>
                    </a:solidFill>
                    <a:effectLst/>
                    <a:latin typeface="KaiTi" panose="02010609060101010101" pitchFamily="49" charset="-122"/>
                    <a:ea typeface="KaiTi" panose="02010609060101010101" pitchFamily="49" charset="-122"/>
                  </a:rPr>
                  <a:t>结合这个例子，“检验功效”也就很好理解，就是防止犯第二类错误的概率，即这个检验有效的概率：在</a:t>
                </a:r>
                <a14:m>
                  <m:oMath xmlns:m="http://schemas.openxmlformats.org/officeDocument/2006/math">
                    <m:sSub>
                      <m:sSubPr>
                        <m:ctrlPr>
                          <a:rPr lang="en-US" altLang="zh-CN" i="1" dirty="0">
                            <a:solidFill>
                              <a:srgbClr val="000000"/>
                            </a:solidFill>
                            <a:latin typeface="Cambria Math" panose="02040503050406030204" pitchFamily="18" charset="0"/>
                            <a:ea typeface="KaiTi" panose="02010609060101010101" pitchFamily="49" charset="-122"/>
                          </a:rPr>
                        </m:ctrlPr>
                      </m:sSubPr>
                      <m:e>
                        <m:r>
                          <a:rPr lang="en-US" altLang="zh-CN" i="1" dirty="0">
                            <a:solidFill>
                              <a:srgbClr val="000000"/>
                            </a:solidFill>
                            <a:latin typeface="Cambria Math" panose="02040503050406030204" pitchFamily="18" charset="0"/>
                            <a:ea typeface="KaiTi" panose="02010609060101010101" pitchFamily="49" charset="-122"/>
                          </a:rPr>
                          <m:t>𝐻</m:t>
                        </m:r>
                      </m:e>
                      <m:sub>
                        <m:r>
                          <a:rPr lang="en-US" altLang="zh-CN" i="1" dirty="0">
                            <a:solidFill>
                              <a:srgbClr val="000000"/>
                            </a:solidFill>
                            <a:latin typeface="Cambria Math" panose="02040503050406030204" pitchFamily="18" charset="0"/>
                            <a:ea typeface="KaiTi" panose="02010609060101010101" pitchFamily="49" charset="-122"/>
                          </a:rPr>
                          <m:t>0</m:t>
                        </m:r>
                      </m:sub>
                    </m:sSub>
                  </m:oMath>
                </a14:m>
                <a:r>
                  <a:rPr lang="zh-CN" altLang="en-US" b="0" i="0" u="none" strike="noStrike" dirty="0">
                    <a:solidFill>
                      <a:srgbClr val="000000"/>
                    </a:solidFill>
                    <a:effectLst/>
                    <a:latin typeface="KaiTi" panose="02010609060101010101" pitchFamily="49" charset="-122"/>
                    <a:ea typeface="KaiTi" panose="02010609060101010101" pitchFamily="49" charset="-122"/>
                  </a:rPr>
                  <a:t>为假拒绝</a:t>
                </a:r>
                <a14:m>
                  <m:oMath xmlns:m="http://schemas.openxmlformats.org/officeDocument/2006/math">
                    <m:sSub>
                      <m:sSubPr>
                        <m:ctrlPr>
                          <a:rPr lang="en-US" altLang="zh-CN" i="1" dirty="0">
                            <a:solidFill>
                              <a:srgbClr val="000000"/>
                            </a:solidFill>
                            <a:latin typeface="Cambria Math" panose="02040503050406030204" pitchFamily="18" charset="0"/>
                            <a:ea typeface="KaiTi" panose="02010609060101010101" pitchFamily="49" charset="-122"/>
                          </a:rPr>
                        </m:ctrlPr>
                      </m:sSubPr>
                      <m:e>
                        <m:r>
                          <a:rPr lang="en-US" altLang="zh-CN" i="1" dirty="0">
                            <a:solidFill>
                              <a:srgbClr val="000000"/>
                            </a:solidFill>
                            <a:latin typeface="Cambria Math" panose="02040503050406030204" pitchFamily="18" charset="0"/>
                            <a:ea typeface="KaiTi" panose="02010609060101010101" pitchFamily="49" charset="-122"/>
                          </a:rPr>
                          <m:t>𝐻</m:t>
                        </m:r>
                      </m:e>
                      <m:sub>
                        <m:r>
                          <a:rPr lang="en-US" altLang="zh-CN" i="1" dirty="0">
                            <a:solidFill>
                              <a:srgbClr val="000000"/>
                            </a:solidFill>
                            <a:latin typeface="Cambria Math" panose="02040503050406030204" pitchFamily="18" charset="0"/>
                            <a:ea typeface="KaiTi" panose="02010609060101010101" pitchFamily="49" charset="-122"/>
                          </a:rPr>
                          <m:t>0</m:t>
                        </m:r>
                      </m:sub>
                    </m:sSub>
                  </m:oMath>
                </a14:m>
                <a:r>
                  <a:rPr lang="zh-CN" altLang="en-US" b="0" i="0" u="none" strike="noStrike" dirty="0">
                    <a:solidFill>
                      <a:srgbClr val="000000"/>
                    </a:solidFill>
                    <a:effectLst/>
                    <a:latin typeface="KaiTi" panose="02010609060101010101" pitchFamily="49" charset="-122"/>
                    <a:ea typeface="KaiTi" panose="02010609060101010101" pitchFamily="49" charset="-122"/>
                  </a:rPr>
                  <a:t>的可能性。</a:t>
                </a:r>
              </a:p>
              <a:p>
                <a:endParaRPr kumimoji="1" lang="zh-CN" altLang="en-US" dirty="0">
                  <a:latin typeface="KaiTi" panose="02010609060101010101" pitchFamily="49" charset="-122"/>
                  <a:ea typeface="KaiTi" panose="02010609060101010101" pitchFamily="49" charset="-122"/>
                </a:endParaRPr>
              </a:p>
            </p:txBody>
          </p:sp>
        </mc:Choice>
        <mc:Fallback xmlns="">
          <p:sp>
            <p:nvSpPr>
              <p:cNvPr id="3" name="内容占位符 2">
                <a:extLst>
                  <a:ext uri="{FF2B5EF4-FFF2-40B4-BE49-F238E27FC236}">
                    <a16:creationId xmlns:a16="http://schemas.microsoft.com/office/drawing/2014/main" id="{D266114C-8064-4C41-B7E3-466ED73289D9}"/>
                  </a:ext>
                </a:extLst>
              </p:cNvPr>
              <p:cNvSpPr>
                <a:spLocks noGrp="1" noRot="1" noChangeAspect="1" noMove="1" noResize="1" noEditPoints="1" noAdjustHandles="1" noChangeArrowheads="1" noChangeShapeType="1" noTextEdit="1"/>
              </p:cNvSpPr>
              <p:nvPr>
                <p:ph idx="1"/>
              </p:nvPr>
            </p:nvSpPr>
            <p:spPr>
              <a:xfrm>
                <a:off x="593435" y="759434"/>
                <a:ext cx="2701552" cy="1584176"/>
              </a:xfr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599236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AC2FE7-3CF5-5448-ACA0-CE8C190925E4}"/>
              </a:ext>
            </a:extLst>
          </p:cNvPr>
          <p:cNvSpPr>
            <a:spLocks noGrp="1"/>
          </p:cNvSpPr>
          <p:nvPr>
            <p:ph type="title"/>
          </p:nvPr>
        </p:nvSpPr>
        <p:spPr/>
        <p:txBody>
          <a:bodyPr>
            <a:normAutofit/>
          </a:bodyPr>
          <a:lstStyle/>
          <a:p>
            <a:r>
              <a:rPr lang="zh-CN" altLang="en-US" sz="1000" dirty="0">
                <a:solidFill>
                  <a:srgbClr val="000000"/>
                </a:solidFill>
                <a:latin typeface="KaiTi" panose="02010609060101010101" pitchFamily="49" charset="-122"/>
                <a:ea typeface="KaiTi" panose="02010609060101010101" pitchFamily="49" charset="-122"/>
              </a:rPr>
              <a:t>增加样本量会增加功效</a:t>
            </a:r>
            <a:endParaRPr kumimoji="1" lang="zh-CN" altLang="en-US" sz="16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B9CCD1F-6DF2-D74E-B4CF-2CF5B811B546}"/>
                  </a:ext>
                </a:extLst>
              </p:cNvPr>
              <p:cNvSpPr>
                <a:spLocks noGrp="1"/>
              </p:cNvSpPr>
              <p:nvPr>
                <p:ph idx="1"/>
              </p:nvPr>
            </p:nvSpPr>
            <p:spPr>
              <a:xfrm>
                <a:off x="593434" y="791361"/>
                <a:ext cx="2798334" cy="1706967"/>
              </a:xfrm>
            </p:spPr>
            <p:txBody>
              <a:bodyPr>
                <a:normAutofit lnSpcReduction="10000"/>
              </a:bodyPr>
              <a:lstStyle/>
              <a:p>
                <a:pPr algn="l"/>
                <a:r>
                  <a:rPr lang="zh-CN" altLang="en-US" sz="700" b="0" i="0" u="none" strike="noStrike" dirty="0">
                    <a:solidFill>
                      <a:srgbClr val="000000"/>
                    </a:solidFill>
                    <a:effectLst/>
                    <a:latin typeface="KaiTi" panose="02010609060101010101" pitchFamily="49" charset="-122"/>
                    <a:ea typeface="KaiTi" panose="02010609060101010101" pitchFamily="49" charset="-122"/>
                  </a:rPr>
                  <a:t>例如，抽取两次，两次都抽取到正品的概率就变为</a:t>
                </a:r>
                <a:r>
                  <a:rPr lang="en-US" altLang="zh-CN" sz="700" b="0" i="0" u="none" strike="noStrike" dirty="0">
                    <a:solidFill>
                      <a:srgbClr val="000000"/>
                    </a:solidFill>
                    <a:effectLst/>
                    <a:latin typeface="KaiTi" panose="02010609060101010101" pitchFamily="49" charset="-122"/>
                    <a:ea typeface="KaiTi" panose="02010609060101010101" pitchFamily="49" charset="-122"/>
                  </a:rPr>
                  <a:t>81%</a:t>
                </a:r>
                <a:r>
                  <a:rPr lang="zh-CN" altLang="en-US" sz="700" b="0" i="0" u="none" strike="noStrike" dirty="0">
                    <a:solidFill>
                      <a:srgbClr val="000000"/>
                    </a:solidFill>
                    <a:effectLst/>
                    <a:latin typeface="KaiTi" panose="02010609060101010101" pitchFamily="49" charset="-122"/>
                    <a:ea typeface="KaiTi" panose="02010609060101010101" pitchFamily="49" charset="-122"/>
                  </a:rPr>
                  <a:t>（</a:t>
                </a:r>
                <a:r>
                  <a:rPr lang="en-US" altLang="zh-CN" sz="700" b="0" i="0" u="none" strike="noStrike" dirty="0">
                    <a:solidFill>
                      <a:srgbClr val="000000"/>
                    </a:solidFill>
                    <a:effectLst/>
                    <a:latin typeface="KaiTi" panose="02010609060101010101" pitchFamily="49" charset="-122"/>
                    <a:ea typeface="KaiTi" panose="02010609060101010101" pitchFamily="49" charset="-122"/>
                  </a:rPr>
                  <a:t>0.9*0.9</a:t>
                </a:r>
                <a:r>
                  <a:rPr lang="zh-CN" altLang="en-US" sz="700" b="0" i="0" u="none" strike="noStrike" dirty="0">
                    <a:solidFill>
                      <a:srgbClr val="000000"/>
                    </a:solidFill>
                    <a:effectLst/>
                    <a:latin typeface="KaiTi" panose="02010609060101010101" pitchFamily="49" charset="-122"/>
                    <a:ea typeface="KaiTi" panose="02010609060101010101" pitchFamily="49" charset="-122"/>
                  </a:rPr>
                  <a:t>），从而至少一次抽中次品的概率就会增加到</a:t>
                </a:r>
                <a:r>
                  <a:rPr lang="en-US" altLang="zh-CN" sz="700" b="0" i="0" u="none" strike="noStrike" dirty="0">
                    <a:solidFill>
                      <a:srgbClr val="000000"/>
                    </a:solidFill>
                    <a:effectLst/>
                    <a:latin typeface="KaiTi" panose="02010609060101010101" pitchFamily="49" charset="-122"/>
                    <a:ea typeface="KaiTi" panose="02010609060101010101" pitchFamily="49" charset="-122"/>
                  </a:rPr>
                  <a:t>19%</a:t>
                </a:r>
                <a:r>
                  <a:rPr lang="zh-CN" altLang="en-US" sz="700" b="0" i="0" u="none" strike="noStrike" dirty="0">
                    <a:solidFill>
                      <a:srgbClr val="000000"/>
                    </a:solidFill>
                    <a:effectLst/>
                    <a:latin typeface="KaiTi" panose="02010609060101010101" pitchFamily="49" charset="-122"/>
                    <a:ea typeface="KaiTi" panose="02010609060101010101" pitchFamily="49" charset="-122"/>
                  </a:rPr>
                  <a:t>（</a:t>
                </a:r>
                <a:r>
                  <a:rPr lang="en-US" altLang="zh-CN" sz="700" b="0" i="0" u="none" strike="noStrike" dirty="0">
                    <a:solidFill>
                      <a:srgbClr val="000000"/>
                    </a:solidFill>
                    <a:effectLst/>
                    <a:latin typeface="KaiTi" panose="02010609060101010101" pitchFamily="49" charset="-122"/>
                    <a:ea typeface="KaiTi" panose="02010609060101010101" pitchFamily="49" charset="-122"/>
                  </a:rPr>
                  <a:t>1-0.81</a:t>
                </a:r>
                <a:r>
                  <a:rPr lang="zh-CN" altLang="en-US" sz="700" b="0" i="0" u="none" strike="noStrike" dirty="0">
                    <a:solidFill>
                      <a:srgbClr val="000000"/>
                    </a:solidFill>
                    <a:effectLst/>
                    <a:latin typeface="KaiTi" panose="02010609060101010101" pitchFamily="49" charset="-122"/>
                    <a:ea typeface="KaiTi" panose="02010609060101010101" pitchFamily="49" charset="-122"/>
                  </a:rPr>
                  <a:t>），试验的检验功效就提升了。不过，需要特别注意的是，这时我们的</a:t>
                </a:r>
                <a14:m>
                  <m:oMath xmlns:m="http://schemas.openxmlformats.org/officeDocument/2006/math">
                    <m:sSub>
                      <m:sSubPr>
                        <m:ctrlPr>
                          <a:rPr lang="en-US" altLang="zh-CN" sz="800" i="1" dirty="0">
                            <a:solidFill>
                              <a:srgbClr val="000000"/>
                            </a:solidFill>
                            <a:latin typeface="Cambria Math" panose="02040503050406030204" pitchFamily="18" charset="0"/>
                            <a:ea typeface="KaiTi" panose="02010609060101010101" pitchFamily="49" charset="-122"/>
                          </a:rPr>
                        </m:ctrlPr>
                      </m:sSubPr>
                      <m:e>
                        <m:r>
                          <a:rPr lang="en-US" altLang="zh-CN" sz="800" i="1" dirty="0">
                            <a:solidFill>
                              <a:srgbClr val="000000"/>
                            </a:solidFill>
                            <a:latin typeface="Cambria Math" panose="02040503050406030204" pitchFamily="18" charset="0"/>
                            <a:ea typeface="KaiTi" panose="02010609060101010101" pitchFamily="49" charset="-122"/>
                          </a:rPr>
                          <m:t>𝐻</m:t>
                        </m:r>
                      </m:e>
                      <m:sub>
                        <m:r>
                          <a:rPr lang="en-US" altLang="zh-CN" sz="800" i="1" dirty="0">
                            <a:solidFill>
                              <a:srgbClr val="000000"/>
                            </a:solidFill>
                            <a:latin typeface="Cambria Math" panose="02040503050406030204" pitchFamily="18" charset="0"/>
                            <a:ea typeface="KaiTi" panose="02010609060101010101" pitchFamily="49" charset="-122"/>
                          </a:rPr>
                          <m:t>0</m:t>
                        </m:r>
                      </m:sub>
                    </m:sSub>
                  </m:oMath>
                </a14:m>
                <a:r>
                  <a:rPr lang="zh-CN" altLang="en-US" sz="700" b="0" i="0" u="none" strike="noStrike" dirty="0">
                    <a:solidFill>
                      <a:srgbClr val="000000"/>
                    </a:solidFill>
                    <a:effectLst/>
                    <a:latin typeface="KaiTi" panose="02010609060101010101" pitchFamily="49" charset="-122"/>
                    <a:ea typeface="KaiTi" panose="02010609060101010101" pitchFamily="49" charset="-122"/>
                  </a:rPr>
                  <a:t>不能再是“次品个数小于</a:t>
                </a:r>
                <a:r>
                  <a:rPr lang="en-US" altLang="zh-CN" sz="700" b="0" i="0" u="none" strike="noStrike" dirty="0">
                    <a:solidFill>
                      <a:srgbClr val="000000"/>
                    </a:solidFill>
                    <a:effectLst/>
                    <a:latin typeface="KaiTi" panose="02010609060101010101" pitchFamily="49" charset="-122"/>
                    <a:ea typeface="KaiTi" panose="02010609060101010101" pitchFamily="49" charset="-122"/>
                  </a:rPr>
                  <a:t>5</a:t>
                </a:r>
                <a:r>
                  <a:rPr lang="zh-CN" altLang="en-US" sz="700" b="0" i="0" u="none" strike="noStrike" dirty="0">
                    <a:solidFill>
                      <a:srgbClr val="000000"/>
                    </a:solidFill>
                    <a:effectLst/>
                    <a:latin typeface="KaiTi" panose="02010609060101010101" pitchFamily="49" charset="-122"/>
                    <a:ea typeface="KaiTi" panose="02010609060101010101" pitchFamily="49" charset="-122"/>
                  </a:rPr>
                  <a:t>个”，需要改的更苛刻一点，比如可以变为“完全没有次品”。因此，在</a:t>
                </a:r>
                <a14:m>
                  <m:oMath xmlns:m="http://schemas.openxmlformats.org/officeDocument/2006/math">
                    <m:sSub>
                      <m:sSubPr>
                        <m:ctrlPr>
                          <a:rPr lang="en-US" altLang="zh-CN" sz="800" i="1" dirty="0">
                            <a:solidFill>
                              <a:srgbClr val="000000"/>
                            </a:solidFill>
                            <a:latin typeface="Cambria Math" panose="02040503050406030204" pitchFamily="18" charset="0"/>
                            <a:ea typeface="KaiTi" panose="02010609060101010101" pitchFamily="49" charset="-122"/>
                          </a:rPr>
                        </m:ctrlPr>
                      </m:sSubPr>
                      <m:e>
                        <m:r>
                          <a:rPr lang="en-US" altLang="zh-CN" sz="800" i="1" dirty="0">
                            <a:solidFill>
                              <a:srgbClr val="000000"/>
                            </a:solidFill>
                            <a:latin typeface="Cambria Math" panose="02040503050406030204" pitchFamily="18" charset="0"/>
                            <a:ea typeface="KaiTi" panose="02010609060101010101" pitchFamily="49" charset="-122"/>
                          </a:rPr>
                          <m:t>𝐻</m:t>
                        </m:r>
                      </m:e>
                      <m:sub>
                        <m:r>
                          <a:rPr lang="en-US" altLang="zh-CN" sz="800" i="1" dirty="0">
                            <a:solidFill>
                              <a:srgbClr val="000000"/>
                            </a:solidFill>
                            <a:latin typeface="Cambria Math" panose="02040503050406030204" pitchFamily="18" charset="0"/>
                            <a:ea typeface="KaiTi" panose="02010609060101010101" pitchFamily="49" charset="-122"/>
                          </a:rPr>
                          <m:t>0</m:t>
                        </m:r>
                      </m:sub>
                    </m:sSub>
                  </m:oMath>
                </a14:m>
                <a:r>
                  <a:rPr lang="zh-CN" altLang="en-US" sz="700" b="0" i="0" u="none" strike="noStrike" dirty="0">
                    <a:solidFill>
                      <a:srgbClr val="000000"/>
                    </a:solidFill>
                    <a:effectLst/>
                    <a:latin typeface="KaiTi" panose="02010609060101010101" pitchFamily="49" charset="-122"/>
                    <a:ea typeface="KaiTi" panose="02010609060101010101" pitchFamily="49" charset="-122"/>
                  </a:rPr>
                  <a:t>改为“完全没有次品”时，只要抽中次品就会拒绝</a:t>
                </a:r>
                <a14:m>
                  <m:oMath xmlns:m="http://schemas.openxmlformats.org/officeDocument/2006/math">
                    <m:sSub>
                      <m:sSubPr>
                        <m:ctrlPr>
                          <a:rPr lang="en-US" altLang="zh-CN" sz="800" i="1" dirty="0">
                            <a:solidFill>
                              <a:srgbClr val="000000"/>
                            </a:solidFill>
                            <a:latin typeface="Cambria Math" panose="02040503050406030204" pitchFamily="18" charset="0"/>
                            <a:ea typeface="KaiTi" panose="02010609060101010101" pitchFamily="49" charset="-122"/>
                          </a:rPr>
                        </m:ctrlPr>
                      </m:sSubPr>
                      <m:e>
                        <m:r>
                          <a:rPr lang="en-US" altLang="zh-CN" sz="800" i="1" dirty="0">
                            <a:solidFill>
                              <a:srgbClr val="000000"/>
                            </a:solidFill>
                            <a:latin typeface="Cambria Math" panose="02040503050406030204" pitchFamily="18" charset="0"/>
                            <a:ea typeface="KaiTi" panose="02010609060101010101" pitchFamily="49" charset="-122"/>
                          </a:rPr>
                          <m:t>𝐻</m:t>
                        </m:r>
                      </m:e>
                      <m:sub>
                        <m:r>
                          <a:rPr lang="en-US" altLang="zh-CN" sz="800" i="1" dirty="0">
                            <a:solidFill>
                              <a:srgbClr val="000000"/>
                            </a:solidFill>
                            <a:latin typeface="Cambria Math" panose="02040503050406030204" pitchFamily="18" charset="0"/>
                            <a:ea typeface="KaiTi" panose="02010609060101010101" pitchFamily="49" charset="-122"/>
                          </a:rPr>
                          <m:t>0</m:t>
                        </m:r>
                      </m:sub>
                    </m:sSub>
                    <m:r>
                      <a:rPr lang="en-US" altLang="zh-CN" sz="800" i="1" dirty="0">
                        <a:solidFill>
                          <a:srgbClr val="000000"/>
                        </a:solidFill>
                        <a:latin typeface="Cambria Math" panose="02040503050406030204" pitchFamily="18" charset="0"/>
                        <a:ea typeface="KaiTi" panose="02010609060101010101" pitchFamily="49" charset="-122"/>
                      </a:rPr>
                      <m:t> </m:t>
                    </m:r>
                  </m:oMath>
                </a14:m>
                <a:r>
                  <a:rPr lang="zh-CN" altLang="en-US" sz="700" b="0" i="0" u="none" strike="noStrike" dirty="0">
                    <a:solidFill>
                      <a:srgbClr val="000000"/>
                    </a:solidFill>
                    <a:effectLst/>
                    <a:latin typeface="KaiTi" panose="02010609060101010101" pitchFamily="49" charset="-122"/>
                    <a:ea typeface="KaiTi" panose="02010609060101010101" pitchFamily="49" charset="-122"/>
                  </a:rPr>
                  <a:t>，于是随着抽取的次数增加，至少一次抽中次品的概率会显著提升，所以检验功效也就增加了。</a:t>
                </a:r>
                <a:endParaRPr lang="en-US" altLang="zh-CN" sz="700" b="0" i="0" u="none" strike="noStrike" dirty="0">
                  <a:solidFill>
                    <a:srgbClr val="000000"/>
                  </a:solidFill>
                  <a:effectLst/>
                  <a:latin typeface="KaiTi" panose="02010609060101010101" pitchFamily="49" charset="-122"/>
                  <a:ea typeface="KaiTi" panose="02010609060101010101" pitchFamily="49" charset="-122"/>
                </a:endParaRPr>
              </a:p>
              <a:p>
                <a:pPr algn="l"/>
                <a:r>
                  <a:rPr lang="zh-CN" altLang="en-US" sz="700" b="0" i="0" u="none" strike="noStrike" dirty="0">
                    <a:solidFill>
                      <a:srgbClr val="000000"/>
                    </a:solidFill>
                    <a:effectLst/>
                    <a:latin typeface="KaiTi" panose="02010609060101010101" pitchFamily="49" charset="-122"/>
                    <a:ea typeface="KaiTi" panose="02010609060101010101" pitchFamily="49" charset="-122"/>
                  </a:rPr>
                  <a:t>在统计上，我们常说</a:t>
                </a:r>
                <a:r>
                  <a:rPr lang="zh-CN" altLang="en-US" sz="700" b="1" i="0" u="none" strike="noStrike" dirty="0">
                    <a:solidFill>
                      <a:srgbClr val="000000"/>
                    </a:solidFill>
                    <a:effectLst/>
                    <a:latin typeface="KaiTi" panose="02010609060101010101" pitchFamily="49" charset="-122"/>
                    <a:ea typeface="KaiTi" panose="02010609060101010101" pitchFamily="49" charset="-122"/>
                  </a:rPr>
                  <a:t>增加样本量就会增加检验功效</a:t>
                </a:r>
                <a:r>
                  <a:rPr lang="zh-CN" altLang="en-US" sz="700" b="0" i="0" u="none" strike="noStrike" dirty="0">
                    <a:solidFill>
                      <a:srgbClr val="000000"/>
                    </a:solidFill>
                    <a:effectLst/>
                    <a:latin typeface="KaiTi" panose="02010609060101010101" pitchFamily="49" charset="-122"/>
                    <a:ea typeface="KaiTi" panose="02010609060101010101" pitchFamily="49" charset="-122"/>
                  </a:rPr>
                  <a:t>，样本量的增加与本例中增加抽取次数会有同样的效果。实际上，我们也可以换一种抽取方式：</a:t>
                </a:r>
                <a:r>
                  <a:rPr lang="zh-CN" altLang="en-US" sz="700" b="1" i="0" u="none" strike="noStrike" dirty="0">
                    <a:solidFill>
                      <a:srgbClr val="7030A0"/>
                    </a:solidFill>
                    <a:effectLst/>
                    <a:latin typeface="KaiTi" panose="02010609060101010101" pitchFamily="49" charset="-122"/>
                    <a:ea typeface="KaiTi" panose="02010609060101010101" pitchFamily="49" charset="-122"/>
                  </a:rPr>
                  <a:t>仅抽取一次，但抽取的个数（样本量）不断增加，你会发现这样抽取与重复单次抽样的效果是近似的。</a:t>
                </a:r>
              </a:p>
              <a:p>
                <a:endParaRPr kumimoji="1" lang="zh-CN" altLang="en-US" sz="600" dirty="0">
                  <a:latin typeface="KaiTi" panose="02010609060101010101" pitchFamily="49" charset="-122"/>
                  <a:ea typeface="KaiTi" panose="02010609060101010101" pitchFamily="49" charset="-122"/>
                </a:endParaRPr>
              </a:p>
            </p:txBody>
          </p:sp>
        </mc:Choice>
        <mc:Fallback xmlns="">
          <p:sp>
            <p:nvSpPr>
              <p:cNvPr id="3" name="内容占位符 2">
                <a:extLst>
                  <a:ext uri="{FF2B5EF4-FFF2-40B4-BE49-F238E27FC236}">
                    <a16:creationId xmlns:a16="http://schemas.microsoft.com/office/drawing/2014/main" id="{EB9CCD1F-6DF2-D74E-B4CF-2CF5B811B546}"/>
                  </a:ext>
                </a:extLst>
              </p:cNvPr>
              <p:cNvSpPr>
                <a:spLocks noGrp="1" noRot="1" noChangeAspect="1" noMove="1" noResize="1" noEditPoints="1" noAdjustHandles="1" noChangeArrowheads="1" noChangeShapeType="1" noTextEdit="1"/>
              </p:cNvSpPr>
              <p:nvPr>
                <p:ph idx="1"/>
              </p:nvPr>
            </p:nvSpPr>
            <p:spPr>
              <a:xfrm>
                <a:off x="593434" y="791361"/>
                <a:ext cx="2798334" cy="1706967"/>
              </a:xfr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3839053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EF3907-8EEA-D14F-9EC5-A6D6E5DD92C7}"/>
              </a:ext>
            </a:extLst>
          </p:cNvPr>
          <p:cNvSpPr>
            <a:spLocks noGrp="1"/>
          </p:cNvSpPr>
          <p:nvPr>
            <p:ph type="title"/>
          </p:nvPr>
        </p:nvSpPr>
        <p:spPr>
          <a:xfrm>
            <a:off x="367432" y="145063"/>
            <a:ext cx="2701552" cy="411922"/>
          </a:xfrm>
        </p:spPr>
        <p:txBody>
          <a:bodyPr>
            <a:noAutofit/>
          </a:bodyPr>
          <a:lstStyle/>
          <a:p>
            <a:r>
              <a:rPr lang="zh-CN" altLang="en-US" sz="1200" b="0" i="0" u="none" strike="noStrike" dirty="0">
                <a:solidFill>
                  <a:srgbClr val="121212"/>
                </a:solidFill>
                <a:effectLst/>
                <a:latin typeface="KaiTi" panose="02010609060101010101" pitchFamily="49" charset="-122"/>
                <a:ea typeface="KaiTi" panose="02010609060101010101" pitchFamily="49" charset="-122"/>
              </a:rPr>
              <a:t> </a:t>
            </a:r>
            <a:r>
              <a:rPr lang="en-US" altLang="zh-CN" sz="1200" b="0" i="0" u="none" strike="noStrike" dirty="0">
                <a:solidFill>
                  <a:srgbClr val="121212"/>
                </a:solidFill>
                <a:effectLst/>
                <a:latin typeface="KaiTi" panose="02010609060101010101" pitchFamily="49" charset="-122"/>
                <a:ea typeface="KaiTi" panose="02010609060101010101" pitchFamily="49" charset="-122"/>
              </a:rPr>
              <a:t>2</a:t>
            </a:r>
            <a:r>
              <a:rPr lang="zh-CN" altLang="en-US" sz="1200" b="0" i="0" u="none" strike="noStrike" dirty="0">
                <a:solidFill>
                  <a:srgbClr val="121212"/>
                </a:solidFill>
                <a:effectLst/>
                <a:latin typeface="KaiTi" panose="02010609060101010101" pitchFamily="49" charset="-122"/>
                <a:ea typeface="KaiTi" panose="02010609060101010101" pitchFamily="49" charset="-122"/>
              </a:rPr>
              <a:t>、</a:t>
            </a:r>
            <a:r>
              <a:rPr lang="zh-CN" altLang="en-US" sz="1200" b="1" i="0" u="none" strike="noStrike" dirty="0">
                <a:solidFill>
                  <a:srgbClr val="121212"/>
                </a:solidFill>
                <a:effectLst/>
                <a:latin typeface="KaiTi" panose="02010609060101010101" pitchFamily="49" charset="-122"/>
                <a:ea typeface="KaiTi" panose="02010609060101010101" pitchFamily="49" charset="-122"/>
              </a:rPr>
              <a:t>两类错误的联系</a:t>
            </a:r>
            <a:endParaRPr kumimoji="1" lang="zh-CN" altLang="en-US" sz="1200" dirty="0">
              <a:latin typeface="KaiTi" panose="02010609060101010101" pitchFamily="49" charset="-122"/>
              <a:ea typeface="KaiTi" panose="02010609060101010101" pitchFamily="49" charset="-122"/>
            </a:endParaRPr>
          </a:p>
        </p:txBody>
      </p:sp>
      <p:pic>
        <p:nvPicPr>
          <p:cNvPr id="4" name="内容占位符 3">
            <a:extLst>
              <a:ext uri="{FF2B5EF4-FFF2-40B4-BE49-F238E27FC236}">
                <a16:creationId xmlns:a16="http://schemas.microsoft.com/office/drawing/2014/main" id="{20E44614-721C-C547-A5F7-DBA622EC6D06}"/>
              </a:ext>
            </a:extLst>
          </p:cNvPr>
          <p:cNvPicPr>
            <a:picLocks noGrp="1" noChangeAspect="1"/>
          </p:cNvPicPr>
          <p:nvPr>
            <p:ph idx="1"/>
          </p:nvPr>
        </p:nvPicPr>
        <p:blipFill>
          <a:blip r:embed="rId2"/>
          <a:stretch>
            <a:fillRect/>
          </a:stretch>
        </p:blipFill>
        <p:spPr>
          <a:xfrm>
            <a:off x="583456" y="1346200"/>
            <a:ext cx="2808312" cy="1120078"/>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0849CDAE-2A00-B840-BCB9-A8F1EA630D09}"/>
                  </a:ext>
                </a:extLst>
              </p:cNvPr>
              <p:cNvSpPr txBox="1"/>
              <p:nvPr/>
            </p:nvSpPr>
            <p:spPr>
              <a:xfrm>
                <a:off x="439440" y="770136"/>
                <a:ext cx="2880320" cy="577081"/>
              </a:xfrm>
              <a:prstGeom prst="rect">
                <a:avLst/>
              </a:prstGeom>
              <a:noFill/>
            </p:spPr>
            <p:txBody>
              <a:bodyPr wrap="square">
                <a:spAutoFit/>
              </a:bodyPr>
              <a:lstStyle/>
              <a:p>
                <a:r>
                  <a:rPr lang="zh-CN" altLang="en-US" sz="1050" b="0" i="0" u="none" strike="noStrike" dirty="0">
                    <a:solidFill>
                      <a:srgbClr val="121212"/>
                    </a:solidFill>
                    <a:effectLst/>
                    <a:latin typeface="KaiTi" panose="02010609060101010101" pitchFamily="49" charset="-122"/>
                    <a:ea typeface="KaiTi" panose="02010609060101010101" pitchFamily="49" charset="-122"/>
                  </a:rPr>
                  <a:t>下图中红色阴影部分的面积为</a:t>
                </a:r>
                <a14:m>
                  <m:oMath xmlns:m="http://schemas.openxmlformats.org/officeDocument/2006/math">
                    <m:r>
                      <a:rPr lang="zh-CN" altLang="en-US" sz="1050" b="0" i="1" u="none" strike="noStrike" smtClean="0">
                        <a:solidFill>
                          <a:srgbClr val="121212"/>
                        </a:solidFill>
                        <a:effectLst/>
                        <a:latin typeface="Cambria Math" panose="02040503050406030204" pitchFamily="18" charset="0"/>
                        <a:ea typeface="KaiTi" panose="02010609060101010101" pitchFamily="49" charset="-122"/>
                      </a:rPr>
                      <m:t>𝛼</m:t>
                    </m:r>
                  </m:oMath>
                </a14:m>
                <a:r>
                  <a:rPr lang="zh-CN" altLang="el-GR" sz="1050" b="0" i="0" u="none" strike="noStrike" dirty="0">
                    <a:solidFill>
                      <a:srgbClr val="121212"/>
                    </a:solidFill>
                    <a:effectLst/>
                    <a:latin typeface="KaiTi" panose="02010609060101010101" pitchFamily="49" charset="-122"/>
                    <a:ea typeface="KaiTi" panose="02010609060101010101" pitchFamily="49" charset="-122"/>
                  </a:rPr>
                  <a:t>，</a:t>
                </a:r>
                <a:r>
                  <a:rPr lang="zh-CN" altLang="en-US" sz="1050" b="0" i="0" u="none" strike="noStrike" dirty="0">
                    <a:solidFill>
                      <a:srgbClr val="121212"/>
                    </a:solidFill>
                    <a:effectLst/>
                    <a:latin typeface="KaiTi" panose="02010609060101010101" pitchFamily="49" charset="-122"/>
                    <a:ea typeface="KaiTi" panose="02010609060101010101" pitchFamily="49" charset="-122"/>
                  </a:rPr>
                  <a:t>即第一类错误犯错的概率；黑色的阴影部分的面积为</a:t>
                </a:r>
                <a14:m>
                  <m:oMath xmlns:m="http://schemas.openxmlformats.org/officeDocument/2006/math">
                    <m:r>
                      <a:rPr lang="zh-CN" altLang="en-US" sz="1050" b="0" i="1" u="none" strike="noStrike" smtClean="0">
                        <a:solidFill>
                          <a:srgbClr val="121212"/>
                        </a:solidFill>
                        <a:effectLst/>
                        <a:latin typeface="Cambria Math" panose="02040503050406030204" pitchFamily="18" charset="0"/>
                        <a:ea typeface="KaiTi" panose="02010609060101010101" pitchFamily="49" charset="-122"/>
                      </a:rPr>
                      <m:t>𝛽</m:t>
                    </m:r>
                  </m:oMath>
                </a14:m>
                <a:r>
                  <a:rPr lang="zh-CN" altLang="el-GR" sz="1050" b="0" i="0" u="none" strike="noStrike" dirty="0">
                    <a:solidFill>
                      <a:srgbClr val="121212"/>
                    </a:solidFill>
                    <a:effectLst/>
                    <a:latin typeface="KaiTi" panose="02010609060101010101" pitchFamily="49" charset="-122"/>
                    <a:ea typeface="KaiTi" panose="02010609060101010101" pitchFamily="49" charset="-122"/>
                  </a:rPr>
                  <a:t>，</a:t>
                </a:r>
                <a:r>
                  <a:rPr lang="zh-CN" altLang="en-US" sz="1050" b="0" i="0" u="none" strike="noStrike" dirty="0">
                    <a:solidFill>
                      <a:srgbClr val="121212"/>
                    </a:solidFill>
                    <a:effectLst/>
                    <a:latin typeface="KaiTi" panose="02010609060101010101" pitchFamily="49" charset="-122"/>
                    <a:ea typeface="KaiTi" panose="02010609060101010101" pitchFamily="49" charset="-122"/>
                  </a:rPr>
                  <a:t>即第二类错误犯错的概率。</a:t>
                </a:r>
                <a:endParaRPr lang="zh-CN" altLang="en-US" sz="1050" dirty="0"/>
              </a:p>
            </p:txBody>
          </p:sp>
        </mc:Choice>
        <mc:Fallback xmlns="">
          <p:sp>
            <p:nvSpPr>
              <p:cNvPr id="6" name="文本框 5">
                <a:extLst>
                  <a:ext uri="{FF2B5EF4-FFF2-40B4-BE49-F238E27FC236}">
                    <a16:creationId xmlns:a16="http://schemas.microsoft.com/office/drawing/2014/main" id="{0849CDAE-2A00-B840-BCB9-A8F1EA630D09}"/>
                  </a:ext>
                </a:extLst>
              </p:cNvPr>
              <p:cNvSpPr txBox="1">
                <a:spLocks noRot="1" noChangeAspect="1" noMove="1" noResize="1" noEditPoints="1" noAdjustHandles="1" noChangeArrowheads="1" noChangeShapeType="1" noTextEdit="1"/>
              </p:cNvSpPr>
              <p:nvPr/>
            </p:nvSpPr>
            <p:spPr>
              <a:xfrm>
                <a:off x="439440" y="770136"/>
                <a:ext cx="2880320" cy="577081"/>
              </a:xfrm>
              <a:prstGeom prst="rect">
                <a:avLst/>
              </a:prstGeom>
              <a:blipFill>
                <a:blip r:embed="rId3"/>
                <a:stretch>
                  <a:fillRect t="-2128" b="-425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6697297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A7E87D-6D17-8A46-B1E1-D409021AA0AB}"/>
              </a:ext>
            </a:extLst>
          </p:cNvPr>
          <p:cNvSpPr>
            <a:spLocks noGrp="1"/>
          </p:cNvSpPr>
          <p:nvPr>
            <p:ph type="title"/>
          </p:nvPr>
        </p:nvSpPr>
        <p:spPr/>
        <p:txBody>
          <a:bodyPr/>
          <a:lstStyle/>
          <a:p>
            <a:r>
              <a:rPr lang="zh-CN" altLang="en-US" sz="1400" b="0" i="0" u="none" strike="noStrike" dirty="0">
                <a:solidFill>
                  <a:srgbClr val="121212"/>
                </a:solidFill>
                <a:effectLst/>
                <a:latin typeface="KaiTi" panose="02010609060101010101" pitchFamily="49" charset="-122"/>
                <a:ea typeface="KaiTi" panose="02010609060101010101" pitchFamily="49" charset="-122"/>
              </a:rPr>
              <a:t> </a:t>
            </a:r>
            <a:r>
              <a:rPr lang="en-US" altLang="zh-CN" sz="1400" b="0" i="0" u="none" strike="noStrike" dirty="0">
                <a:solidFill>
                  <a:srgbClr val="121212"/>
                </a:solidFill>
                <a:effectLst/>
                <a:latin typeface="KaiTi" panose="02010609060101010101" pitchFamily="49" charset="-122"/>
                <a:ea typeface="KaiTi" panose="02010609060101010101" pitchFamily="49" charset="-122"/>
              </a:rPr>
              <a:t>2</a:t>
            </a:r>
            <a:r>
              <a:rPr lang="zh-CN" altLang="en-US" sz="1400" b="0" i="0" u="none" strike="noStrike" dirty="0">
                <a:solidFill>
                  <a:srgbClr val="121212"/>
                </a:solidFill>
                <a:effectLst/>
                <a:latin typeface="KaiTi" panose="02010609060101010101" pitchFamily="49" charset="-122"/>
                <a:ea typeface="KaiTi" panose="02010609060101010101" pitchFamily="49" charset="-122"/>
              </a:rPr>
              <a:t>、</a:t>
            </a:r>
            <a:r>
              <a:rPr lang="zh-CN" altLang="en-US" sz="1400" b="1" i="0" u="none" strike="noStrike" dirty="0">
                <a:solidFill>
                  <a:srgbClr val="121212"/>
                </a:solidFill>
                <a:effectLst/>
                <a:latin typeface="KaiTi" panose="02010609060101010101" pitchFamily="49" charset="-122"/>
                <a:ea typeface="KaiTi" panose="02010609060101010101" pitchFamily="49" charset="-122"/>
              </a:rPr>
              <a:t>两类错误的联系</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87B7C22-03B4-F445-9151-F06ADACB51BE}"/>
                  </a:ext>
                </a:extLst>
              </p:cNvPr>
              <p:cNvSpPr>
                <a:spLocks noGrp="1"/>
              </p:cNvSpPr>
              <p:nvPr>
                <p:ph idx="1"/>
              </p:nvPr>
            </p:nvSpPr>
            <p:spPr>
              <a:xfrm>
                <a:off x="558547" y="770136"/>
                <a:ext cx="3096344" cy="1770557"/>
              </a:xfrm>
            </p:spPr>
            <p:txBody>
              <a:bodyPr>
                <a:normAutofit/>
              </a:bodyPr>
              <a:lstStyle/>
              <a:p>
                <a:r>
                  <a:rPr lang="zh-CN" altLang="en-US" sz="700" b="0" i="0" u="none" strike="noStrike" dirty="0">
                    <a:solidFill>
                      <a:srgbClr val="000000"/>
                    </a:solidFill>
                    <a:effectLst/>
                    <a:latin typeface="KaiTi" panose="02010609060101010101" pitchFamily="49" charset="-122"/>
                    <a:ea typeface="KaiTi" panose="02010609060101010101" pitchFamily="49" charset="-122"/>
                  </a:rPr>
                  <a:t>比如我们想检验厦门大学男生的平均身高是否为</a:t>
                </a:r>
                <a:r>
                  <a:rPr lang="en-US" altLang="zh-CN" sz="700" b="0" i="0" u="none" strike="noStrike" dirty="0">
                    <a:solidFill>
                      <a:srgbClr val="000000"/>
                    </a:solidFill>
                    <a:effectLst/>
                    <a:latin typeface="KaiTi" panose="02010609060101010101" pitchFamily="49" charset="-122"/>
                    <a:ea typeface="KaiTi" panose="02010609060101010101" pitchFamily="49" charset="-122"/>
                  </a:rPr>
                  <a:t>1.8m</a:t>
                </a:r>
                <a:r>
                  <a:rPr lang="zh-CN" altLang="en-US" sz="700" b="0" i="0" u="none" strike="noStrike" dirty="0">
                    <a:solidFill>
                      <a:srgbClr val="000000"/>
                    </a:solidFill>
                    <a:effectLst/>
                    <a:latin typeface="KaiTi" panose="02010609060101010101" pitchFamily="49" charset="-122"/>
                    <a:ea typeface="KaiTi" panose="02010609060101010101" pitchFamily="49" charset="-122"/>
                  </a:rPr>
                  <a:t>（</a:t>
                </a:r>
                <a:r>
                  <a:rPr lang="en-US" altLang="zh-CN" sz="700" dirty="0">
                    <a:solidFill>
                      <a:srgbClr val="000000"/>
                    </a:solidFill>
                    <a:ea typeface="KaiTi" panose="02010609060101010101" pitchFamily="49" charset="-122"/>
                  </a:rPr>
                  <a:t> </a:t>
                </a:r>
                <a14:m>
                  <m:oMath xmlns:m="http://schemas.openxmlformats.org/officeDocument/2006/math">
                    <m:sSub>
                      <m:sSubPr>
                        <m:ctrlPr>
                          <a:rPr lang="en-US" altLang="zh-CN" sz="700" i="1" dirty="0">
                            <a:solidFill>
                              <a:srgbClr val="000000"/>
                            </a:solidFill>
                            <a:latin typeface="Cambria Math" panose="02040503050406030204" pitchFamily="18" charset="0"/>
                            <a:ea typeface="KaiTi" panose="02010609060101010101" pitchFamily="49" charset="-122"/>
                          </a:rPr>
                        </m:ctrlPr>
                      </m:sSubPr>
                      <m:e>
                        <m:r>
                          <a:rPr lang="en-US" altLang="zh-CN" sz="700" i="1" dirty="0">
                            <a:solidFill>
                              <a:srgbClr val="000000"/>
                            </a:solidFill>
                            <a:latin typeface="Cambria Math" panose="02040503050406030204" pitchFamily="18" charset="0"/>
                            <a:ea typeface="KaiTi" panose="02010609060101010101" pitchFamily="49" charset="-122"/>
                          </a:rPr>
                          <m:t>𝐻</m:t>
                        </m:r>
                      </m:e>
                      <m:sub>
                        <m:r>
                          <a:rPr lang="en-US" altLang="zh-CN" sz="700" i="1" dirty="0">
                            <a:solidFill>
                              <a:srgbClr val="000000"/>
                            </a:solidFill>
                            <a:latin typeface="Cambria Math" panose="02040503050406030204" pitchFamily="18" charset="0"/>
                            <a:ea typeface="KaiTi" panose="02010609060101010101" pitchFamily="49" charset="-122"/>
                          </a:rPr>
                          <m:t>0</m:t>
                        </m:r>
                      </m:sub>
                    </m:sSub>
                    <m:r>
                      <a:rPr lang="en-US" altLang="zh-CN" sz="700" i="1" dirty="0">
                        <a:solidFill>
                          <a:srgbClr val="000000"/>
                        </a:solidFill>
                        <a:latin typeface="Cambria Math" panose="02040503050406030204" pitchFamily="18" charset="0"/>
                        <a:ea typeface="KaiTi" panose="02010609060101010101" pitchFamily="49" charset="-122"/>
                      </a:rPr>
                      <m:t> </m:t>
                    </m:r>
                  </m:oMath>
                </a14:m>
                <a:r>
                  <a:rPr lang="zh-CN" altLang="en-US" sz="700" b="0" i="0" u="none" strike="noStrike" dirty="0">
                    <a:solidFill>
                      <a:srgbClr val="000000"/>
                    </a:solidFill>
                    <a:effectLst/>
                    <a:latin typeface="KaiTi" panose="02010609060101010101" pitchFamily="49" charset="-122"/>
                    <a:ea typeface="KaiTi" panose="02010609060101010101" pitchFamily="49" charset="-122"/>
                  </a:rPr>
                  <a:t>：总体均数为</a:t>
                </a:r>
                <a:r>
                  <a:rPr lang="en-US" altLang="zh-CN" sz="700" b="0" i="0" u="none" strike="noStrike" dirty="0">
                    <a:solidFill>
                      <a:srgbClr val="000000"/>
                    </a:solidFill>
                    <a:effectLst/>
                    <a:latin typeface="KaiTi" panose="02010609060101010101" pitchFamily="49" charset="-122"/>
                    <a:ea typeface="KaiTi" panose="02010609060101010101" pitchFamily="49" charset="-122"/>
                  </a:rPr>
                  <a:t>1.8m</a:t>
                </a:r>
                <a:r>
                  <a:rPr lang="zh-CN" altLang="en-US" sz="700" b="0" i="0" u="none" strike="noStrike" dirty="0">
                    <a:solidFill>
                      <a:srgbClr val="000000"/>
                    </a:solidFill>
                    <a:effectLst/>
                    <a:latin typeface="KaiTi" panose="02010609060101010101" pitchFamily="49" charset="-122"/>
                    <a:ea typeface="KaiTi" panose="02010609060101010101" pitchFamily="49" charset="-122"/>
                  </a:rPr>
                  <a:t>），那么厦门大学所有男生的身高数据就是我们这个案例的总体。之后我们从总体中随机抽取</a:t>
                </a:r>
                <a:r>
                  <a:rPr lang="en-US" altLang="zh-CN" sz="700" b="0" i="0" u="none" strike="noStrike" dirty="0">
                    <a:solidFill>
                      <a:srgbClr val="000000"/>
                    </a:solidFill>
                    <a:effectLst/>
                    <a:latin typeface="KaiTi" panose="02010609060101010101" pitchFamily="49" charset="-122"/>
                    <a:ea typeface="KaiTi" panose="02010609060101010101" pitchFamily="49" charset="-122"/>
                  </a:rPr>
                  <a:t>100</a:t>
                </a:r>
                <a:r>
                  <a:rPr lang="zh-CN" altLang="en-US" sz="700" b="0" i="0" u="none" strike="noStrike" dirty="0">
                    <a:solidFill>
                      <a:srgbClr val="000000"/>
                    </a:solidFill>
                    <a:effectLst/>
                    <a:latin typeface="KaiTi" panose="02010609060101010101" pitchFamily="49" charset="-122"/>
                    <a:ea typeface="KaiTi" panose="02010609060101010101" pitchFamily="49" charset="-122"/>
                  </a:rPr>
                  <a:t>名男生测量身高，这</a:t>
                </a:r>
                <a:r>
                  <a:rPr lang="en-US" altLang="zh-CN" sz="700" b="0" i="0" u="none" strike="noStrike" dirty="0">
                    <a:solidFill>
                      <a:srgbClr val="000000"/>
                    </a:solidFill>
                    <a:effectLst/>
                    <a:latin typeface="KaiTi" panose="02010609060101010101" pitchFamily="49" charset="-122"/>
                    <a:ea typeface="KaiTi" panose="02010609060101010101" pitchFamily="49" charset="-122"/>
                  </a:rPr>
                  <a:t>100</a:t>
                </a:r>
                <a:r>
                  <a:rPr lang="zh-CN" altLang="en-US" sz="700" b="0" i="0" u="none" strike="noStrike" dirty="0">
                    <a:solidFill>
                      <a:srgbClr val="000000"/>
                    </a:solidFill>
                    <a:effectLst/>
                    <a:latin typeface="KaiTi" panose="02010609060101010101" pitchFamily="49" charset="-122"/>
                    <a:ea typeface="KaiTi" panose="02010609060101010101" pitchFamily="49" charset="-122"/>
                  </a:rPr>
                  <a:t>名男生的身高就是一个样本。当然，可以获得很多其他的样本，每一个样本都会计算出一个样本均数，每一个样本均数其实都是</a:t>
                </a:r>
                <a:r>
                  <a:rPr lang="en-US" altLang="zh-CN" sz="700" b="0" i="0" u="none" strike="noStrike" dirty="0">
                    <a:solidFill>
                      <a:srgbClr val="000000"/>
                    </a:solidFill>
                    <a:effectLst/>
                    <a:latin typeface="KaiTi" panose="02010609060101010101" pitchFamily="49" charset="-122"/>
                    <a:ea typeface="KaiTi" panose="02010609060101010101" pitchFamily="49" charset="-122"/>
                  </a:rPr>
                  <a:t>X</a:t>
                </a:r>
                <a:r>
                  <a:rPr lang="zh-CN" altLang="en-US" sz="700" b="0" i="0" u="none" strike="noStrike" dirty="0">
                    <a:solidFill>
                      <a:srgbClr val="000000"/>
                    </a:solidFill>
                    <a:effectLst/>
                    <a:latin typeface="KaiTi" panose="02010609060101010101" pitchFamily="49" charset="-122"/>
                    <a:ea typeface="KaiTi" panose="02010609060101010101" pitchFamily="49" charset="-122"/>
                  </a:rPr>
                  <a:t>轴上的一个点，有的样本均数离总体均数近，而有的离</a:t>
                </a:r>
                <a:r>
                  <a:rPr lang="zh-CN" altLang="en-US" sz="700" b="0" i="0" u="none" strike="noStrike" dirty="0">
                    <a:solidFill>
                      <a:srgbClr val="000000"/>
                    </a:solidFill>
                    <a:effectLst/>
                    <a:latin typeface="KaiTi" panose="02010609060101010101" pitchFamily="49" charset="-122"/>
                    <a:ea typeface="KaiTi" panose="02010609060101010101" pitchFamily="49" charset="-122"/>
                    <a:hlinkClick r:id="rId2"/>
                  </a:rPr>
                  <a:t>总体均数</a:t>
                </a:r>
                <a:r>
                  <a:rPr lang="zh-CN" altLang="en-US" sz="700" b="0" i="0" u="none" strike="noStrike" dirty="0">
                    <a:solidFill>
                      <a:srgbClr val="000000"/>
                    </a:solidFill>
                    <a:effectLst/>
                    <a:latin typeface="KaiTi" panose="02010609060101010101" pitchFamily="49" charset="-122"/>
                    <a:ea typeface="KaiTi" panose="02010609060101010101" pitchFamily="49" charset="-122"/>
                  </a:rPr>
                  <a:t>远。</a:t>
                </a:r>
                <a:endParaRPr lang="en-US" altLang="zh-CN" sz="700" b="0" i="0" u="none" strike="noStrike" dirty="0">
                  <a:solidFill>
                    <a:srgbClr val="000000"/>
                  </a:solidFill>
                  <a:effectLst/>
                  <a:latin typeface="KaiTi" panose="02010609060101010101" pitchFamily="49" charset="-122"/>
                  <a:ea typeface="KaiTi" panose="02010609060101010101" pitchFamily="49" charset="-122"/>
                </a:endParaRPr>
              </a:p>
              <a:p>
                <a:r>
                  <a:rPr lang="zh-CN" altLang="en-US" sz="700" b="0" i="0" u="none" strike="noStrike" dirty="0">
                    <a:solidFill>
                      <a:srgbClr val="000000"/>
                    </a:solidFill>
                    <a:effectLst/>
                    <a:latin typeface="KaiTi" panose="02010609060101010101" pitchFamily="49" charset="-122"/>
                    <a:ea typeface="KaiTi" panose="02010609060101010101" pitchFamily="49" charset="-122"/>
                  </a:rPr>
                  <a:t>当我们抽中的样本计算出来的样本均数离总体均数远的时候，即两者差异较大时，我们就会倾向拒绝两者相等的假设。所以，即便实际上</a:t>
                </a:r>
                <a14:m>
                  <m:oMath xmlns:m="http://schemas.openxmlformats.org/officeDocument/2006/math">
                    <m:sSub>
                      <m:sSubPr>
                        <m:ctrlPr>
                          <a:rPr lang="en-US" altLang="zh-CN" sz="700" i="1" dirty="0">
                            <a:solidFill>
                              <a:srgbClr val="000000"/>
                            </a:solidFill>
                            <a:latin typeface="Cambria Math" panose="02040503050406030204" pitchFamily="18" charset="0"/>
                            <a:ea typeface="KaiTi" panose="02010609060101010101" pitchFamily="49" charset="-122"/>
                          </a:rPr>
                        </m:ctrlPr>
                      </m:sSubPr>
                      <m:e>
                        <m:r>
                          <a:rPr lang="en-US" altLang="zh-CN" sz="700" i="1" dirty="0">
                            <a:solidFill>
                              <a:srgbClr val="000000"/>
                            </a:solidFill>
                            <a:latin typeface="Cambria Math" panose="02040503050406030204" pitchFamily="18" charset="0"/>
                            <a:ea typeface="KaiTi" panose="02010609060101010101" pitchFamily="49" charset="-122"/>
                          </a:rPr>
                          <m:t>𝐻</m:t>
                        </m:r>
                      </m:e>
                      <m:sub>
                        <m:r>
                          <a:rPr lang="en-US" altLang="zh-CN" sz="700" i="1" dirty="0">
                            <a:solidFill>
                              <a:srgbClr val="000000"/>
                            </a:solidFill>
                            <a:latin typeface="Cambria Math" panose="02040503050406030204" pitchFamily="18" charset="0"/>
                            <a:ea typeface="KaiTi" panose="02010609060101010101" pitchFamily="49" charset="-122"/>
                          </a:rPr>
                          <m:t>0</m:t>
                        </m:r>
                      </m:sub>
                    </m:sSub>
                  </m:oMath>
                </a14:m>
                <a:r>
                  <a:rPr lang="zh-CN" altLang="en-US" sz="700" b="0" i="0" u="none" strike="noStrike" dirty="0">
                    <a:solidFill>
                      <a:srgbClr val="000000"/>
                    </a:solidFill>
                    <a:effectLst/>
                    <a:latin typeface="KaiTi" panose="02010609060101010101" pitchFamily="49" charset="-122"/>
                    <a:ea typeface="KaiTi" panose="02010609060101010101" pitchFamily="49" charset="-122"/>
                  </a:rPr>
                  <a:t>假设正确，数轴上依然会有一些点与总体均数的距离较远，当这些点对应的样本被我们抽中时，我们就会做出拒绝</a:t>
                </a:r>
                <a14:m>
                  <m:oMath xmlns:m="http://schemas.openxmlformats.org/officeDocument/2006/math">
                    <m:sSub>
                      <m:sSubPr>
                        <m:ctrlPr>
                          <a:rPr lang="en-US" altLang="zh-CN" sz="700" i="1" dirty="0">
                            <a:solidFill>
                              <a:srgbClr val="000000"/>
                            </a:solidFill>
                            <a:latin typeface="Cambria Math" panose="02040503050406030204" pitchFamily="18" charset="0"/>
                            <a:ea typeface="KaiTi" panose="02010609060101010101" pitchFamily="49" charset="-122"/>
                          </a:rPr>
                        </m:ctrlPr>
                      </m:sSubPr>
                      <m:e>
                        <m:r>
                          <a:rPr lang="en-US" altLang="zh-CN" sz="700" i="1" dirty="0">
                            <a:solidFill>
                              <a:srgbClr val="000000"/>
                            </a:solidFill>
                            <a:latin typeface="Cambria Math" panose="02040503050406030204" pitchFamily="18" charset="0"/>
                            <a:ea typeface="KaiTi" panose="02010609060101010101" pitchFamily="49" charset="-122"/>
                          </a:rPr>
                          <m:t>𝐻</m:t>
                        </m:r>
                      </m:e>
                      <m:sub>
                        <m:r>
                          <a:rPr lang="en-US" altLang="zh-CN" sz="700" i="1" dirty="0">
                            <a:solidFill>
                              <a:srgbClr val="000000"/>
                            </a:solidFill>
                            <a:latin typeface="Cambria Math" panose="02040503050406030204" pitchFamily="18" charset="0"/>
                            <a:ea typeface="KaiTi" panose="02010609060101010101" pitchFamily="49" charset="-122"/>
                          </a:rPr>
                          <m:t>0</m:t>
                        </m:r>
                      </m:sub>
                    </m:sSub>
                  </m:oMath>
                </a14:m>
                <a:r>
                  <a:rPr lang="zh-CN" altLang="en-US" sz="700" b="0" i="0" u="none" strike="noStrike" dirty="0">
                    <a:solidFill>
                      <a:srgbClr val="000000"/>
                    </a:solidFill>
                    <a:effectLst/>
                    <a:latin typeface="KaiTi" panose="02010609060101010101" pitchFamily="49" charset="-122"/>
                    <a:ea typeface="KaiTi" panose="02010609060101010101" pitchFamily="49" charset="-122"/>
                  </a:rPr>
                  <a:t>的决定，从而我们就会犯错了，这便是第一类错误的发生逻辑。</a:t>
                </a:r>
              </a:p>
            </p:txBody>
          </p:sp>
        </mc:Choice>
        <mc:Fallback xmlns="">
          <p:sp>
            <p:nvSpPr>
              <p:cNvPr id="3" name="内容占位符 2">
                <a:extLst>
                  <a:ext uri="{FF2B5EF4-FFF2-40B4-BE49-F238E27FC236}">
                    <a16:creationId xmlns:a16="http://schemas.microsoft.com/office/drawing/2014/main" id="{387B7C22-03B4-F445-9151-F06ADACB51BE}"/>
                  </a:ext>
                </a:extLst>
              </p:cNvPr>
              <p:cNvSpPr>
                <a:spLocks noGrp="1" noRot="1" noChangeAspect="1" noMove="1" noResize="1" noEditPoints="1" noAdjustHandles="1" noChangeArrowheads="1" noChangeShapeType="1" noTextEdit="1"/>
              </p:cNvSpPr>
              <p:nvPr>
                <p:ph idx="1"/>
              </p:nvPr>
            </p:nvSpPr>
            <p:spPr>
              <a:xfrm>
                <a:off x="558547" y="770136"/>
                <a:ext cx="3096344" cy="1770557"/>
              </a:xfr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785266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A7E87D-6D17-8A46-B1E1-D409021AA0AB}"/>
              </a:ext>
            </a:extLst>
          </p:cNvPr>
          <p:cNvSpPr>
            <a:spLocks noGrp="1"/>
          </p:cNvSpPr>
          <p:nvPr>
            <p:ph type="title"/>
          </p:nvPr>
        </p:nvSpPr>
        <p:spPr/>
        <p:txBody>
          <a:bodyPr/>
          <a:lstStyle/>
          <a:p>
            <a:r>
              <a:rPr lang="zh-CN" altLang="en-US" sz="1400" b="0" i="0" u="none" strike="noStrike" dirty="0">
                <a:solidFill>
                  <a:srgbClr val="121212"/>
                </a:solidFill>
                <a:effectLst/>
                <a:latin typeface="KaiTi" panose="02010609060101010101" pitchFamily="49" charset="-122"/>
                <a:ea typeface="KaiTi" panose="02010609060101010101" pitchFamily="49" charset="-122"/>
              </a:rPr>
              <a:t> </a:t>
            </a:r>
            <a:r>
              <a:rPr lang="en-US" altLang="zh-CN" sz="1400" b="0" i="0" u="none" strike="noStrike" dirty="0">
                <a:solidFill>
                  <a:srgbClr val="121212"/>
                </a:solidFill>
                <a:effectLst/>
                <a:latin typeface="KaiTi" panose="02010609060101010101" pitchFamily="49" charset="-122"/>
                <a:ea typeface="KaiTi" panose="02010609060101010101" pitchFamily="49" charset="-122"/>
              </a:rPr>
              <a:t>2</a:t>
            </a:r>
            <a:r>
              <a:rPr lang="zh-CN" altLang="en-US" sz="1400" b="0" i="0" u="none" strike="noStrike" dirty="0">
                <a:solidFill>
                  <a:srgbClr val="121212"/>
                </a:solidFill>
                <a:effectLst/>
                <a:latin typeface="KaiTi" panose="02010609060101010101" pitchFamily="49" charset="-122"/>
                <a:ea typeface="KaiTi" panose="02010609060101010101" pitchFamily="49" charset="-122"/>
              </a:rPr>
              <a:t>、</a:t>
            </a:r>
            <a:r>
              <a:rPr lang="zh-CN" altLang="en-US" sz="1400" b="1" i="0" u="none" strike="noStrike" dirty="0">
                <a:solidFill>
                  <a:srgbClr val="121212"/>
                </a:solidFill>
                <a:effectLst/>
                <a:latin typeface="KaiTi" panose="02010609060101010101" pitchFamily="49" charset="-122"/>
                <a:ea typeface="KaiTi" panose="02010609060101010101" pitchFamily="49" charset="-122"/>
              </a:rPr>
              <a:t>两类错误的联系</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87B7C22-03B4-F445-9151-F06ADACB51BE}"/>
                  </a:ext>
                </a:extLst>
              </p:cNvPr>
              <p:cNvSpPr>
                <a:spLocks noGrp="1"/>
              </p:cNvSpPr>
              <p:nvPr>
                <p:ph idx="1"/>
              </p:nvPr>
            </p:nvSpPr>
            <p:spPr>
              <a:xfrm>
                <a:off x="593434" y="770136"/>
                <a:ext cx="2798334" cy="1728192"/>
              </a:xfrm>
            </p:spPr>
            <p:txBody>
              <a:bodyPr>
                <a:normAutofit/>
              </a:bodyPr>
              <a:lstStyle/>
              <a:p>
                <a:r>
                  <a:rPr lang="zh-CN" altLang="en-US" sz="700" b="0" i="0" u="none" strike="noStrike" dirty="0">
                    <a:solidFill>
                      <a:srgbClr val="000000"/>
                    </a:solidFill>
                    <a:effectLst/>
                    <a:latin typeface="KaiTi" panose="02010609060101010101" pitchFamily="49" charset="-122"/>
                    <a:ea typeface="KaiTi" panose="02010609060101010101" pitchFamily="49" charset="-122"/>
                  </a:rPr>
                  <a:t>要犯第二类错误，那么意味着</a:t>
                </a:r>
                <a14:m>
                  <m:oMath xmlns:m="http://schemas.openxmlformats.org/officeDocument/2006/math">
                    <m:sSub>
                      <m:sSubPr>
                        <m:ctrlPr>
                          <a:rPr lang="en-US" altLang="zh-CN" sz="700" i="1" dirty="0">
                            <a:solidFill>
                              <a:srgbClr val="000000"/>
                            </a:solidFill>
                            <a:latin typeface="Cambria Math" panose="02040503050406030204" pitchFamily="18" charset="0"/>
                            <a:ea typeface="KaiTi" panose="02010609060101010101" pitchFamily="49" charset="-122"/>
                          </a:rPr>
                        </m:ctrlPr>
                      </m:sSubPr>
                      <m:e>
                        <m:r>
                          <a:rPr lang="en-US" altLang="zh-CN" sz="700" i="1" dirty="0">
                            <a:solidFill>
                              <a:srgbClr val="000000"/>
                            </a:solidFill>
                            <a:latin typeface="Cambria Math" panose="02040503050406030204" pitchFamily="18" charset="0"/>
                            <a:ea typeface="KaiTi" panose="02010609060101010101" pitchFamily="49" charset="-122"/>
                          </a:rPr>
                          <m:t>𝐻</m:t>
                        </m:r>
                      </m:e>
                      <m:sub>
                        <m:r>
                          <a:rPr lang="en-US" altLang="zh-CN" sz="700" i="1" dirty="0">
                            <a:solidFill>
                              <a:srgbClr val="000000"/>
                            </a:solidFill>
                            <a:latin typeface="Cambria Math" panose="02040503050406030204" pitchFamily="18" charset="0"/>
                            <a:ea typeface="KaiTi" panose="02010609060101010101" pitchFamily="49" charset="-122"/>
                          </a:rPr>
                          <m:t>0</m:t>
                        </m:r>
                      </m:sub>
                    </m:sSub>
                    <m:r>
                      <a:rPr lang="en-US" altLang="zh-CN" sz="700" i="1" dirty="0">
                        <a:solidFill>
                          <a:srgbClr val="000000"/>
                        </a:solidFill>
                        <a:latin typeface="Cambria Math" panose="02040503050406030204" pitchFamily="18" charset="0"/>
                        <a:ea typeface="KaiTi" panose="02010609060101010101" pitchFamily="49" charset="-122"/>
                      </a:rPr>
                      <m:t> </m:t>
                    </m:r>
                  </m:oMath>
                </a14:m>
                <a:r>
                  <a:rPr lang="zh-CN" altLang="en-US" sz="700" b="0" i="0" u="none" strike="noStrike" dirty="0">
                    <a:solidFill>
                      <a:srgbClr val="000000"/>
                    </a:solidFill>
                    <a:effectLst/>
                    <a:latin typeface="KaiTi" panose="02010609060101010101" pitchFamily="49" charset="-122"/>
                    <a:ea typeface="KaiTi" panose="02010609060101010101" pitchFamily="49" charset="-122"/>
                  </a:rPr>
                  <a:t>（总体平均身高为</a:t>
                </a:r>
                <a:r>
                  <a:rPr lang="en-US" altLang="zh-CN" sz="700" b="0" i="0" u="none" strike="noStrike" dirty="0">
                    <a:solidFill>
                      <a:srgbClr val="000000"/>
                    </a:solidFill>
                    <a:effectLst/>
                    <a:latin typeface="KaiTi" panose="02010609060101010101" pitchFamily="49" charset="-122"/>
                    <a:ea typeface="KaiTi" panose="02010609060101010101" pitchFamily="49" charset="-122"/>
                  </a:rPr>
                  <a:t>1.8m</a:t>
                </a:r>
                <a:r>
                  <a:rPr lang="zh-CN" altLang="en-US" sz="700" b="0" i="0" u="none" strike="noStrike" dirty="0">
                    <a:solidFill>
                      <a:srgbClr val="000000"/>
                    </a:solidFill>
                    <a:effectLst/>
                    <a:latin typeface="KaiTi" panose="02010609060101010101" pitchFamily="49" charset="-122"/>
                    <a:ea typeface="KaiTi" panose="02010609060101010101" pitchFamily="49" charset="-122"/>
                  </a:rPr>
                  <a:t>）是假的，实际上可能是</a:t>
                </a:r>
                <a:r>
                  <a:rPr lang="en-US" altLang="zh-CN" sz="700" b="0" i="0" u="none" strike="noStrike" dirty="0">
                    <a:solidFill>
                      <a:srgbClr val="000000"/>
                    </a:solidFill>
                    <a:effectLst/>
                    <a:latin typeface="KaiTi" panose="02010609060101010101" pitchFamily="49" charset="-122"/>
                    <a:ea typeface="KaiTi" panose="02010609060101010101" pitchFamily="49" charset="-122"/>
                  </a:rPr>
                  <a:t>1.85m</a:t>
                </a:r>
                <a:r>
                  <a:rPr lang="zh-CN" altLang="en-US" sz="700" b="0" i="0" u="none" strike="noStrike" dirty="0">
                    <a:solidFill>
                      <a:srgbClr val="000000"/>
                    </a:solidFill>
                    <a:effectLst/>
                    <a:latin typeface="KaiTi" panose="02010609060101010101" pitchFamily="49" charset="-122"/>
                    <a:ea typeface="KaiTi" panose="02010609060101010101" pitchFamily="49" charset="-122"/>
                  </a:rPr>
                  <a:t>。由于</a:t>
                </a:r>
                <a14:m>
                  <m:oMath xmlns:m="http://schemas.openxmlformats.org/officeDocument/2006/math">
                    <m:sSub>
                      <m:sSubPr>
                        <m:ctrlPr>
                          <a:rPr lang="en-US" altLang="zh-CN" sz="700" i="1" dirty="0">
                            <a:solidFill>
                              <a:srgbClr val="000000"/>
                            </a:solidFill>
                            <a:latin typeface="Cambria Math" panose="02040503050406030204" pitchFamily="18" charset="0"/>
                            <a:ea typeface="KaiTi" panose="02010609060101010101" pitchFamily="49" charset="-122"/>
                          </a:rPr>
                        </m:ctrlPr>
                      </m:sSubPr>
                      <m:e>
                        <m:r>
                          <a:rPr lang="en-US" altLang="zh-CN" sz="700" i="1" dirty="0">
                            <a:solidFill>
                              <a:srgbClr val="000000"/>
                            </a:solidFill>
                            <a:latin typeface="Cambria Math" panose="02040503050406030204" pitchFamily="18" charset="0"/>
                            <a:ea typeface="KaiTi" panose="02010609060101010101" pitchFamily="49" charset="-122"/>
                          </a:rPr>
                          <m:t>𝐻</m:t>
                        </m:r>
                      </m:e>
                      <m:sub>
                        <m:r>
                          <a:rPr lang="en-US" altLang="zh-CN" sz="700" i="1" dirty="0">
                            <a:solidFill>
                              <a:srgbClr val="000000"/>
                            </a:solidFill>
                            <a:latin typeface="Cambria Math" panose="02040503050406030204" pitchFamily="18" charset="0"/>
                            <a:ea typeface="KaiTi" panose="02010609060101010101" pitchFamily="49" charset="-122"/>
                          </a:rPr>
                          <m:t>0</m:t>
                        </m:r>
                      </m:sub>
                    </m:sSub>
                  </m:oMath>
                </a14:m>
                <a:r>
                  <a:rPr lang="zh-CN" altLang="en-US" sz="700" b="0" i="0" u="none" strike="noStrike" dirty="0">
                    <a:solidFill>
                      <a:srgbClr val="000000"/>
                    </a:solidFill>
                    <a:effectLst/>
                    <a:latin typeface="KaiTi" panose="02010609060101010101" pitchFamily="49" charset="-122"/>
                    <a:ea typeface="KaiTi" panose="02010609060101010101" pitchFamily="49" charset="-122"/>
                  </a:rPr>
                  <a:t>和事实不一致，所以</a:t>
                </a:r>
                <a14:m>
                  <m:oMath xmlns:m="http://schemas.openxmlformats.org/officeDocument/2006/math">
                    <m:sSub>
                      <m:sSubPr>
                        <m:ctrlPr>
                          <a:rPr lang="en-US" altLang="zh-CN" sz="700" i="1" dirty="0">
                            <a:solidFill>
                              <a:srgbClr val="000000"/>
                            </a:solidFill>
                            <a:latin typeface="Cambria Math" panose="02040503050406030204" pitchFamily="18" charset="0"/>
                            <a:ea typeface="KaiTi" panose="02010609060101010101" pitchFamily="49" charset="-122"/>
                          </a:rPr>
                        </m:ctrlPr>
                      </m:sSubPr>
                      <m:e>
                        <m:r>
                          <a:rPr lang="en-US" altLang="zh-CN" sz="700" i="1" dirty="0">
                            <a:solidFill>
                              <a:srgbClr val="000000"/>
                            </a:solidFill>
                            <a:latin typeface="Cambria Math" panose="02040503050406030204" pitchFamily="18" charset="0"/>
                            <a:ea typeface="KaiTi" panose="02010609060101010101" pitchFamily="49" charset="-122"/>
                          </a:rPr>
                          <m:t>𝐻</m:t>
                        </m:r>
                      </m:e>
                      <m:sub>
                        <m:r>
                          <a:rPr lang="en-US" altLang="zh-CN" sz="700" i="1" dirty="0">
                            <a:solidFill>
                              <a:srgbClr val="000000"/>
                            </a:solidFill>
                            <a:latin typeface="Cambria Math" panose="02040503050406030204" pitchFamily="18" charset="0"/>
                            <a:ea typeface="KaiTi" panose="02010609060101010101" pitchFamily="49" charset="-122"/>
                          </a:rPr>
                          <m:t>0</m:t>
                        </m:r>
                      </m:sub>
                    </m:sSub>
                  </m:oMath>
                </a14:m>
                <a:r>
                  <a:rPr lang="zh-CN" altLang="en-US" sz="700" b="0" i="0" u="none" strike="noStrike" dirty="0">
                    <a:solidFill>
                      <a:srgbClr val="000000"/>
                    </a:solidFill>
                    <a:effectLst/>
                    <a:latin typeface="KaiTi" panose="02010609060101010101" pitchFamily="49" charset="-122"/>
                    <a:ea typeface="KaiTi" panose="02010609060101010101" pitchFamily="49" charset="-122"/>
                  </a:rPr>
                  <a:t>所代表的总体和实际研究的总体也不一样。在本例中，一个是均数为</a:t>
                </a:r>
                <a:r>
                  <a:rPr lang="en-US" altLang="zh-CN" sz="700" b="0" i="0" u="none" strike="noStrike" dirty="0">
                    <a:solidFill>
                      <a:srgbClr val="000000"/>
                    </a:solidFill>
                    <a:effectLst/>
                    <a:latin typeface="KaiTi" panose="02010609060101010101" pitchFamily="49" charset="-122"/>
                    <a:ea typeface="KaiTi" panose="02010609060101010101" pitchFamily="49" charset="-122"/>
                  </a:rPr>
                  <a:t>1.8</a:t>
                </a:r>
                <a:r>
                  <a:rPr lang="zh-CN" altLang="en-US" sz="700" b="0" i="0" u="none" strike="noStrike" dirty="0">
                    <a:solidFill>
                      <a:srgbClr val="000000"/>
                    </a:solidFill>
                    <a:effectLst/>
                    <a:latin typeface="KaiTi" panose="02010609060101010101" pitchFamily="49" charset="-122"/>
                    <a:ea typeface="KaiTi" panose="02010609060101010101" pitchFamily="49" charset="-122"/>
                  </a:rPr>
                  <a:t>的总体（上图中的虚线总体）；另一个是均数为</a:t>
                </a:r>
                <a:r>
                  <a:rPr lang="en-US" altLang="zh-CN" sz="700" b="0" i="0" u="none" strike="noStrike" dirty="0">
                    <a:solidFill>
                      <a:srgbClr val="000000"/>
                    </a:solidFill>
                    <a:effectLst/>
                    <a:latin typeface="KaiTi" panose="02010609060101010101" pitchFamily="49" charset="-122"/>
                    <a:ea typeface="KaiTi" panose="02010609060101010101" pitchFamily="49" charset="-122"/>
                  </a:rPr>
                  <a:t>1.85</a:t>
                </a:r>
                <a:r>
                  <a:rPr lang="zh-CN" altLang="en-US" sz="700" b="0" i="0" u="none" strike="noStrike" dirty="0">
                    <a:solidFill>
                      <a:srgbClr val="000000"/>
                    </a:solidFill>
                    <a:effectLst/>
                    <a:latin typeface="KaiTi" panose="02010609060101010101" pitchFamily="49" charset="-122"/>
                    <a:ea typeface="KaiTi" panose="02010609060101010101" pitchFamily="49" charset="-122"/>
                  </a:rPr>
                  <a:t>的总体（上图中蓝色部分的总体）。我们是依据第一个总体的均数来计算检验统计量并判断是否要拒绝原假设，因为我们假设所获得的这个样本是来自于第一个总体的。</a:t>
                </a:r>
                <a:endParaRPr lang="en-US" altLang="zh-CN" sz="700" b="0" i="0" u="none" strike="noStrike" dirty="0">
                  <a:solidFill>
                    <a:srgbClr val="000000"/>
                  </a:solidFill>
                  <a:effectLst/>
                  <a:latin typeface="KaiTi" panose="02010609060101010101" pitchFamily="49" charset="-122"/>
                  <a:ea typeface="KaiTi" panose="02010609060101010101" pitchFamily="49" charset="-122"/>
                </a:endParaRPr>
              </a:p>
              <a:p>
                <a:r>
                  <a:rPr lang="zh-CN" altLang="en-US" sz="700" b="0" i="0" u="none" strike="noStrike" dirty="0">
                    <a:solidFill>
                      <a:srgbClr val="000000"/>
                    </a:solidFill>
                    <a:effectLst/>
                    <a:latin typeface="KaiTi" panose="02010609060101010101" pitchFamily="49" charset="-122"/>
                    <a:ea typeface="KaiTi" panose="02010609060101010101" pitchFamily="49" charset="-122"/>
                  </a:rPr>
                  <a:t>但我们计算犯第二种错误概率时，用</a:t>
                </a:r>
                <a:r>
                  <a:rPr lang="zh-CN" altLang="en-US" sz="700" b="1" i="0" u="none" strike="noStrike" dirty="0">
                    <a:solidFill>
                      <a:srgbClr val="000000"/>
                    </a:solidFill>
                    <a:effectLst/>
                    <a:latin typeface="KaiTi" panose="02010609060101010101" pitchFamily="49" charset="-122"/>
                    <a:ea typeface="KaiTi" panose="02010609060101010101" pitchFamily="49" charset="-122"/>
                  </a:rPr>
                  <a:t>的是第二个实际总体，即我们这个样本并不是来自第一个总体，而是来自第二个实际的总体</a:t>
                </a:r>
                <a:r>
                  <a:rPr lang="zh-CN" altLang="en-US" sz="700" b="0" i="0" u="none" strike="noStrike" dirty="0">
                    <a:solidFill>
                      <a:srgbClr val="000000"/>
                    </a:solidFill>
                    <a:effectLst/>
                    <a:latin typeface="KaiTi" panose="02010609060101010101" pitchFamily="49" charset="-122"/>
                    <a:ea typeface="KaiTi" panose="02010609060101010101" pitchFamily="49" charset="-122"/>
                  </a:rPr>
                  <a:t>，在这个实际的总体中，会有多少样本点导致在</a:t>
                </a:r>
                <a:r>
                  <a:rPr lang="zh-CN" altLang="en-US" sz="700" b="1" i="0" u="none" strike="noStrike" dirty="0">
                    <a:solidFill>
                      <a:srgbClr val="000000"/>
                    </a:solidFill>
                    <a:effectLst/>
                    <a:latin typeface="KaiTi" panose="02010609060101010101" pitchFamily="49" charset="-122"/>
                    <a:ea typeface="KaiTi" panose="02010609060101010101" pitchFamily="49" charset="-122"/>
                  </a:rPr>
                  <a:t>前一步计算检验统计量时不拒绝</a:t>
                </a:r>
                <a14:m>
                  <m:oMath xmlns:m="http://schemas.openxmlformats.org/officeDocument/2006/math">
                    <m:sSub>
                      <m:sSubPr>
                        <m:ctrlPr>
                          <a:rPr lang="en-US" altLang="zh-CN" sz="700" i="1" dirty="0">
                            <a:solidFill>
                              <a:srgbClr val="000000"/>
                            </a:solidFill>
                            <a:latin typeface="Cambria Math" panose="02040503050406030204" pitchFamily="18" charset="0"/>
                            <a:ea typeface="KaiTi" panose="02010609060101010101" pitchFamily="49" charset="-122"/>
                          </a:rPr>
                        </m:ctrlPr>
                      </m:sSubPr>
                      <m:e>
                        <m:r>
                          <a:rPr lang="en-US" altLang="zh-CN" sz="700" i="1" dirty="0">
                            <a:solidFill>
                              <a:srgbClr val="000000"/>
                            </a:solidFill>
                            <a:latin typeface="Cambria Math" panose="02040503050406030204" pitchFamily="18" charset="0"/>
                            <a:ea typeface="KaiTi" panose="02010609060101010101" pitchFamily="49" charset="-122"/>
                          </a:rPr>
                          <m:t>𝐻</m:t>
                        </m:r>
                      </m:e>
                      <m:sub>
                        <m:r>
                          <a:rPr lang="en-US" altLang="zh-CN" sz="700" i="1" dirty="0">
                            <a:solidFill>
                              <a:srgbClr val="000000"/>
                            </a:solidFill>
                            <a:latin typeface="Cambria Math" panose="02040503050406030204" pitchFamily="18" charset="0"/>
                            <a:ea typeface="KaiTi" panose="02010609060101010101" pitchFamily="49" charset="-122"/>
                          </a:rPr>
                          <m:t>0</m:t>
                        </m:r>
                      </m:sub>
                    </m:sSub>
                    <m:r>
                      <a:rPr lang="en-US" altLang="zh-CN" sz="700" i="1" dirty="0">
                        <a:solidFill>
                          <a:srgbClr val="000000"/>
                        </a:solidFill>
                        <a:latin typeface="Cambria Math" panose="02040503050406030204" pitchFamily="18" charset="0"/>
                        <a:ea typeface="KaiTi" panose="02010609060101010101" pitchFamily="49" charset="-122"/>
                      </a:rPr>
                      <m:t> </m:t>
                    </m:r>
                  </m:oMath>
                </a14:m>
                <a:r>
                  <a:rPr lang="zh-CN" altLang="en-US" sz="700" b="0" i="0" u="none" strike="noStrike" dirty="0">
                    <a:solidFill>
                      <a:srgbClr val="000000"/>
                    </a:solidFill>
                    <a:effectLst/>
                    <a:latin typeface="KaiTi" panose="02010609060101010101" pitchFamily="49" charset="-122"/>
                    <a:ea typeface="KaiTi" panose="02010609060101010101" pitchFamily="49" charset="-122"/>
                  </a:rPr>
                  <a:t>。</a:t>
                </a:r>
              </a:p>
            </p:txBody>
          </p:sp>
        </mc:Choice>
        <mc:Fallback xmlns="">
          <p:sp>
            <p:nvSpPr>
              <p:cNvPr id="3" name="内容占位符 2">
                <a:extLst>
                  <a:ext uri="{FF2B5EF4-FFF2-40B4-BE49-F238E27FC236}">
                    <a16:creationId xmlns:a16="http://schemas.microsoft.com/office/drawing/2014/main" id="{387B7C22-03B4-F445-9151-F06ADACB51BE}"/>
                  </a:ext>
                </a:extLst>
              </p:cNvPr>
              <p:cNvSpPr>
                <a:spLocks noGrp="1" noRot="1" noChangeAspect="1" noMove="1" noResize="1" noEditPoints="1" noAdjustHandles="1" noChangeArrowheads="1" noChangeShapeType="1" noTextEdit="1"/>
              </p:cNvSpPr>
              <p:nvPr>
                <p:ph idx="1"/>
              </p:nvPr>
            </p:nvSpPr>
            <p:spPr>
              <a:xfrm>
                <a:off x="593434" y="770136"/>
                <a:ext cx="2798334" cy="1728192"/>
              </a:xfrm>
              <a:blipFill>
                <a:blip r:embed="rId2"/>
                <a:stretch>
                  <a:fillRect r="-22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6309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79400" y="194072"/>
            <a:ext cx="3744416" cy="2471614"/>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769927" y="308271"/>
            <a:ext cx="2909873" cy="192360"/>
          </a:xfrm>
          <a:prstGeom prst="rect">
            <a:avLst/>
          </a:prstGeom>
        </p:spPr>
        <p:txBody>
          <a:bodyPr vert="horz" wrap="square" lIns="0" tIns="0" rIns="0" bIns="0" rtlCol="0">
            <a:spAutoFit/>
          </a:bodyPr>
          <a:lstStyle/>
          <a:p>
            <a:pPr marL="0" marR="0">
              <a:lnSpc>
                <a:spcPts val="1500"/>
              </a:lnSpc>
              <a:spcBef>
                <a:spcPts val="0"/>
              </a:spcBef>
              <a:spcAft>
                <a:spcPts val="0"/>
              </a:spcAft>
            </a:pPr>
            <a:r>
              <a:rPr lang="zh-CN" altLang="en-US" sz="1500" dirty="0">
                <a:solidFill>
                  <a:srgbClr val="323299"/>
                </a:solidFill>
                <a:latin typeface="KaiTi" panose="02010609060101010101" pitchFamily="49" charset="-122"/>
                <a:ea typeface="KaiTi" panose="02010609060101010101" pitchFamily="49" charset="-122"/>
                <a:cs typeface="SimSun"/>
              </a:rPr>
              <a:t>概率的几何表示</a:t>
            </a:r>
            <a:endParaRPr sz="1500" dirty="0">
              <a:solidFill>
                <a:srgbClr val="323299"/>
              </a:solidFill>
              <a:latin typeface="KaiTi" panose="02010609060101010101" pitchFamily="49" charset="-122"/>
              <a:ea typeface="KaiTi" panose="02010609060101010101" pitchFamily="49" charset="-122"/>
              <a:cs typeface="SimSun"/>
            </a:endParaRPr>
          </a:p>
        </p:txBody>
      </p:sp>
      <p:sp>
        <p:nvSpPr>
          <p:cNvPr id="4" name="object 4"/>
          <p:cNvSpPr txBox="1"/>
          <p:nvPr/>
        </p:nvSpPr>
        <p:spPr>
          <a:xfrm>
            <a:off x="1988496" y="860176"/>
            <a:ext cx="256329" cy="380784"/>
          </a:xfrm>
          <a:prstGeom prst="rect">
            <a:avLst/>
          </a:prstGeom>
        </p:spPr>
        <p:txBody>
          <a:bodyPr vert="horz" wrap="square" lIns="0" tIns="0" rIns="0" bIns="0" rtlCol="0">
            <a:spAutoFit/>
          </a:bodyPr>
          <a:lstStyle/>
          <a:p>
            <a:pPr marL="0" marR="0">
              <a:lnSpc>
                <a:spcPts val="820"/>
              </a:lnSpc>
              <a:spcBef>
                <a:spcPts val="0"/>
              </a:spcBef>
              <a:spcAft>
                <a:spcPts val="0"/>
              </a:spcAft>
            </a:pPr>
            <a:r>
              <a:rPr sz="800" dirty="0">
                <a:solidFill>
                  <a:srgbClr val="000000"/>
                </a:solidFill>
                <a:latin typeface="SimSun"/>
                <a:cs typeface="SimSun"/>
              </a:rPr>
              <a:t>概</a:t>
            </a:r>
          </a:p>
          <a:p>
            <a:pPr marL="0" marR="0">
              <a:lnSpc>
                <a:spcPts val="820"/>
              </a:lnSpc>
              <a:spcBef>
                <a:spcPts val="160"/>
              </a:spcBef>
              <a:spcAft>
                <a:spcPts val="0"/>
              </a:spcAft>
            </a:pPr>
            <a:r>
              <a:rPr sz="800" dirty="0">
                <a:solidFill>
                  <a:srgbClr val="000000"/>
                </a:solidFill>
                <a:latin typeface="SimSun"/>
                <a:cs typeface="SimSun"/>
              </a:rPr>
              <a:t>率</a:t>
            </a:r>
          </a:p>
        </p:txBody>
      </p:sp>
      <p:sp>
        <p:nvSpPr>
          <p:cNvPr id="5" name="object 5"/>
          <p:cNvSpPr txBox="1"/>
          <p:nvPr/>
        </p:nvSpPr>
        <p:spPr>
          <a:xfrm>
            <a:off x="715364" y="886158"/>
            <a:ext cx="256329" cy="380784"/>
          </a:xfrm>
          <a:prstGeom prst="rect">
            <a:avLst/>
          </a:prstGeom>
        </p:spPr>
        <p:txBody>
          <a:bodyPr vert="horz" wrap="square" lIns="0" tIns="0" rIns="0" bIns="0" rtlCol="0">
            <a:spAutoFit/>
          </a:bodyPr>
          <a:lstStyle/>
          <a:p>
            <a:pPr marL="0" marR="0">
              <a:lnSpc>
                <a:spcPts val="820"/>
              </a:lnSpc>
              <a:spcBef>
                <a:spcPts val="0"/>
              </a:spcBef>
              <a:spcAft>
                <a:spcPts val="0"/>
              </a:spcAft>
            </a:pPr>
            <a:r>
              <a:rPr sz="800" dirty="0">
                <a:solidFill>
                  <a:srgbClr val="000000"/>
                </a:solidFill>
                <a:latin typeface="SimSun"/>
                <a:cs typeface="SimSun"/>
              </a:rPr>
              <a:t>概</a:t>
            </a:r>
          </a:p>
          <a:p>
            <a:pPr marL="0" marR="0">
              <a:lnSpc>
                <a:spcPts val="820"/>
              </a:lnSpc>
              <a:spcBef>
                <a:spcPts val="160"/>
              </a:spcBef>
              <a:spcAft>
                <a:spcPts val="0"/>
              </a:spcAft>
            </a:pPr>
            <a:r>
              <a:rPr sz="800" dirty="0">
                <a:solidFill>
                  <a:srgbClr val="000000"/>
                </a:solidFill>
                <a:latin typeface="SimSun"/>
                <a:cs typeface="SimSun"/>
              </a:rPr>
              <a:t>率</a:t>
            </a:r>
          </a:p>
        </p:txBody>
      </p:sp>
      <p:sp>
        <p:nvSpPr>
          <p:cNvPr id="6" name="object 6"/>
          <p:cNvSpPr txBox="1"/>
          <p:nvPr/>
        </p:nvSpPr>
        <p:spPr>
          <a:xfrm>
            <a:off x="780839" y="879792"/>
            <a:ext cx="325531" cy="333842"/>
          </a:xfrm>
          <a:prstGeom prst="rect">
            <a:avLst/>
          </a:prstGeom>
        </p:spPr>
        <p:txBody>
          <a:bodyPr vert="horz" wrap="square" lIns="0" tIns="0" rIns="0" bIns="0" rtlCol="0">
            <a:spAutoFit/>
          </a:bodyPr>
          <a:lstStyle/>
          <a:p>
            <a:pPr marL="0" marR="0">
              <a:lnSpc>
                <a:spcPts val="1315"/>
              </a:lnSpc>
              <a:spcBef>
                <a:spcPts val="0"/>
              </a:spcBef>
              <a:spcAft>
                <a:spcPts val="0"/>
              </a:spcAft>
            </a:pPr>
            <a:r>
              <a:rPr sz="650" dirty="0">
                <a:solidFill>
                  <a:srgbClr val="3232CC"/>
                </a:solidFill>
                <a:latin typeface="IOTCPM+Wingdings-Regular"/>
                <a:cs typeface="IOTCPM+Wingdings-Regular"/>
              </a:rPr>
              <a:t></a:t>
            </a:r>
            <a:r>
              <a:rPr sz="650" spc="273" dirty="0">
                <a:solidFill>
                  <a:srgbClr val="3232CC"/>
                </a:solidFill>
                <a:latin typeface="Times New Roman"/>
                <a:cs typeface="Times New Roman"/>
              </a:rPr>
              <a:t> </a:t>
            </a:r>
            <a:r>
              <a:rPr sz="1100" dirty="0">
                <a:solidFill>
                  <a:srgbClr val="000000"/>
                </a:solidFill>
                <a:latin typeface="Tahoma"/>
                <a:cs typeface="Tahoma"/>
              </a:rPr>
              <a:t>.</a:t>
            </a:r>
          </a:p>
        </p:txBody>
      </p:sp>
      <p:sp>
        <p:nvSpPr>
          <p:cNvPr id="7" name="object 7"/>
          <p:cNvSpPr txBox="1"/>
          <p:nvPr/>
        </p:nvSpPr>
        <p:spPr>
          <a:xfrm>
            <a:off x="611435" y="1213614"/>
            <a:ext cx="282311" cy="267493"/>
          </a:xfrm>
          <a:prstGeom prst="rect">
            <a:avLst/>
          </a:prstGeom>
        </p:spPr>
        <p:txBody>
          <a:bodyPr vert="horz" wrap="square" lIns="0" tIns="0" rIns="0" bIns="0" rtlCol="0">
            <a:spAutoFit/>
          </a:bodyPr>
          <a:lstStyle/>
          <a:p>
            <a:pPr marL="0" marR="0">
              <a:lnSpc>
                <a:spcPts val="905"/>
              </a:lnSpc>
              <a:spcBef>
                <a:spcPts val="0"/>
              </a:spcBef>
              <a:spcAft>
                <a:spcPts val="0"/>
              </a:spcAft>
            </a:pPr>
            <a:r>
              <a:rPr sz="800" dirty="0">
                <a:solidFill>
                  <a:srgbClr val="000000"/>
                </a:solidFill>
                <a:latin typeface="PJGUIU+TimesNewRomanPSMT"/>
                <a:cs typeface="PJGUIU+TimesNewRomanPSMT"/>
              </a:rPr>
              <a:t>1.0</a:t>
            </a:r>
          </a:p>
        </p:txBody>
      </p:sp>
      <p:sp>
        <p:nvSpPr>
          <p:cNvPr id="8" name="object 8"/>
          <p:cNvSpPr txBox="1"/>
          <p:nvPr/>
        </p:nvSpPr>
        <p:spPr>
          <a:xfrm>
            <a:off x="1780638" y="1265579"/>
            <a:ext cx="282311" cy="943032"/>
          </a:xfrm>
          <a:prstGeom prst="rect">
            <a:avLst/>
          </a:prstGeom>
        </p:spPr>
        <p:txBody>
          <a:bodyPr vert="horz" wrap="square" lIns="0" tIns="0" rIns="0" bIns="0" rtlCol="0">
            <a:spAutoFit/>
          </a:bodyPr>
          <a:lstStyle/>
          <a:p>
            <a:pPr marL="0" marR="0">
              <a:lnSpc>
                <a:spcPts val="905"/>
              </a:lnSpc>
              <a:spcBef>
                <a:spcPts val="0"/>
              </a:spcBef>
              <a:spcAft>
                <a:spcPts val="0"/>
              </a:spcAft>
            </a:pPr>
            <a:r>
              <a:rPr sz="800" dirty="0">
                <a:solidFill>
                  <a:srgbClr val="000000"/>
                </a:solidFill>
                <a:latin typeface="PJGUIU+TimesNewRomanPSMT"/>
                <a:cs typeface="PJGUIU+TimesNewRomanPSMT"/>
              </a:rPr>
              <a:t>1.0</a:t>
            </a:r>
          </a:p>
          <a:p>
            <a:pPr marL="78105" marR="0">
              <a:lnSpc>
                <a:spcPts val="905"/>
              </a:lnSpc>
              <a:spcBef>
                <a:spcPts val="4410"/>
              </a:spcBef>
              <a:spcAft>
                <a:spcPts val="0"/>
              </a:spcAft>
            </a:pPr>
            <a:r>
              <a:rPr sz="800" dirty="0">
                <a:solidFill>
                  <a:srgbClr val="000000"/>
                </a:solidFill>
                <a:latin typeface="PJGUIU+TimesNewRomanPSMT"/>
                <a:cs typeface="PJGUIU+TimesNewRomanPSMT"/>
              </a:rPr>
              <a:t>x</a:t>
            </a:r>
          </a:p>
        </p:txBody>
      </p:sp>
      <p:sp>
        <p:nvSpPr>
          <p:cNvPr id="9" name="object 9"/>
          <p:cNvSpPr txBox="1"/>
          <p:nvPr/>
        </p:nvSpPr>
        <p:spPr>
          <a:xfrm>
            <a:off x="3157700" y="1915136"/>
            <a:ext cx="204364" cy="267493"/>
          </a:xfrm>
          <a:prstGeom prst="rect">
            <a:avLst/>
          </a:prstGeom>
        </p:spPr>
        <p:txBody>
          <a:bodyPr vert="horz" wrap="square" lIns="0" tIns="0" rIns="0" bIns="0" rtlCol="0">
            <a:spAutoFit/>
          </a:bodyPr>
          <a:lstStyle/>
          <a:p>
            <a:pPr marL="0" marR="0">
              <a:lnSpc>
                <a:spcPts val="905"/>
              </a:lnSpc>
              <a:spcBef>
                <a:spcPts val="0"/>
              </a:spcBef>
              <a:spcAft>
                <a:spcPts val="0"/>
              </a:spcAft>
            </a:pPr>
            <a:r>
              <a:rPr sz="800" dirty="0">
                <a:solidFill>
                  <a:srgbClr val="000000"/>
                </a:solidFill>
                <a:latin typeface="PJGUIU+TimesNewRomanPSMT"/>
                <a:cs typeface="PJGUIU+TimesNewRomanPSMT"/>
              </a:rPr>
              <a:t>x</a:t>
            </a:r>
          </a:p>
        </p:txBody>
      </p:sp>
      <p:sp>
        <p:nvSpPr>
          <p:cNvPr id="10" name="object 10"/>
          <p:cNvSpPr txBox="1"/>
          <p:nvPr/>
        </p:nvSpPr>
        <p:spPr>
          <a:xfrm>
            <a:off x="967775" y="2097009"/>
            <a:ext cx="983833" cy="396557"/>
          </a:xfrm>
          <a:prstGeom prst="rect">
            <a:avLst/>
          </a:prstGeom>
        </p:spPr>
        <p:txBody>
          <a:bodyPr vert="horz" wrap="square" lIns="0" tIns="0" rIns="0" bIns="0" rtlCol="0">
            <a:spAutoFit/>
          </a:bodyPr>
          <a:lstStyle/>
          <a:p>
            <a:pPr marL="0" marR="0">
              <a:lnSpc>
                <a:spcPts val="905"/>
              </a:lnSpc>
              <a:spcBef>
                <a:spcPts val="0"/>
              </a:spcBef>
              <a:spcAft>
                <a:spcPts val="0"/>
              </a:spcAft>
            </a:pPr>
            <a:r>
              <a:rPr sz="800" dirty="0">
                <a:solidFill>
                  <a:srgbClr val="000000"/>
                </a:solidFill>
                <a:latin typeface="PJGUIU+TimesNewRomanPSMT"/>
                <a:cs typeface="PJGUIU+TimesNewRomanPSMT"/>
              </a:rPr>
              <a:t>10</a:t>
            </a:r>
            <a:r>
              <a:rPr sz="800" spc="414" dirty="0">
                <a:solidFill>
                  <a:srgbClr val="000000"/>
                </a:solidFill>
                <a:latin typeface="PJGUIU+TimesNewRomanPSMT"/>
                <a:cs typeface="PJGUIU+TimesNewRomanPSMT"/>
              </a:rPr>
              <a:t> </a:t>
            </a:r>
            <a:r>
              <a:rPr sz="800" dirty="0">
                <a:solidFill>
                  <a:srgbClr val="000000"/>
                </a:solidFill>
                <a:latin typeface="PJGUIU+TimesNewRomanPSMT"/>
                <a:cs typeface="PJGUIU+TimesNewRomanPSMT"/>
              </a:rPr>
              <a:t>20</a:t>
            </a:r>
            <a:r>
              <a:rPr sz="800" spc="414" dirty="0">
                <a:solidFill>
                  <a:srgbClr val="000000"/>
                </a:solidFill>
                <a:latin typeface="PJGUIU+TimesNewRomanPSMT"/>
                <a:cs typeface="PJGUIU+TimesNewRomanPSMT"/>
              </a:rPr>
              <a:t> </a:t>
            </a:r>
            <a:r>
              <a:rPr sz="800" dirty="0">
                <a:solidFill>
                  <a:srgbClr val="000000"/>
                </a:solidFill>
                <a:latin typeface="PJGUIU+TimesNewRomanPSMT"/>
                <a:cs typeface="PJGUIU+TimesNewRomanPSMT"/>
              </a:rPr>
              <a:t>30</a:t>
            </a:r>
            <a:r>
              <a:rPr sz="800" spc="414" dirty="0">
                <a:solidFill>
                  <a:srgbClr val="000000"/>
                </a:solidFill>
                <a:latin typeface="PJGUIU+TimesNewRomanPSMT"/>
                <a:cs typeface="PJGUIU+TimesNewRomanPSMT"/>
              </a:rPr>
              <a:t> </a:t>
            </a:r>
            <a:r>
              <a:rPr sz="800" dirty="0">
                <a:solidFill>
                  <a:srgbClr val="000000"/>
                </a:solidFill>
                <a:latin typeface="PJGUIU+TimesNewRomanPSMT"/>
                <a:cs typeface="PJGUIU+TimesNewRomanPSMT"/>
              </a:rPr>
              <a:t>40</a:t>
            </a:r>
            <a:r>
              <a:rPr sz="800" spc="414" dirty="0">
                <a:solidFill>
                  <a:srgbClr val="000000"/>
                </a:solidFill>
                <a:latin typeface="PJGUIU+TimesNewRomanPSMT"/>
                <a:cs typeface="PJGUIU+TimesNewRomanPSMT"/>
              </a:rPr>
              <a:t> </a:t>
            </a:r>
            <a:r>
              <a:rPr sz="800" dirty="0">
                <a:solidFill>
                  <a:srgbClr val="000000"/>
                </a:solidFill>
                <a:latin typeface="PJGUIU+TimesNewRomanPSMT"/>
                <a:cs typeface="PJGUIU+TimesNewRomanPSMT"/>
              </a:rPr>
              <a:t>50</a:t>
            </a:r>
          </a:p>
          <a:p>
            <a:pPr marL="0" marR="0">
              <a:lnSpc>
                <a:spcPts val="820"/>
              </a:lnSpc>
              <a:spcBef>
                <a:spcPts val="260"/>
              </a:spcBef>
              <a:spcAft>
                <a:spcPts val="0"/>
              </a:spcAft>
            </a:pPr>
            <a:r>
              <a:rPr sz="800" spc="18" dirty="0">
                <a:solidFill>
                  <a:srgbClr val="000000"/>
                </a:solidFill>
                <a:latin typeface="SimSun"/>
                <a:cs typeface="SimSun"/>
              </a:rPr>
              <a:t>离散型随机变量</a:t>
            </a:r>
          </a:p>
        </p:txBody>
      </p:sp>
      <p:sp>
        <p:nvSpPr>
          <p:cNvPr id="11" name="object 11"/>
          <p:cNvSpPr txBox="1"/>
          <p:nvPr/>
        </p:nvSpPr>
        <p:spPr>
          <a:xfrm>
            <a:off x="2222337" y="2211256"/>
            <a:ext cx="879904" cy="256329"/>
          </a:xfrm>
          <a:prstGeom prst="rect">
            <a:avLst/>
          </a:prstGeom>
        </p:spPr>
        <p:txBody>
          <a:bodyPr vert="horz" wrap="square" lIns="0" tIns="0" rIns="0" bIns="0" rtlCol="0">
            <a:spAutoFit/>
          </a:bodyPr>
          <a:lstStyle/>
          <a:p>
            <a:pPr marL="0" marR="0">
              <a:lnSpc>
                <a:spcPts val="820"/>
              </a:lnSpc>
              <a:spcBef>
                <a:spcPts val="0"/>
              </a:spcBef>
              <a:spcAft>
                <a:spcPts val="0"/>
              </a:spcAft>
            </a:pPr>
            <a:r>
              <a:rPr sz="800" spc="18" dirty="0">
                <a:solidFill>
                  <a:srgbClr val="000000"/>
                </a:solidFill>
                <a:latin typeface="SimSun"/>
                <a:cs typeface="SimSun"/>
              </a:rPr>
              <a:t>连续型随机变量</a:t>
            </a:r>
          </a:p>
        </p:txBody>
      </p:sp>
      <p:sp>
        <p:nvSpPr>
          <p:cNvPr id="14" name="object 14"/>
          <p:cNvSpPr txBox="1"/>
          <p:nvPr/>
        </p:nvSpPr>
        <p:spPr>
          <a:xfrm>
            <a:off x="3299551" y="2373027"/>
            <a:ext cx="161345" cy="168321"/>
          </a:xfrm>
          <a:prstGeom prst="rect">
            <a:avLst/>
          </a:prstGeom>
        </p:spPr>
        <p:txBody>
          <a:bodyPr vert="horz" wrap="square" lIns="0" tIns="0" rIns="0" bIns="0" rtlCol="0">
            <a:spAutoFit/>
          </a:bodyPr>
          <a:lstStyle/>
          <a:p>
            <a:pPr marL="0" marR="0">
              <a:lnSpc>
                <a:spcPts val="575"/>
              </a:lnSpc>
              <a:spcBef>
                <a:spcPts val="0"/>
              </a:spcBef>
              <a:spcAft>
                <a:spcPts val="0"/>
              </a:spcAft>
            </a:pPr>
            <a:r>
              <a:rPr sz="500" spc="-13" dirty="0">
                <a:solidFill>
                  <a:srgbClr val="000000"/>
                </a:solidFill>
                <a:latin typeface="Tahoma"/>
                <a:cs typeface="Tahoma"/>
              </a:rPr>
              <a:t>10</a:t>
            </a:r>
          </a:p>
        </p:txBody>
      </p:sp>
    </p:spTree>
    <p:extLst>
      <p:ext uri="{BB962C8B-B14F-4D97-AF65-F5344CB8AC3E}">
        <p14:creationId xmlns:p14="http://schemas.microsoft.com/office/powerpoint/2010/main" val="248120293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EF3907-8EEA-D14F-9EC5-A6D6E5DD92C7}"/>
              </a:ext>
            </a:extLst>
          </p:cNvPr>
          <p:cNvSpPr>
            <a:spLocks noGrp="1"/>
          </p:cNvSpPr>
          <p:nvPr>
            <p:ph type="title"/>
          </p:nvPr>
        </p:nvSpPr>
        <p:spPr>
          <a:xfrm>
            <a:off x="367432" y="145063"/>
            <a:ext cx="2701552" cy="411922"/>
          </a:xfrm>
        </p:spPr>
        <p:txBody>
          <a:bodyPr>
            <a:noAutofit/>
          </a:bodyPr>
          <a:lstStyle/>
          <a:p>
            <a:r>
              <a:rPr lang="zh-CN" altLang="en-US" sz="1200" b="0" i="0" u="none" strike="noStrike" dirty="0">
                <a:solidFill>
                  <a:srgbClr val="121212"/>
                </a:solidFill>
                <a:effectLst/>
                <a:latin typeface="KaiTi" panose="02010609060101010101" pitchFamily="49" charset="-122"/>
                <a:ea typeface="KaiTi" panose="02010609060101010101" pitchFamily="49" charset="-122"/>
              </a:rPr>
              <a:t> </a:t>
            </a:r>
            <a:r>
              <a:rPr lang="en-US" altLang="zh-CN" sz="1200" b="0" i="0" u="none" strike="noStrike" dirty="0">
                <a:solidFill>
                  <a:srgbClr val="121212"/>
                </a:solidFill>
                <a:effectLst/>
                <a:latin typeface="KaiTi" panose="02010609060101010101" pitchFamily="49" charset="-122"/>
                <a:ea typeface="KaiTi" panose="02010609060101010101" pitchFamily="49" charset="-122"/>
              </a:rPr>
              <a:t>2</a:t>
            </a:r>
            <a:r>
              <a:rPr lang="zh-CN" altLang="en-US" sz="1200" b="0" i="0" u="none" strike="noStrike" dirty="0">
                <a:solidFill>
                  <a:srgbClr val="121212"/>
                </a:solidFill>
                <a:effectLst/>
                <a:latin typeface="KaiTi" panose="02010609060101010101" pitchFamily="49" charset="-122"/>
                <a:ea typeface="KaiTi" panose="02010609060101010101" pitchFamily="49" charset="-122"/>
              </a:rPr>
              <a:t>、</a:t>
            </a:r>
            <a:r>
              <a:rPr lang="zh-CN" altLang="en-US" sz="1200" b="1" i="0" u="none" strike="noStrike" dirty="0">
                <a:solidFill>
                  <a:srgbClr val="121212"/>
                </a:solidFill>
                <a:effectLst/>
                <a:latin typeface="KaiTi" panose="02010609060101010101" pitchFamily="49" charset="-122"/>
                <a:ea typeface="KaiTi" panose="02010609060101010101" pitchFamily="49" charset="-122"/>
              </a:rPr>
              <a:t>两类错误的联系</a:t>
            </a:r>
            <a:endParaRPr kumimoji="1" lang="zh-CN" altLang="en-US" sz="1200" dirty="0">
              <a:latin typeface="KaiTi" panose="02010609060101010101" pitchFamily="49" charset="-122"/>
              <a:ea typeface="KaiTi" panose="02010609060101010101" pitchFamily="49" charset="-122"/>
            </a:endParaRPr>
          </a:p>
        </p:txBody>
      </p:sp>
      <p:pic>
        <p:nvPicPr>
          <p:cNvPr id="4" name="内容占位符 3">
            <a:extLst>
              <a:ext uri="{FF2B5EF4-FFF2-40B4-BE49-F238E27FC236}">
                <a16:creationId xmlns:a16="http://schemas.microsoft.com/office/drawing/2014/main" id="{20E44614-721C-C547-A5F7-DBA622EC6D06}"/>
              </a:ext>
            </a:extLst>
          </p:cNvPr>
          <p:cNvPicPr>
            <a:picLocks noGrp="1" noChangeAspect="1"/>
          </p:cNvPicPr>
          <p:nvPr>
            <p:ph idx="1"/>
          </p:nvPr>
        </p:nvPicPr>
        <p:blipFill>
          <a:blip r:embed="rId2"/>
          <a:stretch>
            <a:fillRect/>
          </a:stretch>
        </p:blipFill>
        <p:spPr>
          <a:xfrm>
            <a:off x="223416" y="1058168"/>
            <a:ext cx="3430295" cy="1368152"/>
          </a:xfrm>
          <a:prstGeom prst="rect">
            <a:avLst/>
          </a:prstGeom>
        </p:spPr>
      </p:pic>
    </p:spTree>
    <p:extLst>
      <p:ext uri="{BB962C8B-B14F-4D97-AF65-F5344CB8AC3E}">
        <p14:creationId xmlns:p14="http://schemas.microsoft.com/office/powerpoint/2010/main" val="268452603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A7E87D-6D17-8A46-B1E1-D409021AA0AB}"/>
              </a:ext>
            </a:extLst>
          </p:cNvPr>
          <p:cNvSpPr>
            <a:spLocks noGrp="1"/>
          </p:cNvSpPr>
          <p:nvPr>
            <p:ph type="title"/>
          </p:nvPr>
        </p:nvSpPr>
        <p:spPr/>
        <p:txBody>
          <a:bodyPr/>
          <a:lstStyle/>
          <a:p>
            <a:r>
              <a:rPr lang="zh-CN" altLang="en-US" sz="1400" b="0" i="0" u="none" strike="noStrike" dirty="0">
                <a:solidFill>
                  <a:srgbClr val="121212"/>
                </a:solidFill>
                <a:effectLst/>
                <a:latin typeface="KaiTi" panose="02010609060101010101" pitchFamily="49" charset="-122"/>
                <a:ea typeface="KaiTi" panose="02010609060101010101" pitchFamily="49" charset="-122"/>
              </a:rPr>
              <a:t> </a:t>
            </a:r>
            <a:r>
              <a:rPr lang="en-US" altLang="zh-CN" sz="1400" b="0" i="0" u="none" strike="noStrike" dirty="0">
                <a:solidFill>
                  <a:srgbClr val="121212"/>
                </a:solidFill>
                <a:effectLst/>
                <a:latin typeface="KaiTi" panose="02010609060101010101" pitchFamily="49" charset="-122"/>
                <a:ea typeface="KaiTi" panose="02010609060101010101" pitchFamily="49" charset="-122"/>
              </a:rPr>
              <a:t>2</a:t>
            </a:r>
            <a:r>
              <a:rPr lang="zh-CN" altLang="en-US" sz="1400" b="0" i="0" u="none" strike="noStrike" dirty="0">
                <a:solidFill>
                  <a:srgbClr val="121212"/>
                </a:solidFill>
                <a:effectLst/>
                <a:latin typeface="KaiTi" panose="02010609060101010101" pitchFamily="49" charset="-122"/>
                <a:ea typeface="KaiTi" panose="02010609060101010101" pitchFamily="49" charset="-122"/>
              </a:rPr>
              <a:t>、</a:t>
            </a:r>
            <a:r>
              <a:rPr lang="zh-CN" altLang="en-US" sz="1400" b="1" i="0" u="none" strike="noStrike" dirty="0">
                <a:solidFill>
                  <a:srgbClr val="121212"/>
                </a:solidFill>
                <a:effectLst/>
                <a:latin typeface="KaiTi" panose="02010609060101010101" pitchFamily="49" charset="-122"/>
                <a:ea typeface="KaiTi" panose="02010609060101010101" pitchFamily="49" charset="-122"/>
              </a:rPr>
              <a:t>两类错误的联系</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87B7C22-03B4-F445-9151-F06ADACB51BE}"/>
                  </a:ext>
                </a:extLst>
              </p:cNvPr>
              <p:cNvSpPr>
                <a:spLocks noGrp="1"/>
              </p:cNvSpPr>
              <p:nvPr>
                <p:ph idx="1"/>
              </p:nvPr>
            </p:nvSpPr>
            <p:spPr>
              <a:xfrm>
                <a:off x="593434" y="770136"/>
                <a:ext cx="2798334" cy="1728192"/>
              </a:xfrm>
            </p:spPr>
            <p:txBody>
              <a:bodyPr>
                <a:normAutofit lnSpcReduction="10000"/>
              </a:bodyPr>
              <a:lstStyle/>
              <a:p>
                <a:r>
                  <a:rPr lang="zh-CN" altLang="en-US" sz="900" b="0" i="0" u="none" strike="noStrike" dirty="0">
                    <a:solidFill>
                      <a:srgbClr val="000000"/>
                    </a:solidFill>
                    <a:effectLst/>
                    <a:latin typeface="KaiTi" panose="02010609060101010101" pitchFamily="49" charset="-122"/>
                    <a:ea typeface="KaiTi" panose="02010609060101010101" pitchFamily="49" charset="-122"/>
                  </a:rPr>
                  <a:t>我们有可能在实际均数为</a:t>
                </a:r>
                <a:r>
                  <a:rPr lang="en-US" altLang="zh-CN" sz="900" b="0" i="0" u="none" strike="noStrike" dirty="0">
                    <a:solidFill>
                      <a:srgbClr val="000000"/>
                    </a:solidFill>
                    <a:effectLst/>
                    <a:latin typeface="KaiTi" panose="02010609060101010101" pitchFamily="49" charset="-122"/>
                    <a:ea typeface="KaiTi" panose="02010609060101010101" pitchFamily="49" charset="-122"/>
                  </a:rPr>
                  <a:t>1.85</a:t>
                </a:r>
                <a:r>
                  <a:rPr lang="zh-CN" altLang="en-US" sz="900" b="0" i="0" u="none" strike="noStrike" dirty="0">
                    <a:solidFill>
                      <a:srgbClr val="000000"/>
                    </a:solidFill>
                    <a:effectLst/>
                    <a:latin typeface="KaiTi" panose="02010609060101010101" pitchFamily="49" charset="-122"/>
                    <a:ea typeface="KaiTi" panose="02010609060101010101" pitchFamily="49" charset="-122"/>
                  </a:rPr>
                  <a:t>的总体中抽出一些样本（上图</a:t>
                </a:r>
                <a:r>
                  <a:rPr lang="zh-CN" altLang="en-US" sz="900" b="1" i="0" u="none" strike="noStrike" dirty="0">
                    <a:solidFill>
                      <a:srgbClr val="000000"/>
                    </a:solidFill>
                    <a:effectLst/>
                    <a:latin typeface="KaiTi" panose="02010609060101010101" pitchFamily="49" charset="-122"/>
                    <a:ea typeface="KaiTi" panose="02010609060101010101" pitchFamily="49" charset="-122"/>
                  </a:rPr>
                  <a:t>黑色阴影部分所代表</a:t>
                </a:r>
                <a:r>
                  <a:rPr lang="zh-CN" altLang="en-US" sz="900" b="0" i="0" u="none" strike="noStrike" dirty="0">
                    <a:solidFill>
                      <a:srgbClr val="000000"/>
                    </a:solidFill>
                    <a:effectLst/>
                    <a:latin typeface="KaiTi" panose="02010609060101010101" pitchFamily="49" charset="-122"/>
                    <a:ea typeface="KaiTi" panose="02010609060101010101" pitchFamily="49" charset="-122"/>
                  </a:rPr>
                  <a:t>），而通过这些样本计算的样本均数与</a:t>
                </a:r>
                <a:r>
                  <a:rPr lang="en-US" altLang="zh-CN" sz="900" b="0" i="0" u="none" strike="noStrike" dirty="0">
                    <a:solidFill>
                      <a:srgbClr val="000000"/>
                    </a:solidFill>
                    <a:effectLst/>
                    <a:latin typeface="KaiTi" panose="02010609060101010101" pitchFamily="49" charset="-122"/>
                    <a:ea typeface="KaiTi" panose="02010609060101010101" pitchFamily="49" charset="-122"/>
                  </a:rPr>
                  <a:t>1.8</a:t>
                </a:r>
                <a:r>
                  <a:rPr lang="zh-CN" altLang="en-US" sz="900" b="0" i="0" u="none" strike="noStrike" dirty="0">
                    <a:solidFill>
                      <a:srgbClr val="000000"/>
                    </a:solidFill>
                    <a:effectLst/>
                    <a:latin typeface="KaiTi" panose="02010609060101010101" pitchFamily="49" charset="-122"/>
                    <a:ea typeface="KaiTi" panose="02010609060101010101" pitchFamily="49" charset="-122"/>
                  </a:rPr>
                  <a:t>差异不大，从而让我们不拒绝</a:t>
                </a:r>
                <a14:m>
                  <m:oMath xmlns:m="http://schemas.openxmlformats.org/officeDocument/2006/math">
                    <m:sSub>
                      <m:sSubPr>
                        <m:ctrlPr>
                          <a:rPr lang="en-US" altLang="zh-CN" sz="800" i="1" dirty="0">
                            <a:solidFill>
                              <a:srgbClr val="000000"/>
                            </a:solidFill>
                            <a:latin typeface="Cambria Math" panose="02040503050406030204" pitchFamily="18" charset="0"/>
                            <a:ea typeface="KaiTi" panose="02010609060101010101" pitchFamily="49" charset="-122"/>
                          </a:rPr>
                        </m:ctrlPr>
                      </m:sSubPr>
                      <m:e>
                        <m:r>
                          <a:rPr lang="en-US" altLang="zh-CN" sz="800" i="1" dirty="0">
                            <a:solidFill>
                              <a:srgbClr val="000000"/>
                            </a:solidFill>
                            <a:latin typeface="Cambria Math" panose="02040503050406030204" pitchFamily="18" charset="0"/>
                            <a:ea typeface="KaiTi" panose="02010609060101010101" pitchFamily="49" charset="-122"/>
                          </a:rPr>
                          <m:t>𝐻</m:t>
                        </m:r>
                      </m:e>
                      <m:sub>
                        <m:r>
                          <a:rPr lang="en-US" altLang="zh-CN" sz="800" i="1" dirty="0">
                            <a:solidFill>
                              <a:srgbClr val="000000"/>
                            </a:solidFill>
                            <a:latin typeface="Cambria Math" panose="02040503050406030204" pitchFamily="18" charset="0"/>
                            <a:ea typeface="KaiTi" panose="02010609060101010101" pitchFamily="49" charset="-122"/>
                          </a:rPr>
                          <m:t>0</m:t>
                        </m:r>
                      </m:sub>
                    </m:sSub>
                    <m:r>
                      <a:rPr lang="en-US" altLang="zh-CN" sz="800" i="1" dirty="0">
                        <a:solidFill>
                          <a:srgbClr val="000000"/>
                        </a:solidFill>
                        <a:latin typeface="Cambria Math" panose="02040503050406030204" pitchFamily="18" charset="0"/>
                        <a:ea typeface="KaiTi" panose="02010609060101010101" pitchFamily="49" charset="-122"/>
                      </a:rPr>
                      <m:t> </m:t>
                    </m:r>
                  </m:oMath>
                </a14:m>
                <a:r>
                  <a:rPr lang="zh-CN" altLang="en-US" sz="900" b="0" i="0" u="none" strike="noStrike" dirty="0">
                    <a:solidFill>
                      <a:srgbClr val="000000"/>
                    </a:solidFill>
                    <a:effectLst/>
                    <a:latin typeface="KaiTi" panose="02010609060101010101" pitchFamily="49" charset="-122"/>
                    <a:ea typeface="KaiTi" panose="02010609060101010101" pitchFamily="49" charset="-122"/>
                  </a:rPr>
                  <a:t>（</a:t>
                </a:r>
                <a:r>
                  <a:rPr lang="zh-CN" altLang="en-US" sz="900" b="0" i="0" u="none" strike="noStrike" dirty="0">
                    <a:solidFill>
                      <a:srgbClr val="7030A0"/>
                    </a:solidFill>
                    <a:effectLst/>
                    <a:latin typeface="KaiTi" panose="02010609060101010101" pitchFamily="49" charset="-122"/>
                    <a:ea typeface="KaiTi" panose="02010609060101010101" pitchFamily="49" charset="-122"/>
                  </a:rPr>
                  <a:t>因为这些样本不处于拒绝域，即红色阴影所代表的部分），进而导致第二类错误的发生</a:t>
                </a:r>
                <a:r>
                  <a:rPr lang="zh-CN" altLang="en-US" sz="900" b="0" i="0" u="none" strike="noStrike" dirty="0">
                    <a:solidFill>
                      <a:srgbClr val="000000"/>
                    </a:solidFill>
                    <a:effectLst/>
                    <a:latin typeface="KaiTi" panose="02010609060101010101" pitchFamily="49" charset="-122"/>
                    <a:ea typeface="KaiTi" panose="02010609060101010101" pitchFamily="49" charset="-122"/>
                  </a:rPr>
                  <a:t>。</a:t>
                </a:r>
                <a:endParaRPr lang="en-US" altLang="zh-CN" sz="900" b="0" i="0" u="none" strike="noStrike" dirty="0">
                  <a:solidFill>
                    <a:srgbClr val="000000"/>
                  </a:solidFill>
                  <a:effectLst/>
                  <a:latin typeface="KaiTi" panose="02010609060101010101" pitchFamily="49" charset="-122"/>
                  <a:ea typeface="KaiTi" panose="02010609060101010101" pitchFamily="49" charset="-122"/>
                </a:endParaRPr>
              </a:p>
              <a:p>
                <a:r>
                  <a:rPr lang="zh-CN" altLang="en-US" sz="900" b="0" i="0" u="none" strike="noStrike" dirty="0">
                    <a:solidFill>
                      <a:srgbClr val="000000"/>
                    </a:solidFill>
                    <a:effectLst/>
                    <a:latin typeface="KaiTi" panose="02010609060101010101" pitchFamily="49" charset="-122"/>
                    <a:ea typeface="KaiTi" panose="02010609060101010101" pitchFamily="49" charset="-122"/>
                  </a:rPr>
                  <a:t>而计算错误发生概率大小，就是在</a:t>
                </a:r>
                <a:r>
                  <a:rPr lang="zh-CN" altLang="en-US" sz="900" b="0" i="0" u="sng" strike="noStrike" dirty="0">
                    <a:solidFill>
                      <a:srgbClr val="000000"/>
                    </a:solidFill>
                    <a:effectLst/>
                    <a:latin typeface="KaiTi" panose="02010609060101010101" pitchFamily="49" charset="-122"/>
                    <a:ea typeface="KaiTi" panose="02010609060101010101" pitchFamily="49" charset="-122"/>
                  </a:rPr>
                  <a:t>实际</a:t>
                </a:r>
                <a:r>
                  <a:rPr lang="en-US" altLang="zh-CN" sz="900" b="0" i="0" u="sng" strike="noStrike" dirty="0">
                    <a:solidFill>
                      <a:srgbClr val="000000"/>
                    </a:solidFill>
                    <a:effectLst/>
                    <a:latin typeface="KaiTi" panose="02010609060101010101" pitchFamily="49" charset="-122"/>
                    <a:ea typeface="KaiTi" panose="02010609060101010101" pitchFamily="49" charset="-122"/>
                  </a:rPr>
                  <a:t>1.85</a:t>
                </a:r>
                <a:r>
                  <a:rPr lang="zh-CN" altLang="en-US" sz="900" b="0" i="0" u="sng" strike="noStrike" dirty="0">
                    <a:solidFill>
                      <a:srgbClr val="000000"/>
                    </a:solidFill>
                    <a:effectLst/>
                    <a:latin typeface="KaiTi" panose="02010609060101010101" pitchFamily="49" charset="-122"/>
                    <a:ea typeface="KaiTi" panose="02010609060101010101" pitchFamily="49" charset="-122"/>
                  </a:rPr>
                  <a:t>的总体中</a:t>
                </a:r>
                <a:r>
                  <a:rPr lang="zh-CN" altLang="en-US" sz="900" b="0" i="0" u="none" strike="noStrike" dirty="0">
                    <a:solidFill>
                      <a:srgbClr val="7030A0"/>
                    </a:solidFill>
                    <a:effectLst/>
                    <a:latin typeface="KaiTi" panose="02010609060101010101" pitchFamily="49" charset="-122"/>
                    <a:ea typeface="KaiTi" panose="02010609060101010101" pitchFamily="49" charset="-122"/>
                  </a:rPr>
                  <a:t>那些与</a:t>
                </a:r>
                <a:r>
                  <a:rPr lang="en-US" altLang="zh-CN" sz="900" b="0" i="0" u="none" strike="noStrike" dirty="0">
                    <a:solidFill>
                      <a:srgbClr val="7030A0"/>
                    </a:solidFill>
                    <a:effectLst/>
                    <a:latin typeface="KaiTi" panose="02010609060101010101" pitchFamily="49" charset="-122"/>
                    <a:ea typeface="KaiTi" panose="02010609060101010101" pitchFamily="49" charset="-122"/>
                  </a:rPr>
                  <a:t>1.8</a:t>
                </a:r>
                <a:r>
                  <a:rPr lang="zh-CN" altLang="en-US" sz="900" b="0" i="0" u="none" strike="noStrike" dirty="0">
                    <a:solidFill>
                      <a:srgbClr val="7030A0"/>
                    </a:solidFill>
                    <a:effectLst/>
                    <a:latin typeface="KaiTi" panose="02010609060101010101" pitchFamily="49" charset="-122"/>
                    <a:ea typeface="KaiTi" panose="02010609060101010101" pitchFamily="49" charset="-122"/>
                  </a:rPr>
                  <a:t>距离较近的样本点所组成的集合</a:t>
                </a:r>
                <a:r>
                  <a:rPr lang="zh-CN" altLang="en-US" sz="900" b="0" i="0" u="none" strike="noStrike" dirty="0">
                    <a:solidFill>
                      <a:srgbClr val="FF0000"/>
                    </a:solidFill>
                    <a:effectLst/>
                    <a:latin typeface="KaiTi" panose="02010609060101010101" pitchFamily="49" charset="-122"/>
                    <a:ea typeface="KaiTi" panose="02010609060101010101" pitchFamily="49" charset="-122"/>
                  </a:rPr>
                  <a:t>所占的比例</a:t>
                </a:r>
                <a:r>
                  <a:rPr lang="zh-CN" altLang="en-US" sz="900" b="0" i="0" u="none" strike="noStrike" dirty="0">
                    <a:solidFill>
                      <a:srgbClr val="000000"/>
                    </a:solidFill>
                    <a:effectLst/>
                    <a:latin typeface="KaiTi" panose="02010609060101010101" pitchFamily="49" charset="-122"/>
                    <a:ea typeface="KaiTi" panose="02010609060101010101" pitchFamily="49" charset="-122"/>
                  </a:rPr>
                  <a:t>（上图</a:t>
                </a:r>
                <a:r>
                  <a:rPr lang="zh-CN" altLang="en-US" sz="900" b="0" i="0" u="none" strike="noStrike" dirty="0">
                    <a:solidFill>
                      <a:srgbClr val="FF0000"/>
                    </a:solidFill>
                    <a:effectLst/>
                    <a:latin typeface="KaiTi" panose="02010609060101010101" pitchFamily="49" charset="-122"/>
                    <a:ea typeface="KaiTi" panose="02010609060101010101" pitchFamily="49" charset="-122"/>
                  </a:rPr>
                  <a:t>黑色阴影部分面积在实际总体所占的比例</a:t>
                </a:r>
                <a:r>
                  <a:rPr lang="zh-CN" altLang="en-US" sz="900" b="0" i="0" u="none" strike="noStrike" dirty="0">
                    <a:solidFill>
                      <a:srgbClr val="000000"/>
                    </a:solidFill>
                    <a:effectLst/>
                    <a:latin typeface="KaiTi" panose="02010609060101010101" pitchFamily="49" charset="-122"/>
                    <a:ea typeface="KaiTi" panose="02010609060101010101" pitchFamily="49" charset="-122"/>
                  </a:rPr>
                  <a:t>），正是这些集合的存在会让我们不拒绝</a:t>
                </a:r>
                <a14:m>
                  <m:oMath xmlns:m="http://schemas.openxmlformats.org/officeDocument/2006/math">
                    <m:sSub>
                      <m:sSubPr>
                        <m:ctrlPr>
                          <a:rPr lang="en-US" altLang="zh-CN" sz="900" i="1" dirty="0">
                            <a:solidFill>
                              <a:srgbClr val="000000"/>
                            </a:solidFill>
                            <a:latin typeface="Cambria Math" panose="02040503050406030204" pitchFamily="18" charset="0"/>
                            <a:ea typeface="KaiTi" panose="02010609060101010101" pitchFamily="49" charset="-122"/>
                          </a:rPr>
                        </m:ctrlPr>
                      </m:sSubPr>
                      <m:e>
                        <m:r>
                          <a:rPr lang="en-US" altLang="zh-CN" sz="900" i="1" dirty="0">
                            <a:solidFill>
                              <a:srgbClr val="000000"/>
                            </a:solidFill>
                            <a:latin typeface="Cambria Math" panose="02040503050406030204" pitchFamily="18" charset="0"/>
                            <a:ea typeface="KaiTi" panose="02010609060101010101" pitchFamily="49" charset="-122"/>
                          </a:rPr>
                          <m:t>𝐻</m:t>
                        </m:r>
                      </m:e>
                      <m:sub>
                        <m:r>
                          <a:rPr lang="en-US" altLang="zh-CN" sz="900" i="1" dirty="0">
                            <a:solidFill>
                              <a:srgbClr val="000000"/>
                            </a:solidFill>
                            <a:latin typeface="Cambria Math" panose="02040503050406030204" pitchFamily="18" charset="0"/>
                            <a:ea typeface="KaiTi" panose="02010609060101010101" pitchFamily="49" charset="-122"/>
                          </a:rPr>
                          <m:t>0</m:t>
                        </m:r>
                      </m:sub>
                    </m:sSub>
                  </m:oMath>
                </a14:m>
                <a:r>
                  <a:rPr lang="zh-CN" altLang="en-US" sz="900" b="0" i="0" u="none" strike="noStrike" dirty="0">
                    <a:solidFill>
                      <a:srgbClr val="000000"/>
                    </a:solidFill>
                    <a:effectLst/>
                    <a:latin typeface="KaiTi" panose="02010609060101010101" pitchFamily="49" charset="-122"/>
                    <a:ea typeface="KaiTi" panose="02010609060101010101" pitchFamily="49" charset="-122"/>
                  </a:rPr>
                  <a:t>而犯错。</a:t>
                </a:r>
              </a:p>
              <a:p>
                <a:endParaRPr kumimoji="1" lang="zh-CN" altLang="en-US" sz="700" dirty="0">
                  <a:latin typeface="KaiTi" panose="02010609060101010101" pitchFamily="49" charset="-122"/>
                  <a:ea typeface="KaiTi" panose="02010609060101010101" pitchFamily="49" charset="-122"/>
                </a:endParaRPr>
              </a:p>
            </p:txBody>
          </p:sp>
        </mc:Choice>
        <mc:Fallback xmlns="">
          <p:sp>
            <p:nvSpPr>
              <p:cNvPr id="3" name="内容占位符 2">
                <a:extLst>
                  <a:ext uri="{FF2B5EF4-FFF2-40B4-BE49-F238E27FC236}">
                    <a16:creationId xmlns:a16="http://schemas.microsoft.com/office/drawing/2014/main" id="{387B7C22-03B4-F445-9151-F06ADACB51BE}"/>
                  </a:ext>
                </a:extLst>
              </p:cNvPr>
              <p:cNvSpPr>
                <a:spLocks noGrp="1" noRot="1" noChangeAspect="1" noMove="1" noResize="1" noEditPoints="1" noAdjustHandles="1" noChangeArrowheads="1" noChangeShapeType="1" noTextEdit="1"/>
              </p:cNvSpPr>
              <p:nvPr>
                <p:ph idx="1"/>
              </p:nvPr>
            </p:nvSpPr>
            <p:spPr>
              <a:xfrm>
                <a:off x="593434" y="770136"/>
                <a:ext cx="2798334" cy="1728192"/>
              </a:xfr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1140122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B919CE-66B0-1A47-8668-1F226940D7B0}"/>
              </a:ext>
            </a:extLst>
          </p:cNvPr>
          <p:cNvSpPr>
            <a:spLocks noGrp="1"/>
          </p:cNvSpPr>
          <p:nvPr>
            <p:ph type="title"/>
          </p:nvPr>
        </p:nvSpPr>
        <p:spPr/>
        <p:txBody>
          <a:bodyPr/>
          <a:lstStyle/>
          <a:p>
            <a:r>
              <a:rPr lang="zh-CN" altLang="en-US" sz="1200" b="0" i="0" u="none" strike="noStrike" dirty="0">
                <a:solidFill>
                  <a:srgbClr val="121212"/>
                </a:solidFill>
                <a:effectLst/>
                <a:latin typeface="KaiTi" panose="02010609060101010101" pitchFamily="49" charset="-122"/>
                <a:ea typeface="KaiTi" panose="02010609060101010101" pitchFamily="49" charset="-122"/>
              </a:rPr>
              <a:t> </a:t>
            </a:r>
            <a:r>
              <a:rPr lang="en-US" altLang="zh-CN" sz="1200" b="0" i="0" u="none" strike="noStrike" dirty="0">
                <a:solidFill>
                  <a:srgbClr val="121212"/>
                </a:solidFill>
                <a:effectLst/>
                <a:latin typeface="KaiTi" panose="02010609060101010101" pitchFamily="49" charset="-122"/>
                <a:ea typeface="KaiTi" panose="02010609060101010101" pitchFamily="49" charset="-122"/>
              </a:rPr>
              <a:t>2</a:t>
            </a:r>
            <a:r>
              <a:rPr lang="zh-CN" altLang="en-US" sz="1200" b="0" i="0" u="none" strike="noStrike" dirty="0">
                <a:solidFill>
                  <a:srgbClr val="121212"/>
                </a:solidFill>
                <a:effectLst/>
                <a:latin typeface="KaiTi" panose="02010609060101010101" pitchFamily="49" charset="-122"/>
                <a:ea typeface="KaiTi" panose="02010609060101010101" pitchFamily="49" charset="-122"/>
              </a:rPr>
              <a:t>、</a:t>
            </a:r>
            <a:r>
              <a:rPr lang="zh-CN" altLang="en-US" sz="1200" b="1" i="0" u="none" strike="noStrike" dirty="0">
                <a:solidFill>
                  <a:srgbClr val="121212"/>
                </a:solidFill>
                <a:effectLst/>
                <a:latin typeface="KaiTi" panose="02010609060101010101" pitchFamily="49" charset="-122"/>
                <a:ea typeface="KaiTi" panose="02010609060101010101" pitchFamily="49" charset="-122"/>
              </a:rPr>
              <a:t>两类错误的联系</a:t>
            </a:r>
            <a:endParaRPr kumimoji="1" lang="zh-CN" altLang="en-US" dirty="0"/>
          </a:p>
        </p:txBody>
      </p:sp>
      <p:sp>
        <p:nvSpPr>
          <p:cNvPr id="3" name="内容占位符 2">
            <a:extLst>
              <a:ext uri="{FF2B5EF4-FFF2-40B4-BE49-F238E27FC236}">
                <a16:creationId xmlns:a16="http://schemas.microsoft.com/office/drawing/2014/main" id="{E8120093-5851-DC49-879E-02966866A978}"/>
              </a:ext>
            </a:extLst>
          </p:cNvPr>
          <p:cNvSpPr>
            <a:spLocks noGrp="1"/>
          </p:cNvSpPr>
          <p:nvPr>
            <p:ph idx="1"/>
          </p:nvPr>
        </p:nvSpPr>
        <p:spPr>
          <a:xfrm>
            <a:off x="593434" y="770136"/>
            <a:ext cx="2701553" cy="1606415"/>
          </a:xfrm>
        </p:spPr>
        <p:txBody>
          <a:bodyPr>
            <a:normAutofit/>
          </a:bodyPr>
          <a:lstStyle/>
          <a:p>
            <a:pPr algn="l"/>
            <a:r>
              <a:rPr lang="zh-CN" altLang="en-US" sz="700" b="0" i="0" u="none" strike="noStrike" dirty="0">
                <a:solidFill>
                  <a:srgbClr val="000000"/>
                </a:solidFill>
                <a:effectLst/>
                <a:latin typeface="KaiTi" panose="02010609060101010101" pitchFamily="49" charset="-122"/>
                <a:ea typeface="KaiTi" panose="02010609060101010101" pitchFamily="49" charset="-122"/>
              </a:rPr>
              <a:t>减少第一类错误的发生概率就会增加第二类错误的概率</a:t>
            </a:r>
            <a:endParaRPr lang="en-US" altLang="zh-CN" sz="700" b="0" i="0" u="none" strike="noStrike" dirty="0">
              <a:solidFill>
                <a:srgbClr val="000000"/>
              </a:solidFill>
              <a:effectLst/>
              <a:latin typeface="KaiTi" panose="02010609060101010101" pitchFamily="49" charset="-122"/>
              <a:ea typeface="KaiTi" panose="02010609060101010101" pitchFamily="49" charset="-122"/>
            </a:endParaRPr>
          </a:p>
          <a:p>
            <a:pPr algn="l"/>
            <a:r>
              <a:rPr lang="zh-CN" altLang="en-US" sz="700" b="0" i="0" u="none" strike="noStrike" dirty="0">
                <a:solidFill>
                  <a:srgbClr val="000000"/>
                </a:solidFill>
                <a:effectLst/>
                <a:latin typeface="KaiTi" panose="02010609060101010101" pitchFamily="49" charset="-122"/>
                <a:ea typeface="KaiTi" panose="02010609060101010101" pitchFamily="49" charset="-122"/>
              </a:rPr>
              <a:t>因为，第一类错误的概率是我们根据检验水准人为设定的，当我们把检验水准从</a:t>
            </a:r>
            <a:r>
              <a:rPr lang="en-US" altLang="zh-CN" sz="700" b="0" i="0" u="none" strike="noStrike" dirty="0">
                <a:solidFill>
                  <a:srgbClr val="000000"/>
                </a:solidFill>
                <a:effectLst/>
                <a:latin typeface="KaiTi" panose="02010609060101010101" pitchFamily="49" charset="-122"/>
                <a:ea typeface="KaiTi" panose="02010609060101010101" pitchFamily="49" charset="-122"/>
              </a:rPr>
              <a:t>0.05</a:t>
            </a:r>
            <a:r>
              <a:rPr lang="zh-CN" altLang="en-US" sz="700" b="0" i="0" u="none" strike="noStrike" dirty="0">
                <a:solidFill>
                  <a:srgbClr val="000000"/>
                </a:solidFill>
                <a:effectLst/>
                <a:latin typeface="KaiTi" panose="02010609060101010101" pitchFamily="49" charset="-122"/>
                <a:ea typeface="KaiTi" panose="02010609060101010101" pitchFamily="49" charset="-122"/>
              </a:rPr>
              <a:t>提高到</a:t>
            </a:r>
            <a:r>
              <a:rPr lang="en-US" altLang="zh-CN" sz="700" b="0" i="0" u="none" strike="noStrike" dirty="0">
                <a:solidFill>
                  <a:srgbClr val="000000"/>
                </a:solidFill>
                <a:effectLst/>
                <a:latin typeface="KaiTi" panose="02010609060101010101" pitchFamily="49" charset="-122"/>
                <a:ea typeface="KaiTi" panose="02010609060101010101" pitchFamily="49" charset="-122"/>
              </a:rPr>
              <a:t>0.01</a:t>
            </a:r>
            <a:r>
              <a:rPr lang="zh-CN" altLang="en-US" sz="700" b="0" i="0" u="none" strike="noStrike" dirty="0">
                <a:solidFill>
                  <a:srgbClr val="000000"/>
                </a:solidFill>
                <a:effectLst/>
                <a:latin typeface="KaiTi" panose="02010609060101010101" pitchFamily="49" charset="-122"/>
                <a:ea typeface="KaiTi" panose="02010609060101010101" pitchFamily="49" charset="-122"/>
              </a:rPr>
              <a:t>时，我们</a:t>
            </a:r>
            <a:r>
              <a:rPr lang="zh-CN" altLang="en-US" sz="700" b="1" i="0" u="none" strike="noStrike" dirty="0">
                <a:solidFill>
                  <a:srgbClr val="000000"/>
                </a:solidFill>
                <a:effectLst/>
                <a:latin typeface="KaiTi" panose="02010609060101010101" pitchFamily="49" charset="-122"/>
                <a:ea typeface="KaiTi" panose="02010609060101010101" pitchFamily="49" charset="-122"/>
              </a:rPr>
              <a:t>减少了图中红色阴影的面积，但增大了图中黑色阴影的面积</a:t>
            </a:r>
            <a:r>
              <a:rPr lang="zh-CN" altLang="en-US" sz="700" b="0" i="0" u="none" strike="noStrike" dirty="0">
                <a:solidFill>
                  <a:srgbClr val="000000"/>
                </a:solidFill>
                <a:effectLst/>
                <a:latin typeface="KaiTi" panose="02010609060101010101" pitchFamily="49" charset="-122"/>
                <a:ea typeface="KaiTi" panose="02010609060101010101" pitchFamily="49" charset="-122"/>
              </a:rPr>
              <a:t>，该面积即为第二类错误发生概率。</a:t>
            </a:r>
            <a:endParaRPr lang="en-US" altLang="zh-CN" sz="700" b="0" i="0" u="none" strike="noStrike" dirty="0">
              <a:solidFill>
                <a:srgbClr val="000000"/>
              </a:solidFill>
              <a:effectLst/>
              <a:latin typeface="KaiTi" panose="02010609060101010101" pitchFamily="49" charset="-122"/>
              <a:ea typeface="KaiTi" panose="02010609060101010101" pitchFamily="49" charset="-122"/>
            </a:endParaRPr>
          </a:p>
          <a:p>
            <a:pPr algn="l"/>
            <a:r>
              <a:rPr lang="zh-CN" altLang="en-US" sz="700" b="0" i="0" u="none" strike="noStrike" dirty="0">
                <a:solidFill>
                  <a:srgbClr val="000000"/>
                </a:solidFill>
                <a:effectLst/>
                <a:latin typeface="KaiTi" panose="02010609060101010101" pitchFamily="49" charset="-122"/>
                <a:ea typeface="KaiTi" panose="02010609060101010101" pitchFamily="49" charset="-122"/>
              </a:rPr>
              <a:t>为什么只有增加样本量才能同时减少这两类错误的犯错概率，简单理解，就是由于样本量的增加会降低</a:t>
            </a:r>
            <a:r>
              <a:rPr lang="zh-CN" altLang="en-US" sz="700" b="1" i="0" u="none" strike="noStrike" dirty="0">
                <a:solidFill>
                  <a:srgbClr val="000000"/>
                </a:solidFill>
                <a:effectLst/>
                <a:latin typeface="KaiTi" panose="02010609060101010101" pitchFamily="49" charset="-122"/>
                <a:ea typeface="KaiTi" panose="02010609060101010101" pitchFamily="49" charset="-122"/>
              </a:rPr>
              <a:t>标准误的大小（</a:t>
            </a:r>
            <a:r>
              <a:rPr lang="zh-CN" altLang="en-US" sz="700" b="0" i="0" u="none" strike="noStrike" dirty="0">
                <a:solidFill>
                  <a:srgbClr val="000000"/>
                </a:solidFill>
                <a:effectLst/>
                <a:latin typeface="KaiTi" panose="02010609060101010101" pitchFamily="49" charset="-122"/>
                <a:ea typeface="KaiTi" panose="02010609060101010101" pitchFamily="49" charset="-122"/>
              </a:rPr>
              <a:t>标准误</a:t>
            </a:r>
            <a:r>
              <a:rPr lang="en-US" altLang="zh-CN" sz="700" b="0" i="0" u="none" strike="noStrike" dirty="0">
                <a:solidFill>
                  <a:srgbClr val="000000"/>
                </a:solidFill>
                <a:effectLst/>
                <a:latin typeface="KaiTi" panose="02010609060101010101" pitchFamily="49" charset="-122"/>
                <a:ea typeface="KaiTi" panose="02010609060101010101" pitchFamily="49" charset="-122"/>
              </a:rPr>
              <a:t>=S/</a:t>
            </a:r>
            <a:r>
              <a:rPr lang="zh-CN" altLang="en-US" sz="700" b="0" i="0" u="none" strike="noStrike" dirty="0">
                <a:solidFill>
                  <a:srgbClr val="000000"/>
                </a:solidFill>
                <a:effectLst/>
                <a:latin typeface="KaiTi" panose="02010609060101010101" pitchFamily="49" charset="-122"/>
                <a:ea typeface="KaiTi" panose="02010609060101010101" pitchFamily="49" charset="-122"/>
              </a:rPr>
              <a:t>根号</a:t>
            </a:r>
            <a:r>
              <a:rPr lang="en-US" altLang="zh-CN" sz="700" b="0" i="0" u="none" strike="noStrike" dirty="0">
                <a:solidFill>
                  <a:srgbClr val="000000"/>
                </a:solidFill>
                <a:effectLst/>
                <a:latin typeface="KaiTi" panose="02010609060101010101" pitchFamily="49" charset="-122"/>
                <a:ea typeface="KaiTi" panose="02010609060101010101" pitchFamily="49" charset="-122"/>
              </a:rPr>
              <a:t>N</a:t>
            </a:r>
            <a:r>
              <a:rPr lang="zh-CN" altLang="en-US" sz="700" b="0" i="0" u="none" strike="noStrike" dirty="0">
                <a:solidFill>
                  <a:srgbClr val="000000"/>
                </a:solidFill>
                <a:effectLst/>
                <a:latin typeface="KaiTi" panose="02010609060101010101" pitchFamily="49" charset="-122"/>
                <a:ea typeface="KaiTi" panose="02010609060101010101" pitchFamily="49" charset="-122"/>
              </a:rPr>
              <a:t>，样本本量</a:t>
            </a:r>
            <a:r>
              <a:rPr lang="en-US" altLang="zh-CN" sz="700" b="0" i="0" u="none" strike="noStrike" dirty="0">
                <a:solidFill>
                  <a:srgbClr val="000000"/>
                </a:solidFill>
                <a:effectLst/>
                <a:latin typeface="KaiTi" panose="02010609060101010101" pitchFamily="49" charset="-122"/>
                <a:ea typeface="KaiTi" panose="02010609060101010101" pitchFamily="49" charset="-122"/>
              </a:rPr>
              <a:t>N</a:t>
            </a:r>
            <a:r>
              <a:rPr lang="zh-CN" altLang="en-US" sz="700" b="0" i="0" u="none" strike="noStrike" dirty="0">
                <a:solidFill>
                  <a:srgbClr val="000000"/>
                </a:solidFill>
                <a:effectLst/>
                <a:latin typeface="KaiTi" panose="02010609060101010101" pitchFamily="49" charset="-122"/>
                <a:ea typeface="KaiTi" panose="02010609060101010101" pitchFamily="49" charset="-122"/>
              </a:rPr>
              <a:t>越大，标准误越小，反映在图形中就是两个总体（假设总体和实际总体）变</a:t>
            </a:r>
            <a:r>
              <a:rPr lang="zh-CN" altLang="en-US" sz="700" b="1" i="0" u="none" strike="noStrike" dirty="0">
                <a:solidFill>
                  <a:srgbClr val="000000"/>
                </a:solidFill>
                <a:effectLst/>
                <a:latin typeface="KaiTi" panose="02010609060101010101" pitchFamily="49" charset="-122"/>
                <a:ea typeface="KaiTi" panose="02010609060101010101" pitchFamily="49" charset="-122"/>
              </a:rPr>
              <a:t>得更“细瘦”，所以重合的部分越少，由此代表犯错概率的图形的面积也会变小</a:t>
            </a:r>
            <a:r>
              <a:rPr lang="zh-CN" altLang="en-US" sz="700" b="0" i="0" u="none" strike="noStrike" dirty="0">
                <a:solidFill>
                  <a:srgbClr val="000000"/>
                </a:solidFill>
                <a:effectLst/>
                <a:latin typeface="KaiTi" panose="02010609060101010101" pitchFamily="49" charset="-122"/>
                <a:ea typeface="KaiTi" panose="02010609060101010101" pitchFamily="49" charset="-122"/>
              </a:rPr>
              <a:t>。</a:t>
            </a:r>
            <a:endParaRPr lang="en-US" altLang="zh-CN" sz="700" b="0" i="0" u="none" strike="noStrike" dirty="0">
              <a:solidFill>
                <a:srgbClr val="000000"/>
              </a:solidFill>
              <a:effectLst/>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223182180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5A2807-6B38-1D4A-B6CC-228242FC415B}"/>
              </a:ext>
            </a:extLst>
          </p:cNvPr>
          <p:cNvSpPr>
            <a:spLocks noGrp="1"/>
          </p:cNvSpPr>
          <p:nvPr>
            <p:ph type="title"/>
          </p:nvPr>
        </p:nvSpPr>
        <p:spPr/>
        <p:txBody>
          <a:bodyPr/>
          <a:lstStyle/>
          <a:p>
            <a:r>
              <a:rPr lang="zh-CN" altLang="en-US" sz="1200" b="0" i="0" u="none" strike="noStrike" dirty="0">
                <a:solidFill>
                  <a:srgbClr val="121212"/>
                </a:solidFill>
                <a:effectLst/>
                <a:latin typeface="KaiTi" panose="02010609060101010101" pitchFamily="49" charset="-122"/>
                <a:ea typeface="KaiTi" panose="02010609060101010101" pitchFamily="49" charset="-122"/>
              </a:rPr>
              <a:t> </a:t>
            </a:r>
            <a:r>
              <a:rPr lang="en-US" altLang="zh-CN" sz="1200" b="0" i="0" u="none" strike="noStrike" dirty="0">
                <a:solidFill>
                  <a:srgbClr val="121212"/>
                </a:solidFill>
                <a:effectLst/>
                <a:latin typeface="KaiTi" panose="02010609060101010101" pitchFamily="49" charset="-122"/>
                <a:ea typeface="KaiTi" panose="02010609060101010101" pitchFamily="49" charset="-122"/>
              </a:rPr>
              <a:t>2</a:t>
            </a:r>
            <a:r>
              <a:rPr lang="zh-CN" altLang="en-US" sz="1200" b="0" i="0" u="none" strike="noStrike" dirty="0">
                <a:solidFill>
                  <a:srgbClr val="121212"/>
                </a:solidFill>
                <a:effectLst/>
                <a:latin typeface="KaiTi" panose="02010609060101010101" pitchFamily="49" charset="-122"/>
                <a:ea typeface="KaiTi" panose="02010609060101010101" pitchFamily="49" charset="-122"/>
              </a:rPr>
              <a:t>、</a:t>
            </a:r>
            <a:r>
              <a:rPr lang="zh-CN" altLang="en-US" sz="1200" b="1" i="0" u="none" strike="noStrike" dirty="0">
                <a:solidFill>
                  <a:srgbClr val="121212"/>
                </a:solidFill>
                <a:effectLst/>
                <a:latin typeface="KaiTi" panose="02010609060101010101" pitchFamily="49" charset="-122"/>
                <a:ea typeface="KaiTi" panose="02010609060101010101" pitchFamily="49" charset="-122"/>
              </a:rPr>
              <a:t>两类错误的联系</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25359EB-ED50-8541-AA8A-3A727523F81E}"/>
                  </a:ext>
                </a:extLst>
              </p:cNvPr>
              <p:cNvSpPr>
                <a:spLocks noGrp="1"/>
              </p:cNvSpPr>
              <p:nvPr>
                <p:ph idx="1"/>
              </p:nvPr>
            </p:nvSpPr>
            <p:spPr/>
            <p:txBody>
              <a:bodyPr>
                <a:normAutofit fontScale="77500" lnSpcReduction="20000"/>
              </a:bodyPr>
              <a:lstStyle/>
              <a:p>
                <a:pPr marL="140970"/>
                <a:r>
                  <a:rPr lang="zh-CN" altLang="en-US" sz="1000" dirty="0">
                    <a:solidFill>
                      <a:schemeClr val="tx1"/>
                    </a:solidFill>
                    <a:latin typeface="KaiTi" panose="02010609060101010101" pitchFamily="49" charset="-122"/>
                    <a:ea typeface="KaiTi" panose="02010609060101010101" pitchFamily="49" charset="-122"/>
                    <a:cs typeface="SimSun"/>
                  </a:rPr>
                  <a:t>计量经济学中常常愿</a:t>
                </a:r>
                <a:r>
                  <a:rPr lang="zh-CN" altLang="en-US" sz="1000" spc="-10" dirty="0">
                    <a:solidFill>
                      <a:schemeClr val="tx1"/>
                    </a:solidFill>
                    <a:latin typeface="KaiTi" panose="02010609060101010101" pitchFamily="49" charset="-122"/>
                    <a:ea typeface="KaiTi" panose="02010609060101010101" pitchFamily="49" charset="-122"/>
                    <a:cs typeface="SimSun"/>
                  </a:rPr>
                  <a:t>意</a:t>
                </a:r>
                <a:r>
                  <a:rPr lang="zh-CN" altLang="en-US" sz="1000" dirty="0">
                    <a:solidFill>
                      <a:schemeClr val="tx1"/>
                    </a:solidFill>
                    <a:latin typeface="KaiTi" panose="02010609060101010101" pitchFamily="49" charset="-122"/>
                    <a:ea typeface="KaiTi" panose="02010609060101010101" pitchFamily="49" charset="-122"/>
                    <a:cs typeface="SimSun"/>
                  </a:rPr>
                  <a:t>使犯</a:t>
                </a:r>
                <a:r>
                  <a:rPr lang="zh-CN" altLang="en-US" sz="1000" spc="-236" dirty="0">
                    <a:solidFill>
                      <a:schemeClr val="tx1"/>
                    </a:solidFill>
                    <a:latin typeface="KaiTi" panose="02010609060101010101" pitchFamily="49" charset="-122"/>
                    <a:ea typeface="KaiTi" panose="02010609060101010101" pitchFamily="49" charset="-122"/>
                    <a:cs typeface="SimSun"/>
                  </a:rPr>
                  <a:t> </a:t>
                </a:r>
                <a:r>
                  <a:rPr lang="zh-CN" altLang="en-US" sz="1000" dirty="0">
                    <a:solidFill>
                      <a:schemeClr val="tx1"/>
                    </a:solidFill>
                    <a:latin typeface="KaiTi" panose="02010609060101010101" pitchFamily="49" charset="-122"/>
                    <a:ea typeface="KaiTi" panose="02010609060101010101" pitchFamily="49" charset="-122"/>
                    <a:cs typeface="SimSun"/>
                  </a:rPr>
                  <a:t>“第一类错误”</a:t>
                </a:r>
                <a:r>
                  <a:rPr lang="zh-CN" altLang="en-US" sz="1000" spc="-10" dirty="0">
                    <a:solidFill>
                      <a:schemeClr val="tx1"/>
                    </a:solidFill>
                    <a:latin typeface="KaiTi" panose="02010609060101010101" pitchFamily="49" charset="-122"/>
                    <a:ea typeface="KaiTi" panose="02010609060101010101" pitchFamily="49" charset="-122"/>
                    <a:cs typeface="SimSun"/>
                  </a:rPr>
                  <a:t>的概率</a:t>
                </a:r>
                <a14:m>
                  <m:oMath xmlns:m="http://schemas.openxmlformats.org/officeDocument/2006/math">
                    <m:r>
                      <a:rPr lang="el-GR" altLang="zh-CN" sz="1000" i="1">
                        <a:solidFill>
                          <a:schemeClr val="tx1"/>
                        </a:solidFill>
                        <a:latin typeface="Cambria Math" panose="02040503050406030204" pitchFamily="18" charset="0"/>
                        <a:ea typeface="Cambria Math" panose="02040503050406030204" pitchFamily="18" charset="0"/>
                        <a:cs typeface="BTCIPT+SymbolMT"/>
                      </a:rPr>
                      <m:t>𝛼</m:t>
                    </m:r>
                  </m:oMath>
                </a14:m>
                <a:r>
                  <a:rPr lang="zh-CN" altLang="en-US" sz="1000" dirty="0">
                    <a:solidFill>
                      <a:schemeClr val="tx1"/>
                    </a:solidFill>
                    <a:latin typeface="KaiTi" panose="02010609060101010101" pitchFamily="49" charset="-122"/>
                    <a:ea typeface="KaiTi" panose="02010609060101010101" pitchFamily="49" charset="-122"/>
                    <a:cs typeface="SimSun"/>
                  </a:rPr>
                  <a:t>较小，因为我们提出假设时往往就希望拒绝它，拒绝错了的概率就较小</a:t>
                </a:r>
                <a:r>
                  <a:rPr lang="zh-CN" altLang="en-US" sz="1000" spc="-236" dirty="0">
                    <a:solidFill>
                      <a:schemeClr val="tx1"/>
                    </a:solidFill>
                    <a:latin typeface="KaiTi" panose="02010609060101010101" pitchFamily="49" charset="-122"/>
                    <a:ea typeface="KaiTi" panose="02010609060101010101" pitchFamily="49" charset="-122"/>
                    <a:cs typeface="SimSun"/>
                  </a:rPr>
                  <a:t> </a:t>
                </a:r>
                <a:r>
                  <a:rPr lang="zh-CN" altLang="en-US" sz="1000" dirty="0">
                    <a:solidFill>
                      <a:schemeClr val="tx1"/>
                    </a:solidFill>
                    <a:latin typeface="KaiTi" panose="02010609060101010101" pitchFamily="49" charset="-122"/>
                    <a:ea typeface="KaiTi" panose="02010609060101010101" pitchFamily="49" charset="-122"/>
                    <a:cs typeface="SimSun"/>
                  </a:rPr>
                  <a:t>。</a:t>
                </a:r>
                <a:endParaRPr lang="en-US" altLang="zh-CN" sz="1000" dirty="0">
                  <a:solidFill>
                    <a:schemeClr val="tx1"/>
                  </a:solidFill>
                  <a:latin typeface="KaiTi" panose="02010609060101010101" pitchFamily="49" charset="-122"/>
                  <a:ea typeface="KaiTi" panose="02010609060101010101" pitchFamily="49" charset="-122"/>
                  <a:cs typeface="SimSun"/>
                </a:endParaRPr>
              </a:p>
              <a:p>
                <a:pPr marL="140970"/>
                <a:r>
                  <a:rPr lang="en-US" altLang="zh-CN" sz="1000" dirty="0">
                    <a:solidFill>
                      <a:srgbClr val="000000"/>
                    </a:solidFill>
                    <a:latin typeface="KaiTi" panose="02010609060101010101" pitchFamily="49" charset="-122"/>
                    <a:ea typeface="KaiTi" panose="02010609060101010101" pitchFamily="49" charset="-122"/>
                    <a:cs typeface="IFFBPT+TimesNewRomanPS-BoldMT"/>
                  </a:rPr>
                  <a:t>Neyman-Pearson</a:t>
                </a:r>
                <a:r>
                  <a:rPr lang="zh-CN" altLang="en-US" sz="1000" dirty="0">
                    <a:solidFill>
                      <a:srgbClr val="000000"/>
                    </a:solidFill>
                    <a:latin typeface="KaiTi" panose="02010609060101010101" pitchFamily="49" charset="-122"/>
                    <a:ea typeface="KaiTi" panose="02010609060101010101" pitchFamily="49" charset="-122"/>
                    <a:cs typeface="IFFBPT+TimesNewRomanPS-BoldMT"/>
                  </a:rPr>
                  <a:t>主张</a:t>
                </a:r>
                <a:r>
                  <a:rPr lang="zh-CN" altLang="en-US" sz="1000" dirty="0">
                    <a:solidFill>
                      <a:srgbClr val="000000"/>
                    </a:solidFill>
                    <a:latin typeface="KaiTi" panose="02010609060101010101" pitchFamily="49" charset="-122"/>
                    <a:ea typeface="KaiTi" panose="02010609060101010101" pitchFamily="49" charset="-122"/>
                    <a:cs typeface="SimSun"/>
                  </a:rPr>
                  <a:t>先固定犯“第一类错误”的概率</a:t>
                </a:r>
                <a:r>
                  <a:rPr lang="el-GR" altLang="zh-CN" sz="1000" dirty="0">
                    <a:solidFill>
                      <a:srgbClr val="000000"/>
                    </a:solidFill>
                    <a:latin typeface="KaiTi" panose="02010609060101010101" pitchFamily="49" charset="-122"/>
                    <a:ea typeface="KaiTi" panose="02010609060101010101" pitchFamily="49" charset="-122"/>
                    <a:cs typeface="BTCIPT+SymbolMT"/>
                  </a:rPr>
                  <a:t>α</a:t>
                </a:r>
                <a:r>
                  <a:rPr lang="zh-CN" altLang="el-GR" sz="1000" dirty="0">
                    <a:solidFill>
                      <a:srgbClr val="000000"/>
                    </a:solidFill>
                    <a:latin typeface="KaiTi" panose="02010609060101010101" pitchFamily="49" charset="-122"/>
                    <a:ea typeface="KaiTi" panose="02010609060101010101" pitchFamily="49" charset="-122"/>
                    <a:cs typeface="SimSun"/>
                  </a:rPr>
                  <a:t>，</a:t>
                </a:r>
                <a:r>
                  <a:rPr lang="zh-CN" altLang="en-US" sz="1000" dirty="0">
                    <a:solidFill>
                      <a:srgbClr val="000000"/>
                    </a:solidFill>
                    <a:latin typeface="KaiTi" panose="02010609060101010101" pitchFamily="49" charset="-122"/>
                    <a:ea typeface="KaiTi" panose="02010609060101010101" pitchFamily="49" charset="-122"/>
                    <a:cs typeface="SimSun"/>
                  </a:rPr>
                  <a:t>再考虑如何减小犯“第二类错</a:t>
                </a:r>
                <a:r>
                  <a:rPr lang="zh-CN" altLang="en-US" sz="1000" spc="-10" dirty="0">
                    <a:solidFill>
                      <a:srgbClr val="000000"/>
                    </a:solidFill>
                    <a:latin typeface="KaiTi" panose="02010609060101010101" pitchFamily="49" charset="-122"/>
                    <a:ea typeface="KaiTi" panose="02010609060101010101" pitchFamily="49" charset="-122"/>
                    <a:cs typeface="SimSun"/>
                  </a:rPr>
                  <a:t>误”的概率</a:t>
                </a:r>
                <a:r>
                  <a:rPr lang="el-GR" altLang="zh-CN" sz="1000" dirty="0">
                    <a:solidFill>
                      <a:srgbClr val="000000"/>
                    </a:solidFill>
                    <a:latin typeface="KaiTi" panose="02010609060101010101" pitchFamily="49" charset="-122"/>
                    <a:ea typeface="KaiTi" panose="02010609060101010101" pitchFamily="49" charset="-122"/>
                    <a:cs typeface="BTCIPT+SymbolMT"/>
                  </a:rPr>
                  <a:t>β </a:t>
                </a:r>
                <a:r>
                  <a:rPr lang="zh-CN" altLang="el-GR" sz="1000" dirty="0">
                    <a:solidFill>
                      <a:srgbClr val="000000"/>
                    </a:solidFill>
                    <a:latin typeface="KaiTi" panose="02010609060101010101" pitchFamily="49" charset="-122"/>
                    <a:ea typeface="KaiTi" panose="02010609060101010101" pitchFamily="49" charset="-122"/>
                    <a:cs typeface="SimSun"/>
                  </a:rPr>
                  <a:t>，</a:t>
                </a:r>
                <a:r>
                  <a:rPr lang="zh-CN" altLang="en-US" sz="1000" dirty="0">
                    <a:solidFill>
                      <a:srgbClr val="000000"/>
                    </a:solidFill>
                    <a:latin typeface="KaiTi" panose="02010609060101010101" pitchFamily="49" charset="-122"/>
                    <a:ea typeface="KaiTi" panose="02010609060101010101" pitchFamily="49" charset="-122"/>
                    <a:cs typeface="SimSun"/>
                  </a:rPr>
                  <a:t>也称</a:t>
                </a:r>
                <a:r>
                  <a:rPr lang="en-US" altLang="zh-CN" sz="1000" dirty="0">
                    <a:solidFill>
                      <a:srgbClr val="3232CC"/>
                    </a:solidFill>
                    <a:latin typeface="KaiTi" panose="02010609060101010101" pitchFamily="49" charset="-122"/>
                    <a:ea typeface="KaiTi" panose="02010609060101010101" pitchFamily="49" charset="-122"/>
                    <a:cs typeface="IFFBPT+TimesNewRomanPS-BoldMT"/>
                  </a:rPr>
                  <a:t>Fix </a:t>
                </a:r>
                <a:r>
                  <a:rPr lang="el-GR" altLang="zh-CN" sz="1000" dirty="0">
                    <a:solidFill>
                      <a:srgbClr val="3232CC"/>
                    </a:solidFill>
                    <a:latin typeface="KaiTi" panose="02010609060101010101" pitchFamily="49" charset="-122"/>
                    <a:ea typeface="KaiTi" panose="02010609060101010101" pitchFamily="49" charset="-122"/>
                    <a:cs typeface="BTCIPT+SymbolMT"/>
                  </a:rPr>
                  <a:t>α</a:t>
                </a:r>
                <a:r>
                  <a:rPr lang="el-GR" altLang="zh-CN" sz="1000" spc="-11" dirty="0">
                    <a:solidFill>
                      <a:srgbClr val="3232CC"/>
                    </a:solidFill>
                    <a:latin typeface="KaiTi" panose="02010609060101010101" pitchFamily="49" charset="-122"/>
                    <a:ea typeface="KaiTi" panose="02010609060101010101" pitchFamily="49" charset="-122"/>
                    <a:cs typeface="BTCIPT+SymbolMT"/>
                  </a:rPr>
                  <a:t> </a:t>
                </a:r>
                <a:r>
                  <a:rPr lang="el-GR" altLang="zh-CN" sz="1000" dirty="0">
                    <a:solidFill>
                      <a:srgbClr val="3232CC"/>
                    </a:solidFill>
                    <a:latin typeface="KaiTi" panose="02010609060101010101" pitchFamily="49" charset="-122"/>
                    <a:ea typeface="KaiTi" panose="02010609060101010101" pitchFamily="49" charset="-122"/>
                    <a:cs typeface="IFFBPT+TimesNewRomanPS-BoldMT"/>
                  </a:rPr>
                  <a:t>,</a:t>
                </a:r>
                <a:r>
                  <a:rPr lang="en-US" altLang="zh-CN" sz="1000" dirty="0">
                    <a:solidFill>
                      <a:srgbClr val="3232CC"/>
                    </a:solidFill>
                    <a:latin typeface="KaiTi" panose="02010609060101010101" pitchFamily="49" charset="-122"/>
                    <a:ea typeface="KaiTi" panose="02010609060101010101" pitchFamily="49" charset="-122"/>
                    <a:cs typeface="IFFBPT+TimesNewRomanPS-BoldMT"/>
                  </a:rPr>
                  <a:t>Min </a:t>
                </a:r>
                <a:r>
                  <a:rPr lang="el-GR" altLang="zh-CN" sz="1000" dirty="0">
                    <a:solidFill>
                      <a:srgbClr val="3232CC"/>
                    </a:solidFill>
                    <a:latin typeface="KaiTi" panose="02010609060101010101" pitchFamily="49" charset="-122"/>
                    <a:ea typeface="KaiTi" panose="02010609060101010101" pitchFamily="49" charset="-122"/>
                    <a:cs typeface="BTCIPT+SymbolMT"/>
                  </a:rPr>
                  <a:t>β</a:t>
                </a:r>
                <a:r>
                  <a:rPr lang="zh-CN" altLang="en-US" sz="1000" spc="-11" dirty="0">
                    <a:solidFill>
                      <a:srgbClr val="3232CC"/>
                    </a:solidFill>
                    <a:latin typeface="KaiTi" panose="02010609060101010101" pitchFamily="49" charset="-122"/>
                    <a:ea typeface="KaiTi" panose="02010609060101010101" pitchFamily="49" charset="-122"/>
                    <a:cs typeface="SimSun"/>
                  </a:rPr>
                  <a:t>方法</a:t>
                </a:r>
                <a:r>
                  <a:rPr lang="zh-CN" altLang="en-US" sz="1000" spc="-10" dirty="0">
                    <a:solidFill>
                      <a:srgbClr val="000000"/>
                    </a:solidFill>
                    <a:latin typeface="KaiTi" panose="02010609060101010101" pitchFamily="49" charset="-122"/>
                    <a:ea typeface="KaiTi" panose="02010609060101010101" pitchFamily="49" charset="-122"/>
                    <a:cs typeface="SimSun"/>
                  </a:rPr>
                  <a:t>。</a:t>
                </a:r>
                <a:endParaRPr lang="en-US" altLang="zh-CN" sz="1000" spc="-10" dirty="0">
                  <a:solidFill>
                    <a:srgbClr val="000000"/>
                  </a:solidFill>
                  <a:latin typeface="KaiTi" panose="02010609060101010101" pitchFamily="49" charset="-122"/>
                  <a:ea typeface="KaiTi" panose="02010609060101010101" pitchFamily="49" charset="-122"/>
                  <a:cs typeface="SimSun"/>
                </a:endParaRPr>
              </a:p>
              <a:p>
                <a:pPr marL="140970"/>
                <a:r>
                  <a:rPr lang="zh-CN" altLang="en-US" sz="1000" spc="-10" dirty="0">
                    <a:solidFill>
                      <a:srgbClr val="000000"/>
                    </a:solidFill>
                    <a:latin typeface="KaiTi" panose="02010609060101010101" pitchFamily="49" charset="-122"/>
                    <a:ea typeface="KaiTi" panose="02010609060101010101" pitchFamily="49" charset="-122"/>
                    <a:cs typeface="SimSun"/>
                  </a:rPr>
                  <a:t>当</a:t>
                </a:r>
                <a:r>
                  <a:rPr lang="el-GR" altLang="zh-CN" sz="1000" dirty="0">
                    <a:solidFill>
                      <a:srgbClr val="000000"/>
                    </a:solidFill>
                    <a:latin typeface="KaiTi" panose="02010609060101010101" pitchFamily="49" charset="-122"/>
                    <a:ea typeface="KaiTi" panose="02010609060101010101" pitchFamily="49" charset="-122"/>
                    <a:cs typeface="BTCIPT+SymbolMT"/>
                  </a:rPr>
                  <a:t>α</a:t>
                </a:r>
                <a:r>
                  <a:rPr lang="zh-CN" altLang="en-US" sz="1000" dirty="0">
                    <a:solidFill>
                      <a:srgbClr val="000000"/>
                    </a:solidFill>
                    <a:latin typeface="KaiTi" panose="02010609060101010101" pitchFamily="49" charset="-122"/>
                    <a:ea typeface="KaiTi" panose="02010609060101010101" pitchFamily="49" charset="-122"/>
                    <a:cs typeface="SimSun"/>
                  </a:rPr>
                  <a:t>确定以</a:t>
                </a:r>
                <a:r>
                  <a:rPr lang="zh-CN" altLang="en-US" sz="1000" spc="-10" dirty="0">
                    <a:solidFill>
                      <a:srgbClr val="000000"/>
                    </a:solidFill>
                    <a:latin typeface="KaiTi" panose="02010609060101010101" pitchFamily="49" charset="-122"/>
                    <a:ea typeface="KaiTi" panose="02010609060101010101" pitchFamily="49" charset="-122"/>
                    <a:cs typeface="SimSun"/>
                  </a:rPr>
                  <a:t>后，让</a:t>
                </a:r>
                <a:r>
                  <a:rPr lang="el-GR" altLang="zh-CN" sz="1000" dirty="0">
                    <a:solidFill>
                      <a:srgbClr val="000000"/>
                    </a:solidFill>
                    <a:latin typeface="KaiTi" panose="02010609060101010101" pitchFamily="49" charset="-122"/>
                    <a:ea typeface="KaiTi" panose="02010609060101010101" pitchFamily="49" charset="-122"/>
                    <a:cs typeface="BTCIPT+SymbolMT"/>
                  </a:rPr>
                  <a:t>β</a:t>
                </a:r>
                <a:r>
                  <a:rPr lang="zh-CN" altLang="en-US" sz="1000" spc="-10" dirty="0">
                    <a:solidFill>
                      <a:srgbClr val="000000"/>
                    </a:solidFill>
                    <a:latin typeface="KaiTi" panose="02010609060101010101" pitchFamily="49" charset="-122"/>
                    <a:ea typeface="KaiTi" panose="02010609060101010101" pitchFamily="49" charset="-122"/>
                    <a:cs typeface="SimSun"/>
                  </a:rPr>
                  <a:t>尽量的小，</a:t>
                </a:r>
                <a:r>
                  <a:rPr lang="en-US" altLang="zh-CN" sz="1000" dirty="0">
                    <a:solidFill>
                      <a:srgbClr val="000000"/>
                    </a:solidFill>
                    <a:latin typeface="KaiTi" panose="02010609060101010101" pitchFamily="49" charset="-122"/>
                    <a:ea typeface="KaiTi" panose="02010609060101010101" pitchFamily="49" charset="-122"/>
                    <a:cs typeface="IFFBPT+TimesNewRomanPS-BoldMT"/>
                  </a:rPr>
                  <a:t>1-</a:t>
                </a:r>
                <a:r>
                  <a:rPr lang="el-GR" altLang="zh-CN" sz="1000" dirty="0">
                    <a:solidFill>
                      <a:srgbClr val="000000"/>
                    </a:solidFill>
                    <a:latin typeface="KaiTi" panose="02010609060101010101" pitchFamily="49" charset="-122"/>
                    <a:ea typeface="KaiTi" panose="02010609060101010101" pitchFamily="49" charset="-122"/>
                    <a:cs typeface="BTCIPT+SymbolMT"/>
                  </a:rPr>
                  <a:t>β</a:t>
                </a:r>
                <a:r>
                  <a:rPr lang="zh-CN" altLang="en-US" sz="1000" dirty="0">
                    <a:solidFill>
                      <a:srgbClr val="000000"/>
                    </a:solidFill>
                    <a:latin typeface="KaiTi" panose="02010609060101010101" pitchFamily="49" charset="-122"/>
                    <a:ea typeface="KaiTi" panose="02010609060101010101" pitchFamily="49" charset="-122"/>
                    <a:cs typeface="SimSun"/>
                  </a:rPr>
                  <a:t>就越大，称不犯“第二类错误”的概率为“检验能力（</a:t>
                </a:r>
                <a:r>
                  <a:rPr lang="en-US" altLang="zh-CN" sz="1000" dirty="0">
                    <a:solidFill>
                      <a:srgbClr val="000000"/>
                    </a:solidFill>
                    <a:latin typeface="KaiTi" panose="02010609060101010101" pitchFamily="49" charset="-122"/>
                    <a:ea typeface="KaiTi" panose="02010609060101010101" pitchFamily="49" charset="-122"/>
                    <a:cs typeface="IFFBPT+TimesNewRomanPS-BoldMT"/>
                  </a:rPr>
                  <a:t>Power of test</a:t>
                </a:r>
                <a:r>
                  <a:rPr lang="zh-CN" altLang="en-US" sz="1000" spc="-10" dirty="0">
                    <a:solidFill>
                      <a:srgbClr val="000000"/>
                    </a:solidFill>
                    <a:latin typeface="KaiTi" panose="02010609060101010101" pitchFamily="49" charset="-122"/>
                    <a:ea typeface="KaiTi" panose="02010609060101010101" pitchFamily="49" charset="-122"/>
                    <a:cs typeface="SimSun"/>
                  </a:rPr>
                  <a:t>）。</a:t>
                </a:r>
              </a:p>
              <a:p>
                <a:endParaRPr kumimoji="1" lang="zh-CN" altLang="en-US" dirty="0"/>
              </a:p>
            </p:txBody>
          </p:sp>
        </mc:Choice>
        <mc:Fallback xmlns="">
          <p:sp>
            <p:nvSpPr>
              <p:cNvPr id="3" name="内容占位符 2">
                <a:extLst>
                  <a:ext uri="{FF2B5EF4-FFF2-40B4-BE49-F238E27FC236}">
                    <a16:creationId xmlns:a16="http://schemas.microsoft.com/office/drawing/2014/main" id="{F25359EB-ED50-8541-AA8A-3A727523F81E}"/>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0141414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a:extLst>
              <a:ext uri="{FF2B5EF4-FFF2-40B4-BE49-F238E27FC236}">
                <a16:creationId xmlns:a16="http://schemas.microsoft.com/office/drawing/2014/main" id="{930279A1-D577-D04E-9B93-031E75203765}"/>
              </a:ext>
            </a:extLst>
          </p:cNvPr>
          <p:cNvSpPr>
            <a:spLocks noGrp="1"/>
          </p:cNvSpPr>
          <p:nvPr>
            <p:ph type="title"/>
          </p:nvPr>
        </p:nvSpPr>
        <p:spPr/>
        <p:txBody>
          <a:bodyPr>
            <a:normAutofit fontScale="90000"/>
          </a:bodyPr>
          <a:lstStyle/>
          <a:p>
            <a:r>
              <a:rPr lang="en-US" altLang="zh-CN" dirty="0">
                <a:latin typeface="KaiTi" panose="02010609060101010101" pitchFamily="49" charset="-122"/>
                <a:ea typeface="KaiTi" panose="02010609060101010101" pitchFamily="49" charset="-122"/>
              </a:rPr>
              <a:t>3</a:t>
            </a:r>
            <a:r>
              <a:rPr lang="zh-CN" altLang="en-US" dirty="0">
                <a:latin typeface="KaiTi" panose="02010609060101010101" pitchFamily="49" charset="-122"/>
                <a:ea typeface="KaiTi" panose="02010609060101010101" pitchFamily="49" charset="-122"/>
              </a:rPr>
              <a:t>、显著性水平（</a:t>
            </a:r>
            <a:r>
              <a:rPr lang="en-US" altLang="zh-CN" dirty="0">
                <a:latin typeface="KaiTi" panose="02010609060101010101" pitchFamily="49" charset="-122"/>
                <a:ea typeface="KaiTi" panose="02010609060101010101" pitchFamily="49" charset="-122"/>
              </a:rPr>
              <a:t>level of significance)</a:t>
            </a:r>
          </a:p>
        </p:txBody>
      </p:sp>
      <mc:AlternateContent xmlns:mc="http://schemas.openxmlformats.org/markup-compatibility/2006" xmlns:a14="http://schemas.microsoft.com/office/drawing/2010/main">
        <mc:Choice Requires="a14">
          <p:sp>
            <p:nvSpPr>
              <p:cNvPr id="14" name="内容占位符 13">
                <a:extLst>
                  <a:ext uri="{FF2B5EF4-FFF2-40B4-BE49-F238E27FC236}">
                    <a16:creationId xmlns:a16="http://schemas.microsoft.com/office/drawing/2014/main" id="{61E5B051-9D76-094D-B27F-6B85AA54623E}"/>
                  </a:ext>
                </a:extLst>
              </p:cNvPr>
              <p:cNvSpPr>
                <a:spLocks noGrp="1"/>
              </p:cNvSpPr>
              <p:nvPr>
                <p:ph idx="1"/>
              </p:nvPr>
            </p:nvSpPr>
            <p:spPr>
              <a:xfrm>
                <a:off x="593434" y="770136"/>
                <a:ext cx="2701552" cy="1512168"/>
              </a:xfrm>
            </p:spPr>
            <p:txBody>
              <a:bodyPr>
                <a:noAutofit/>
              </a:bodyPr>
              <a:lstStyle/>
              <a:p>
                <a:r>
                  <a:rPr lang="zh-CN" altLang="en-US" sz="900" dirty="0">
                    <a:latin typeface="KaiTi" panose="02010609060101010101" pitchFamily="49" charset="-122"/>
                    <a:ea typeface="KaiTi" panose="02010609060101010101" pitchFamily="49" charset="-122"/>
                  </a:rPr>
                  <a:t>显著水平指的是犯“第一类错误”的可能性，即“冒险率”</a:t>
                </a:r>
                <a:r>
                  <a:rPr lang="en-US" altLang="zh-CN" sz="900" dirty="0">
                    <a:latin typeface="KaiTi" panose="02010609060101010101" pitchFamily="49" charset="-122"/>
                    <a:ea typeface="KaiTi" panose="02010609060101010101" pitchFamily="49" charset="-122"/>
                  </a:rPr>
                  <a:t>&lt;==&gt;</a:t>
                </a:r>
                <a:r>
                  <a:rPr lang="zh-CN" altLang="en-US" sz="900" dirty="0">
                    <a:latin typeface="KaiTi" panose="02010609060101010101" pitchFamily="49" charset="-122"/>
                    <a:ea typeface="KaiTi" panose="02010609060101010101" pitchFamily="49" charset="-122"/>
                  </a:rPr>
                  <a:t>冒</a:t>
                </a:r>
                <a14:m>
                  <m:oMath xmlns:m="http://schemas.openxmlformats.org/officeDocument/2006/math">
                    <m:sSub>
                      <m:sSubPr>
                        <m:ctrlPr>
                          <a:rPr lang="en-US" altLang="zh-CN" sz="900" i="1">
                            <a:latin typeface="Cambria Math" panose="02040503050406030204" pitchFamily="18" charset="0"/>
                          </a:rPr>
                        </m:ctrlPr>
                      </m:sSubPr>
                      <m:e>
                        <m:r>
                          <a:rPr lang="en-US" altLang="zh-CN" sz="900">
                            <a:latin typeface="Cambria Math" panose="02040503050406030204" pitchFamily="18" charset="0"/>
                          </a:rPr>
                          <m:t>𝑯</m:t>
                        </m:r>
                      </m:e>
                      <m:sub>
                        <m:r>
                          <a:rPr lang="en-US" altLang="zh-CN" sz="900">
                            <a:latin typeface="Cambria Math" panose="02040503050406030204" pitchFamily="18" charset="0"/>
                          </a:rPr>
                          <m:t>𝟎</m:t>
                        </m:r>
                      </m:sub>
                    </m:sSub>
                  </m:oMath>
                </a14:m>
                <a:r>
                  <a:rPr lang="en-US" altLang="zh-CN" sz="900" dirty="0">
                    <a:latin typeface="KaiTi" panose="02010609060101010101" pitchFamily="49" charset="-122"/>
                    <a:ea typeface="KaiTi" panose="02010609060101010101" pitchFamily="49" charset="-122"/>
                  </a:rPr>
                  <a:t> </a:t>
                </a:r>
                <a:r>
                  <a:rPr lang="zh-CN" altLang="en-US" sz="900" dirty="0">
                    <a:latin typeface="KaiTi" panose="02010609060101010101" pitchFamily="49" charset="-122"/>
                    <a:ea typeface="KaiTi" panose="02010609060101010101" pitchFamily="49" charset="-122"/>
                  </a:rPr>
                  <a:t>是真而我们抛弃了</a:t>
                </a:r>
                <a14:m>
                  <m:oMath xmlns:m="http://schemas.openxmlformats.org/officeDocument/2006/math">
                    <m:sSub>
                      <m:sSubPr>
                        <m:ctrlPr>
                          <a:rPr lang="en-US" altLang="zh-CN" sz="900" i="1">
                            <a:latin typeface="Cambria Math" panose="02040503050406030204" pitchFamily="18" charset="0"/>
                          </a:rPr>
                        </m:ctrlPr>
                      </m:sSubPr>
                      <m:e>
                        <m:r>
                          <a:rPr lang="en-US" altLang="zh-CN" sz="900">
                            <a:latin typeface="Cambria Math" panose="02040503050406030204" pitchFamily="18" charset="0"/>
                          </a:rPr>
                          <m:t>𝑯</m:t>
                        </m:r>
                      </m:e>
                      <m:sub>
                        <m:r>
                          <a:rPr lang="en-US" altLang="zh-CN" sz="900">
                            <a:latin typeface="Cambria Math" panose="02040503050406030204" pitchFamily="18" charset="0"/>
                          </a:rPr>
                          <m:t>𝟎</m:t>
                        </m:r>
                      </m:sub>
                    </m:sSub>
                  </m:oMath>
                </a14:m>
                <a:r>
                  <a:rPr lang="en-US" altLang="zh-CN" sz="900" dirty="0">
                    <a:latin typeface="KaiTi" panose="02010609060101010101" pitchFamily="49" charset="-122"/>
                    <a:ea typeface="KaiTi" panose="02010609060101010101" pitchFamily="49" charset="-122"/>
                  </a:rPr>
                  <a:t> </a:t>
                </a:r>
                <a:r>
                  <a:rPr lang="zh-CN" altLang="en-US" sz="900" dirty="0">
                    <a:latin typeface="KaiTi" panose="02010609060101010101" pitchFamily="49" charset="-122"/>
                    <a:ea typeface="KaiTi" panose="02010609060101010101" pitchFamily="49" charset="-122"/>
                  </a:rPr>
                  <a:t>所犯错误的概率。</a:t>
                </a:r>
                <a:endParaRPr lang="en-US" altLang="zh-CN" sz="900" dirty="0">
                  <a:latin typeface="KaiTi" panose="02010609060101010101" pitchFamily="49" charset="-122"/>
                  <a:ea typeface="KaiTi" panose="02010609060101010101" pitchFamily="49" charset="-122"/>
                </a:endParaRPr>
              </a:p>
              <a:p>
                <a:r>
                  <a:rPr lang="zh-CN" altLang="en-US" sz="900" dirty="0">
                    <a:latin typeface="KaiTi" panose="02010609060101010101" pitchFamily="49" charset="-122"/>
                    <a:ea typeface="KaiTi" panose="02010609060101010101" pitchFamily="49" charset="-122"/>
                  </a:rPr>
                  <a:t>显著性水平取值取决于具体的研究需要。</a:t>
                </a:r>
                <a:endParaRPr lang="en-US" altLang="zh-CN" sz="900" dirty="0">
                  <a:latin typeface="KaiTi" panose="02010609060101010101" pitchFamily="49" charset="-122"/>
                  <a:ea typeface="KaiTi" panose="02010609060101010101" pitchFamily="49" charset="-122"/>
                </a:endParaRPr>
              </a:p>
              <a:p>
                <a:r>
                  <a:rPr lang="zh-CN" altLang="en-US" sz="900" dirty="0">
                    <a:latin typeface="KaiTi" panose="02010609060101010101" pitchFamily="49" charset="-122"/>
                    <a:ea typeface="KaiTi" panose="02010609060101010101" pitchFamily="49" charset="-122"/>
                  </a:rPr>
                  <a:t>如果假设事关重大，譬如人命关载人的宇宙飞船升空或药品试验，则必须提高差异显著水平即减小</a:t>
                </a:r>
                <a14:m>
                  <m:oMath xmlns:m="http://schemas.openxmlformats.org/officeDocument/2006/math">
                    <m:r>
                      <a:rPr lang="el-GR" altLang="zh-CN" sz="900" i="1" dirty="0" smtClean="0">
                        <a:latin typeface="Cambria Math" panose="02040503050406030204" pitchFamily="18" charset="0"/>
                        <a:ea typeface="KaiTi" panose="02010609060101010101" pitchFamily="49" charset="-122"/>
                      </a:rPr>
                      <m:t>𝛼</m:t>
                    </m:r>
                  </m:oMath>
                </a14:m>
                <a:r>
                  <a:rPr lang="zh-CN" altLang="el-GR" sz="900" dirty="0">
                    <a:latin typeface="KaiTi" panose="02010609060101010101" pitchFamily="49" charset="-122"/>
                    <a:ea typeface="KaiTi" panose="02010609060101010101" pitchFamily="49" charset="-122"/>
                  </a:rPr>
                  <a:t>，</a:t>
                </a:r>
                <a:r>
                  <a:rPr lang="zh-CN" altLang="en-US" sz="900" dirty="0">
                    <a:latin typeface="KaiTi" panose="02010609060101010101" pitchFamily="49" charset="-122"/>
                    <a:ea typeface="KaiTi" panose="02010609060101010101" pitchFamily="49" charset="-122"/>
                  </a:rPr>
                  <a:t>使我们不能轻易地拒绝</a:t>
                </a:r>
                <a14:m>
                  <m:oMath xmlns:m="http://schemas.openxmlformats.org/officeDocument/2006/math">
                    <m:sSub>
                      <m:sSubPr>
                        <m:ctrlPr>
                          <a:rPr lang="en-US" altLang="zh-CN" sz="900" i="1">
                            <a:latin typeface="Cambria Math" panose="02040503050406030204" pitchFamily="18" charset="0"/>
                          </a:rPr>
                        </m:ctrlPr>
                      </m:sSubPr>
                      <m:e>
                        <m:r>
                          <a:rPr lang="en-US" altLang="zh-CN" sz="900">
                            <a:latin typeface="Cambria Math" panose="02040503050406030204" pitchFamily="18" charset="0"/>
                          </a:rPr>
                          <m:t>𝑯</m:t>
                        </m:r>
                      </m:e>
                      <m:sub>
                        <m:r>
                          <a:rPr lang="en-US" altLang="zh-CN" sz="900">
                            <a:latin typeface="Cambria Math" panose="02040503050406030204" pitchFamily="18" charset="0"/>
                          </a:rPr>
                          <m:t>𝟎</m:t>
                        </m:r>
                      </m:sub>
                    </m:sSub>
                  </m:oMath>
                </a14:m>
                <a:r>
                  <a:rPr lang="zh-CN" altLang="en-US" sz="900" dirty="0">
                    <a:latin typeface="KaiTi" panose="02010609060101010101" pitchFamily="49" charset="-122"/>
                    <a:ea typeface="KaiTi" panose="02010609060101010101" pitchFamily="49" charset="-122"/>
                  </a:rPr>
                  <a:t>。否则，则可以降低显著水平。</a:t>
                </a:r>
                <a:endParaRPr lang="en-US" altLang="zh-CN" sz="900" dirty="0">
                  <a:latin typeface="KaiTi" panose="02010609060101010101" pitchFamily="49" charset="-122"/>
                  <a:ea typeface="KaiTi" panose="02010609060101010101" pitchFamily="49" charset="-122"/>
                </a:endParaRPr>
              </a:p>
              <a:p>
                <a:endParaRPr lang="zh-CN" altLang="en-US" sz="700" dirty="0">
                  <a:latin typeface="KaiTi" panose="02010609060101010101" pitchFamily="49" charset="-122"/>
                  <a:ea typeface="KaiTi" panose="02010609060101010101" pitchFamily="49" charset="-122"/>
                </a:endParaRPr>
              </a:p>
            </p:txBody>
          </p:sp>
        </mc:Choice>
        <mc:Fallback xmlns="">
          <p:sp>
            <p:nvSpPr>
              <p:cNvPr id="14" name="内容占位符 13">
                <a:extLst>
                  <a:ext uri="{FF2B5EF4-FFF2-40B4-BE49-F238E27FC236}">
                    <a16:creationId xmlns:a16="http://schemas.microsoft.com/office/drawing/2014/main" id="{61E5B051-9D76-094D-B27F-6B85AA54623E}"/>
                  </a:ext>
                </a:extLst>
              </p:cNvPr>
              <p:cNvSpPr>
                <a:spLocks noGrp="1" noRot="1" noChangeAspect="1" noMove="1" noResize="1" noEditPoints="1" noAdjustHandles="1" noChangeArrowheads="1" noChangeShapeType="1" noTextEdit="1"/>
              </p:cNvSpPr>
              <p:nvPr>
                <p:ph idx="1"/>
              </p:nvPr>
            </p:nvSpPr>
            <p:spPr>
              <a:xfrm>
                <a:off x="593434" y="770136"/>
                <a:ext cx="2701552" cy="1512168"/>
              </a:xfr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1746567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5">
            <a:extLst>
              <a:ext uri="{FF2B5EF4-FFF2-40B4-BE49-F238E27FC236}">
                <a16:creationId xmlns:a16="http://schemas.microsoft.com/office/drawing/2014/main" id="{930279A1-D577-D04E-9B93-031E75203765}"/>
              </a:ext>
            </a:extLst>
          </p:cNvPr>
          <p:cNvSpPr>
            <a:spLocks noGrp="1"/>
          </p:cNvSpPr>
          <p:nvPr>
            <p:ph type="title"/>
          </p:nvPr>
        </p:nvSpPr>
        <p:spPr/>
        <p:txBody>
          <a:bodyPr>
            <a:normAutofit/>
          </a:bodyPr>
          <a:lstStyle/>
          <a:p>
            <a:r>
              <a:rPr lang="en-US" altLang="zh-CN" dirty="0">
                <a:latin typeface="KaiTi" panose="02010609060101010101" pitchFamily="49" charset="-122"/>
                <a:ea typeface="KaiTi" panose="02010609060101010101" pitchFamily="49" charset="-122"/>
              </a:rPr>
              <a:t>4</a:t>
            </a:r>
            <a:r>
              <a:rPr lang="zh-CN" altLang="en-US" dirty="0">
                <a:latin typeface="KaiTi" panose="02010609060101010101" pitchFamily="49" charset="-122"/>
                <a:ea typeface="KaiTi" panose="02010609060101010101" pitchFamily="49" charset="-122"/>
              </a:rPr>
              <a:t>、</a:t>
            </a:r>
            <a:r>
              <a:rPr lang="en-US" altLang="zh-CN" dirty="0">
                <a:latin typeface="KaiTi" panose="02010609060101010101" pitchFamily="49" charset="-122"/>
                <a:ea typeface="KaiTi" panose="02010609060101010101" pitchFamily="49" charset="-122"/>
              </a:rPr>
              <a:t>P</a:t>
            </a:r>
            <a:r>
              <a:rPr lang="zh-CN" altLang="en-US" dirty="0">
                <a:latin typeface="KaiTi" panose="02010609060101010101" pitchFamily="49" charset="-122"/>
                <a:ea typeface="KaiTi" panose="02010609060101010101" pitchFamily="49" charset="-122"/>
              </a:rPr>
              <a:t>值</a:t>
            </a:r>
            <a:endParaRPr lang="en-US" altLang="zh-CN" dirty="0">
              <a:latin typeface="KaiTi" panose="02010609060101010101" pitchFamily="49" charset="-122"/>
              <a:ea typeface="KaiTi" panose="02010609060101010101" pitchFamily="49" charset="-122"/>
            </a:endParaRPr>
          </a:p>
        </p:txBody>
      </p:sp>
      <mc:AlternateContent xmlns:mc="http://schemas.openxmlformats.org/markup-compatibility/2006" xmlns:a14="http://schemas.microsoft.com/office/drawing/2010/main">
        <mc:Choice Requires="a14">
          <p:sp>
            <p:nvSpPr>
              <p:cNvPr id="14" name="内容占位符 13">
                <a:extLst>
                  <a:ext uri="{FF2B5EF4-FFF2-40B4-BE49-F238E27FC236}">
                    <a16:creationId xmlns:a16="http://schemas.microsoft.com/office/drawing/2014/main" id="{61E5B051-9D76-094D-B27F-6B85AA54623E}"/>
                  </a:ext>
                </a:extLst>
              </p:cNvPr>
              <p:cNvSpPr>
                <a:spLocks noGrp="1"/>
              </p:cNvSpPr>
              <p:nvPr>
                <p:ph idx="1"/>
              </p:nvPr>
            </p:nvSpPr>
            <p:spPr>
              <a:xfrm>
                <a:off x="593434" y="770136"/>
                <a:ext cx="2701552" cy="1512168"/>
              </a:xfrm>
            </p:spPr>
            <p:txBody>
              <a:bodyPr>
                <a:noAutofit/>
              </a:bodyPr>
              <a:lstStyle/>
              <a:p>
                <a:pPr algn="l"/>
                <a:r>
                  <a:rPr lang="zh-CN" altLang="en-US" sz="800" b="0" i="0" u="none" strike="noStrike" dirty="0">
                    <a:solidFill>
                      <a:srgbClr val="4D4D4D"/>
                    </a:solidFill>
                    <a:effectLst/>
                    <a:latin typeface="KaiTi" panose="02010609060101010101" pitchFamily="49" charset="-122"/>
                    <a:ea typeface="KaiTi" panose="02010609060101010101" pitchFamily="49" charset="-122"/>
                  </a:rPr>
                  <a:t>由于决定检验</a:t>
                </a:r>
                <a:r>
                  <a:rPr lang="zh-CN" altLang="en-US" sz="800" b="1" i="0" u="none" strike="noStrike" dirty="0">
                    <a:solidFill>
                      <a:srgbClr val="4D4D4D"/>
                    </a:solidFill>
                    <a:effectLst/>
                    <a:latin typeface="KaiTi" panose="02010609060101010101" pitchFamily="49" charset="-122"/>
                    <a:ea typeface="KaiTi" panose="02010609060101010101" pitchFamily="49" charset="-122"/>
                  </a:rPr>
                  <a:t>拒绝域</a:t>
                </a:r>
                <a:r>
                  <a:rPr lang="zh-CN" altLang="en-US" sz="800" b="0" i="0" u="none" strike="noStrike" dirty="0">
                    <a:solidFill>
                      <a:srgbClr val="4D4D4D"/>
                    </a:solidFill>
                    <a:effectLst/>
                    <a:latin typeface="KaiTi" panose="02010609060101010101" pitchFamily="49" charset="-122"/>
                    <a:ea typeface="KaiTi" panose="02010609060101010101" pitchFamily="49" charset="-122"/>
                  </a:rPr>
                  <a:t>的</a:t>
                </a:r>
                <a:r>
                  <a:rPr lang="zh-CN" altLang="en-US" sz="800" b="0" i="0" u="none" strike="noStrike" dirty="0">
                    <a:solidFill>
                      <a:srgbClr val="FF0000"/>
                    </a:solidFill>
                    <a:effectLst/>
                    <a:latin typeface="KaiTi" panose="02010609060101010101" pitchFamily="49" charset="-122"/>
                    <a:ea typeface="KaiTi" panose="02010609060101010101" pitchFamily="49" charset="-122"/>
                  </a:rPr>
                  <a:t>临界值</a:t>
                </a:r>
                <a:r>
                  <a:rPr lang="zh-CN" altLang="en-US" sz="800" b="0" i="0" u="none" strike="noStrike" dirty="0">
                    <a:solidFill>
                      <a:srgbClr val="4D4D4D"/>
                    </a:solidFill>
                    <a:effectLst/>
                    <a:latin typeface="KaiTi" panose="02010609060101010101" pitchFamily="49" charset="-122"/>
                    <a:ea typeface="KaiTi" panose="02010609060101010101" pitchFamily="49" charset="-122"/>
                  </a:rPr>
                  <a:t>随着显著性水平的变化而变化，需要一个</a:t>
                </a:r>
                <a:r>
                  <a:rPr lang="zh-CN" altLang="en-US" sz="800" b="1" i="0" u="none" strike="noStrike" dirty="0">
                    <a:solidFill>
                      <a:srgbClr val="4D4D4D"/>
                    </a:solidFill>
                    <a:effectLst/>
                    <a:latin typeface="KaiTi" panose="02010609060101010101" pitchFamily="49" charset="-122"/>
                    <a:ea typeface="KaiTi" panose="02010609060101010101" pitchFamily="49" charset="-122"/>
                  </a:rPr>
                  <a:t>客观标准来避免因显著性水平的不同而结论相反</a:t>
                </a:r>
                <a:r>
                  <a:rPr lang="zh-CN" altLang="en-US" sz="800" b="0" i="0" u="none" strike="noStrike" dirty="0">
                    <a:solidFill>
                      <a:srgbClr val="4D4D4D"/>
                    </a:solidFill>
                    <a:effectLst/>
                    <a:latin typeface="KaiTi" panose="02010609060101010101" pitchFamily="49" charset="-122"/>
                    <a:ea typeface="KaiTi" panose="02010609060101010101" pitchFamily="49" charset="-122"/>
                  </a:rPr>
                  <a:t>。</a:t>
                </a:r>
                <a:r>
                  <a:rPr lang="zh-CN" altLang="en-US" sz="800" dirty="0">
                    <a:solidFill>
                      <a:srgbClr val="4D4D4D"/>
                    </a:solidFill>
                    <a:latin typeface="KaiTi" panose="02010609060101010101" pitchFamily="49" charset="-122"/>
                    <a:ea typeface="KaiTi" panose="02010609060101010101" pitchFamily="49" charset="-122"/>
                  </a:rPr>
                  <a:t>这就是</a:t>
                </a:r>
                <a:r>
                  <a:rPr lang="zh-CN" altLang="en-US" sz="800" b="1" i="0" u="none" strike="noStrike" dirty="0">
                    <a:solidFill>
                      <a:srgbClr val="4D4D4D"/>
                    </a:solidFill>
                    <a:effectLst/>
                    <a:latin typeface="KaiTi" panose="02010609060101010101" pitchFamily="49" charset="-122"/>
                    <a:ea typeface="KaiTi" panose="02010609060101010101" pitchFamily="49" charset="-122"/>
                  </a:rPr>
                  <a:t>显著性概率</a:t>
                </a:r>
                <a:r>
                  <a:rPr lang="zh-CN" altLang="en-US" sz="800" b="0" i="0" u="none" strike="noStrike" dirty="0">
                    <a:solidFill>
                      <a:srgbClr val="4D4D4D"/>
                    </a:solidFill>
                    <a:effectLst/>
                    <a:latin typeface="KaiTi" panose="02010609060101010101" pitchFamily="49" charset="-122"/>
                    <a:ea typeface="KaiTi" panose="02010609060101010101" pitchFamily="49" charset="-122"/>
                  </a:rPr>
                  <a:t>，即</a:t>
                </a:r>
                <a:r>
                  <a:rPr lang="en-US" altLang="zh-CN" sz="800" b="1" i="0" u="none" strike="noStrike" dirty="0">
                    <a:solidFill>
                      <a:srgbClr val="4D4D4D"/>
                    </a:solidFill>
                    <a:effectLst/>
                    <a:latin typeface="KaiTi" panose="02010609060101010101" pitchFamily="49" charset="-122"/>
                    <a:ea typeface="KaiTi" panose="02010609060101010101" pitchFamily="49" charset="-122"/>
                  </a:rPr>
                  <a:t>p</a:t>
                </a:r>
                <a:r>
                  <a:rPr lang="zh-CN" altLang="en-US" sz="800" b="1" i="0" u="none" strike="noStrike" dirty="0">
                    <a:solidFill>
                      <a:srgbClr val="4D4D4D"/>
                    </a:solidFill>
                    <a:effectLst/>
                    <a:latin typeface="KaiTi" panose="02010609060101010101" pitchFamily="49" charset="-122"/>
                    <a:ea typeface="KaiTi" panose="02010609060101010101" pitchFamily="49" charset="-122"/>
                  </a:rPr>
                  <a:t>值</a:t>
                </a:r>
                <a:endParaRPr lang="zh-CN" altLang="en-US" sz="800" b="0" i="0" u="none" strike="noStrike" dirty="0">
                  <a:solidFill>
                    <a:srgbClr val="4D4D4D"/>
                  </a:solidFill>
                  <a:effectLst/>
                  <a:latin typeface="KaiTi" panose="02010609060101010101" pitchFamily="49" charset="-122"/>
                  <a:ea typeface="KaiTi" panose="02010609060101010101" pitchFamily="49" charset="-122"/>
                </a:endParaRPr>
              </a:p>
              <a:p>
                <a:pPr algn="l"/>
                <a:r>
                  <a:rPr lang="zh-CN" altLang="en-US" sz="800" b="1" i="0" u="none" strike="noStrike" dirty="0">
                    <a:solidFill>
                      <a:srgbClr val="4D4D4D"/>
                    </a:solidFill>
                    <a:effectLst/>
                    <a:latin typeface="KaiTi" panose="02010609060101010101" pitchFamily="49" charset="-122"/>
                    <a:ea typeface="KaiTi" panose="02010609060101010101" pitchFamily="49" charset="-122"/>
                  </a:rPr>
                  <a:t>显著性概率</a:t>
                </a:r>
                <a:r>
                  <a:rPr lang="en-US" altLang="zh-CN" sz="800" b="1" i="0" u="none" strike="noStrike" dirty="0">
                    <a:solidFill>
                      <a:srgbClr val="4D4D4D"/>
                    </a:solidFill>
                    <a:effectLst/>
                    <a:latin typeface="KaiTi" panose="02010609060101010101" pitchFamily="49" charset="-122"/>
                    <a:ea typeface="KaiTi" panose="02010609060101010101" pitchFamily="49" charset="-122"/>
                  </a:rPr>
                  <a:t>——p</a:t>
                </a:r>
                <a:r>
                  <a:rPr lang="zh-CN" altLang="en-US" sz="800" b="1" i="0" u="none" strike="noStrike" dirty="0">
                    <a:solidFill>
                      <a:srgbClr val="4D4D4D"/>
                    </a:solidFill>
                    <a:effectLst/>
                    <a:latin typeface="KaiTi" panose="02010609060101010101" pitchFamily="49" charset="-122"/>
                    <a:ea typeface="KaiTi" panose="02010609060101010101" pitchFamily="49" charset="-122"/>
                  </a:rPr>
                  <a:t>值</a:t>
                </a:r>
                <a:r>
                  <a:rPr lang="zh-CN" altLang="en-US" sz="800" b="0" i="0" u="none" strike="noStrike" dirty="0">
                    <a:solidFill>
                      <a:srgbClr val="4D4D4D"/>
                    </a:solidFill>
                    <a:effectLst/>
                    <a:latin typeface="KaiTi" panose="02010609060101010101" pitchFamily="49" charset="-122"/>
                    <a:ea typeface="KaiTi" panose="02010609060101010101" pitchFamily="49" charset="-122"/>
                  </a:rPr>
                  <a:t>：基于给出的观察数据能作出</a:t>
                </a:r>
                <a:r>
                  <a:rPr lang="zh-CN" altLang="en-US" sz="800" b="1" i="0" u="none" strike="noStrike" dirty="0">
                    <a:solidFill>
                      <a:srgbClr val="4D4D4D"/>
                    </a:solidFill>
                    <a:effectLst/>
                    <a:latin typeface="KaiTi" panose="02010609060101010101" pitchFamily="49" charset="-122"/>
                    <a:ea typeface="KaiTi" panose="02010609060101010101" pitchFamily="49" charset="-122"/>
                  </a:rPr>
                  <a:t>拒绝原假设</a:t>
                </a:r>
                <a:r>
                  <a:rPr lang="zh-CN" altLang="en-US" sz="800" b="0" i="0" u="none" strike="noStrike" dirty="0">
                    <a:solidFill>
                      <a:srgbClr val="4D4D4D"/>
                    </a:solidFill>
                    <a:effectLst/>
                    <a:latin typeface="KaiTi" panose="02010609060101010101" pitchFamily="49" charset="-122"/>
                    <a:ea typeface="KaiTi" panose="02010609060101010101" pitchFamily="49" charset="-122"/>
                  </a:rPr>
                  <a:t>决定的</a:t>
                </a:r>
                <a:r>
                  <a:rPr lang="zh-CN" altLang="en-US" sz="800" b="1" i="0" u="none" strike="noStrike" dirty="0">
                    <a:solidFill>
                      <a:srgbClr val="4D4D4D"/>
                    </a:solidFill>
                    <a:effectLst/>
                    <a:latin typeface="KaiTi" panose="02010609060101010101" pitchFamily="49" charset="-122"/>
                    <a:ea typeface="KaiTi" panose="02010609060101010101" pitchFamily="49" charset="-122"/>
                  </a:rPr>
                  <a:t>最小显著性水平</a:t>
                </a:r>
                <a:r>
                  <a:rPr lang="zh-CN" altLang="en-US" sz="800" b="0" i="0" u="none" strike="noStrike" dirty="0">
                    <a:solidFill>
                      <a:srgbClr val="4D4D4D"/>
                    </a:solidFill>
                    <a:effectLst/>
                    <a:latin typeface="KaiTi" panose="02010609060101010101" pitchFamily="49" charset="-122"/>
                    <a:ea typeface="KaiTi" panose="02010609060101010101" pitchFamily="49" charset="-122"/>
                  </a:rPr>
                  <a:t>。</a:t>
                </a:r>
                <a:endParaRPr lang="en-US" altLang="zh-CN" sz="800" b="0" i="0" u="none" strike="noStrike" dirty="0">
                  <a:solidFill>
                    <a:srgbClr val="4D4D4D"/>
                  </a:solidFill>
                  <a:effectLst/>
                  <a:latin typeface="KaiTi" panose="02010609060101010101" pitchFamily="49" charset="-122"/>
                  <a:ea typeface="KaiTi" panose="02010609060101010101" pitchFamily="49" charset="-122"/>
                </a:endParaRPr>
              </a:p>
              <a:p>
                <a:pPr algn="l"/>
                <a:r>
                  <a:rPr lang="zh-CN" altLang="en-US" sz="800" b="0" i="0" u="none" strike="noStrike" dirty="0">
                    <a:solidFill>
                      <a:srgbClr val="4D4D4D"/>
                    </a:solidFill>
                    <a:effectLst/>
                    <a:latin typeface="KaiTi" panose="02010609060101010101" pitchFamily="49" charset="-122"/>
                    <a:ea typeface="KaiTi" panose="02010609060101010101" pitchFamily="49" charset="-122"/>
                  </a:rPr>
                  <a:t>可以对任何大于 </a:t>
                </a:r>
                <a14:m>
                  <m:oMath xmlns:m="http://schemas.openxmlformats.org/officeDocument/2006/math">
                    <m:r>
                      <a:rPr lang="en-US" altLang="zh-CN" sz="800" b="0" i="1" u="none" strike="noStrike" dirty="0" smtClean="0">
                        <a:solidFill>
                          <a:srgbClr val="4D4D4D"/>
                        </a:solidFill>
                        <a:effectLst/>
                        <a:latin typeface="Cambria Math" panose="02040503050406030204" pitchFamily="18" charset="0"/>
                        <a:ea typeface="KaiTi" panose="02010609060101010101" pitchFamily="49" charset="-122"/>
                      </a:rPr>
                      <m:t>𝑝</m:t>
                    </m:r>
                    <m:r>
                      <a:rPr lang="en-US" altLang="zh-CN" sz="800" b="0" i="1" u="none" strike="noStrike" dirty="0" smtClean="0">
                        <a:solidFill>
                          <a:srgbClr val="4D4D4D"/>
                        </a:solidFill>
                        <a:effectLst/>
                        <a:latin typeface="Cambria Math" panose="02040503050406030204" pitchFamily="18" charset="0"/>
                        <a:ea typeface="KaiTi" panose="02010609060101010101" pitchFamily="49" charset="-122"/>
                      </a:rPr>
                      <m:t> </m:t>
                    </m:r>
                    <m:r>
                      <a:rPr lang="zh-CN" altLang="en-US" sz="800" b="0" i="1" u="none" strike="noStrike" dirty="0">
                        <a:solidFill>
                          <a:srgbClr val="4D4D4D"/>
                        </a:solidFill>
                        <a:effectLst/>
                        <a:latin typeface="Cambria Math" panose="02040503050406030204" pitchFamily="18" charset="0"/>
                        <a:ea typeface="KaiTi" panose="02010609060101010101" pitchFamily="49" charset="-122"/>
                      </a:rPr>
                      <m:t>的显著性水平</m:t>
                    </m:r>
                    <m:r>
                      <a:rPr lang="zh-CN" altLang="en-US" sz="800" b="0" i="1" u="none" strike="noStrike" dirty="0">
                        <a:solidFill>
                          <a:srgbClr val="4D4D4D"/>
                        </a:solidFill>
                        <a:effectLst/>
                        <a:latin typeface="Cambria Math" panose="02040503050406030204" pitchFamily="18" charset="0"/>
                        <a:ea typeface="KaiTi" panose="02010609060101010101" pitchFamily="49" charset="-122"/>
                      </a:rPr>
                      <m:t> </m:t>
                    </m:r>
                    <m:r>
                      <a:rPr lang="el-GR" altLang="zh-CN" sz="800" b="0" i="1" u="none" strike="noStrike" dirty="0">
                        <a:solidFill>
                          <a:srgbClr val="4D4D4D"/>
                        </a:solidFill>
                        <a:effectLst/>
                        <a:latin typeface="Cambria Math" panose="02040503050406030204" pitchFamily="18" charset="0"/>
                        <a:ea typeface="KaiTi" panose="02010609060101010101" pitchFamily="49" charset="-122"/>
                      </a:rPr>
                      <m:t>𝛼</m:t>
                    </m:r>
                  </m:oMath>
                </a14:m>
                <a:r>
                  <a:rPr lang="zh-CN" altLang="el-GR" sz="800" b="0" i="0" u="none" strike="noStrike" dirty="0">
                    <a:solidFill>
                      <a:srgbClr val="4D4D4D"/>
                    </a:solidFill>
                    <a:effectLst/>
                    <a:latin typeface="KaiTi" panose="02010609060101010101" pitchFamily="49" charset="-122"/>
                    <a:ea typeface="KaiTi" panose="02010609060101010101" pitchFamily="49" charset="-122"/>
                  </a:rPr>
                  <a:t>，</a:t>
                </a:r>
                <a:r>
                  <a:rPr lang="zh-CN" altLang="en-US" sz="800" b="0" i="0" u="none" strike="noStrike" dirty="0">
                    <a:solidFill>
                      <a:srgbClr val="4D4D4D"/>
                    </a:solidFill>
                    <a:effectLst/>
                    <a:latin typeface="KaiTi" panose="02010609060101010101" pitchFamily="49" charset="-122"/>
                    <a:ea typeface="KaiTi" panose="02010609060101010101" pitchFamily="49" charset="-122"/>
                  </a:rPr>
                  <a:t>作出拒绝原假设的决定。</a:t>
                </a:r>
              </a:p>
              <a:p>
                <a:endParaRPr lang="zh-CN" altLang="en-US" sz="800" dirty="0">
                  <a:latin typeface="KaiTi" panose="02010609060101010101" pitchFamily="49" charset="-122"/>
                  <a:ea typeface="KaiTi" panose="02010609060101010101" pitchFamily="49" charset="-122"/>
                </a:endParaRPr>
              </a:p>
            </p:txBody>
          </p:sp>
        </mc:Choice>
        <mc:Fallback xmlns="">
          <p:sp>
            <p:nvSpPr>
              <p:cNvPr id="14" name="内容占位符 13">
                <a:extLst>
                  <a:ext uri="{FF2B5EF4-FFF2-40B4-BE49-F238E27FC236}">
                    <a16:creationId xmlns:a16="http://schemas.microsoft.com/office/drawing/2014/main" id="{61E5B051-9D76-094D-B27F-6B85AA54623E}"/>
                  </a:ext>
                </a:extLst>
              </p:cNvPr>
              <p:cNvSpPr>
                <a:spLocks noGrp="1" noRot="1" noChangeAspect="1" noMove="1" noResize="1" noEditPoints="1" noAdjustHandles="1" noChangeArrowheads="1" noChangeShapeType="1" noTextEdit="1"/>
              </p:cNvSpPr>
              <p:nvPr>
                <p:ph idx="1"/>
              </p:nvPr>
            </p:nvSpPr>
            <p:spPr>
              <a:xfrm>
                <a:off x="593434" y="770136"/>
                <a:ext cx="2701552" cy="1512168"/>
              </a:xfr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98645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DE320-E100-0B49-8C8C-DC24B77C1B26}"/>
              </a:ext>
            </a:extLst>
          </p:cNvPr>
          <p:cNvSpPr>
            <a:spLocks noGrp="1"/>
          </p:cNvSpPr>
          <p:nvPr>
            <p:ph type="title"/>
          </p:nvPr>
        </p:nvSpPr>
        <p:spPr/>
        <p:txBody>
          <a:bodyPr>
            <a:normAutofit fontScale="90000"/>
          </a:bodyPr>
          <a:lstStyle/>
          <a:p>
            <a:r>
              <a:rPr lang="zh-CN" altLang="en-US" sz="1800" dirty="0">
                <a:solidFill>
                  <a:srgbClr val="FF0000"/>
                </a:solidFill>
                <a:latin typeface="KaiTi" panose="02010609060101010101" pitchFamily="49" charset="-122"/>
                <a:ea typeface="KaiTi" panose="02010609060101010101" pitchFamily="49" charset="-122"/>
                <a:cs typeface="SimSun"/>
              </a:rPr>
              <a:t>三、显著性检验和置信区间法</a:t>
            </a:r>
            <a:br>
              <a:rPr lang="zh-CN" altLang="en-US" sz="1400" dirty="0">
                <a:solidFill>
                  <a:srgbClr val="FF0000"/>
                </a:solidFill>
                <a:latin typeface="KaiTi" panose="02010609060101010101" pitchFamily="49" charset="-122"/>
                <a:ea typeface="KaiTi" panose="02010609060101010101" pitchFamily="49" charset="-122"/>
                <a:cs typeface="SimSun"/>
              </a:rPr>
            </a:br>
            <a:endParaRPr lang="zh-CN" altLang="en-US" dirty="0"/>
          </a:p>
        </p:txBody>
      </p:sp>
      <p:sp>
        <p:nvSpPr>
          <p:cNvPr id="3" name="文本占位符 2">
            <a:extLst>
              <a:ext uri="{FF2B5EF4-FFF2-40B4-BE49-F238E27FC236}">
                <a16:creationId xmlns:a16="http://schemas.microsoft.com/office/drawing/2014/main" id="{66B91787-C506-884A-915F-B712EBB997B3}"/>
              </a:ext>
            </a:extLst>
          </p:cNvPr>
          <p:cNvSpPr>
            <a:spLocks noGrp="1"/>
          </p:cNvSpPr>
          <p:nvPr>
            <p:ph type="body" idx="1"/>
          </p:nvPr>
        </p:nvSpPr>
        <p:spPr/>
        <p:txBody>
          <a:bodyPr/>
          <a:lstStyle/>
          <a:p>
            <a:endParaRPr lang="zh-CN" altLang="en-US"/>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466266" y="261911"/>
            <a:ext cx="3292934" cy="652029"/>
          </a:xfrm>
          <a:prstGeom prst="rect">
            <a:avLst/>
          </a:prstGeom>
        </p:spPr>
        <p:txBody>
          <a:bodyPr vert="horz" wrap="square" lIns="0" tIns="0" rIns="0" bIns="0" rtlCol="0">
            <a:spAutoFit/>
          </a:bodyPr>
          <a:lstStyle/>
          <a:p>
            <a:pPr marL="0" marR="0">
              <a:lnSpc>
                <a:spcPts val="955"/>
              </a:lnSpc>
              <a:spcBef>
                <a:spcPts val="0"/>
              </a:spcBef>
              <a:spcAft>
                <a:spcPts val="0"/>
              </a:spcAft>
            </a:pPr>
            <a:r>
              <a:rPr sz="950" dirty="0">
                <a:solidFill>
                  <a:srgbClr val="FF3200"/>
                </a:solidFill>
                <a:latin typeface="FTMMJM+KaiTi_GB2312"/>
                <a:cs typeface="FTMMJM+KaiTi_GB2312"/>
              </a:rPr>
              <a:t>置信区间法</a:t>
            </a:r>
            <a:r>
              <a:rPr sz="950" spc="10" dirty="0">
                <a:solidFill>
                  <a:srgbClr val="FF0065"/>
                </a:solidFill>
                <a:latin typeface="FTMMJM+KaiTi_GB2312"/>
                <a:cs typeface="FTMMJM+KaiTi_GB2312"/>
              </a:rPr>
              <a:t>：</a:t>
            </a:r>
            <a:r>
              <a:rPr sz="950" spc="10" dirty="0">
                <a:solidFill>
                  <a:srgbClr val="000000"/>
                </a:solidFill>
                <a:latin typeface="FTMMJM+KaiTi_GB2312"/>
                <a:cs typeface="FTMMJM+KaiTi_GB2312"/>
              </a:rPr>
              <a:t>根据检验统计量的概率分布，建立一个</a:t>
            </a:r>
          </a:p>
          <a:p>
            <a:pPr marL="0" marR="0">
              <a:lnSpc>
                <a:spcPts val="955"/>
              </a:lnSpc>
              <a:spcBef>
                <a:spcPts val="370"/>
              </a:spcBef>
              <a:spcAft>
                <a:spcPts val="0"/>
              </a:spcAft>
            </a:pPr>
            <a:r>
              <a:rPr sz="950" dirty="0">
                <a:solidFill>
                  <a:srgbClr val="000000"/>
                </a:solidFill>
                <a:latin typeface="FTMMJM+KaiTi_GB2312"/>
                <a:cs typeface="FTMMJM+KaiTi_GB2312"/>
              </a:rPr>
              <a:t>置信区间(也即接受域），如果该区间包括零假设值，</a:t>
            </a:r>
          </a:p>
          <a:p>
            <a:pPr marL="0" marR="0">
              <a:lnSpc>
                <a:spcPts val="955"/>
              </a:lnSpc>
              <a:spcBef>
                <a:spcPts val="420"/>
              </a:spcBef>
              <a:spcAft>
                <a:spcPts val="0"/>
              </a:spcAft>
            </a:pPr>
            <a:r>
              <a:rPr sz="950" spc="10" dirty="0">
                <a:solidFill>
                  <a:srgbClr val="000000"/>
                </a:solidFill>
                <a:latin typeface="FTMMJM+KaiTi_GB2312"/>
                <a:cs typeface="FTMMJM+KaiTi_GB2312"/>
              </a:rPr>
              <a:t>则接受零假设，否则拒绝零假设。</a:t>
            </a:r>
          </a:p>
        </p:txBody>
      </p:sp>
      <p:sp>
        <p:nvSpPr>
          <p:cNvPr id="4" name="object 4"/>
          <p:cNvSpPr txBox="1"/>
          <p:nvPr/>
        </p:nvSpPr>
        <p:spPr>
          <a:xfrm>
            <a:off x="466266" y="842144"/>
            <a:ext cx="3222565" cy="666849"/>
          </a:xfrm>
          <a:prstGeom prst="rect">
            <a:avLst/>
          </a:prstGeom>
        </p:spPr>
        <p:txBody>
          <a:bodyPr vert="horz" wrap="square" lIns="0" tIns="0" rIns="0" bIns="0" rtlCol="0">
            <a:spAutoFit/>
          </a:bodyPr>
          <a:lstStyle/>
          <a:p>
            <a:pPr marL="0" marR="0">
              <a:lnSpc>
                <a:spcPts val="955"/>
              </a:lnSpc>
              <a:spcBef>
                <a:spcPts val="0"/>
              </a:spcBef>
              <a:spcAft>
                <a:spcPts val="0"/>
              </a:spcAft>
            </a:pPr>
            <a:r>
              <a:rPr sz="950" dirty="0">
                <a:solidFill>
                  <a:srgbClr val="FF3200"/>
                </a:solidFill>
                <a:latin typeface="KaiTi" panose="02010609060101010101" pitchFamily="49" charset="-122"/>
                <a:ea typeface="KaiTi" panose="02010609060101010101" pitchFamily="49" charset="-122"/>
                <a:cs typeface="FTMMJM+KaiTi_GB2312"/>
              </a:rPr>
              <a:t>显著检验法</a:t>
            </a:r>
            <a:r>
              <a:rPr sz="950" spc="10" dirty="0">
                <a:solidFill>
                  <a:srgbClr val="000000"/>
                </a:solidFill>
                <a:latin typeface="KaiTi" panose="02010609060101010101" pitchFamily="49" charset="-122"/>
                <a:ea typeface="KaiTi" panose="02010609060101010101" pitchFamily="49" charset="-122"/>
                <a:cs typeface="FTMMJM+KaiTi_GB2312"/>
              </a:rPr>
              <a:t>：在零假设下，得到相关统计量，并根据</a:t>
            </a:r>
          </a:p>
          <a:p>
            <a:pPr marL="0" marR="0">
              <a:lnSpc>
                <a:spcPts val="955"/>
              </a:lnSpc>
              <a:spcBef>
                <a:spcPts val="370"/>
              </a:spcBef>
              <a:spcAft>
                <a:spcPts val="0"/>
              </a:spcAft>
            </a:pPr>
            <a:r>
              <a:rPr sz="950" spc="10" dirty="0">
                <a:solidFill>
                  <a:srgbClr val="000000"/>
                </a:solidFill>
                <a:latin typeface="KaiTi" panose="02010609060101010101" pitchFamily="49" charset="-122"/>
                <a:ea typeface="KaiTi" panose="02010609060101010101" pitchFamily="49" charset="-122"/>
                <a:cs typeface="FTMMJM+KaiTi_GB2312"/>
              </a:rPr>
              <a:t>相应的概率分布及事先给定的显著性水平计算相应的</a:t>
            </a:r>
          </a:p>
          <a:p>
            <a:pPr marL="0" marR="0">
              <a:lnSpc>
                <a:spcPts val="955"/>
              </a:lnSpc>
              <a:spcBef>
                <a:spcPts val="420"/>
              </a:spcBef>
              <a:spcAft>
                <a:spcPts val="0"/>
              </a:spcAft>
            </a:pPr>
            <a:r>
              <a:rPr sz="950" spc="10" dirty="0" err="1">
                <a:solidFill>
                  <a:srgbClr val="000000"/>
                </a:solidFill>
                <a:latin typeface="KaiTi" panose="02010609060101010101" pitchFamily="49" charset="-122"/>
                <a:ea typeface="KaiTi" panose="02010609060101010101" pitchFamily="49" charset="-122"/>
                <a:cs typeface="FTMMJM+KaiTi_GB2312"/>
              </a:rPr>
              <a:t>接受域</a:t>
            </a:r>
            <a:r>
              <a:rPr lang="zh-CN" altLang="en-US" sz="950" spc="10" dirty="0">
                <a:solidFill>
                  <a:srgbClr val="000000"/>
                </a:solidFill>
                <a:latin typeface="KaiTi" panose="02010609060101010101" pitchFamily="49" charset="-122"/>
                <a:ea typeface="KaiTi" panose="02010609060101010101" pitchFamily="49" charset="-122"/>
                <a:cs typeface="FTMMJM+KaiTi_GB2312"/>
              </a:rPr>
              <a:t>（</a:t>
            </a:r>
            <a:r>
              <a:rPr sz="950" spc="10" dirty="0" err="1">
                <a:solidFill>
                  <a:srgbClr val="000000"/>
                </a:solidFill>
                <a:latin typeface="KaiTi" panose="02010609060101010101" pitchFamily="49" charset="-122"/>
                <a:ea typeface="KaiTi" panose="02010609060101010101" pitchFamily="49" charset="-122"/>
                <a:cs typeface="FTMMJM+KaiTi_GB2312"/>
              </a:rPr>
              <a:t>拒绝域</a:t>
            </a:r>
            <a:r>
              <a:rPr lang="zh-CN" altLang="en-US" sz="950" spc="10" dirty="0">
                <a:solidFill>
                  <a:srgbClr val="000000"/>
                </a:solidFill>
                <a:latin typeface="KaiTi" panose="02010609060101010101" pitchFamily="49" charset="-122"/>
                <a:ea typeface="KaiTi" panose="02010609060101010101" pitchFamily="49" charset="-122"/>
                <a:cs typeface="FTMMJM+KaiTi_GB2312"/>
              </a:rPr>
              <a:t>）</a:t>
            </a:r>
            <a:r>
              <a:rPr sz="950" spc="10" dirty="0">
                <a:solidFill>
                  <a:srgbClr val="000000"/>
                </a:solidFill>
                <a:latin typeface="KaiTi" panose="02010609060101010101" pitchFamily="49" charset="-122"/>
                <a:ea typeface="KaiTi" panose="02010609060101010101" pitchFamily="49" charset="-122"/>
                <a:cs typeface="FTMMJM+KaiTi_GB2312"/>
              </a:rPr>
              <a:t>，根据计算得到的值是否落入接受</a:t>
            </a:r>
          </a:p>
          <a:p>
            <a:pPr marL="0" marR="0">
              <a:lnSpc>
                <a:spcPts val="955"/>
              </a:lnSpc>
              <a:spcBef>
                <a:spcPts val="420"/>
              </a:spcBef>
              <a:spcAft>
                <a:spcPts val="0"/>
              </a:spcAft>
            </a:pPr>
            <a:r>
              <a:rPr sz="950" spc="10" dirty="0" err="1">
                <a:solidFill>
                  <a:srgbClr val="000000"/>
                </a:solidFill>
                <a:latin typeface="KaiTi" panose="02010609060101010101" pitchFamily="49" charset="-122"/>
                <a:ea typeface="KaiTi" panose="02010609060101010101" pitchFamily="49" charset="-122"/>
                <a:cs typeface="FTMMJM+KaiTi_GB2312"/>
              </a:rPr>
              <a:t>域（拒绝域）来决定是否接受</a:t>
            </a:r>
            <a:r>
              <a:rPr lang="zh-CN" altLang="en-US" sz="950" spc="10" dirty="0">
                <a:solidFill>
                  <a:srgbClr val="000000"/>
                </a:solidFill>
                <a:latin typeface="KaiTi" panose="02010609060101010101" pitchFamily="49" charset="-122"/>
                <a:ea typeface="KaiTi" panose="02010609060101010101" pitchFamily="49" charset="-122"/>
                <a:cs typeface="FTMMJM+KaiTi_GB2312"/>
              </a:rPr>
              <a:t>（</a:t>
            </a:r>
            <a:r>
              <a:rPr sz="950" spc="10" dirty="0" err="1">
                <a:solidFill>
                  <a:srgbClr val="000000"/>
                </a:solidFill>
                <a:latin typeface="KaiTi" panose="02010609060101010101" pitchFamily="49" charset="-122"/>
                <a:ea typeface="KaiTi" panose="02010609060101010101" pitchFamily="49" charset="-122"/>
                <a:cs typeface="FTMMJM+KaiTi_GB2312"/>
              </a:rPr>
              <a:t>拒绝</a:t>
            </a:r>
            <a:r>
              <a:rPr lang="zh-CN" altLang="en-US" sz="950" spc="10" dirty="0">
                <a:solidFill>
                  <a:srgbClr val="000000"/>
                </a:solidFill>
                <a:latin typeface="KaiTi" panose="02010609060101010101" pitchFamily="49" charset="-122"/>
                <a:ea typeface="KaiTi" panose="02010609060101010101" pitchFamily="49" charset="-122"/>
                <a:cs typeface="FTMMJM+KaiTi_GB2312"/>
              </a:rPr>
              <a:t>）</a:t>
            </a:r>
            <a:r>
              <a:rPr sz="950" spc="10" dirty="0" err="1">
                <a:solidFill>
                  <a:srgbClr val="000000"/>
                </a:solidFill>
                <a:latin typeface="KaiTi" panose="02010609060101010101" pitchFamily="49" charset="-122"/>
                <a:ea typeface="KaiTi" panose="02010609060101010101" pitchFamily="49" charset="-122"/>
                <a:cs typeface="FTMMJM+KaiTi_GB2312"/>
              </a:rPr>
              <a:t>零假设</a:t>
            </a:r>
            <a:r>
              <a:rPr sz="950" spc="10" dirty="0">
                <a:solidFill>
                  <a:srgbClr val="000000"/>
                </a:solidFill>
                <a:latin typeface="KaiTi" panose="02010609060101010101" pitchFamily="49" charset="-122"/>
                <a:ea typeface="KaiTi" panose="02010609060101010101" pitchFamily="49" charset="-122"/>
                <a:cs typeface="FTMMJM+KaiTi_GB2312"/>
              </a:rPr>
              <a:t>。</a:t>
            </a:r>
          </a:p>
        </p:txBody>
      </p:sp>
      <p:sp>
        <p:nvSpPr>
          <p:cNvPr id="5" name="object 5"/>
          <p:cNvSpPr txBox="1"/>
          <p:nvPr/>
        </p:nvSpPr>
        <p:spPr>
          <a:xfrm>
            <a:off x="466266" y="1668778"/>
            <a:ext cx="3432861" cy="826893"/>
          </a:xfrm>
          <a:prstGeom prst="rect">
            <a:avLst/>
          </a:prstGeom>
        </p:spPr>
        <p:txBody>
          <a:bodyPr vert="horz" wrap="square" lIns="0" tIns="0" rIns="0" bIns="0" rtlCol="0">
            <a:spAutoFit/>
          </a:bodyPr>
          <a:lstStyle/>
          <a:p>
            <a:pPr marL="244475" marR="0">
              <a:lnSpc>
                <a:spcPts val="955"/>
              </a:lnSpc>
              <a:spcBef>
                <a:spcPts val="0"/>
              </a:spcBef>
              <a:spcAft>
                <a:spcPts val="0"/>
              </a:spcAft>
            </a:pPr>
            <a:r>
              <a:rPr sz="950" spc="10" dirty="0">
                <a:solidFill>
                  <a:srgbClr val="000000"/>
                </a:solidFill>
                <a:latin typeface="FTMMJM+KaiTi_GB2312"/>
                <a:cs typeface="FTMMJM+KaiTi_GB2312"/>
              </a:rPr>
              <a:t>如果不想事先选择显著性水平，则可依据该统计</a:t>
            </a:r>
          </a:p>
          <a:p>
            <a:pPr marL="0" marR="0">
              <a:lnSpc>
                <a:spcPts val="955"/>
              </a:lnSpc>
              <a:spcBef>
                <a:spcPts val="370"/>
              </a:spcBef>
              <a:spcAft>
                <a:spcPts val="0"/>
              </a:spcAft>
            </a:pPr>
            <a:r>
              <a:rPr sz="950" dirty="0">
                <a:solidFill>
                  <a:srgbClr val="000000"/>
                </a:solidFill>
                <a:latin typeface="FTMMJM+KaiTi_GB2312"/>
                <a:cs typeface="FTMMJM+KaiTi_GB2312"/>
              </a:rPr>
              <a:t>量的p值进行判断。计算该统计量取某一特殊值的概率。</a:t>
            </a:r>
          </a:p>
          <a:p>
            <a:pPr marL="0" marR="0">
              <a:lnSpc>
                <a:spcPts val="955"/>
              </a:lnSpc>
              <a:spcBef>
                <a:spcPts val="420"/>
              </a:spcBef>
              <a:spcAft>
                <a:spcPts val="0"/>
              </a:spcAft>
            </a:pPr>
            <a:r>
              <a:rPr sz="950" spc="10" dirty="0">
                <a:solidFill>
                  <a:srgbClr val="000000"/>
                </a:solidFill>
                <a:latin typeface="FTMMJM+KaiTi_GB2312"/>
                <a:cs typeface="FTMMJM+KaiTi_GB2312"/>
              </a:rPr>
              <a:t>如果这一概率值较小，则拒绝零假设，否则，接受零</a:t>
            </a:r>
          </a:p>
          <a:p>
            <a:pPr marL="0" marR="0">
              <a:lnSpc>
                <a:spcPts val="955"/>
              </a:lnSpc>
              <a:spcBef>
                <a:spcPts val="420"/>
              </a:spcBef>
              <a:spcAft>
                <a:spcPts val="0"/>
              </a:spcAft>
            </a:pPr>
            <a:r>
              <a:rPr sz="950" spc="10" dirty="0">
                <a:solidFill>
                  <a:srgbClr val="000000"/>
                </a:solidFill>
                <a:latin typeface="FTMMJM+KaiTi_GB2312"/>
                <a:cs typeface="FTMMJM+KaiTi_GB2312"/>
              </a:rPr>
              <a:t>假设。</a:t>
            </a:r>
          </a:p>
        </p:txBody>
      </p:sp>
    </p:spTree>
    <p:extLst>
      <p:ext uri="{BB962C8B-B14F-4D97-AF65-F5344CB8AC3E}">
        <p14:creationId xmlns:p14="http://schemas.microsoft.com/office/powerpoint/2010/main" val="90281106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524545" y="499394"/>
            <a:ext cx="3186411" cy="333425"/>
          </a:xfrm>
          <a:prstGeom prst="rect">
            <a:avLst/>
          </a:prstGeom>
        </p:spPr>
        <p:txBody>
          <a:bodyPr vert="horz" wrap="square" lIns="0" tIns="0" rIns="0" bIns="0" rtlCol="0">
            <a:spAutoFit/>
          </a:bodyPr>
          <a:lstStyle/>
          <a:p>
            <a:pPr marL="0" marR="0">
              <a:lnSpc>
                <a:spcPts val="955"/>
              </a:lnSpc>
              <a:spcBef>
                <a:spcPts val="0"/>
              </a:spcBef>
              <a:spcAft>
                <a:spcPts val="0"/>
              </a:spcAft>
            </a:pPr>
            <a:r>
              <a:rPr lang="en-US" altLang="zh-CN" sz="950" spc="10" dirty="0">
                <a:solidFill>
                  <a:srgbClr val="FF0065"/>
                </a:solidFill>
                <a:latin typeface="KaiTi" panose="02010609060101010101" pitchFamily="49" charset="-122"/>
                <a:ea typeface="KaiTi" panose="02010609060101010101" pitchFamily="49" charset="-122"/>
                <a:cs typeface="FTMMJM+KaiTi_GB2312"/>
              </a:rPr>
              <a:t>1</a:t>
            </a:r>
            <a:r>
              <a:rPr lang="zh-CN" altLang="en-US" sz="950" spc="10" dirty="0">
                <a:solidFill>
                  <a:srgbClr val="FF0065"/>
                </a:solidFill>
                <a:latin typeface="KaiTi" panose="02010609060101010101" pitchFamily="49" charset="-122"/>
                <a:ea typeface="KaiTi" panose="02010609060101010101" pitchFamily="49" charset="-122"/>
                <a:cs typeface="FTMMJM+KaiTi_GB2312"/>
              </a:rPr>
              <a:t>、</a:t>
            </a:r>
            <a:r>
              <a:rPr sz="950" spc="10" dirty="0" err="1">
                <a:solidFill>
                  <a:srgbClr val="FF0065"/>
                </a:solidFill>
                <a:latin typeface="KaiTi" panose="02010609060101010101" pitchFamily="49" charset="-122"/>
                <a:ea typeface="KaiTi" panose="02010609060101010101" pitchFamily="49" charset="-122"/>
                <a:cs typeface="FTMMJM+KaiTi_GB2312"/>
              </a:rPr>
              <a:t>显著性检验</a:t>
            </a:r>
            <a:endParaRPr sz="950" spc="10" dirty="0">
              <a:solidFill>
                <a:srgbClr val="FF0065"/>
              </a:solidFill>
              <a:latin typeface="KaiTi" panose="02010609060101010101" pitchFamily="49" charset="-122"/>
              <a:ea typeface="KaiTi" panose="02010609060101010101" pitchFamily="49" charset="-122"/>
              <a:cs typeface="FTMMJM+KaiTi_GB2312"/>
            </a:endParaRPr>
          </a:p>
          <a:p>
            <a:pPr marL="212090" marR="0">
              <a:lnSpc>
                <a:spcPts val="955"/>
              </a:lnSpc>
              <a:spcBef>
                <a:spcPts val="585"/>
              </a:spcBef>
              <a:spcAft>
                <a:spcPts val="0"/>
              </a:spcAft>
            </a:pPr>
            <a:r>
              <a:rPr sz="950" spc="10" dirty="0">
                <a:solidFill>
                  <a:srgbClr val="000000"/>
                </a:solidFill>
                <a:latin typeface="KaiTi" panose="02010609060101010101" pitchFamily="49" charset="-122"/>
                <a:ea typeface="KaiTi" panose="02010609060101010101" pitchFamily="49" charset="-122"/>
                <a:cs typeface="FTMMJM+KaiTi_GB2312"/>
              </a:rPr>
              <a:t>显著性检验：在给定显著性水平下，为考察样本</a:t>
            </a:r>
          </a:p>
        </p:txBody>
      </p:sp>
      <p:sp>
        <p:nvSpPr>
          <p:cNvPr id="4" name="object 4"/>
          <p:cNvSpPr txBox="1"/>
          <p:nvPr/>
        </p:nvSpPr>
        <p:spPr>
          <a:xfrm>
            <a:off x="524545" y="885234"/>
            <a:ext cx="1961327" cy="302312"/>
          </a:xfrm>
          <a:prstGeom prst="rect">
            <a:avLst/>
          </a:prstGeom>
        </p:spPr>
        <p:txBody>
          <a:bodyPr vert="horz" wrap="square" lIns="0" tIns="0" rIns="0" bIns="0" rtlCol="0">
            <a:spAutoFit/>
          </a:bodyPr>
          <a:lstStyle/>
          <a:p>
            <a:pPr marL="0" marR="0">
              <a:lnSpc>
                <a:spcPts val="955"/>
              </a:lnSpc>
              <a:spcBef>
                <a:spcPts val="0"/>
              </a:spcBef>
              <a:spcAft>
                <a:spcPts val="0"/>
              </a:spcAft>
            </a:pPr>
            <a:r>
              <a:rPr sz="950" spc="10" dirty="0">
                <a:solidFill>
                  <a:srgbClr val="000000"/>
                </a:solidFill>
                <a:latin typeface="FTMMJM+KaiTi_GB2312"/>
                <a:cs typeface="FTMMJM+KaiTi_GB2312"/>
              </a:rPr>
              <a:t>值的显著性而进行的假设检验。</a:t>
            </a:r>
          </a:p>
        </p:txBody>
      </p:sp>
      <p:sp>
        <p:nvSpPr>
          <p:cNvPr id="5" name="object 5"/>
          <p:cNvSpPr txBox="1"/>
          <p:nvPr/>
        </p:nvSpPr>
        <p:spPr>
          <a:xfrm>
            <a:off x="524545" y="1087115"/>
            <a:ext cx="3186411" cy="477170"/>
          </a:xfrm>
          <a:prstGeom prst="rect">
            <a:avLst/>
          </a:prstGeom>
        </p:spPr>
        <p:txBody>
          <a:bodyPr vert="horz" wrap="square" lIns="0" tIns="0" rIns="0" bIns="0" rtlCol="0">
            <a:spAutoFit/>
          </a:bodyPr>
          <a:lstStyle/>
          <a:p>
            <a:pPr marL="212090" marR="0">
              <a:lnSpc>
                <a:spcPts val="955"/>
              </a:lnSpc>
              <a:spcBef>
                <a:spcPts val="0"/>
              </a:spcBef>
              <a:spcAft>
                <a:spcPts val="0"/>
              </a:spcAft>
            </a:pPr>
            <a:r>
              <a:rPr sz="950" spc="10" dirty="0">
                <a:solidFill>
                  <a:srgbClr val="000000"/>
                </a:solidFill>
                <a:latin typeface="FTMMJM+KaiTi_GB2312"/>
                <a:cs typeface="FTMMJM+KaiTi_GB2312"/>
              </a:rPr>
              <a:t>检验是统计显著的：能够拒绝零假设，即观察到</a:t>
            </a:r>
          </a:p>
          <a:p>
            <a:pPr marL="0" marR="0">
              <a:lnSpc>
                <a:spcPts val="955"/>
              </a:lnSpc>
              <a:spcBef>
                <a:spcPts val="370"/>
              </a:spcBef>
              <a:spcAft>
                <a:spcPts val="0"/>
              </a:spcAft>
            </a:pPr>
            <a:r>
              <a:rPr sz="950" spc="10" dirty="0">
                <a:solidFill>
                  <a:srgbClr val="000000"/>
                </a:solidFill>
                <a:latin typeface="FTMMJM+KaiTi_GB2312"/>
                <a:cs typeface="FTMMJM+KaiTi_GB2312"/>
              </a:rPr>
              <a:t>的样本值落入拒绝域。</a:t>
            </a:r>
          </a:p>
        </p:txBody>
      </p:sp>
      <p:sp>
        <p:nvSpPr>
          <p:cNvPr id="6" name="object 6"/>
          <p:cNvSpPr txBox="1"/>
          <p:nvPr/>
        </p:nvSpPr>
        <p:spPr>
          <a:xfrm>
            <a:off x="524545" y="1473209"/>
            <a:ext cx="3186411" cy="477170"/>
          </a:xfrm>
          <a:prstGeom prst="rect">
            <a:avLst/>
          </a:prstGeom>
        </p:spPr>
        <p:txBody>
          <a:bodyPr vert="horz" wrap="square" lIns="0" tIns="0" rIns="0" bIns="0" rtlCol="0">
            <a:spAutoFit/>
          </a:bodyPr>
          <a:lstStyle/>
          <a:p>
            <a:pPr marL="212090" marR="0">
              <a:lnSpc>
                <a:spcPts val="955"/>
              </a:lnSpc>
              <a:spcBef>
                <a:spcPts val="0"/>
              </a:spcBef>
              <a:spcAft>
                <a:spcPts val="0"/>
              </a:spcAft>
            </a:pPr>
            <a:r>
              <a:rPr sz="950" spc="10" dirty="0">
                <a:solidFill>
                  <a:srgbClr val="000000"/>
                </a:solidFill>
                <a:latin typeface="FTMMJM+KaiTi_GB2312"/>
                <a:cs typeface="FTMMJM+KaiTi_GB2312"/>
              </a:rPr>
              <a:t>检验是统计不显著的：不能够拒绝零假设，即观</a:t>
            </a:r>
          </a:p>
          <a:p>
            <a:pPr marL="0" marR="0">
              <a:lnSpc>
                <a:spcPts val="955"/>
              </a:lnSpc>
              <a:spcBef>
                <a:spcPts val="370"/>
              </a:spcBef>
              <a:spcAft>
                <a:spcPts val="0"/>
              </a:spcAft>
            </a:pPr>
            <a:r>
              <a:rPr sz="950" spc="10" dirty="0">
                <a:solidFill>
                  <a:srgbClr val="000000"/>
                </a:solidFill>
                <a:latin typeface="FTMMJM+KaiTi_GB2312"/>
                <a:cs typeface="FTMMJM+KaiTi_GB2312"/>
              </a:rPr>
              <a:t>察到的样本值落入接受域。</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C16E7887-FA45-DA4B-B91F-71AD37EE371B}"/>
                  </a:ext>
                </a:extLst>
              </p:cNvPr>
              <p:cNvSpPr>
                <a:spLocks noGrp="1"/>
              </p:cNvSpPr>
              <p:nvPr>
                <p:ph type="title"/>
              </p:nvPr>
            </p:nvSpPr>
            <p:spPr>
              <a:xfrm>
                <a:off x="606761" y="194072"/>
                <a:ext cx="2701552" cy="411922"/>
              </a:xfrm>
            </p:spPr>
            <p:txBody>
              <a:bodyPr/>
              <a:lstStyle/>
              <a:p>
                <a:pPr/>
                <a14:m>
                  <m:oMathPara xmlns:m="http://schemas.openxmlformats.org/officeDocument/2006/math">
                    <m:oMathParaPr>
                      <m:jc m:val="centerGroup"/>
                    </m:oMathParaPr>
                    <m:oMath xmlns:m="http://schemas.openxmlformats.org/officeDocument/2006/math">
                      <m:r>
                        <a:rPr lang="zh-CN" altLang="en-US" sz="1400" i="1" dirty="0">
                          <a:solidFill>
                            <a:srgbClr val="FF0000"/>
                          </a:solidFill>
                          <a:latin typeface="Cambria Math" panose="02040503050406030204" pitchFamily="18" charset="0"/>
                          <a:ea typeface="KaiTi" panose="02010609060101010101" pitchFamily="49" charset="-122"/>
                          <a:cs typeface="FTMMJM+KaiTi_GB2312"/>
                        </a:rPr>
                        <m:t>显著水平</m:t>
                      </m:r>
                      <m:r>
                        <a:rPr lang="zh-CN" altLang="en-US" sz="1400" i="1" dirty="0">
                          <a:solidFill>
                            <a:srgbClr val="FF0000"/>
                          </a:solidFill>
                          <a:latin typeface="Cambria Math" panose="02040503050406030204" pitchFamily="18" charset="0"/>
                          <a:ea typeface="KaiTi" panose="02010609060101010101" pitchFamily="49" charset="-122"/>
                          <a:cs typeface="FTMMJM+KaiTi_GB2312"/>
                        </a:rPr>
                        <m:t>𝛼</m:t>
                      </m:r>
                      <m:r>
                        <a:rPr lang="zh-CN" altLang="en-US" sz="1400" i="1" dirty="0">
                          <a:solidFill>
                            <a:srgbClr val="FF0000"/>
                          </a:solidFill>
                          <a:latin typeface="Cambria Math" panose="02040503050406030204" pitchFamily="18" charset="0"/>
                          <a:ea typeface="KaiTi" panose="02010609060101010101" pitchFamily="49" charset="-122"/>
                          <a:cs typeface="FTMMJM+KaiTi_GB2312"/>
                        </a:rPr>
                        <m:t>的选择与</m:t>
                      </m:r>
                      <m:r>
                        <a:rPr lang="zh-CN" altLang="en-US" sz="1400" i="1" dirty="0">
                          <a:solidFill>
                            <a:srgbClr val="FF0000"/>
                          </a:solidFill>
                          <a:latin typeface="Cambria Math" panose="02040503050406030204" pitchFamily="18" charset="0"/>
                          <a:ea typeface="KaiTi" panose="02010609060101010101" pitchFamily="49" charset="-122"/>
                          <a:cs typeface="FTMMJM+KaiTi_GB2312"/>
                        </a:rPr>
                        <m:t>𝑃</m:t>
                      </m:r>
                      <m:r>
                        <a:rPr lang="zh-CN" altLang="en-US" sz="1400" i="1" dirty="0">
                          <a:solidFill>
                            <a:srgbClr val="FF0000"/>
                          </a:solidFill>
                          <a:latin typeface="Cambria Math" panose="02040503050406030204" pitchFamily="18" charset="0"/>
                          <a:ea typeface="KaiTi" panose="02010609060101010101" pitchFamily="49" charset="-122"/>
                          <a:cs typeface="FTMMJM+KaiTi_GB2312"/>
                        </a:rPr>
                        <m:t>值</m:t>
                      </m:r>
                    </m:oMath>
                  </m:oMathPara>
                </a14:m>
                <a:br>
                  <a:rPr lang="zh-CN" altLang="en-US" sz="1400" dirty="0">
                    <a:solidFill>
                      <a:srgbClr val="FF0000"/>
                    </a:solidFill>
                    <a:latin typeface="KaiTi" panose="02010609060101010101" pitchFamily="49" charset="-122"/>
                    <a:ea typeface="KaiTi" panose="02010609060101010101" pitchFamily="49" charset="-122"/>
                    <a:cs typeface="FTMMJM+KaiTi_GB2312"/>
                  </a:rPr>
                </a:br>
                <a:endParaRPr kumimoji="1" lang="zh-CN" altLang="en-US" dirty="0"/>
              </a:p>
            </p:txBody>
          </p:sp>
        </mc:Choice>
        <mc:Fallback xmlns="">
          <p:sp>
            <p:nvSpPr>
              <p:cNvPr id="2" name="标题 1">
                <a:extLst>
                  <a:ext uri="{FF2B5EF4-FFF2-40B4-BE49-F238E27FC236}">
                    <a16:creationId xmlns:a16="http://schemas.microsoft.com/office/drawing/2014/main" id="{C16E7887-FA45-DA4B-B91F-71AD37EE371B}"/>
                  </a:ext>
                </a:extLst>
              </p:cNvPr>
              <p:cNvSpPr>
                <a:spLocks noGrp="1" noRot="1" noChangeAspect="1" noMove="1" noResize="1" noEditPoints="1" noAdjustHandles="1" noChangeArrowheads="1" noChangeShapeType="1" noTextEdit="1"/>
              </p:cNvSpPr>
              <p:nvPr>
                <p:ph type="title"/>
              </p:nvPr>
            </p:nvSpPr>
            <p:spPr>
              <a:xfrm>
                <a:off x="606761" y="194072"/>
                <a:ext cx="2701552" cy="411922"/>
              </a:xfr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占位符 7">
                <a:extLst>
                  <a:ext uri="{FF2B5EF4-FFF2-40B4-BE49-F238E27FC236}">
                    <a16:creationId xmlns:a16="http://schemas.microsoft.com/office/drawing/2014/main" id="{14987208-8A1D-8545-B6FC-E47F503F31B4}"/>
                  </a:ext>
                </a:extLst>
              </p:cNvPr>
              <p:cNvSpPr>
                <a:spLocks noGrp="1"/>
              </p:cNvSpPr>
              <p:nvPr>
                <p:ph type="body" idx="1"/>
              </p:nvPr>
            </p:nvSpPr>
            <p:spPr>
              <a:xfrm>
                <a:off x="439440" y="605994"/>
                <a:ext cx="2879815" cy="1538381"/>
              </a:xfrm>
            </p:spPr>
            <p:txBody>
              <a:bodyPr>
                <a:noAutofit/>
              </a:bodyPr>
              <a:lstStyle/>
              <a:p>
                <a:pPr marL="116840">
                  <a:spcBef>
                    <a:spcPts val="10"/>
                  </a:spcBef>
                </a:pPr>
                <a14:m>
                  <m:oMath xmlns:m="http://schemas.openxmlformats.org/officeDocument/2006/math">
                    <m:r>
                      <a:rPr lang="en-US" altLang="zh-CN" sz="800" i="1" dirty="0" smtClean="0">
                        <a:solidFill>
                          <a:srgbClr val="000000"/>
                        </a:solidFill>
                        <a:latin typeface="Cambria Math" panose="02040503050406030204" pitchFamily="18" charset="0"/>
                        <a:ea typeface="KaiTi" panose="02010609060101010101" pitchFamily="49" charset="-122"/>
                        <a:cs typeface="SimSun"/>
                      </a:rPr>
                      <m:t>𝑝</m:t>
                    </m:r>
                  </m:oMath>
                </a14:m>
                <a:r>
                  <a:rPr lang="zh-CN" altLang="en-US" sz="800" spc="10" dirty="0">
                    <a:solidFill>
                      <a:srgbClr val="FF0000"/>
                    </a:solidFill>
                    <a:latin typeface="KaiTi" panose="02010609060101010101" pitchFamily="49" charset="-122"/>
                    <a:ea typeface="KaiTi" panose="02010609060101010101" pitchFamily="49" charset="-122"/>
                    <a:cs typeface="FTMMJM+KaiTi_GB2312"/>
                  </a:rPr>
                  <a:t>值</a:t>
                </a:r>
                <a:r>
                  <a:rPr lang="zh-CN" altLang="en-US" sz="800" spc="10" dirty="0">
                    <a:solidFill>
                      <a:srgbClr val="000000"/>
                    </a:solidFill>
                    <a:latin typeface="KaiTi" panose="02010609060101010101" pitchFamily="49" charset="-122"/>
                    <a:ea typeface="KaiTi" panose="02010609060101010101" pitchFamily="49" charset="-122"/>
                    <a:cs typeface="FTMMJM+KaiTi_GB2312"/>
                  </a:rPr>
                  <a:t>（概率值）也称为统计量的精确显著性水平。</a:t>
                </a:r>
                <a:r>
                  <a:rPr lang="zh-CN" altLang="en-US" sz="800" dirty="0">
                    <a:solidFill>
                      <a:srgbClr val="000000"/>
                    </a:solidFill>
                    <a:latin typeface="KaiTi" panose="02010609060101010101" pitchFamily="49" charset="-122"/>
                    <a:ea typeface="KaiTi" panose="02010609060101010101" pitchFamily="49" charset="-122"/>
                    <a:cs typeface="FTMMJM+KaiTi_GB2312"/>
                  </a:rPr>
                  <a:t>它可定义为</a:t>
                </a:r>
                <a:r>
                  <a:rPr lang="zh-CN" altLang="en-US" sz="800" spc="10" dirty="0">
                    <a:solidFill>
                      <a:srgbClr val="FF0000"/>
                    </a:solidFill>
                    <a:latin typeface="KaiTi" panose="02010609060101010101" pitchFamily="49" charset="-122"/>
                    <a:ea typeface="KaiTi" panose="02010609060101010101" pitchFamily="49" charset="-122"/>
                    <a:cs typeface="FTMMJM+KaiTi_GB2312"/>
                  </a:rPr>
                  <a:t>拒绝零假设的最小的显著性水平</a:t>
                </a:r>
                <a:r>
                  <a:rPr lang="zh-CN" altLang="en-US" sz="800" spc="10" dirty="0">
                    <a:solidFill>
                      <a:srgbClr val="000000"/>
                    </a:solidFill>
                    <a:latin typeface="KaiTi" panose="02010609060101010101" pitchFamily="49" charset="-122"/>
                    <a:ea typeface="KaiTi" panose="02010609060101010101" pitchFamily="49" charset="-122"/>
                    <a:cs typeface="FTMMJM+KaiTi_GB2312"/>
                  </a:rPr>
                  <a:t>，</a:t>
                </a:r>
                <a:r>
                  <a:rPr lang="zh-CN" altLang="en-US" sz="800" u="sng" dirty="0">
                    <a:solidFill>
                      <a:srgbClr val="3232CC"/>
                    </a:solidFill>
                    <a:latin typeface="KaiTi" panose="02010609060101010101" pitchFamily="49" charset="-122"/>
                    <a:ea typeface="KaiTi" panose="02010609060101010101" pitchFamily="49" charset="-122"/>
                    <a:cs typeface="SimSun"/>
                  </a:rPr>
                  <a:t>也称精确的显著性水平</a:t>
                </a:r>
                <a:r>
                  <a:rPr lang="en-US" altLang="zh-CN" sz="800" u="sng" dirty="0">
                    <a:solidFill>
                      <a:srgbClr val="3232CC"/>
                    </a:solidFill>
                    <a:latin typeface="KaiTi" panose="02010609060101010101" pitchFamily="49" charset="-122"/>
                    <a:ea typeface="KaiTi" panose="02010609060101010101" pitchFamily="49" charset="-122"/>
                    <a:cs typeface="IFFBPT+TimesNewRomanPS-BoldMT"/>
                  </a:rPr>
                  <a:t>.</a:t>
                </a:r>
                <a:r>
                  <a:rPr lang="zh-CN" altLang="en-US" sz="800" dirty="0">
                    <a:solidFill>
                      <a:srgbClr val="000000"/>
                    </a:solidFill>
                    <a:latin typeface="KaiTi" panose="02010609060101010101" pitchFamily="49" charset="-122"/>
                    <a:ea typeface="KaiTi" panose="02010609060101010101" pitchFamily="49" charset="-122"/>
                    <a:cs typeface="SimSun"/>
                  </a:rPr>
                  <a:t>很多统计软件，回归分析结果都给出了</a:t>
                </a:r>
                <a14:m>
                  <m:oMath xmlns:m="http://schemas.openxmlformats.org/officeDocument/2006/math">
                    <m:r>
                      <a:rPr lang="en-US" altLang="zh-CN" sz="800" i="1" dirty="0" smtClean="0">
                        <a:solidFill>
                          <a:srgbClr val="000000"/>
                        </a:solidFill>
                        <a:latin typeface="Cambria Math" panose="02040503050406030204" pitchFamily="18" charset="0"/>
                        <a:ea typeface="KaiTi" panose="02010609060101010101" pitchFamily="49" charset="-122"/>
                        <a:cs typeface="SimSun"/>
                      </a:rPr>
                      <m:t>𝑝</m:t>
                    </m:r>
                  </m:oMath>
                </a14:m>
                <a:r>
                  <a:rPr lang="zh-CN" altLang="en-US" sz="800" dirty="0">
                    <a:solidFill>
                      <a:srgbClr val="000000"/>
                    </a:solidFill>
                    <a:latin typeface="KaiTi" panose="02010609060101010101" pitchFamily="49" charset="-122"/>
                    <a:ea typeface="KaiTi" panose="02010609060101010101" pitchFamily="49" charset="-122"/>
                    <a:cs typeface="SimSun"/>
                  </a:rPr>
                  <a:t>值</a:t>
                </a:r>
                <a:r>
                  <a:rPr lang="en-US" altLang="zh-CN" sz="800" dirty="0">
                    <a:solidFill>
                      <a:srgbClr val="000000"/>
                    </a:solidFill>
                    <a:latin typeface="KaiTi" panose="02010609060101010101" pitchFamily="49" charset="-122"/>
                    <a:ea typeface="KaiTi" panose="02010609060101010101" pitchFamily="49" charset="-122"/>
                    <a:cs typeface="SimSun"/>
                  </a:rPr>
                  <a:t>.</a:t>
                </a:r>
                <a:r>
                  <a:rPr lang="zh-CN" altLang="en-US" sz="800" spc="10" dirty="0">
                    <a:solidFill>
                      <a:srgbClr val="000000"/>
                    </a:solidFill>
                    <a:latin typeface="KaiTi" panose="02010609060101010101" pitchFamily="49" charset="-122"/>
                    <a:ea typeface="KaiTi" panose="02010609060101010101" pitchFamily="49" charset="-122"/>
                    <a:cs typeface="FTMMJM+KaiTi_GB2312"/>
                  </a:rPr>
                  <a:t>一般规律：</a:t>
                </a:r>
                <a:r>
                  <a:rPr lang="en-US" altLang="zh-CN" sz="800" dirty="0">
                    <a:solidFill>
                      <a:srgbClr val="000000"/>
                    </a:solidFill>
                    <a:ea typeface="KaiTi" panose="02010609060101010101" pitchFamily="49" charset="-122"/>
                    <a:cs typeface="SimSun"/>
                  </a:rPr>
                  <a:t> </a:t>
                </a:r>
                <a14:m>
                  <m:oMath xmlns:m="http://schemas.openxmlformats.org/officeDocument/2006/math">
                    <m:r>
                      <a:rPr lang="en-US" altLang="zh-CN" sz="800" i="1" dirty="0">
                        <a:solidFill>
                          <a:srgbClr val="000000"/>
                        </a:solidFill>
                        <a:latin typeface="Cambria Math" panose="02040503050406030204" pitchFamily="18" charset="0"/>
                        <a:ea typeface="KaiTi" panose="02010609060101010101" pitchFamily="49" charset="-122"/>
                        <a:cs typeface="SimSun"/>
                      </a:rPr>
                      <m:t>𝑝</m:t>
                    </m:r>
                  </m:oMath>
                </a14:m>
                <a:r>
                  <a:rPr lang="zh-CN" altLang="en-US" sz="800" spc="10" dirty="0">
                    <a:solidFill>
                      <a:srgbClr val="FF0000"/>
                    </a:solidFill>
                    <a:latin typeface="KaiTi" panose="02010609060101010101" pitchFamily="49" charset="-122"/>
                    <a:ea typeface="KaiTi" panose="02010609060101010101" pitchFamily="49" charset="-122"/>
                    <a:cs typeface="FTMMJM+KaiTi_GB2312"/>
                  </a:rPr>
                  <a:t>值越小，越能拒绝零假设</a:t>
                </a:r>
                <a:r>
                  <a:rPr lang="zh-CN" altLang="en-US" sz="800" dirty="0">
                    <a:solidFill>
                      <a:srgbClr val="000000"/>
                    </a:solidFill>
                    <a:latin typeface="KaiTi" panose="02010609060101010101" pitchFamily="49" charset="-122"/>
                    <a:ea typeface="KaiTi" panose="02010609060101010101" pitchFamily="49" charset="-122"/>
                    <a:cs typeface="FTMMJM+KaiTi_GB2312"/>
                  </a:rPr>
                  <a:t>。</a:t>
                </a:r>
                <a:endParaRPr lang="en-US" altLang="zh-CN" sz="800" spc="10" dirty="0">
                  <a:solidFill>
                    <a:srgbClr val="000000"/>
                  </a:solidFill>
                  <a:latin typeface="KaiTi" panose="02010609060101010101" pitchFamily="49" charset="-122"/>
                  <a:ea typeface="KaiTi" panose="02010609060101010101" pitchFamily="49" charset="-122"/>
                  <a:cs typeface="FTMMJM+KaiTi_GB2312"/>
                </a:endParaRPr>
              </a:p>
              <a:p>
                <a:pPr marL="0" marR="0">
                  <a:spcBef>
                    <a:spcPts val="135"/>
                  </a:spcBef>
                  <a:spcAft>
                    <a:spcPts val="0"/>
                  </a:spcAft>
                </a:pPr>
                <a14:m>
                  <m:oMath xmlns:m="http://schemas.openxmlformats.org/officeDocument/2006/math">
                    <m:r>
                      <a:rPr lang="en-US" altLang="zh-CN" sz="800" i="1" dirty="0">
                        <a:solidFill>
                          <a:srgbClr val="000000"/>
                        </a:solidFill>
                        <a:latin typeface="Cambria Math" panose="02040503050406030204" pitchFamily="18" charset="0"/>
                        <a:ea typeface="KaiTi" panose="02010609060101010101" pitchFamily="49" charset="-122"/>
                        <a:cs typeface="SimSun"/>
                      </a:rPr>
                      <m:t>𝑝</m:t>
                    </m:r>
                  </m:oMath>
                </a14:m>
                <a:r>
                  <a:rPr lang="zh-CN" altLang="en-US" sz="800" spc="-10" dirty="0">
                    <a:solidFill>
                      <a:srgbClr val="3232CC"/>
                    </a:solidFill>
                    <a:latin typeface="KaiTi" panose="02010609060101010101" pitchFamily="49" charset="-122"/>
                    <a:ea typeface="KaiTi" panose="02010609060101010101" pitchFamily="49" charset="-122"/>
                    <a:cs typeface="SimSun"/>
                  </a:rPr>
                  <a:t>值的计算</a:t>
                </a:r>
                <a:r>
                  <a:rPr lang="en-US" altLang="zh-CN" sz="800" dirty="0">
                    <a:solidFill>
                      <a:srgbClr val="3232CC"/>
                    </a:solidFill>
                    <a:latin typeface="KaiTi" panose="02010609060101010101" pitchFamily="49" charset="-122"/>
                    <a:ea typeface="KaiTi" panose="02010609060101010101" pitchFamily="49" charset="-122"/>
                    <a:cs typeface="IFFBPT+TimesNewRomanPS-BoldMT"/>
                  </a:rPr>
                  <a:t>:</a:t>
                </a:r>
                <a:r>
                  <a:rPr lang="zh-CN" altLang="en-US" sz="800" dirty="0">
                    <a:solidFill>
                      <a:srgbClr val="000000"/>
                    </a:solidFill>
                    <a:latin typeface="KaiTi" panose="02010609060101010101" pitchFamily="49" charset="-122"/>
                    <a:ea typeface="KaiTi" panose="02010609060101010101" pitchFamily="49" charset="-122"/>
                    <a:cs typeface="SimSun"/>
                  </a:rPr>
                  <a:t>根据样本数据计算</a:t>
                </a:r>
                <a:r>
                  <a:rPr lang="zh-CN" altLang="en-US" sz="800" dirty="0">
                    <a:solidFill>
                      <a:srgbClr val="3232CC"/>
                    </a:solidFill>
                    <a:latin typeface="KaiTi" panose="02010609060101010101" pitchFamily="49" charset="-122"/>
                    <a:ea typeface="KaiTi" panose="02010609060101010101" pitchFamily="49" charset="-122"/>
                    <a:cs typeface="SimSun"/>
                  </a:rPr>
                  <a:t>统计量</a:t>
                </a:r>
                <a:r>
                  <a:rPr lang="en-US" altLang="zh-CN" sz="800" dirty="0">
                    <a:solidFill>
                      <a:srgbClr val="000000"/>
                    </a:solidFill>
                    <a:latin typeface="KaiTi" panose="02010609060101010101" pitchFamily="49" charset="-122"/>
                    <a:ea typeface="KaiTi" panose="02010609060101010101" pitchFamily="49" charset="-122"/>
                    <a:cs typeface="IFFBPT+TimesNewRomanPS-BoldMT"/>
                  </a:rPr>
                  <a:t>,</a:t>
                </a:r>
                <a:r>
                  <a:rPr lang="zh-CN" altLang="en-US" sz="800" dirty="0">
                    <a:solidFill>
                      <a:srgbClr val="000000"/>
                    </a:solidFill>
                    <a:latin typeface="KaiTi" panose="02010609060101010101" pitchFamily="49" charset="-122"/>
                    <a:ea typeface="KaiTi" panose="02010609060101010101" pitchFamily="49" charset="-122"/>
                    <a:cs typeface="SimSun"/>
                  </a:rPr>
                  <a:t>然后查相应的分布</a:t>
                </a:r>
                <a:r>
                  <a:rPr lang="zh-CN" altLang="en-US" sz="800" spc="-10" dirty="0">
                    <a:solidFill>
                      <a:srgbClr val="000000"/>
                    </a:solidFill>
                    <a:latin typeface="KaiTi" panose="02010609060101010101" pitchFamily="49" charset="-122"/>
                    <a:ea typeface="KaiTi" panose="02010609060101010101" pitchFamily="49" charset="-122"/>
                    <a:cs typeface="SimSun"/>
                  </a:rPr>
                  <a:t>表</a:t>
                </a:r>
                <a:r>
                  <a:rPr lang="en-US" altLang="zh-CN" sz="800" dirty="0">
                    <a:solidFill>
                      <a:srgbClr val="000000"/>
                    </a:solidFill>
                    <a:latin typeface="KaiTi" panose="02010609060101010101" pitchFamily="49" charset="-122"/>
                    <a:ea typeface="KaiTi" panose="02010609060101010101" pitchFamily="49" charset="-122"/>
                    <a:cs typeface="IFFBPT+TimesNewRomanPS-BoldMT"/>
                  </a:rPr>
                  <a:t>,</a:t>
                </a:r>
                <a:r>
                  <a:rPr lang="zh-CN" altLang="en-US" sz="800" dirty="0">
                    <a:solidFill>
                      <a:srgbClr val="000000"/>
                    </a:solidFill>
                    <a:latin typeface="KaiTi" panose="02010609060101010101" pitchFamily="49" charset="-122"/>
                    <a:ea typeface="KaiTi" panose="02010609060101010101" pitchFamily="49" charset="-122"/>
                    <a:cs typeface="SimSun"/>
                  </a:rPr>
                  <a:t>获得相应的</a:t>
                </a:r>
                <a:r>
                  <a:rPr lang="zh-CN" altLang="en-US" sz="800" dirty="0">
                    <a:solidFill>
                      <a:srgbClr val="FF0000"/>
                    </a:solidFill>
                    <a:latin typeface="KaiTi" panose="02010609060101010101" pitchFamily="49" charset="-122"/>
                    <a:ea typeface="KaiTi" panose="02010609060101010101" pitchFamily="49" charset="-122"/>
                    <a:cs typeface="SimSun"/>
                  </a:rPr>
                  <a:t>近似</a:t>
                </a:r>
                <a14:m>
                  <m:oMath xmlns:m="http://schemas.openxmlformats.org/officeDocument/2006/math">
                    <m:r>
                      <a:rPr lang="en-US" altLang="zh-CN" sz="800" i="1" dirty="0">
                        <a:solidFill>
                          <a:srgbClr val="000000"/>
                        </a:solidFill>
                        <a:latin typeface="Cambria Math" panose="02040503050406030204" pitchFamily="18" charset="0"/>
                        <a:ea typeface="KaiTi" panose="02010609060101010101" pitchFamily="49" charset="-122"/>
                        <a:cs typeface="SimSun"/>
                      </a:rPr>
                      <m:t>𝑝</m:t>
                    </m:r>
                  </m:oMath>
                </a14:m>
                <a:r>
                  <a:rPr lang="zh-CN" altLang="en-US" sz="800" spc="-12" dirty="0">
                    <a:solidFill>
                      <a:srgbClr val="FF0000"/>
                    </a:solidFill>
                    <a:latin typeface="KaiTi" panose="02010609060101010101" pitchFamily="49" charset="-122"/>
                    <a:ea typeface="KaiTi" panose="02010609060101010101" pitchFamily="49" charset="-122"/>
                    <a:cs typeface="SimSun"/>
                  </a:rPr>
                  <a:t>值</a:t>
                </a:r>
                <a:r>
                  <a:rPr lang="en-US" altLang="zh-CN" sz="800" dirty="0">
                    <a:solidFill>
                      <a:srgbClr val="000000"/>
                    </a:solidFill>
                    <a:latin typeface="KaiTi" panose="02010609060101010101" pitchFamily="49" charset="-122"/>
                    <a:ea typeface="KaiTi" panose="02010609060101010101" pitchFamily="49" charset="-122"/>
                    <a:cs typeface="IFFBPT+TimesNewRomanPS-BoldMT"/>
                  </a:rPr>
                  <a:t>.</a:t>
                </a:r>
                <a:r>
                  <a:rPr lang="zh-CN" altLang="en-US" sz="800" dirty="0">
                    <a:solidFill>
                      <a:srgbClr val="3232CC"/>
                    </a:solidFill>
                    <a:latin typeface="KaiTi" panose="02010609060101010101" pitchFamily="49" charset="-122"/>
                    <a:ea typeface="KaiTi" panose="02010609060101010101" pitchFamily="49" charset="-122"/>
                    <a:cs typeface="IOTCPM+Wingdings-Regular"/>
                  </a:rPr>
                  <a:t> </a:t>
                </a:r>
                <a:endParaRPr lang="en-US" altLang="zh-CN" sz="800" dirty="0">
                  <a:solidFill>
                    <a:srgbClr val="3232CC"/>
                  </a:solidFill>
                  <a:latin typeface="KaiTi" panose="02010609060101010101" pitchFamily="49" charset="-122"/>
                  <a:ea typeface="KaiTi" panose="02010609060101010101" pitchFamily="49" charset="-122"/>
                  <a:cs typeface="IOTCPM+Wingdings-Regular"/>
                </a:endParaRPr>
              </a:p>
              <a:p>
                <a:pPr marL="0" marR="0">
                  <a:spcBef>
                    <a:spcPts val="135"/>
                  </a:spcBef>
                  <a:spcAft>
                    <a:spcPts val="0"/>
                  </a:spcAft>
                </a:pPr>
                <a:endParaRPr lang="en-US" altLang="zh-CN" sz="800" dirty="0">
                  <a:solidFill>
                    <a:srgbClr val="3232CC"/>
                  </a:solidFill>
                  <a:latin typeface="KaiTi" panose="02010609060101010101" pitchFamily="49" charset="-122"/>
                  <a:ea typeface="KaiTi" panose="02010609060101010101" pitchFamily="49" charset="-122"/>
                  <a:cs typeface="IOTCPM+Wingdings-Regular"/>
                </a:endParaRPr>
              </a:p>
              <a:p>
                <a:pPr marL="0" marR="0">
                  <a:spcBef>
                    <a:spcPts val="135"/>
                  </a:spcBef>
                  <a:spcAft>
                    <a:spcPts val="0"/>
                  </a:spcAft>
                </a:pPr>
                <a:r>
                  <a:rPr lang="zh-CN" altLang="en-US" sz="800" spc="-10" dirty="0">
                    <a:solidFill>
                      <a:srgbClr val="000000"/>
                    </a:solidFill>
                    <a:latin typeface="KaiTi" panose="02010609060101010101" pitchFamily="49" charset="-122"/>
                    <a:ea typeface="KaiTi" panose="02010609060101010101" pitchFamily="49" charset="-122"/>
                    <a:cs typeface="SimSun"/>
                  </a:rPr>
                  <a:t>例如</a:t>
                </a:r>
                <a:r>
                  <a:rPr lang="en-US" altLang="zh-CN" sz="800" dirty="0">
                    <a:solidFill>
                      <a:srgbClr val="000000"/>
                    </a:solidFill>
                    <a:latin typeface="KaiTi" panose="02010609060101010101" pitchFamily="49" charset="-122"/>
                    <a:ea typeface="KaiTi" panose="02010609060101010101" pitchFamily="49" charset="-122"/>
                    <a:cs typeface="IFFBPT+TimesNewRomanPS-BoldMT"/>
                  </a:rPr>
                  <a:t>:</a:t>
                </a:r>
                <a:r>
                  <a:rPr lang="zh-CN" altLang="en-US" sz="800" dirty="0">
                    <a:solidFill>
                      <a:srgbClr val="000000"/>
                    </a:solidFill>
                    <a:latin typeface="KaiTi" panose="02010609060101010101" pitchFamily="49" charset="-122"/>
                    <a:ea typeface="KaiTi" panose="02010609060101010101" pitchFamily="49" charset="-122"/>
                    <a:cs typeface="SimSun"/>
                  </a:rPr>
                  <a:t>已知</a:t>
                </a:r>
                <a14:m>
                  <m:oMath xmlns:m="http://schemas.openxmlformats.org/officeDocument/2006/math">
                    <m:r>
                      <a:rPr lang="en-US" altLang="zh-CN" sz="800" i="1" dirty="0" smtClean="0">
                        <a:solidFill>
                          <a:srgbClr val="000000"/>
                        </a:solidFill>
                        <a:latin typeface="Cambria Math" panose="02040503050406030204" pitchFamily="18" charset="0"/>
                        <a:ea typeface="KaiTi" panose="02010609060101010101" pitchFamily="49" charset="-122"/>
                        <a:cs typeface="IFFBPT+TimesNewRomanPS-BoldMT"/>
                      </a:rPr>
                      <m:t>𝑛</m:t>
                    </m:r>
                    <m:r>
                      <a:rPr lang="en-US" altLang="zh-CN" sz="800" i="1" dirty="0" smtClean="0">
                        <a:solidFill>
                          <a:srgbClr val="000000"/>
                        </a:solidFill>
                        <a:latin typeface="Cambria Math" panose="02040503050406030204" pitchFamily="18" charset="0"/>
                        <a:ea typeface="KaiTi" panose="02010609060101010101" pitchFamily="49" charset="-122"/>
                        <a:cs typeface="IFFBPT+TimesNewRomanPS-BoldMT"/>
                      </a:rPr>
                      <m:t>=20,</m:t>
                    </m:r>
                    <m:r>
                      <a:rPr lang="zh-CN" altLang="en-US" sz="800" i="1" spc="-11" dirty="0">
                        <a:solidFill>
                          <a:srgbClr val="000000"/>
                        </a:solidFill>
                        <a:latin typeface="Cambria Math" panose="02040503050406030204" pitchFamily="18" charset="0"/>
                        <a:ea typeface="KaiTi" panose="02010609060101010101" pitchFamily="49" charset="-122"/>
                        <a:cs typeface="SimSun"/>
                      </a:rPr>
                      <m:t>计算得</m:t>
                    </m:r>
                    <m:r>
                      <a:rPr lang="en-US" altLang="zh-CN" sz="800" i="1" dirty="0">
                        <a:solidFill>
                          <a:srgbClr val="000000"/>
                        </a:solidFill>
                        <a:latin typeface="Cambria Math" panose="02040503050406030204" pitchFamily="18" charset="0"/>
                        <a:ea typeface="KaiTi" panose="02010609060101010101" pitchFamily="49" charset="-122"/>
                        <a:cs typeface="IFFBPT+TimesNewRomanPS-BoldMT"/>
                      </a:rPr>
                      <m:t>𝑡</m:t>
                    </m:r>
                    <m:r>
                      <a:rPr lang="en-US" altLang="zh-CN" sz="800" i="1" dirty="0">
                        <a:solidFill>
                          <a:srgbClr val="000000"/>
                        </a:solidFill>
                        <a:latin typeface="Cambria Math" panose="02040503050406030204" pitchFamily="18" charset="0"/>
                        <a:ea typeface="KaiTi" panose="02010609060101010101" pitchFamily="49" charset="-122"/>
                        <a:cs typeface="IFFBPT+TimesNewRomanPS-BoldMT"/>
                      </a:rPr>
                      <m:t>=3.552，</m:t>
                    </m:r>
                  </m:oMath>
                </a14:m>
                <a:r>
                  <a:rPr lang="zh-CN" altLang="en-US" sz="800" dirty="0">
                    <a:solidFill>
                      <a:srgbClr val="000000"/>
                    </a:solidFill>
                    <a:latin typeface="KaiTi" panose="02010609060101010101" pitchFamily="49" charset="-122"/>
                    <a:ea typeface="KaiTi" panose="02010609060101010101" pitchFamily="49" charset="-122"/>
                    <a:cs typeface="SimSun"/>
                  </a:rPr>
                  <a:t>得到查Ｔ分布表可得：得到单边检测</a:t>
                </a:r>
                <a14:m>
                  <m:oMath xmlns:m="http://schemas.openxmlformats.org/officeDocument/2006/math">
                    <m:r>
                      <a:rPr lang="en-US" altLang="zh-CN" sz="800" i="1" dirty="0" smtClean="0">
                        <a:solidFill>
                          <a:srgbClr val="000000"/>
                        </a:solidFill>
                        <a:latin typeface="Cambria Math" panose="02040503050406030204" pitchFamily="18" charset="0"/>
                        <a:ea typeface="KaiTi" panose="02010609060101010101" pitchFamily="49" charset="-122"/>
                        <a:cs typeface="SimSun"/>
                      </a:rPr>
                      <m:t>𝑝</m:t>
                    </m:r>
                    <m:r>
                      <a:rPr lang="en-US" altLang="zh-CN" sz="800" i="1" spc="25" dirty="0" smtClean="0">
                        <a:solidFill>
                          <a:srgbClr val="000000"/>
                        </a:solidFill>
                        <a:latin typeface="Cambria Math" panose="02040503050406030204" pitchFamily="18" charset="0"/>
                        <a:ea typeface="KaiTi" panose="02010609060101010101" pitchFamily="49" charset="-122"/>
                        <a:cs typeface="IFFBPT+TimesNewRomanPS-BoldMT"/>
                      </a:rPr>
                      <m:t> </m:t>
                    </m:r>
                    <m:r>
                      <a:rPr lang="en-US" altLang="zh-CN" sz="800" i="1" dirty="0">
                        <a:solidFill>
                          <a:srgbClr val="000000"/>
                        </a:solidFill>
                        <a:latin typeface="Cambria Math" panose="02040503050406030204" pitchFamily="18" charset="0"/>
                        <a:ea typeface="KaiTi" panose="02010609060101010101" pitchFamily="49" charset="-122"/>
                        <a:cs typeface="IFFBPT+TimesNewRomanPS-BoldMT"/>
                      </a:rPr>
                      <m:t>=0.0</m:t>
                    </m:r>
                    <m:r>
                      <a:rPr lang="en-US" altLang="zh-CN" sz="800" b="0" i="1" dirty="0" smtClean="0">
                        <a:solidFill>
                          <a:srgbClr val="000000"/>
                        </a:solidFill>
                        <a:latin typeface="Cambria Math" panose="02040503050406030204" pitchFamily="18" charset="0"/>
                        <a:ea typeface="KaiTi" panose="02010609060101010101" pitchFamily="49" charset="-122"/>
                        <a:cs typeface="IFFBPT+TimesNewRomanPS-BoldMT"/>
                      </a:rPr>
                      <m:t>0</m:t>
                    </m:r>
                    <m:r>
                      <a:rPr lang="en-US" altLang="zh-CN" sz="800" i="1" dirty="0">
                        <a:solidFill>
                          <a:srgbClr val="000000"/>
                        </a:solidFill>
                        <a:latin typeface="Cambria Math" panose="02040503050406030204" pitchFamily="18" charset="0"/>
                        <a:ea typeface="KaiTi" panose="02010609060101010101" pitchFamily="49" charset="-122"/>
                        <a:cs typeface="IFFBPT+TimesNewRomanPS-BoldMT"/>
                      </a:rPr>
                      <m:t>1</m:t>
                    </m:r>
                  </m:oMath>
                </a14:m>
                <a:r>
                  <a:rPr lang="zh-CN" altLang="en-US" sz="800" dirty="0">
                    <a:solidFill>
                      <a:srgbClr val="000000"/>
                    </a:solidFill>
                    <a:latin typeface="KaiTi" panose="02010609060101010101" pitchFamily="49" charset="-122"/>
                    <a:ea typeface="KaiTi" panose="02010609060101010101" pitchFamily="49" charset="-122"/>
                    <a:cs typeface="SimSun"/>
                  </a:rPr>
                  <a:t>，双边检测</a:t>
                </a:r>
                <a14:m>
                  <m:oMath xmlns:m="http://schemas.openxmlformats.org/officeDocument/2006/math">
                    <m:r>
                      <a:rPr lang="en-US" altLang="zh-CN" sz="800" i="1" dirty="0" smtClean="0">
                        <a:solidFill>
                          <a:srgbClr val="000000"/>
                        </a:solidFill>
                        <a:latin typeface="Cambria Math" panose="02040503050406030204" pitchFamily="18" charset="0"/>
                        <a:ea typeface="KaiTi" panose="02010609060101010101" pitchFamily="49" charset="-122"/>
                        <a:cs typeface="IFFBPT+TimesNewRomanPS-BoldMT"/>
                      </a:rPr>
                      <m:t>𝑝</m:t>
                    </m:r>
                    <m:r>
                      <a:rPr lang="en-US" altLang="zh-CN" sz="800" i="1" spc="25" dirty="0">
                        <a:solidFill>
                          <a:srgbClr val="000000"/>
                        </a:solidFill>
                        <a:latin typeface="Cambria Math" panose="02040503050406030204" pitchFamily="18" charset="0"/>
                        <a:ea typeface="KaiTi" panose="02010609060101010101" pitchFamily="49" charset="-122"/>
                        <a:cs typeface="IFFBPT+TimesNewRomanPS-BoldMT"/>
                      </a:rPr>
                      <m:t> </m:t>
                    </m:r>
                    <m:r>
                      <a:rPr lang="en-US" altLang="zh-CN" sz="800" i="1" dirty="0">
                        <a:solidFill>
                          <a:srgbClr val="000000"/>
                        </a:solidFill>
                        <a:latin typeface="Cambria Math" panose="02040503050406030204" pitchFamily="18" charset="0"/>
                        <a:ea typeface="KaiTi" panose="02010609060101010101" pitchFamily="49" charset="-122"/>
                        <a:cs typeface="IFFBPT+TimesNewRomanPS-BoldMT"/>
                      </a:rPr>
                      <m:t>=0.0</m:t>
                    </m:r>
                    <m:r>
                      <a:rPr lang="en-US" altLang="zh-CN" sz="800" b="0" i="1" dirty="0" smtClean="0">
                        <a:solidFill>
                          <a:srgbClr val="000000"/>
                        </a:solidFill>
                        <a:latin typeface="Cambria Math" panose="02040503050406030204" pitchFamily="18" charset="0"/>
                        <a:ea typeface="KaiTi" panose="02010609060101010101" pitchFamily="49" charset="-122"/>
                        <a:cs typeface="IFFBPT+TimesNewRomanPS-BoldMT"/>
                      </a:rPr>
                      <m:t>0</m:t>
                    </m:r>
                    <m:r>
                      <a:rPr lang="en-US" altLang="zh-CN" sz="800" i="1" dirty="0">
                        <a:solidFill>
                          <a:srgbClr val="000000"/>
                        </a:solidFill>
                        <a:latin typeface="Cambria Math" panose="02040503050406030204" pitchFamily="18" charset="0"/>
                        <a:ea typeface="KaiTi" panose="02010609060101010101" pitchFamily="49" charset="-122"/>
                        <a:cs typeface="IFFBPT+TimesNewRomanPS-BoldMT"/>
                      </a:rPr>
                      <m:t>2</m:t>
                    </m:r>
                  </m:oMath>
                </a14:m>
                <a:r>
                  <a:rPr lang="en-US" altLang="zh-CN" sz="800" dirty="0">
                    <a:solidFill>
                      <a:srgbClr val="000000"/>
                    </a:solidFill>
                    <a:latin typeface="KaiTi" panose="02010609060101010101" pitchFamily="49" charset="-122"/>
                    <a:ea typeface="KaiTi" panose="02010609060101010101" pitchFamily="49" charset="-122"/>
                    <a:cs typeface="IFFBPT+TimesNewRomanPS-BoldMT"/>
                  </a:rPr>
                  <a:t>,</a:t>
                </a:r>
                <a:r>
                  <a:rPr lang="zh-CN" altLang="en-US" sz="800" spc="-10" dirty="0">
                    <a:solidFill>
                      <a:srgbClr val="000000"/>
                    </a:solidFill>
                    <a:latin typeface="KaiTi" panose="02010609060101010101" pitchFamily="49" charset="-122"/>
                    <a:ea typeface="KaiTi" panose="02010609060101010101" pitchFamily="49" charset="-122"/>
                    <a:cs typeface="SimSun"/>
                  </a:rPr>
                  <a:t>它定义双边</a:t>
                </a:r>
                <a:r>
                  <a:rPr lang="zh-CN" altLang="en-US" sz="800" dirty="0">
                    <a:solidFill>
                      <a:srgbClr val="000000"/>
                    </a:solidFill>
                    <a:latin typeface="KaiTi" panose="02010609060101010101" pitchFamily="49" charset="-122"/>
                    <a:ea typeface="KaiTi" panose="02010609060101010101" pitchFamily="49" charset="-122"/>
                    <a:cs typeface="SimSun"/>
                  </a:rPr>
                  <a:t>检测为拒绝零假设的最低显著性水平为</a:t>
                </a:r>
                <a:r>
                  <a:rPr lang="en-US" altLang="zh-CN" sz="800" dirty="0">
                    <a:solidFill>
                      <a:srgbClr val="000000"/>
                    </a:solidFill>
                    <a:latin typeface="KaiTi" panose="02010609060101010101" pitchFamily="49" charset="-122"/>
                    <a:ea typeface="KaiTi" panose="02010609060101010101" pitchFamily="49" charset="-122"/>
                    <a:cs typeface="SimSun"/>
                  </a:rPr>
                  <a:t>0.</a:t>
                </a:r>
                <a:r>
                  <a:rPr lang="en-US" altLang="zh-CN" sz="800" dirty="0">
                    <a:solidFill>
                      <a:srgbClr val="000000"/>
                    </a:solidFill>
                    <a:latin typeface="KaiTi" panose="02010609060101010101" pitchFamily="49" charset="-122"/>
                    <a:ea typeface="KaiTi" panose="02010609060101010101" pitchFamily="49" charset="-122"/>
                    <a:cs typeface="IFFBPT+TimesNewRomanPS-BoldMT"/>
                  </a:rPr>
                  <a:t>2%</a:t>
                </a:r>
              </a:p>
            </p:txBody>
          </p:sp>
        </mc:Choice>
        <mc:Fallback xmlns="">
          <p:sp>
            <p:nvSpPr>
              <p:cNvPr id="8" name="文本占位符 7">
                <a:extLst>
                  <a:ext uri="{FF2B5EF4-FFF2-40B4-BE49-F238E27FC236}">
                    <a16:creationId xmlns:a16="http://schemas.microsoft.com/office/drawing/2014/main" id="{14987208-8A1D-8545-B6FC-E47F503F31B4}"/>
                  </a:ext>
                </a:extLst>
              </p:cNvPr>
              <p:cNvSpPr>
                <a:spLocks noGrp="1" noRot="1" noChangeAspect="1" noMove="1" noResize="1" noEditPoints="1" noAdjustHandles="1" noChangeArrowheads="1" noChangeShapeType="1" noTextEdit="1"/>
              </p:cNvSpPr>
              <p:nvPr>
                <p:ph type="body" idx="1"/>
              </p:nvPr>
            </p:nvSpPr>
            <p:spPr>
              <a:xfrm>
                <a:off x="439440" y="605994"/>
                <a:ext cx="2879815" cy="1538381"/>
              </a:xfrm>
              <a:blipFill>
                <a:blip r:embed="rId3"/>
                <a:stretch>
                  <a:fillRect r="-2632" b="-327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94644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BA21D53-4630-6C49-9FEA-32739BBB2221}"/>
              </a:ext>
            </a:extLst>
          </p:cNvPr>
          <p:cNvSpPr>
            <a:spLocks noGrp="1"/>
          </p:cNvSpPr>
          <p:nvPr>
            <p:ph type="title"/>
          </p:nvPr>
        </p:nvSpPr>
        <p:spPr/>
        <p:txBody>
          <a:bodyPr/>
          <a:lstStyle/>
          <a:p>
            <a:r>
              <a:rPr lang="zh-CN" altLang="en-US" dirty="0">
                <a:latin typeface="KaiTi" panose="02010609060101010101" pitchFamily="49" charset="-122"/>
                <a:ea typeface="KaiTi" panose="02010609060101010101" pitchFamily="49" charset="-122"/>
              </a:rPr>
              <a:t>四、概率</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0C086CCB-0680-B940-972C-7B6556CDE346}"/>
                  </a:ext>
                </a:extLst>
              </p:cNvPr>
              <p:cNvSpPr>
                <a:spLocks noGrp="1"/>
              </p:cNvSpPr>
              <p:nvPr>
                <p:ph idx="1"/>
              </p:nvPr>
            </p:nvSpPr>
            <p:spPr/>
            <p:txBody>
              <a:bodyPr>
                <a:normAutofit/>
              </a:bodyPr>
              <a:lstStyle/>
              <a:p>
                <a:r>
                  <a:rPr lang="en-US" altLang="zh-CN" sz="900" dirty="0">
                    <a:latin typeface="KaiTi" panose="02010609060101010101" pitchFamily="49" charset="-122"/>
                    <a:ea typeface="KaiTi" panose="02010609060101010101" pitchFamily="49" charset="-122"/>
                  </a:rPr>
                  <a:t>4</a:t>
                </a:r>
                <a:r>
                  <a:rPr lang="zh-CN" altLang="en-US" sz="900" dirty="0">
                    <a:latin typeface="KaiTi" panose="02010609060101010101" pitchFamily="49" charset="-122"/>
                    <a:ea typeface="KaiTi" panose="02010609060101010101" pitchFamily="49" charset="-122"/>
                  </a:rPr>
                  <a:t>、概率规则</a:t>
                </a:r>
                <a:endParaRPr lang="en-US" altLang="zh-CN" sz="900" dirty="0">
                  <a:latin typeface="KaiTi" panose="02010609060101010101" pitchFamily="49" charset="-122"/>
                  <a:ea typeface="KaiTi" panose="02010609060101010101" pitchFamily="49" charset="-122"/>
                </a:endParaRPr>
              </a:p>
              <a:p>
                <a:pPr marL="0" marR="0">
                  <a:lnSpc>
                    <a:spcPts val="1315"/>
                  </a:lnSpc>
                  <a:spcBef>
                    <a:spcPts val="0"/>
                  </a:spcBef>
                  <a:spcAft>
                    <a:spcPts val="0"/>
                  </a:spcAft>
                </a:pPr>
                <a:r>
                  <a:rPr lang="zh-CN" altLang="en-US" sz="900" dirty="0">
                    <a:latin typeface="KaiTi" panose="02010609060101010101" pitchFamily="49" charset="-122"/>
                    <a:ea typeface="KaiTi" panose="02010609060101010101" pitchFamily="49" charset="-122"/>
                  </a:rPr>
                  <a:t>（</a:t>
                </a:r>
                <a:r>
                  <a:rPr lang="en-US" altLang="zh-CN" sz="900" dirty="0">
                    <a:latin typeface="KaiTi" panose="02010609060101010101" pitchFamily="49" charset="-122"/>
                    <a:ea typeface="KaiTi" panose="02010609060101010101" pitchFamily="49" charset="-122"/>
                  </a:rPr>
                  <a:t>1</a:t>
                </a:r>
                <a:r>
                  <a:rPr lang="zh-CN" altLang="en-US" sz="900" dirty="0">
                    <a:latin typeface="KaiTi" panose="02010609060101010101" pitchFamily="49" charset="-122"/>
                    <a:ea typeface="KaiTi" panose="02010609060101010101" pitchFamily="49" charset="-122"/>
                  </a:rPr>
                  <a:t>）统计独立：</a:t>
                </a:r>
                <a:endParaRPr lang="en-US" altLang="zh-CN" sz="900" dirty="0">
                  <a:latin typeface="KaiTi" panose="02010609060101010101" pitchFamily="49" charset="-122"/>
                  <a:ea typeface="KaiTi" panose="02010609060101010101" pitchFamily="49" charset="-122"/>
                </a:endParaRPr>
              </a:p>
              <a:p>
                <a:pPr marL="179497" lvl="1">
                  <a:lnSpc>
                    <a:spcPts val="1315"/>
                  </a:lnSpc>
                  <a:spcBef>
                    <a:spcPts val="0"/>
                  </a:spcBef>
                </a:pPr>
                <a:r>
                  <a:rPr lang="zh-CN" altLang="en-US" sz="743" dirty="0">
                    <a:solidFill>
                      <a:srgbClr val="000000"/>
                    </a:solidFill>
                    <a:latin typeface="KaiTi" panose="02010609060101010101" pitchFamily="49" charset="-122"/>
                    <a:ea typeface="KaiTi" panose="02010609060101010101" pitchFamily="49" charset="-122"/>
                    <a:cs typeface="SimSun"/>
                  </a:rPr>
                  <a:t>如果事件</a:t>
                </a:r>
                <a:r>
                  <a:rPr lang="zh-CN" altLang="en-US" sz="743" dirty="0">
                    <a:solidFill>
                      <a:srgbClr val="000000"/>
                    </a:solidFill>
                    <a:latin typeface="KaiTi" panose="02010609060101010101" pitchFamily="49" charset="-122"/>
                    <a:ea typeface="KaiTi" panose="02010609060101010101" pitchFamily="49" charset="-122"/>
                    <a:cs typeface="Tahoma"/>
                  </a:rPr>
                  <a:t>同时发生的概率等于各个事件的概率的积，</a:t>
                </a:r>
                <a14:m>
                  <m:oMath xmlns:m="http://schemas.openxmlformats.org/officeDocument/2006/math">
                    <m:r>
                      <a:rPr lang="en-US" altLang="zh-CN" sz="743" i="1" dirty="0" smtClean="0">
                        <a:solidFill>
                          <a:srgbClr val="000000"/>
                        </a:solidFill>
                        <a:latin typeface="Cambria Math" panose="02040503050406030204" pitchFamily="18" charset="0"/>
                        <a:ea typeface="KaiTi" panose="02010609060101010101" pitchFamily="49" charset="-122"/>
                        <a:cs typeface="Tahoma"/>
                      </a:rPr>
                      <m:t>𝑃</m:t>
                    </m:r>
                    <m:r>
                      <a:rPr lang="en-US" altLang="zh-CN" sz="743" i="1" dirty="0">
                        <a:solidFill>
                          <a:srgbClr val="000000"/>
                        </a:solidFill>
                        <a:latin typeface="Cambria Math" panose="02040503050406030204" pitchFamily="18" charset="0"/>
                        <a:ea typeface="KaiTi" panose="02010609060101010101" pitchFamily="49" charset="-122"/>
                        <a:cs typeface="Tahoma"/>
                      </a:rPr>
                      <m:t>(</m:t>
                    </m:r>
                    <m:r>
                      <a:rPr lang="en-US" altLang="zh-CN" sz="743" i="1" dirty="0" smtClean="0">
                        <a:solidFill>
                          <a:srgbClr val="000000"/>
                        </a:solidFill>
                        <a:latin typeface="Cambria Math" panose="02040503050406030204" pitchFamily="18" charset="0"/>
                        <a:ea typeface="KaiTi" panose="02010609060101010101" pitchFamily="49" charset="-122"/>
                        <a:cs typeface="Tahoma"/>
                      </a:rPr>
                      <m:t>𝐴𝐵𝐶</m:t>
                    </m:r>
                    <m:r>
                      <a:rPr lang="en-US" altLang="zh-CN" sz="743" i="1" dirty="0" smtClean="0">
                        <a:solidFill>
                          <a:srgbClr val="000000"/>
                        </a:solidFill>
                        <a:latin typeface="Cambria Math" panose="02040503050406030204" pitchFamily="18" charset="0"/>
                        <a:ea typeface="KaiTi" panose="02010609060101010101" pitchFamily="49" charset="-122"/>
                        <a:cs typeface="Tahoma"/>
                      </a:rPr>
                      <m:t>)= </m:t>
                    </m:r>
                    <m:r>
                      <a:rPr lang="en-US" altLang="zh-CN" sz="743" i="1" dirty="0" smtClean="0">
                        <a:solidFill>
                          <a:srgbClr val="000000"/>
                        </a:solidFill>
                        <a:latin typeface="Cambria Math" panose="02040503050406030204" pitchFamily="18" charset="0"/>
                        <a:ea typeface="KaiTi" panose="02010609060101010101" pitchFamily="49" charset="-122"/>
                        <a:cs typeface="Tahoma"/>
                      </a:rPr>
                      <m:t>𝑃</m:t>
                    </m:r>
                    <m:r>
                      <a:rPr lang="en-US" altLang="zh-CN" sz="743" i="1" dirty="0">
                        <a:solidFill>
                          <a:srgbClr val="000000"/>
                        </a:solidFill>
                        <a:latin typeface="Cambria Math" panose="02040503050406030204" pitchFamily="18" charset="0"/>
                        <a:ea typeface="KaiTi" panose="02010609060101010101" pitchFamily="49" charset="-122"/>
                        <a:cs typeface="Tahoma"/>
                      </a:rPr>
                      <m:t>(</m:t>
                    </m:r>
                    <m:r>
                      <a:rPr lang="en-US" altLang="zh-CN" sz="743" i="1" dirty="0">
                        <a:solidFill>
                          <a:srgbClr val="000000"/>
                        </a:solidFill>
                        <a:latin typeface="Cambria Math" panose="02040503050406030204" pitchFamily="18" charset="0"/>
                        <a:ea typeface="KaiTi" panose="02010609060101010101" pitchFamily="49" charset="-122"/>
                        <a:cs typeface="Tahoma"/>
                      </a:rPr>
                      <m:t>𝐴</m:t>
                    </m:r>
                    <m:r>
                      <a:rPr lang="en-US" altLang="zh-CN" sz="743" i="1" dirty="0" smtClean="0">
                        <a:solidFill>
                          <a:srgbClr val="000000"/>
                        </a:solidFill>
                        <a:latin typeface="Cambria Math" panose="02040503050406030204" pitchFamily="18" charset="0"/>
                        <a:ea typeface="KaiTi" panose="02010609060101010101" pitchFamily="49" charset="-122"/>
                        <a:cs typeface="Tahoma"/>
                      </a:rPr>
                      <m:t>)</m:t>
                    </m:r>
                    <m:r>
                      <a:rPr lang="en-US" altLang="zh-CN" sz="743" i="1" dirty="0">
                        <a:solidFill>
                          <a:srgbClr val="000000"/>
                        </a:solidFill>
                        <a:latin typeface="Cambria Math" panose="02040503050406030204" pitchFamily="18" charset="0"/>
                        <a:ea typeface="KaiTi" panose="02010609060101010101" pitchFamily="49" charset="-122"/>
                        <a:cs typeface="Tahoma"/>
                      </a:rPr>
                      <m:t> </m:t>
                    </m:r>
                    <m:r>
                      <a:rPr lang="en-US" altLang="zh-CN" sz="743" i="1" dirty="0">
                        <a:solidFill>
                          <a:srgbClr val="000000"/>
                        </a:solidFill>
                        <a:latin typeface="Cambria Math" panose="02040503050406030204" pitchFamily="18" charset="0"/>
                        <a:ea typeface="KaiTi" panose="02010609060101010101" pitchFamily="49" charset="-122"/>
                        <a:cs typeface="Tahoma"/>
                      </a:rPr>
                      <m:t>𝑃</m:t>
                    </m:r>
                    <m:r>
                      <a:rPr lang="en-US" altLang="zh-CN" sz="743" i="1" dirty="0">
                        <a:solidFill>
                          <a:srgbClr val="000000"/>
                        </a:solidFill>
                        <a:latin typeface="Cambria Math" panose="02040503050406030204" pitchFamily="18" charset="0"/>
                        <a:ea typeface="KaiTi" panose="02010609060101010101" pitchFamily="49" charset="-122"/>
                        <a:cs typeface="Tahoma"/>
                      </a:rPr>
                      <m:t>(</m:t>
                    </m:r>
                    <m:r>
                      <a:rPr lang="en-US" altLang="zh-CN" sz="743" b="0" i="1" dirty="0" smtClean="0">
                        <a:solidFill>
                          <a:srgbClr val="000000"/>
                        </a:solidFill>
                        <a:latin typeface="Cambria Math" panose="02040503050406030204" pitchFamily="18" charset="0"/>
                        <a:ea typeface="KaiTi" panose="02010609060101010101" pitchFamily="49" charset="-122"/>
                        <a:cs typeface="Tahoma"/>
                      </a:rPr>
                      <m:t>𝐵</m:t>
                    </m:r>
                    <m:r>
                      <a:rPr lang="en-US" altLang="zh-CN" sz="743" i="1" dirty="0" smtClean="0">
                        <a:solidFill>
                          <a:srgbClr val="000000"/>
                        </a:solidFill>
                        <a:latin typeface="Cambria Math" panose="02040503050406030204" pitchFamily="18" charset="0"/>
                        <a:ea typeface="KaiTi" panose="02010609060101010101" pitchFamily="49" charset="-122"/>
                        <a:cs typeface="Tahoma"/>
                      </a:rPr>
                      <m:t>)</m:t>
                    </m:r>
                    <m:r>
                      <a:rPr lang="en-US" altLang="zh-CN" sz="743" i="1" dirty="0">
                        <a:solidFill>
                          <a:srgbClr val="000000"/>
                        </a:solidFill>
                        <a:latin typeface="Cambria Math" panose="02040503050406030204" pitchFamily="18" charset="0"/>
                        <a:ea typeface="KaiTi" panose="02010609060101010101" pitchFamily="49" charset="-122"/>
                        <a:cs typeface="Tahoma"/>
                      </a:rPr>
                      <m:t> </m:t>
                    </m:r>
                    <m:r>
                      <a:rPr lang="en-US" altLang="zh-CN" sz="743" i="1" dirty="0">
                        <a:solidFill>
                          <a:srgbClr val="000000"/>
                        </a:solidFill>
                        <a:latin typeface="Cambria Math" panose="02040503050406030204" pitchFamily="18" charset="0"/>
                        <a:ea typeface="KaiTi" panose="02010609060101010101" pitchFamily="49" charset="-122"/>
                        <a:cs typeface="Tahoma"/>
                      </a:rPr>
                      <m:t>𝑃</m:t>
                    </m:r>
                    <m:r>
                      <a:rPr lang="en-US" altLang="zh-CN" sz="743" i="1" dirty="0">
                        <a:solidFill>
                          <a:srgbClr val="000000"/>
                        </a:solidFill>
                        <a:latin typeface="Cambria Math" panose="02040503050406030204" pitchFamily="18" charset="0"/>
                        <a:ea typeface="KaiTi" panose="02010609060101010101" pitchFamily="49" charset="-122"/>
                        <a:cs typeface="Tahoma"/>
                      </a:rPr>
                      <m:t>(</m:t>
                    </m:r>
                    <m:r>
                      <a:rPr lang="en-US" altLang="zh-CN" sz="743" b="0" i="1" dirty="0" smtClean="0">
                        <a:solidFill>
                          <a:srgbClr val="000000"/>
                        </a:solidFill>
                        <a:latin typeface="Cambria Math" panose="02040503050406030204" pitchFamily="18" charset="0"/>
                        <a:ea typeface="KaiTi" panose="02010609060101010101" pitchFamily="49" charset="-122"/>
                        <a:cs typeface="Tahoma"/>
                      </a:rPr>
                      <m:t>𝐶</m:t>
                    </m:r>
                    <m:r>
                      <a:rPr lang="en-US" altLang="zh-CN" sz="743" i="1" dirty="0">
                        <a:solidFill>
                          <a:srgbClr val="000000"/>
                        </a:solidFill>
                        <a:latin typeface="Cambria Math" panose="02040503050406030204" pitchFamily="18" charset="0"/>
                        <a:ea typeface="KaiTi" panose="02010609060101010101" pitchFamily="49" charset="-122"/>
                        <a:cs typeface="Tahoma"/>
                      </a:rPr>
                      <m:t>)</m:t>
                    </m:r>
                    <m:r>
                      <a:rPr lang="en-US" altLang="zh-CN" sz="743" i="1" dirty="0" smtClean="0">
                        <a:solidFill>
                          <a:srgbClr val="000000"/>
                        </a:solidFill>
                        <a:latin typeface="Cambria Math" panose="02040503050406030204" pitchFamily="18" charset="0"/>
                        <a:ea typeface="KaiTi" panose="02010609060101010101" pitchFamily="49" charset="-122"/>
                        <a:cs typeface="Tahoma"/>
                      </a:rPr>
                      <m:t> </m:t>
                    </m:r>
                  </m:oMath>
                </a14:m>
                <a:r>
                  <a:rPr lang="zh-CN" altLang="en-US" sz="743" dirty="0">
                    <a:solidFill>
                      <a:srgbClr val="000000"/>
                    </a:solidFill>
                    <a:latin typeface="KaiTi" panose="02010609060101010101" pitchFamily="49" charset="-122"/>
                    <a:ea typeface="KaiTi" panose="02010609060101010101" pitchFamily="49" charset="-122"/>
                    <a:cs typeface="SimSun"/>
                  </a:rPr>
                  <a:t>，</a:t>
                </a:r>
                <a:endParaRPr lang="en-US" altLang="zh-CN" sz="743" dirty="0">
                  <a:solidFill>
                    <a:srgbClr val="000000"/>
                  </a:solidFill>
                  <a:latin typeface="KaiTi" panose="02010609060101010101" pitchFamily="49" charset="-122"/>
                  <a:ea typeface="KaiTi" panose="02010609060101010101" pitchFamily="49" charset="-122"/>
                  <a:cs typeface="SimSun"/>
                </a:endParaRPr>
              </a:p>
              <a:p>
                <a:pPr marL="179497" lvl="1">
                  <a:lnSpc>
                    <a:spcPts val="1315"/>
                  </a:lnSpc>
                  <a:spcBef>
                    <a:spcPts val="0"/>
                  </a:spcBef>
                </a:pPr>
                <a:r>
                  <a:rPr lang="en-US" altLang="zh-CN" sz="743" dirty="0">
                    <a:solidFill>
                      <a:srgbClr val="000000"/>
                    </a:solidFill>
                    <a:ea typeface="KaiTi" panose="02010609060101010101" pitchFamily="49" charset="-122"/>
                    <a:cs typeface="Tahoma"/>
                  </a:rPr>
                  <a:t> </a:t>
                </a:r>
                <a14:m>
                  <m:oMath xmlns:m="http://schemas.openxmlformats.org/officeDocument/2006/math">
                    <m:r>
                      <a:rPr lang="en-US" altLang="zh-CN" sz="743" i="1" dirty="0">
                        <a:solidFill>
                          <a:srgbClr val="000000"/>
                        </a:solidFill>
                        <a:latin typeface="Cambria Math" panose="02040503050406030204" pitchFamily="18" charset="0"/>
                        <a:ea typeface="KaiTi" panose="02010609060101010101" pitchFamily="49" charset="-122"/>
                        <a:cs typeface="Tahoma"/>
                      </a:rPr>
                      <m:t>𝑃</m:t>
                    </m:r>
                    <m:d>
                      <m:dPr>
                        <m:ctrlPr>
                          <a:rPr lang="en-US" altLang="zh-CN" sz="743" i="1" dirty="0">
                            <a:solidFill>
                              <a:srgbClr val="000000"/>
                            </a:solidFill>
                            <a:latin typeface="Cambria Math" panose="02040503050406030204" pitchFamily="18" charset="0"/>
                            <a:ea typeface="KaiTi" panose="02010609060101010101" pitchFamily="49" charset="-122"/>
                            <a:cs typeface="Tahoma"/>
                          </a:rPr>
                        </m:ctrlPr>
                      </m:dPr>
                      <m:e>
                        <m:r>
                          <a:rPr lang="en-US" altLang="zh-CN" sz="743" i="1" dirty="0">
                            <a:solidFill>
                              <a:srgbClr val="000000"/>
                            </a:solidFill>
                            <a:latin typeface="Cambria Math" panose="02040503050406030204" pitchFamily="18" charset="0"/>
                            <a:ea typeface="KaiTi" panose="02010609060101010101" pitchFamily="49" charset="-122"/>
                            <a:cs typeface="Tahoma"/>
                          </a:rPr>
                          <m:t>𝐴𝐵𝐶</m:t>
                        </m:r>
                      </m:e>
                    </m:d>
                  </m:oMath>
                </a14:m>
                <a:r>
                  <a:rPr lang="zh-CN" altLang="en-US" sz="743" dirty="0">
                    <a:solidFill>
                      <a:srgbClr val="000000"/>
                    </a:solidFill>
                    <a:latin typeface="KaiTi" panose="02010609060101010101" pitchFamily="49" charset="-122"/>
                    <a:ea typeface="KaiTi" panose="02010609060101010101" pitchFamily="49" charset="-122"/>
                    <a:cs typeface="SimSun"/>
                  </a:rPr>
                  <a:t>表示事件</a:t>
                </a:r>
                <a:r>
                  <a:rPr lang="en-US" altLang="zh-CN" sz="743" dirty="0">
                    <a:solidFill>
                      <a:srgbClr val="000000"/>
                    </a:solidFill>
                    <a:latin typeface="KaiTi" panose="02010609060101010101" pitchFamily="49" charset="-122"/>
                    <a:ea typeface="KaiTi" panose="02010609060101010101" pitchFamily="49" charset="-122"/>
                    <a:cs typeface="Tahoma"/>
                  </a:rPr>
                  <a:t>ABC</a:t>
                </a:r>
                <a:r>
                  <a:rPr lang="zh-CN" altLang="en-US" sz="743" dirty="0">
                    <a:solidFill>
                      <a:srgbClr val="000000"/>
                    </a:solidFill>
                    <a:latin typeface="KaiTi" panose="02010609060101010101" pitchFamily="49" charset="-122"/>
                    <a:ea typeface="KaiTi" panose="02010609060101010101" pitchFamily="49" charset="-122"/>
                    <a:cs typeface="Tahoma"/>
                  </a:rPr>
                  <a:t>联合发生，各个</a:t>
                </a:r>
                <a:r>
                  <a:rPr lang="zh-CN" altLang="en-US" sz="743" dirty="0">
                    <a:solidFill>
                      <a:srgbClr val="000000"/>
                    </a:solidFill>
                    <a:latin typeface="KaiTi" panose="02010609060101010101" pitchFamily="49" charset="-122"/>
                    <a:ea typeface="KaiTi" panose="02010609060101010101" pitchFamily="49" charset="-122"/>
                    <a:cs typeface="SimSun"/>
                  </a:rPr>
                  <a:t>事件是独立。 </a:t>
                </a:r>
                <a14:m>
                  <m:oMath xmlns:m="http://schemas.openxmlformats.org/officeDocument/2006/math">
                    <m:r>
                      <a:rPr lang="en-US" altLang="zh-CN" sz="743" i="1" dirty="0">
                        <a:solidFill>
                          <a:srgbClr val="000000"/>
                        </a:solidFill>
                        <a:latin typeface="Cambria Math" panose="02040503050406030204" pitchFamily="18" charset="0"/>
                        <a:ea typeface="KaiTi" panose="02010609060101010101" pitchFamily="49" charset="-122"/>
                        <a:cs typeface="Tahoma"/>
                      </a:rPr>
                      <m:t>𝑃</m:t>
                    </m:r>
                    <m:d>
                      <m:dPr>
                        <m:ctrlPr>
                          <a:rPr lang="en-US" altLang="zh-CN" sz="743" i="1" dirty="0">
                            <a:solidFill>
                              <a:srgbClr val="000000"/>
                            </a:solidFill>
                            <a:latin typeface="Cambria Math" panose="02040503050406030204" pitchFamily="18" charset="0"/>
                            <a:ea typeface="KaiTi" panose="02010609060101010101" pitchFamily="49" charset="-122"/>
                            <a:cs typeface="Tahoma"/>
                          </a:rPr>
                        </m:ctrlPr>
                      </m:dPr>
                      <m:e>
                        <m:r>
                          <a:rPr lang="en-US" altLang="zh-CN" sz="743" i="1" dirty="0">
                            <a:solidFill>
                              <a:srgbClr val="000000"/>
                            </a:solidFill>
                            <a:latin typeface="Cambria Math" panose="02040503050406030204" pitchFamily="18" charset="0"/>
                            <a:ea typeface="KaiTi" panose="02010609060101010101" pitchFamily="49" charset="-122"/>
                            <a:cs typeface="Tahoma"/>
                          </a:rPr>
                          <m:t>𝐴</m:t>
                        </m:r>
                      </m:e>
                    </m:d>
                    <m:r>
                      <a:rPr lang="zh-CN" altLang="en-US" sz="743" b="0" i="1" dirty="0" smtClean="0">
                        <a:solidFill>
                          <a:srgbClr val="000000"/>
                        </a:solidFill>
                        <a:latin typeface="Cambria Math" panose="02040503050406030204" pitchFamily="18" charset="0"/>
                        <a:ea typeface="KaiTi" panose="02010609060101010101" pitchFamily="49" charset="-122"/>
                        <a:cs typeface="Tahoma"/>
                      </a:rPr>
                      <m:t>，</m:t>
                    </m:r>
                    <m:r>
                      <a:rPr lang="en-US" altLang="zh-CN" sz="743" i="1" dirty="0">
                        <a:solidFill>
                          <a:srgbClr val="000000"/>
                        </a:solidFill>
                        <a:latin typeface="Cambria Math" panose="02040503050406030204" pitchFamily="18" charset="0"/>
                        <a:ea typeface="KaiTi" panose="02010609060101010101" pitchFamily="49" charset="-122"/>
                        <a:cs typeface="Tahoma"/>
                      </a:rPr>
                      <m:t>𝑃</m:t>
                    </m:r>
                    <m:d>
                      <m:dPr>
                        <m:ctrlPr>
                          <a:rPr lang="en-US" altLang="zh-CN" sz="743" i="1" dirty="0">
                            <a:solidFill>
                              <a:srgbClr val="000000"/>
                            </a:solidFill>
                            <a:latin typeface="Cambria Math" panose="02040503050406030204" pitchFamily="18" charset="0"/>
                            <a:ea typeface="KaiTi" panose="02010609060101010101" pitchFamily="49" charset="-122"/>
                            <a:cs typeface="Tahoma"/>
                          </a:rPr>
                        </m:ctrlPr>
                      </m:dPr>
                      <m:e>
                        <m:r>
                          <a:rPr lang="en-US" altLang="zh-CN" sz="743" i="1" dirty="0">
                            <a:solidFill>
                              <a:srgbClr val="000000"/>
                            </a:solidFill>
                            <a:latin typeface="Cambria Math" panose="02040503050406030204" pitchFamily="18" charset="0"/>
                            <a:ea typeface="KaiTi" panose="02010609060101010101" pitchFamily="49" charset="-122"/>
                            <a:cs typeface="Tahoma"/>
                          </a:rPr>
                          <m:t>𝐵</m:t>
                        </m:r>
                      </m:e>
                    </m:d>
                    <m:r>
                      <a:rPr lang="zh-CN" altLang="en-US" sz="743" b="0" i="1" dirty="0" smtClean="0">
                        <a:solidFill>
                          <a:srgbClr val="000000"/>
                        </a:solidFill>
                        <a:latin typeface="Cambria Math" panose="02040503050406030204" pitchFamily="18" charset="0"/>
                        <a:ea typeface="KaiTi" panose="02010609060101010101" pitchFamily="49" charset="-122"/>
                        <a:cs typeface="Tahoma"/>
                      </a:rPr>
                      <m:t>，</m:t>
                    </m:r>
                    <m:r>
                      <a:rPr lang="en-US" altLang="zh-CN" sz="743" i="1" dirty="0">
                        <a:solidFill>
                          <a:srgbClr val="000000"/>
                        </a:solidFill>
                        <a:latin typeface="Cambria Math" panose="02040503050406030204" pitchFamily="18" charset="0"/>
                        <a:ea typeface="KaiTi" panose="02010609060101010101" pitchFamily="49" charset="-122"/>
                        <a:cs typeface="Tahoma"/>
                      </a:rPr>
                      <m:t> </m:t>
                    </m:r>
                    <m:r>
                      <a:rPr lang="en-US" altLang="zh-CN" sz="743" i="1" dirty="0">
                        <a:solidFill>
                          <a:srgbClr val="000000"/>
                        </a:solidFill>
                        <a:latin typeface="Cambria Math" panose="02040503050406030204" pitchFamily="18" charset="0"/>
                        <a:ea typeface="KaiTi" panose="02010609060101010101" pitchFamily="49" charset="-122"/>
                        <a:cs typeface="Tahoma"/>
                      </a:rPr>
                      <m:t>𝑃</m:t>
                    </m:r>
                    <m:r>
                      <a:rPr lang="en-US" altLang="zh-CN" sz="743" i="1" dirty="0">
                        <a:solidFill>
                          <a:srgbClr val="000000"/>
                        </a:solidFill>
                        <a:latin typeface="Cambria Math" panose="02040503050406030204" pitchFamily="18" charset="0"/>
                        <a:ea typeface="KaiTi" panose="02010609060101010101" pitchFamily="49" charset="-122"/>
                        <a:cs typeface="Tahoma"/>
                      </a:rPr>
                      <m:t>(</m:t>
                    </m:r>
                    <m:r>
                      <a:rPr lang="en-US" altLang="zh-CN" sz="743" i="1" dirty="0">
                        <a:solidFill>
                          <a:srgbClr val="000000"/>
                        </a:solidFill>
                        <a:latin typeface="Cambria Math" panose="02040503050406030204" pitchFamily="18" charset="0"/>
                        <a:ea typeface="KaiTi" panose="02010609060101010101" pitchFamily="49" charset="-122"/>
                        <a:cs typeface="Tahoma"/>
                      </a:rPr>
                      <m:t>𝐶</m:t>
                    </m:r>
                    <m:r>
                      <a:rPr lang="en-US" altLang="zh-CN" sz="743" i="1" dirty="0">
                        <a:solidFill>
                          <a:srgbClr val="000000"/>
                        </a:solidFill>
                        <a:latin typeface="Cambria Math" panose="02040503050406030204" pitchFamily="18" charset="0"/>
                        <a:ea typeface="KaiTi" panose="02010609060101010101" pitchFamily="49" charset="-122"/>
                        <a:cs typeface="Tahoma"/>
                      </a:rPr>
                      <m:t>)</m:t>
                    </m:r>
                  </m:oMath>
                </a14:m>
                <a:r>
                  <a:rPr lang="zh-CN" altLang="en-US" sz="743" dirty="0">
                    <a:solidFill>
                      <a:srgbClr val="000000"/>
                    </a:solidFill>
                    <a:latin typeface="KaiTi" panose="02010609060101010101" pitchFamily="49" charset="-122"/>
                    <a:ea typeface="KaiTi" panose="02010609060101010101" pitchFamily="49" charset="-122"/>
                    <a:cs typeface="SimSun"/>
                  </a:rPr>
                  <a:t>是事件的边缘概率</a:t>
                </a:r>
                <a:endParaRPr lang="en-US" altLang="zh-CN" sz="743" dirty="0">
                  <a:latin typeface="KaiTi" panose="02010609060101010101" pitchFamily="49" charset="-122"/>
                  <a:ea typeface="KaiTi" panose="02010609060101010101" pitchFamily="49" charset="-122"/>
                </a:endParaRPr>
              </a:p>
            </p:txBody>
          </p:sp>
        </mc:Choice>
        <mc:Fallback xmlns="">
          <p:sp>
            <p:nvSpPr>
              <p:cNvPr id="5" name="内容占位符 4">
                <a:extLst>
                  <a:ext uri="{FF2B5EF4-FFF2-40B4-BE49-F238E27FC236}">
                    <a16:creationId xmlns:a16="http://schemas.microsoft.com/office/drawing/2014/main" id="{0C086CCB-0680-B940-972C-7B6556CDE346}"/>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2911148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488009" y="1199623"/>
            <a:ext cx="3361210" cy="128240"/>
          </a:xfrm>
          <a:prstGeom prst="rect">
            <a:avLst/>
          </a:prstGeom>
        </p:spPr>
        <p:txBody>
          <a:bodyPr vert="horz" wrap="square" lIns="0" tIns="0" rIns="0" bIns="0" rtlCol="0">
            <a:spAutoFit/>
          </a:bodyPr>
          <a:lstStyle/>
          <a:p>
            <a:pPr marL="242570" marR="0">
              <a:lnSpc>
                <a:spcPts val="955"/>
              </a:lnSpc>
              <a:spcBef>
                <a:spcPts val="0"/>
              </a:spcBef>
              <a:spcAft>
                <a:spcPts val="0"/>
              </a:spcAft>
            </a:pPr>
            <a:endParaRPr sz="950" spc="10" dirty="0">
              <a:solidFill>
                <a:srgbClr val="000000"/>
              </a:solidFill>
              <a:latin typeface="FTMMJM+KaiTi_GB2312"/>
              <a:cs typeface="FTMMJM+KaiTi_GB2312"/>
            </a:endParaRPr>
          </a:p>
        </p:txBody>
      </p:sp>
      <p:sp>
        <p:nvSpPr>
          <p:cNvPr id="2" name="标题 1">
            <a:extLst>
              <a:ext uri="{FF2B5EF4-FFF2-40B4-BE49-F238E27FC236}">
                <a16:creationId xmlns:a16="http://schemas.microsoft.com/office/drawing/2014/main" id="{F5E3D176-0E4B-BF48-BFD1-761640A83BDB}"/>
              </a:ext>
            </a:extLst>
          </p:cNvPr>
          <p:cNvSpPr>
            <a:spLocks noGrp="1"/>
          </p:cNvSpPr>
          <p:nvPr>
            <p:ph type="title"/>
          </p:nvPr>
        </p:nvSpPr>
        <p:spPr>
          <a:xfrm>
            <a:off x="600832" y="403744"/>
            <a:ext cx="2701552" cy="411922"/>
          </a:xfrm>
        </p:spPr>
        <p:txBody>
          <a:bodyPr>
            <a:normAutofit fontScale="90000"/>
          </a:bodyPr>
          <a:lstStyle/>
          <a:p>
            <a:r>
              <a:rPr lang="en-US" altLang="zh-CN" sz="1400" spc="10" dirty="0">
                <a:solidFill>
                  <a:srgbClr val="FF0065"/>
                </a:solidFill>
                <a:latin typeface="KaiTi" panose="02010609060101010101" pitchFamily="49" charset="-122"/>
                <a:ea typeface="KaiTi" panose="02010609060101010101" pitchFamily="49" charset="-122"/>
                <a:cs typeface="FTMMJM+KaiTi_GB2312"/>
              </a:rPr>
              <a:t>2</a:t>
            </a:r>
            <a:r>
              <a:rPr lang="zh-CN" altLang="en-US" sz="1400" spc="10" dirty="0">
                <a:solidFill>
                  <a:srgbClr val="FF0065"/>
                </a:solidFill>
                <a:latin typeface="KaiTi" panose="02010609060101010101" pitchFamily="49" charset="-122"/>
                <a:ea typeface="KaiTi" panose="02010609060101010101" pitchFamily="49" charset="-122"/>
                <a:cs typeface="FTMMJM+KaiTi_GB2312"/>
              </a:rPr>
              <a:t>、置信区间法</a:t>
            </a:r>
            <a:br>
              <a:rPr lang="zh-CN" altLang="en-US" sz="1400" spc="10" dirty="0">
                <a:solidFill>
                  <a:srgbClr val="FF0065"/>
                </a:solidFill>
                <a:latin typeface="KaiTi" panose="02010609060101010101" pitchFamily="49" charset="-122"/>
                <a:ea typeface="KaiTi" panose="02010609060101010101" pitchFamily="49" charset="-122"/>
                <a:cs typeface="FTMMJM+KaiTi_GB2312"/>
              </a:rPr>
            </a:br>
            <a:endParaRPr lang="zh-CN" altLang="en-US" dirty="0">
              <a:latin typeface="KaiTi" panose="02010609060101010101" pitchFamily="49" charset="-122"/>
              <a:ea typeface="KaiTi" panose="02010609060101010101" pitchFamily="49" charset="-122"/>
            </a:endParaRPr>
          </a:p>
        </p:txBody>
      </p:sp>
      <p:sp>
        <p:nvSpPr>
          <p:cNvPr id="7" name="内容占位符 6">
            <a:extLst>
              <a:ext uri="{FF2B5EF4-FFF2-40B4-BE49-F238E27FC236}">
                <a16:creationId xmlns:a16="http://schemas.microsoft.com/office/drawing/2014/main" id="{17786412-4545-9340-B54C-965507FD6F0D}"/>
              </a:ext>
            </a:extLst>
          </p:cNvPr>
          <p:cNvSpPr>
            <a:spLocks noGrp="1"/>
          </p:cNvSpPr>
          <p:nvPr>
            <p:ph idx="1"/>
          </p:nvPr>
        </p:nvSpPr>
        <p:spPr>
          <a:xfrm>
            <a:off x="583456" y="919769"/>
            <a:ext cx="2701552" cy="1354685"/>
          </a:xfrm>
        </p:spPr>
        <p:txBody>
          <a:bodyPr/>
          <a:lstStyle/>
          <a:p>
            <a:pPr marL="242570" marR="0">
              <a:lnSpc>
                <a:spcPct val="150000"/>
              </a:lnSpc>
              <a:spcBef>
                <a:spcPts val="0"/>
              </a:spcBef>
              <a:spcAft>
                <a:spcPts val="0"/>
              </a:spcAft>
            </a:pPr>
            <a:r>
              <a:rPr lang="zh-CN" altLang="en-US" sz="1000" spc="10" dirty="0">
                <a:solidFill>
                  <a:srgbClr val="0000CC"/>
                </a:solidFill>
                <a:latin typeface="KaiTi" panose="02010609060101010101" pitchFamily="49" charset="-122"/>
                <a:ea typeface="KaiTi" panose="02010609060101010101" pitchFamily="49" charset="-122"/>
                <a:cs typeface="FTMMJM+KaiTi_GB2312"/>
              </a:rPr>
              <a:t>置信区间提供在某一置信度</a:t>
            </a:r>
            <a:r>
              <a:rPr lang="en-US" altLang="zh-CN" sz="1000" dirty="0">
                <a:solidFill>
                  <a:srgbClr val="0000CC"/>
                </a:solidFill>
                <a:latin typeface="KaiTi" panose="02010609060101010101" pitchFamily="49" charset="-122"/>
                <a:ea typeface="KaiTi" panose="02010609060101010101" pitchFamily="49" charset="-122"/>
                <a:cs typeface="IFFBPT+TimesNewRomanPS-BoldMT"/>
              </a:rPr>
              <a:t>(</a:t>
            </a:r>
            <a:r>
              <a:rPr lang="zh-CN" altLang="en-US" sz="1000" spc="10" dirty="0">
                <a:solidFill>
                  <a:srgbClr val="0000CC"/>
                </a:solidFill>
                <a:latin typeface="KaiTi" panose="02010609060101010101" pitchFamily="49" charset="-122"/>
                <a:ea typeface="KaiTi" panose="02010609060101010101" pitchFamily="49" charset="-122"/>
                <a:cs typeface="FTMMJM+KaiTi_GB2312"/>
              </a:rPr>
              <a:t>例如</a:t>
            </a:r>
            <a:r>
              <a:rPr lang="en-US" altLang="zh-CN" sz="1000" dirty="0">
                <a:solidFill>
                  <a:srgbClr val="0000CC"/>
                </a:solidFill>
                <a:latin typeface="KaiTi" panose="02010609060101010101" pitchFamily="49" charset="-122"/>
                <a:ea typeface="KaiTi" panose="02010609060101010101" pitchFamily="49" charset="-122"/>
                <a:cs typeface="IFFBPT+TimesNewRomanPS-BoldMT"/>
              </a:rPr>
              <a:t>95</a:t>
            </a:r>
            <a:r>
              <a:rPr lang="zh-CN" altLang="en-US" sz="1000" dirty="0">
                <a:solidFill>
                  <a:srgbClr val="0000CC"/>
                </a:solidFill>
                <a:latin typeface="KaiTi" panose="02010609060101010101" pitchFamily="49" charset="-122"/>
                <a:ea typeface="KaiTi" panose="02010609060101010101" pitchFamily="49" charset="-122"/>
                <a:cs typeface="FTMMJM+KaiTi_GB2312"/>
              </a:rPr>
              <a:t>％</a:t>
            </a:r>
            <a:r>
              <a:rPr lang="en-US" altLang="zh-CN" sz="1000" dirty="0">
                <a:solidFill>
                  <a:srgbClr val="0000CC"/>
                </a:solidFill>
                <a:latin typeface="KaiTi" panose="02010609060101010101" pitchFamily="49" charset="-122"/>
                <a:ea typeface="KaiTi" panose="02010609060101010101" pitchFamily="49" charset="-122"/>
                <a:cs typeface="IFFBPT+TimesNewRomanPS-BoldMT"/>
              </a:rPr>
              <a:t>)</a:t>
            </a:r>
            <a:r>
              <a:rPr lang="zh-CN" altLang="en-US" sz="1000" spc="10" dirty="0">
                <a:solidFill>
                  <a:srgbClr val="0000CC"/>
                </a:solidFill>
                <a:latin typeface="KaiTi" panose="02010609060101010101" pitchFamily="49" charset="-122"/>
                <a:ea typeface="KaiTi" panose="02010609060101010101" pitchFamily="49" charset="-122"/>
                <a:cs typeface="FTMMJM+KaiTi_GB2312"/>
              </a:rPr>
              <a:t>真实参数值的取值范围。</a:t>
            </a:r>
          </a:p>
          <a:p>
            <a:pPr marL="242570" marR="0">
              <a:lnSpc>
                <a:spcPct val="150000"/>
              </a:lnSpc>
              <a:spcBef>
                <a:spcPts val="0"/>
              </a:spcBef>
              <a:spcAft>
                <a:spcPts val="0"/>
              </a:spcAft>
            </a:pPr>
            <a:r>
              <a:rPr lang="zh-CN" altLang="en-US" sz="1000" spc="10" dirty="0">
                <a:solidFill>
                  <a:srgbClr val="000000"/>
                </a:solidFill>
                <a:latin typeface="KaiTi" panose="02010609060101010101" pitchFamily="49" charset="-122"/>
                <a:ea typeface="KaiTi" panose="02010609060101010101" pitchFamily="49" charset="-122"/>
                <a:cs typeface="FTMMJM+KaiTi_GB2312"/>
              </a:rPr>
              <a:t>如果零假设成立，统计量的实现值未落入该区间，也就是说小概率事件发生了，我们拒绝零假设</a:t>
            </a:r>
            <a:r>
              <a:rPr lang="zh-CN" altLang="en-US" sz="800" spc="10" dirty="0">
                <a:solidFill>
                  <a:srgbClr val="000000"/>
                </a:solidFill>
                <a:latin typeface="KaiTi" panose="02010609060101010101" pitchFamily="49" charset="-122"/>
                <a:ea typeface="KaiTi" panose="02010609060101010101" pitchFamily="49" charset="-122"/>
                <a:cs typeface="FTMMJM+KaiTi_GB2312"/>
              </a:rPr>
              <a:t>。</a:t>
            </a:r>
            <a:endParaRPr lang="zh-CN" altLang="en-US"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51408" y="127223"/>
            <a:ext cx="1647227" cy="179536"/>
          </a:xfrm>
          <a:prstGeom prst="rect">
            <a:avLst/>
          </a:prstGeom>
        </p:spPr>
        <p:txBody>
          <a:bodyPr vert="horz" wrap="square" lIns="0" tIns="0" rIns="0" bIns="0" rtlCol="0">
            <a:spAutoFit/>
          </a:bodyPr>
          <a:lstStyle/>
          <a:p>
            <a:pPr marL="0" marR="0">
              <a:lnSpc>
                <a:spcPts val="1365"/>
              </a:lnSpc>
              <a:spcBef>
                <a:spcPts val="0"/>
              </a:spcBef>
              <a:spcAft>
                <a:spcPts val="0"/>
              </a:spcAft>
            </a:pPr>
            <a:r>
              <a:rPr lang="zh-CN" altLang="en-US" sz="1350" spc="19" dirty="0">
                <a:solidFill>
                  <a:srgbClr val="FF0000"/>
                </a:solidFill>
                <a:latin typeface="KaiTi" panose="02010609060101010101" pitchFamily="49" charset="-122"/>
                <a:ea typeface="KaiTi" panose="02010609060101010101" pitchFamily="49" charset="-122"/>
                <a:cs typeface="SimSun"/>
              </a:rPr>
              <a:t>提出假设</a:t>
            </a:r>
            <a:endParaRPr sz="1350" spc="19" dirty="0">
              <a:solidFill>
                <a:srgbClr val="FF0000"/>
              </a:solidFill>
              <a:latin typeface="KaiTi" panose="02010609060101010101" pitchFamily="49" charset="-122"/>
              <a:ea typeface="KaiTi" panose="02010609060101010101" pitchFamily="49" charset="-122"/>
              <a:cs typeface="SimSun"/>
            </a:endParaRPr>
          </a:p>
        </p:txBody>
      </p:sp>
      <p:sp>
        <p:nvSpPr>
          <p:cNvPr id="4" name="object 4"/>
          <p:cNvSpPr txBox="1"/>
          <p:nvPr/>
        </p:nvSpPr>
        <p:spPr>
          <a:xfrm>
            <a:off x="524545" y="507688"/>
            <a:ext cx="169195" cy="195907"/>
          </a:xfrm>
          <a:prstGeom prst="rect">
            <a:avLst/>
          </a:prstGeom>
        </p:spPr>
        <p:txBody>
          <a:bodyPr vert="horz" wrap="square" lIns="0" tIns="0" rIns="0" bIns="0" rtlCol="0">
            <a:spAutoFit/>
          </a:bodyPr>
          <a:lstStyle/>
          <a:p>
            <a:pPr marL="0" marR="0">
              <a:lnSpc>
                <a:spcPts val="640"/>
              </a:lnSpc>
              <a:spcBef>
                <a:spcPts val="0"/>
              </a:spcBef>
              <a:spcAft>
                <a:spcPts val="0"/>
              </a:spcAft>
            </a:pPr>
            <a:r>
              <a:rPr sz="600" dirty="0">
                <a:solidFill>
                  <a:srgbClr val="3232CC"/>
                </a:solidFill>
                <a:latin typeface="IOTCPM+Wingdings-Regular"/>
                <a:cs typeface="IOTCPM+Wingdings-Regular"/>
              </a:rPr>
              <a:t></a:t>
            </a:r>
          </a:p>
        </p:txBody>
      </p:sp>
      <p:sp>
        <p:nvSpPr>
          <p:cNvPr id="5" name="object 5"/>
          <p:cNvSpPr txBox="1"/>
          <p:nvPr/>
        </p:nvSpPr>
        <p:spPr>
          <a:xfrm>
            <a:off x="641464" y="412191"/>
            <a:ext cx="2932718" cy="135999"/>
          </a:xfrm>
          <a:prstGeom prst="rect">
            <a:avLst/>
          </a:prstGeom>
        </p:spPr>
        <p:txBody>
          <a:bodyPr vert="horz" wrap="square" lIns="0" tIns="0" rIns="0" bIns="0" rtlCol="0">
            <a:spAutoFit/>
          </a:bodyPr>
          <a:lstStyle/>
          <a:p>
            <a:pPr marL="0" marR="0">
              <a:lnSpc>
                <a:spcPts val="1155"/>
              </a:lnSpc>
              <a:spcBef>
                <a:spcPts val="0"/>
              </a:spcBef>
              <a:spcAft>
                <a:spcPts val="0"/>
              </a:spcAft>
            </a:pPr>
            <a:r>
              <a:rPr lang="zh-CN" altLang="en-US" sz="950" spc="10" dirty="0">
                <a:solidFill>
                  <a:srgbClr val="000000"/>
                </a:solidFill>
                <a:latin typeface="KaiTi" panose="02010609060101010101" pitchFamily="49" charset="-122"/>
                <a:ea typeface="KaiTi" panose="02010609060101010101" pitchFamily="49" charset="-122"/>
                <a:cs typeface="SimSun"/>
              </a:rPr>
              <a:t>对某一总体的判断</a:t>
            </a:r>
            <a:r>
              <a:rPr sz="950" spc="10" dirty="0">
                <a:solidFill>
                  <a:srgbClr val="000000"/>
                </a:solidFill>
                <a:latin typeface="KaiTi" panose="02010609060101010101" pitchFamily="49" charset="-122"/>
                <a:ea typeface="KaiTi" panose="02010609060101010101" pitchFamily="49" charset="-122"/>
                <a:cs typeface="SimSun"/>
              </a:rPr>
              <a:t>“某甲成绩大概是</a:t>
            </a:r>
            <a:r>
              <a:rPr sz="950" b="1" dirty="0">
                <a:solidFill>
                  <a:srgbClr val="000000"/>
                </a:solidFill>
                <a:latin typeface="KaiTi" panose="02010609060101010101" pitchFamily="49" charset="-122"/>
                <a:ea typeface="KaiTi" panose="02010609060101010101" pitchFamily="49" charset="-122"/>
                <a:cs typeface="Tahoma"/>
              </a:rPr>
              <a:t>80 </a:t>
            </a:r>
            <a:r>
              <a:rPr sz="950" spc="10" dirty="0">
                <a:solidFill>
                  <a:srgbClr val="000000"/>
                </a:solidFill>
                <a:latin typeface="KaiTi" panose="02010609060101010101" pitchFamily="49" charset="-122"/>
                <a:ea typeface="KaiTi" panose="02010609060101010101" pitchFamily="49" charset="-122"/>
                <a:cs typeface="SimSun"/>
              </a:rPr>
              <a:t>分左右”可</a:t>
            </a:r>
          </a:p>
        </p:txBody>
      </p:sp>
      <p:sp>
        <p:nvSpPr>
          <p:cNvPr id="6" name="object 6"/>
          <p:cNvSpPr txBox="1"/>
          <p:nvPr/>
        </p:nvSpPr>
        <p:spPr>
          <a:xfrm>
            <a:off x="641464" y="604099"/>
            <a:ext cx="1681051" cy="128240"/>
          </a:xfrm>
          <a:prstGeom prst="rect">
            <a:avLst/>
          </a:prstGeom>
        </p:spPr>
        <p:txBody>
          <a:bodyPr vert="horz" wrap="square" lIns="0" tIns="0" rIns="0" bIns="0" rtlCol="0">
            <a:spAutoFit/>
          </a:bodyPr>
          <a:lstStyle/>
          <a:p>
            <a:pPr marL="0" marR="0">
              <a:lnSpc>
                <a:spcPts val="955"/>
              </a:lnSpc>
              <a:spcBef>
                <a:spcPts val="0"/>
              </a:spcBef>
              <a:spcAft>
                <a:spcPts val="0"/>
              </a:spcAft>
            </a:pPr>
            <a:r>
              <a:rPr sz="950" spc="10" dirty="0">
                <a:solidFill>
                  <a:srgbClr val="000000"/>
                </a:solidFill>
                <a:latin typeface="KaiTi" panose="02010609060101010101" pitchFamily="49" charset="-122"/>
                <a:ea typeface="KaiTi" panose="02010609060101010101" pitchFamily="49" charset="-122"/>
                <a:cs typeface="SimSun"/>
              </a:rPr>
              <a:t>以看成一个区间估计问题。</a:t>
            </a:r>
          </a:p>
        </p:txBody>
      </p:sp>
      <p:sp>
        <p:nvSpPr>
          <p:cNvPr id="7" name="object 7"/>
          <p:cNvSpPr txBox="1"/>
          <p:nvPr/>
        </p:nvSpPr>
        <p:spPr>
          <a:xfrm>
            <a:off x="524545" y="798949"/>
            <a:ext cx="169195" cy="676578"/>
          </a:xfrm>
          <a:prstGeom prst="rect">
            <a:avLst/>
          </a:prstGeom>
        </p:spPr>
        <p:txBody>
          <a:bodyPr vert="horz" wrap="square" lIns="0" tIns="0" rIns="0" bIns="0" rtlCol="0">
            <a:spAutoFit/>
          </a:bodyPr>
          <a:lstStyle/>
          <a:p>
            <a:pPr marL="0" marR="0">
              <a:lnSpc>
                <a:spcPts val="640"/>
              </a:lnSpc>
              <a:spcBef>
                <a:spcPts val="0"/>
              </a:spcBef>
              <a:spcAft>
                <a:spcPts val="0"/>
              </a:spcAft>
            </a:pPr>
            <a:r>
              <a:rPr sz="600" dirty="0">
                <a:solidFill>
                  <a:srgbClr val="3232CC"/>
                </a:solidFill>
                <a:latin typeface="IOTCPM+Wingdings-Regular"/>
                <a:cs typeface="IOTCPM+Wingdings-Regular"/>
              </a:rPr>
              <a:t></a:t>
            </a:r>
          </a:p>
          <a:p>
            <a:pPr marL="0" marR="0">
              <a:lnSpc>
                <a:spcPts val="640"/>
              </a:lnSpc>
              <a:spcBef>
                <a:spcPts val="655"/>
              </a:spcBef>
              <a:spcAft>
                <a:spcPts val="0"/>
              </a:spcAft>
            </a:pPr>
            <a:r>
              <a:rPr sz="600" dirty="0">
                <a:solidFill>
                  <a:srgbClr val="3232CC"/>
                </a:solidFill>
                <a:latin typeface="IOTCPM+Wingdings-Regular"/>
                <a:cs typeface="IOTCPM+Wingdings-Regular"/>
              </a:rPr>
              <a:t></a:t>
            </a:r>
          </a:p>
          <a:p>
            <a:pPr marL="0" marR="0">
              <a:lnSpc>
                <a:spcPts val="640"/>
              </a:lnSpc>
              <a:spcBef>
                <a:spcPts val="670"/>
              </a:spcBef>
              <a:spcAft>
                <a:spcPts val="0"/>
              </a:spcAft>
            </a:pPr>
            <a:r>
              <a:rPr sz="600" dirty="0">
                <a:solidFill>
                  <a:srgbClr val="3232CC"/>
                </a:solidFill>
                <a:latin typeface="IOTCPM+Wingdings-Regular"/>
                <a:cs typeface="IOTCPM+Wingdings-Regular"/>
              </a:rPr>
              <a:t></a:t>
            </a:r>
          </a:p>
          <a:p>
            <a:pPr marL="0" marR="0">
              <a:lnSpc>
                <a:spcPts val="640"/>
              </a:lnSpc>
              <a:spcBef>
                <a:spcPts val="630"/>
              </a:spcBef>
              <a:spcAft>
                <a:spcPts val="0"/>
              </a:spcAft>
            </a:pPr>
            <a:r>
              <a:rPr sz="600" dirty="0">
                <a:solidFill>
                  <a:srgbClr val="3232CC"/>
                </a:solidFill>
                <a:latin typeface="IOTCPM+Wingdings-Regular"/>
                <a:cs typeface="IOTCPM+Wingdings-Regular"/>
              </a:rPr>
              <a:t></a:t>
            </a:r>
          </a:p>
        </p:txBody>
      </p:sp>
      <mc:AlternateContent xmlns:mc="http://schemas.openxmlformats.org/markup-compatibility/2006" xmlns:a14="http://schemas.microsoft.com/office/drawing/2010/main">
        <mc:Choice Requires="a14">
          <p:sp>
            <p:nvSpPr>
              <p:cNvPr id="8" name="object 8"/>
              <p:cNvSpPr txBox="1"/>
              <p:nvPr/>
            </p:nvSpPr>
            <p:spPr>
              <a:xfrm>
                <a:off x="641468" y="743650"/>
                <a:ext cx="2932718" cy="1093184"/>
              </a:xfrm>
              <a:prstGeom prst="rect">
                <a:avLst/>
              </a:prstGeom>
            </p:spPr>
            <p:txBody>
              <a:bodyPr vert="horz" wrap="square" lIns="0" tIns="0" rIns="0" bIns="0" rtlCol="0">
                <a:spAutoFit/>
              </a:bodyPr>
              <a:lstStyle/>
              <a:p>
                <a:pPr marL="679450" marR="0">
                  <a:lnSpc>
                    <a:spcPct val="150000"/>
                  </a:lnSpc>
                  <a:spcBef>
                    <a:spcPts val="0"/>
                  </a:spcBef>
                  <a:spcAft>
                    <a:spcPts val="0"/>
                  </a:spcAft>
                </a:pPr>
                <a:r>
                  <a:rPr lang="zh-CN" altLang="en-US" sz="950" dirty="0">
                    <a:solidFill>
                      <a:srgbClr val="000000"/>
                    </a:solidFill>
                    <a:latin typeface="KaiTi" panose="02010609060101010101" pitchFamily="49" charset="-122"/>
                    <a:ea typeface="KaiTi" panose="02010609060101010101" pitchFamily="49" charset="-122"/>
                    <a:cs typeface="SimSun"/>
                  </a:rPr>
                  <a:t>“大概</a:t>
                </a:r>
                <a:r>
                  <a:rPr lang="en-US" altLang="zh-CN" sz="950" b="1" dirty="0">
                    <a:solidFill>
                      <a:srgbClr val="000000"/>
                    </a:solidFill>
                    <a:latin typeface="KaiTi" panose="02010609060101010101" pitchFamily="49" charset="-122"/>
                    <a:ea typeface="KaiTi" panose="02010609060101010101" pitchFamily="49" charset="-122"/>
                    <a:cs typeface="Tahoma"/>
                  </a:rPr>
                  <a:t>80</a:t>
                </a:r>
                <a:r>
                  <a:rPr lang="zh-CN" altLang="en-US" sz="950" spc="10" dirty="0">
                    <a:solidFill>
                      <a:srgbClr val="000000"/>
                    </a:solidFill>
                    <a:latin typeface="KaiTi" panose="02010609060101010101" pitchFamily="49" charset="-122"/>
                    <a:ea typeface="KaiTi" panose="02010609060101010101" pitchFamily="49" charset="-122"/>
                    <a:cs typeface="SimSun"/>
                  </a:rPr>
                  <a:t>分左右”</a:t>
                </a:r>
                <a:r>
                  <a:rPr lang="zh-CN" altLang="en-US" sz="950" spc="368" dirty="0">
                    <a:solidFill>
                      <a:srgbClr val="000000"/>
                    </a:solidFill>
                    <a:latin typeface="KaiTi" panose="02010609060101010101" pitchFamily="49" charset="-122"/>
                    <a:ea typeface="KaiTi" panose="02010609060101010101" pitchFamily="49" charset="-122"/>
                    <a:cs typeface="SimSun"/>
                  </a:rPr>
                  <a:t> </a:t>
                </a:r>
                <a:r>
                  <a:rPr lang="en-US" altLang="zh-CN" sz="950" b="1" dirty="0">
                    <a:solidFill>
                      <a:srgbClr val="000000"/>
                    </a:solidFill>
                    <a:latin typeface="KaiTi" panose="02010609060101010101" pitchFamily="49" charset="-122"/>
                    <a:ea typeface="KaiTi" panose="02010609060101010101" pitchFamily="49" charset="-122"/>
                    <a:cs typeface="Tahoma"/>
                  </a:rPr>
                  <a:t>&lt;==&gt;</a:t>
                </a:r>
              </a:p>
              <a:p>
                <a:pPr marL="35560" marR="0">
                  <a:lnSpc>
                    <a:spcPct val="150000"/>
                  </a:lnSpc>
                  <a:spcBef>
                    <a:spcPts val="30"/>
                  </a:spcBef>
                  <a:spcAft>
                    <a:spcPts val="0"/>
                  </a:spcAft>
                </a:pPr>
                <a14:m>
                  <m:oMath xmlns:m="http://schemas.openxmlformats.org/officeDocument/2006/math">
                    <m:r>
                      <a:rPr lang="en-US" sz="950" b="1" i="1" dirty="0" smtClean="0">
                        <a:solidFill>
                          <a:srgbClr val="000000"/>
                        </a:solidFill>
                        <a:latin typeface="Cambria Math" panose="02040503050406030204" pitchFamily="18" charset="0"/>
                        <a:cs typeface="Tahoma"/>
                      </a:rPr>
                      <m:t>𝒑</m:t>
                    </m:r>
                    <m:r>
                      <a:rPr lang="en-US" sz="950" b="1" i="1" dirty="0" smtClean="0">
                        <a:solidFill>
                          <a:srgbClr val="000000"/>
                        </a:solidFill>
                        <a:latin typeface="Cambria Math" panose="02040503050406030204" pitchFamily="18" charset="0"/>
                        <a:cs typeface="Tahoma"/>
                      </a:rPr>
                      <m:t>(</m:t>
                    </m:r>
                    <m:sSub>
                      <m:sSubPr>
                        <m:ctrlPr>
                          <a:rPr lang="ar-AE" altLang="zh-CN" sz="950" i="1" dirty="0" smtClean="0">
                            <a:solidFill>
                              <a:srgbClr val="000000"/>
                            </a:solidFill>
                            <a:latin typeface="Cambria Math" panose="02040503050406030204" pitchFamily="18" charset="0"/>
                          </a:rPr>
                        </m:ctrlPr>
                      </m:sSubPr>
                      <m:e>
                        <m:r>
                          <a:rPr lang="ar-AE" altLang="zh-CN" sz="950" i="1" dirty="0">
                            <a:solidFill>
                              <a:srgbClr val="000000"/>
                            </a:solidFill>
                            <a:latin typeface="Cambria Math" panose="02040503050406030204" pitchFamily="18" charset="0"/>
                            <a:cs typeface="BTCIPT+SymbolMT"/>
                          </a:rPr>
                          <m:t>𝜃</m:t>
                        </m:r>
                      </m:e>
                      <m:sub>
                        <m:r>
                          <a:rPr lang="ar-AE" altLang="zh-CN" sz="950" b="0" i="1" dirty="0" smtClean="0">
                            <a:solidFill>
                              <a:srgbClr val="000000"/>
                            </a:solidFill>
                            <a:latin typeface="Cambria Math" panose="02040503050406030204" pitchFamily="18" charset="0"/>
                          </a:rPr>
                          <m:t>1</m:t>
                        </m:r>
                      </m:sub>
                    </m:sSub>
                    <m:r>
                      <a:rPr lang="ar-AE" sz="950" b="1" i="1" dirty="0" smtClean="0">
                        <a:solidFill>
                          <a:srgbClr val="000000"/>
                        </a:solidFill>
                        <a:latin typeface="Cambria Math" panose="02040503050406030204" pitchFamily="18" charset="0"/>
                        <a:cs typeface="Tahoma"/>
                      </a:rPr>
                      <m:t>&lt;</m:t>
                    </m:r>
                    <m:r>
                      <a:rPr lang="el-GR" sz="950" i="1" dirty="0">
                        <a:solidFill>
                          <a:srgbClr val="000000"/>
                        </a:solidFill>
                        <a:latin typeface="Cambria Math" panose="02040503050406030204" pitchFamily="18" charset="0"/>
                        <a:cs typeface="BTCIPT+SymbolMT"/>
                      </a:rPr>
                      <m:t>𝜃</m:t>
                    </m:r>
                    <m:r>
                      <a:rPr lang="el-GR" sz="950" b="1" i="1" dirty="0">
                        <a:solidFill>
                          <a:srgbClr val="000000"/>
                        </a:solidFill>
                        <a:latin typeface="Cambria Math" panose="02040503050406030204" pitchFamily="18" charset="0"/>
                        <a:cs typeface="Tahoma"/>
                      </a:rPr>
                      <m:t>&lt;</m:t>
                    </m:r>
                    <m:r>
                      <a:rPr lang="ar-AE" altLang="zh-CN" sz="950" i="1" dirty="0">
                        <a:solidFill>
                          <a:srgbClr val="000000"/>
                        </a:solidFill>
                        <a:latin typeface="Cambria Math" panose="02040503050406030204" pitchFamily="18" charset="0"/>
                      </a:rPr>
                      <m:t> </m:t>
                    </m:r>
                    <m:sSub>
                      <m:sSubPr>
                        <m:ctrlPr>
                          <a:rPr lang="ar-AE" altLang="zh-CN" sz="950" i="1" dirty="0">
                            <a:solidFill>
                              <a:srgbClr val="000000"/>
                            </a:solidFill>
                            <a:latin typeface="Cambria Math" panose="02040503050406030204" pitchFamily="18" charset="0"/>
                          </a:rPr>
                        </m:ctrlPr>
                      </m:sSubPr>
                      <m:e>
                        <m:r>
                          <a:rPr lang="ar-AE" altLang="zh-CN" sz="950" i="1" dirty="0">
                            <a:solidFill>
                              <a:srgbClr val="000000"/>
                            </a:solidFill>
                            <a:latin typeface="Cambria Math" panose="02040503050406030204" pitchFamily="18" charset="0"/>
                            <a:cs typeface="BTCIPT+SymbolMT"/>
                          </a:rPr>
                          <m:t>𝜃</m:t>
                        </m:r>
                      </m:e>
                      <m:sub>
                        <m:r>
                          <a:rPr lang="en-US" altLang="zh-CN" sz="950" b="0" i="1" dirty="0" smtClean="0">
                            <a:solidFill>
                              <a:srgbClr val="000000"/>
                            </a:solidFill>
                            <a:latin typeface="Cambria Math" panose="02040503050406030204" pitchFamily="18" charset="0"/>
                            <a:cs typeface="BTCIPT+SymbolMT"/>
                          </a:rPr>
                          <m:t>2</m:t>
                        </m:r>
                      </m:sub>
                    </m:sSub>
                    <m:r>
                      <a:rPr lang="el-GR" sz="950" b="1" i="1" dirty="0" smtClean="0">
                        <a:solidFill>
                          <a:srgbClr val="000000"/>
                        </a:solidFill>
                        <a:latin typeface="Cambria Math" panose="02040503050406030204" pitchFamily="18" charset="0"/>
                        <a:cs typeface="Tahoma"/>
                      </a:rPr>
                      <m:t>)=</m:t>
                    </m:r>
                  </m:oMath>
                </a14:m>
                <a:r>
                  <a:rPr lang="zh-CN" altLang="en-US" sz="950" spc="10" dirty="0">
                    <a:solidFill>
                      <a:srgbClr val="000000"/>
                    </a:solidFill>
                    <a:latin typeface="KaiTi" panose="02010609060101010101" pitchFamily="49" charset="-122"/>
                    <a:ea typeface="KaiTi" panose="02010609060101010101" pitchFamily="49" charset="-122"/>
                    <a:cs typeface="SimSun"/>
                  </a:rPr>
                  <a:t>大概的准确程度</a:t>
                </a:r>
                <a:r>
                  <a:rPr lang="zh-CN" altLang="en-US" sz="950" spc="368" dirty="0">
                    <a:solidFill>
                      <a:srgbClr val="000000"/>
                    </a:solidFill>
                    <a:latin typeface="KaiTi" panose="02010609060101010101" pitchFamily="49" charset="-122"/>
                    <a:ea typeface="KaiTi" panose="02010609060101010101" pitchFamily="49" charset="-122"/>
                    <a:cs typeface="SimSun"/>
                  </a:rPr>
                  <a:t> </a:t>
                </a:r>
                <a:r>
                  <a:rPr lang="en-US" altLang="zh-CN" sz="950" b="1" dirty="0">
                    <a:solidFill>
                      <a:srgbClr val="000000"/>
                    </a:solidFill>
                    <a:latin typeface="KaiTi" panose="02010609060101010101" pitchFamily="49" charset="-122"/>
                    <a:ea typeface="KaiTi" panose="02010609060101010101" pitchFamily="49" charset="-122"/>
                    <a:cs typeface="Tahoma"/>
                  </a:rPr>
                  <a:t>&lt;==&gt;</a:t>
                </a:r>
              </a:p>
              <a:p>
                <a:pPr marL="429260" marR="0">
                  <a:lnSpc>
                    <a:spcPct val="150000"/>
                  </a:lnSpc>
                  <a:spcBef>
                    <a:spcPts val="90"/>
                  </a:spcBef>
                  <a:spcAft>
                    <a:spcPts val="0"/>
                  </a:spcAft>
                </a:pPr>
                <a:r>
                  <a:rPr lang="zh-CN" altLang="en-US" sz="950" spc="10" dirty="0">
                    <a:solidFill>
                      <a:srgbClr val="000000"/>
                    </a:solidFill>
                    <a:latin typeface="KaiTi" panose="02010609060101010101" pitchFamily="49" charset="-122"/>
                    <a:ea typeface="KaiTi" panose="02010609060101010101" pitchFamily="49" charset="-122"/>
                    <a:cs typeface="SimSun"/>
                  </a:rPr>
                  <a:t>如：</a:t>
                </a:r>
                <a:r>
                  <a:rPr lang="zh-CN" altLang="en-US" sz="950" spc="-195" dirty="0">
                    <a:solidFill>
                      <a:srgbClr val="000000"/>
                    </a:solidFill>
                    <a:latin typeface="KaiTi" panose="02010609060101010101" pitchFamily="49" charset="-122"/>
                    <a:ea typeface="KaiTi" panose="02010609060101010101" pitchFamily="49" charset="-122"/>
                    <a:cs typeface="SimSun"/>
                  </a:rPr>
                  <a:t> </a:t>
                </a:r>
                <a14:m>
                  <m:oMath xmlns:m="http://schemas.openxmlformats.org/officeDocument/2006/math">
                    <m:r>
                      <a:rPr lang="en-US" sz="950" b="1" i="1" dirty="0" smtClean="0">
                        <a:solidFill>
                          <a:srgbClr val="000000"/>
                        </a:solidFill>
                        <a:latin typeface="Cambria Math" panose="02040503050406030204" pitchFamily="18" charset="0"/>
                        <a:cs typeface="Tahoma"/>
                      </a:rPr>
                      <m:t>𝒑</m:t>
                    </m:r>
                    <m:r>
                      <a:rPr lang="en-US" sz="950" b="1" i="1" dirty="0" smtClean="0">
                        <a:solidFill>
                          <a:srgbClr val="000000"/>
                        </a:solidFill>
                        <a:latin typeface="Cambria Math" panose="02040503050406030204" pitchFamily="18" charset="0"/>
                        <a:cs typeface="Tahoma"/>
                      </a:rPr>
                      <m:t>(</m:t>
                    </m:r>
                    <m:r>
                      <a:rPr lang="en-US" sz="950" b="1" i="1" dirty="0" smtClean="0">
                        <a:solidFill>
                          <a:srgbClr val="000000"/>
                        </a:solidFill>
                        <a:latin typeface="Cambria Math" panose="02040503050406030204" pitchFamily="18" charset="0"/>
                        <a:cs typeface="Tahoma"/>
                      </a:rPr>
                      <m:t>𝟕𝟓</m:t>
                    </m:r>
                    <m:r>
                      <a:rPr lang="en-US" sz="950" b="1" i="1" dirty="0" smtClean="0">
                        <a:solidFill>
                          <a:srgbClr val="000000"/>
                        </a:solidFill>
                        <a:latin typeface="Cambria Math" panose="02040503050406030204" pitchFamily="18" charset="0"/>
                        <a:cs typeface="Tahoma"/>
                      </a:rPr>
                      <m:t>&lt;</m:t>
                    </m:r>
                    <m:r>
                      <a:rPr lang="el-GR" sz="950" i="1" dirty="0">
                        <a:solidFill>
                          <a:srgbClr val="000000"/>
                        </a:solidFill>
                        <a:latin typeface="Cambria Math" panose="02040503050406030204" pitchFamily="18" charset="0"/>
                        <a:cs typeface="BTCIPT+SymbolMT"/>
                      </a:rPr>
                      <m:t>𝜃</m:t>
                    </m:r>
                    <m:r>
                      <a:rPr lang="el-GR" sz="950" b="1" i="1" dirty="0">
                        <a:solidFill>
                          <a:srgbClr val="000000"/>
                        </a:solidFill>
                        <a:latin typeface="Cambria Math" panose="02040503050406030204" pitchFamily="18" charset="0"/>
                        <a:cs typeface="Tahoma"/>
                      </a:rPr>
                      <m:t>&lt;</m:t>
                    </m:r>
                    <m:r>
                      <a:rPr lang="el-GR" sz="950" b="1" i="1" dirty="0">
                        <a:solidFill>
                          <a:srgbClr val="000000"/>
                        </a:solidFill>
                        <a:latin typeface="Cambria Math" panose="02040503050406030204" pitchFamily="18" charset="0"/>
                        <a:cs typeface="Tahoma"/>
                      </a:rPr>
                      <m:t>𝟖𝟓</m:t>
                    </m:r>
                    <m:r>
                      <a:rPr lang="el-GR" sz="950" b="1" i="1" dirty="0">
                        <a:solidFill>
                          <a:srgbClr val="000000"/>
                        </a:solidFill>
                        <a:latin typeface="Cambria Math" panose="02040503050406030204" pitchFamily="18" charset="0"/>
                        <a:cs typeface="Tahoma"/>
                      </a:rPr>
                      <m:t>)=</m:t>
                    </m:r>
                    <m:r>
                      <a:rPr lang="el-GR" sz="950" b="1" i="1" dirty="0">
                        <a:solidFill>
                          <a:srgbClr val="000000"/>
                        </a:solidFill>
                        <a:latin typeface="Cambria Math" panose="02040503050406030204" pitchFamily="18" charset="0"/>
                        <a:cs typeface="Tahoma"/>
                      </a:rPr>
                      <m:t>𝟗𝟓</m:t>
                    </m:r>
                    <m:r>
                      <a:rPr lang="el-GR" sz="950" b="1" i="1" dirty="0">
                        <a:solidFill>
                          <a:srgbClr val="000000"/>
                        </a:solidFill>
                        <a:latin typeface="Cambria Math" panose="02040503050406030204" pitchFamily="18" charset="0"/>
                        <a:cs typeface="Tahoma"/>
                      </a:rPr>
                      <m:t>% </m:t>
                    </m:r>
                  </m:oMath>
                </a14:m>
                <a:r>
                  <a:rPr lang="el-GR" sz="950" b="1" dirty="0">
                    <a:solidFill>
                      <a:srgbClr val="000000"/>
                    </a:solidFill>
                    <a:latin typeface="KaiTi" panose="02010609060101010101" pitchFamily="49" charset="-122"/>
                    <a:ea typeface="KaiTi" panose="02010609060101010101" pitchFamily="49" charset="-122"/>
                    <a:cs typeface="Tahoma"/>
                  </a:rPr>
                  <a:t>&lt;==&gt;</a:t>
                </a:r>
              </a:p>
              <a:p>
                <a:pPr marL="142875" marR="0">
                  <a:lnSpc>
                    <a:spcPct val="150000"/>
                  </a:lnSpc>
                  <a:spcBef>
                    <a:spcPts val="70"/>
                  </a:spcBef>
                  <a:spcAft>
                    <a:spcPts val="0"/>
                  </a:spcAft>
                </a:pPr>
                <a14:m>
                  <m:oMath xmlns:m="http://schemas.openxmlformats.org/officeDocument/2006/math">
                    <m:r>
                      <a:rPr lang="el-GR" sz="950" b="1" i="1" dirty="0" smtClean="0">
                        <a:solidFill>
                          <a:srgbClr val="000000"/>
                        </a:solidFill>
                        <a:latin typeface="Cambria Math" panose="02040503050406030204" pitchFamily="18" charset="0"/>
                        <a:cs typeface="Tahoma"/>
                      </a:rPr>
                      <m:t>(</m:t>
                    </m:r>
                    <m:r>
                      <a:rPr lang="el-GR" sz="950" b="1" i="1" dirty="0" smtClean="0">
                        <a:solidFill>
                          <a:srgbClr val="000000"/>
                        </a:solidFill>
                        <a:latin typeface="Cambria Math" panose="02040503050406030204" pitchFamily="18" charset="0"/>
                        <a:cs typeface="Tahoma"/>
                      </a:rPr>
                      <m:t>𝟕𝟓</m:t>
                    </m:r>
                    <m:r>
                      <a:rPr lang="el-GR" sz="950" b="1" i="1" dirty="0" smtClean="0">
                        <a:solidFill>
                          <a:srgbClr val="000000"/>
                        </a:solidFill>
                        <a:latin typeface="Cambria Math" panose="02040503050406030204" pitchFamily="18" charset="0"/>
                        <a:cs typeface="Tahoma"/>
                      </a:rPr>
                      <m:t>,</m:t>
                    </m:r>
                    <m:r>
                      <a:rPr lang="el-GR" sz="950" b="1" i="1" dirty="0" smtClean="0">
                        <a:solidFill>
                          <a:srgbClr val="000000"/>
                        </a:solidFill>
                        <a:latin typeface="Cambria Math" panose="02040503050406030204" pitchFamily="18" charset="0"/>
                        <a:cs typeface="Tahoma"/>
                      </a:rPr>
                      <m:t>𝟖𝟓</m:t>
                    </m:r>
                    <m:r>
                      <a:rPr lang="el-GR" sz="950" b="1" i="1" dirty="0" smtClean="0">
                        <a:solidFill>
                          <a:srgbClr val="000000"/>
                        </a:solidFill>
                        <a:latin typeface="Cambria Math" panose="02040503050406030204" pitchFamily="18" charset="0"/>
                        <a:cs typeface="Tahoma"/>
                      </a:rPr>
                      <m:t>)</m:t>
                    </m:r>
                  </m:oMath>
                </a14:m>
                <a:r>
                  <a:rPr lang="zh-CN" altLang="en-US" sz="950" spc="10" dirty="0">
                    <a:solidFill>
                      <a:srgbClr val="000000"/>
                    </a:solidFill>
                    <a:latin typeface="KaiTi" panose="02010609060101010101" pitchFamily="49" charset="-122"/>
                    <a:ea typeface="KaiTi" panose="02010609060101010101" pitchFamily="49" charset="-122"/>
                    <a:cs typeface="SimSun"/>
                  </a:rPr>
                  <a:t>是某甲成绩的估计区间，某甲成绩落</a:t>
                </a:r>
              </a:p>
              <a:p>
                <a:pPr marL="0" marR="0">
                  <a:lnSpc>
                    <a:spcPct val="150000"/>
                  </a:lnSpc>
                  <a:spcBef>
                    <a:spcPts val="0"/>
                  </a:spcBef>
                  <a:spcAft>
                    <a:spcPts val="0"/>
                  </a:spcAft>
                </a:pPr>
                <a:r>
                  <a:rPr lang="zh-CN" altLang="en-US" sz="950" spc="10" dirty="0">
                    <a:solidFill>
                      <a:srgbClr val="000000"/>
                    </a:solidFill>
                    <a:latin typeface="KaiTi" panose="02010609060101010101" pitchFamily="49" charset="-122"/>
                    <a:ea typeface="KaiTi" panose="02010609060101010101" pitchFamily="49" charset="-122"/>
                    <a:cs typeface="SimSun"/>
                  </a:rPr>
                  <a:t>在此区间的概率在</a:t>
                </a:r>
                <a14:m>
                  <m:oMath xmlns:m="http://schemas.openxmlformats.org/officeDocument/2006/math">
                    <m:r>
                      <a:rPr lang="en-US" altLang="zh-CN" sz="950" b="1" i="1" dirty="0" smtClean="0">
                        <a:solidFill>
                          <a:srgbClr val="000000"/>
                        </a:solidFill>
                        <a:latin typeface="Cambria Math" panose="02040503050406030204" pitchFamily="18" charset="0"/>
                        <a:cs typeface="Tahoma"/>
                      </a:rPr>
                      <m:t>𝟗𝟓</m:t>
                    </m:r>
                    <m:r>
                      <a:rPr lang="en-US" altLang="zh-CN" sz="950" b="1" i="1" dirty="0" smtClean="0">
                        <a:solidFill>
                          <a:srgbClr val="000000"/>
                        </a:solidFill>
                        <a:latin typeface="Cambria Math" panose="02040503050406030204" pitchFamily="18" charset="0"/>
                        <a:cs typeface="Tahoma"/>
                      </a:rPr>
                      <m:t>%</m:t>
                    </m:r>
                  </m:oMath>
                </a14:m>
                <a:r>
                  <a:rPr lang="zh-CN" altLang="en-US" sz="950" spc="10" dirty="0">
                    <a:solidFill>
                      <a:srgbClr val="000000"/>
                    </a:solidFill>
                    <a:latin typeface="KaiTi" panose="02010609060101010101" pitchFamily="49" charset="-122"/>
                    <a:ea typeface="KaiTi" panose="02010609060101010101" pitchFamily="49" charset="-122"/>
                    <a:cs typeface="SimSun"/>
                  </a:rPr>
                  <a:t>以上。</a:t>
                </a:r>
                <a:endParaRPr sz="950" spc="10" dirty="0">
                  <a:solidFill>
                    <a:srgbClr val="000000"/>
                  </a:solidFill>
                  <a:latin typeface="KaiTi" panose="02010609060101010101" pitchFamily="49" charset="-122"/>
                  <a:ea typeface="KaiTi" panose="02010609060101010101" pitchFamily="49" charset="-122"/>
                  <a:cs typeface="SimSun"/>
                </a:endParaRPr>
              </a:p>
            </p:txBody>
          </p:sp>
        </mc:Choice>
        <mc:Fallback xmlns="">
          <p:sp>
            <p:nvSpPr>
              <p:cNvPr id="8" name="object 8"/>
              <p:cNvSpPr txBox="1">
                <a:spLocks noRot="1" noChangeAspect="1" noMove="1" noResize="1" noEditPoints="1" noAdjustHandles="1" noChangeArrowheads="1" noChangeShapeType="1" noTextEdit="1"/>
              </p:cNvSpPr>
              <p:nvPr/>
            </p:nvSpPr>
            <p:spPr>
              <a:xfrm>
                <a:off x="641468" y="743650"/>
                <a:ext cx="2932718" cy="1093184"/>
              </a:xfrm>
              <a:prstGeom prst="rect">
                <a:avLst/>
              </a:prstGeom>
              <a:blipFill>
                <a:blip r:embed="rId2"/>
                <a:stretch>
                  <a:fillRect l="-2586" b="-5747"/>
                </a:stretch>
              </a:blipFill>
            </p:spPr>
            <p:txBody>
              <a:bodyPr/>
              <a:lstStyle/>
              <a:p>
                <a:r>
                  <a:rPr lang="zh-CN" altLang="en-US">
                    <a:noFill/>
                  </a:rPr>
                  <a:t> </a:t>
                </a:r>
              </a:p>
            </p:txBody>
          </p:sp>
        </mc:Fallback>
      </mc:AlternateContent>
      <p:sp>
        <p:nvSpPr>
          <p:cNvPr id="9" name="object 9"/>
          <p:cNvSpPr txBox="1"/>
          <p:nvPr/>
        </p:nvSpPr>
        <p:spPr>
          <a:xfrm>
            <a:off x="524545" y="1570620"/>
            <a:ext cx="169195" cy="195907"/>
          </a:xfrm>
          <a:prstGeom prst="rect">
            <a:avLst/>
          </a:prstGeom>
        </p:spPr>
        <p:txBody>
          <a:bodyPr vert="horz" wrap="square" lIns="0" tIns="0" rIns="0" bIns="0" rtlCol="0">
            <a:spAutoFit/>
          </a:bodyPr>
          <a:lstStyle/>
          <a:p>
            <a:pPr marL="0" marR="0">
              <a:lnSpc>
                <a:spcPts val="640"/>
              </a:lnSpc>
              <a:spcBef>
                <a:spcPts val="0"/>
              </a:spcBef>
              <a:spcAft>
                <a:spcPts val="0"/>
              </a:spcAft>
            </a:pPr>
            <a:r>
              <a:rPr sz="600" dirty="0">
                <a:solidFill>
                  <a:srgbClr val="3232CC"/>
                </a:solidFill>
                <a:latin typeface="IOTCPM+Wingdings-Regular"/>
                <a:cs typeface="IOTCPM+Wingdings-Regular"/>
              </a:rPr>
              <a:t></a:t>
            </a:r>
          </a:p>
        </p:txBody>
      </p:sp>
      <p:sp>
        <p:nvSpPr>
          <p:cNvPr id="10" name="object 10"/>
          <p:cNvSpPr txBox="1"/>
          <p:nvPr/>
        </p:nvSpPr>
        <p:spPr>
          <a:xfrm>
            <a:off x="524545" y="1836834"/>
            <a:ext cx="2966486" cy="842923"/>
          </a:xfrm>
          <a:prstGeom prst="rect">
            <a:avLst/>
          </a:prstGeom>
        </p:spPr>
        <p:txBody>
          <a:bodyPr vert="horz" wrap="square" lIns="0" tIns="0" rIns="0" bIns="0" rtlCol="0">
            <a:spAutoFit/>
          </a:bodyPr>
          <a:lstStyle/>
          <a:p>
            <a:pPr marL="142875" marR="0">
              <a:lnSpc>
                <a:spcPct val="150000"/>
              </a:lnSpc>
              <a:spcBef>
                <a:spcPts val="0"/>
              </a:spcBef>
              <a:spcAft>
                <a:spcPts val="0"/>
              </a:spcAft>
            </a:pPr>
            <a:r>
              <a:rPr sz="950" spc="10" dirty="0">
                <a:solidFill>
                  <a:srgbClr val="000000"/>
                </a:solidFill>
                <a:latin typeface="KaiTi" panose="02010609060101010101" pitchFamily="49" charset="-122"/>
                <a:ea typeface="KaiTi" panose="02010609060101010101" pitchFamily="49" charset="-122"/>
                <a:cs typeface="SimSun"/>
              </a:rPr>
              <a:t>类似地，对这个问题，也可举出一个假设检验</a:t>
            </a:r>
          </a:p>
          <a:p>
            <a:pPr marL="0" marR="0">
              <a:lnSpc>
                <a:spcPct val="150000"/>
              </a:lnSpc>
              <a:spcBef>
                <a:spcPts val="0"/>
              </a:spcBef>
              <a:spcAft>
                <a:spcPts val="0"/>
              </a:spcAft>
            </a:pPr>
            <a:r>
              <a:rPr sz="950" spc="10" dirty="0" err="1">
                <a:solidFill>
                  <a:srgbClr val="000000"/>
                </a:solidFill>
                <a:latin typeface="KaiTi" panose="02010609060101010101" pitchFamily="49" charset="-122"/>
                <a:ea typeface="KaiTi" panose="02010609060101010101" pitchFamily="49" charset="-122"/>
                <a:cs typeface="SimSun"/>
              </a:rPr>
              <a:t>的问题</a:t>
            </a:r>
            <a:r>
              <a:rPr sz="950" spc="-197" dirty="0">
                <a:solidFill>
                  <a:srgbClr val="000000"/>
                </a:solidFill>
                <a:latin typeface="KaiTi" panose="02010609060101010101" pitchFamily="49" charset="-122"/>
                <a:ea typeface="KaiTi" panose="02010609060101010101" pitchFamily="49" charset="-122"/>
                <a:cs typeface="SimSun"/>
              </a:rPr>
              <a:t> </a:t>
            </a:r>
            <a:r>
              <a:rPr sz="950" b="1" dirty="0">
                <a:solidFill>
                  <a:srgbClr val="000000"/>
                </a:solidFill>
                <a:latin typeface="Tahoma"/>
                <a:cs typeface="Tahoma"/>
              </a:rPr>
              <a:t>&lt;</a:t>
            </a:r>
            <a:r>
              <a:rPr lang="en-US" altLang="zh-CN" sz="950" b="1" dirty="0">
                <a:solidFill>
                  <a:srgbClr val="000000"/>
                </a:solidFill>
                <a:latin typeface="Tahoma"/>
                <a:cs typeface="Tahoma"/>
              </a:rPr>
              <a:t>==</a:t>
            </a:r>
            <a:r>
              <a:rPr sz="950" b="1" dirty="0">
                <a:solidFill>
                  <a:srgbClr val="000000"/>
                </a:solidFill>
                <a:latin typeface="Tahoma"/>
                <a:cs typeface="Tahoma"/>
              </a:rPr>
              <a:t>&gt;</a:t>
            </a:r>
            <a:r>
              <a:rPr sz="950" dirty="0">
                <a:solidFill>
                  <a:srgbClr val="000000"/>
                </a:solidFill>
                <a:latin typeface="KaiTi" panose="02010609060101010101" pitchFamily="49" charset="-122"/>
                <a:ea typeface="KaiTi" panose="02010609060101010101" pitchFamily="49" charset="-122"/>
                <a:cs typeface="SimSun"/>
              </a:rPr>
              <a:t>在允许你犯</a:t>
            </a:r>
            <a:r>
              <a:rPr sz="950" b="1" dirty="0">
                <a:solidFill>
                  <a:srgbClr val="000000"/>
                </a:solidFill>
                <a:latin typeface="KaiTi" panose="02010609060101010101" pitchFamily="49" charset="-122"/>
                <a:ea typeface="KaiTi" panose="02010609060101010101" pitchFamily="49" charset="-122"/>
                <a:cs typeface="Tahoma"/>
              </a:rPr>
              <a:t>5%</a:t>
            </a:r>
            <a:r>
              <a:rPr sz="950" spc="10" dirty="0">
                <a:solidFill>
                  <a:srgbClr val="000000"/>
                </a:solidFill>
                <a:latin typeface="KaiTi" panose="02010609060101010101" pitchFamily="49" charset="-122"/>
                <a:ea typeface="KaiTi" panose="02010609060101010101" pitchFamily="49" charset="-122"/>
                <a:cs typeface="SimSun"/>
              </a:rPr>
              <a:t>以下的错误，即</a:t>
            </a:r>
          </a:p>
          <a:p>
            <a:pPr marL="0" marR="0">
              <a:lnSpc>
                <a:spcPct val="150000"/>
              </a:lnSpc>
              <a:spcBef>
                <a:spcPts val="0"/>
              </a:spcBef>
              <a:spcAft>
                <a:spcPts val="0"/>
              </a:spcAft>
            </a:pPr>
            <a:r>
              <a:rPr sz="950" spc="10" dirty="0">
                <a:solidFill>
                  <a:srgbClr val="000000"/>
                </a:solidFill>
                <a:latin typeface="KaiTi" panose="02010609060101010101" pitchFamily="49" charset="-122"/>
                <a:ea typeface="KaiTi" panose="02010609060101010101" pitchFamily="49" charset="-122"/>
                <a:cs typeface="SimSun"/>
              </a:rPr>
              <a:t>以</a:t>
            </a:r>
            <a:r>
              <a:rPr sz="950" b="1" dirty="0">
                <a:solidFill>
                  <a:srgbClr val="000000"/>
                </a:solidFill>
                <a:latin typeface="KaiTi" panose="02010609060101010101" pitchFamily="49" charset="-122"/>
                <a:ea typeface="KaiTi" panose="02010609060101010101" pitchFamily="49" charset="-122"/>
                <a:cs typeface="Tahoma"/>
              </a:rPr>
              <a:t>95%</a:t>
            </a:r>
            <a:r>
              <a:rPr sz="950" dirty="0">
                <a:solidFill>
                  <a:srgbClr val="000000"/>
                </a:solidFill>
                <a:latin typeface="KaiTi" panose="02010609060101010101" pitchFamily="49" charset="-122"/>
                <a:ea typeface="KaiTi" panose="02010609060101010101" pitchFamily="49" charset="-122"/>
                <a:cs typeface="SimSun"/>
              </a:rPr>
              <a:t>的正确性来回答：“某甲的成绩是</a:t>
            </a:r>
            <a:r>
              <a:rPr sz="950" b="1" dirty="0">
                <a:solidFill>
                  <a:srgbClr val="000000"/>
                </a:solidFill>
                <a:latin typeface="KaiTi" panose="02010609060101010101" pitchFamily="49" charset="-122"/>
                <a:ea typeface="KaiTi" panose="02010609060101010101" pitchFamily="49" charset="-122"/>
                <a:cs typeface="Tahoma"/>
              </a:rPr>
              <a:t>80</a:t>
            </a:r>
            <a:r>
              <a:rPr sz="950" dirty="0">
                <a:solidFill>
                  <a:srgbClr val="000000"/>
                </a:solidFill>
                <a:latin typeface="KaiTi" panose="02010609060101010101" pitchFamily="49" charset="-122"/>
                <a:ea typeface="KaiTi" panose="02010609060101010101" pitchFamily="49" charset="-122"/>
                <a:cs typeface="SimSun"/>
              </a:rPr>
              <a:t>，</a:t>
            </a:r>
          </a:p>
          <a:p>
            <a:pPr marL="0" marR="0">
              <a:lnSpc>
                <a:spcPct val="150000"/>
              </a:lnSpc>
              <a:spcBef>
                <a:spcPts val="0"/>
              </a:spcBef>
              <a:spcAft>
                <a:spcPts val="0"/>
              </a:spcAft>
            </a:pPr>
            <a:r>
              <a:rPr sz="950" spc="10" dirty="0" err="1">
                <a:solidFill>
                  <a:srgbClr val="000000"/>
                </a:solidFill>
                <a:latin typeface="KaiTi" panose="02010609060101010101" pitchFamily="49" charset="-122"/>
                <a:ea typeface="KaiTi" panose="02010609060101010101" pitchFamily="49" charset="-122"/>
                <a:cs typeface="SimSun"/>
              </a:rPr>
              <a:t>对吗</a:t>
            </a:r>
            <a:r>
              <a:rPr sz="950" spc="10" dirty="0">
                <a:solidFill>
                  <a:srgbClr val="000000"/>
                </a:solidFill>
                <a:latin typeface="KaiTi" panose="02010609060101010101" pitchFamily="49" charset="-122"/>
                <a:ea typeface="KaiTi" panose="02010609060101010101" pitchFamily="49" charset="-122"/>
                <a:cs typeface="SimSun"/>
              </a:rPr>
              <a:t>？”</a:t>
            </a:r>
            <a:endParaRPr sz="950" b="1" dirty="0">
              <a:solidFill>
                <a:srgbClr val="000000"/>
              </a:solidFill>
              <a:latin typeface="KaiTi" panose="02010609060101010101" pitchFamily="49" charset="-122"/>
              <a:ea typeface="KaiTi" panose="02010609060101010101" pitchFamily="49" charset="-122"/>
              <a:cs typeface="Tahoma"/>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标题 15">
            <a:extLst>
              <a:ext uri="{FF2B5EF4-FFF2-40B4-BE49-F238E27FC236}">
                <a16:creationId xmlns:a16="http://schemas.microsoft.com/office/drawing/2014/main" id="{ACF25DBB-6F33-1447-99C8-1538E8A3EDCC}"/>
              </a:ext>
            </a:extLst>
          </p:cNvPr>
          <p:cNvSpPr>
            <a:spLocks noGrp="1"/>
          </p:cNvSpPr>
          <p:nvPr>
            <p:ph type="title"/>
          </p:nvPr>
        </p:nvSpPr>
        <p:spPr>
          <a:xfrm>
            <a:off x="799480" y="266080"/>
            <a:ext cx="2922002" cy="382279"/>
          </a:xfrm>
        </p:spPr>
        <p:txBody>
          <a:bodyPr>
            <a:normAutofit fontScale="90000"/>
          </a:bodyPr>
          <a:lstStyle/>
          <a:p>
            <a:r>
              <a:rPr lang="zh-CN" altLang="en-US" sz="1400" spc="-18" dirty="0">
                <a:solidFill>
                  <a:srgbClr val="FF0000"/>
                </a:solidFill>
                <a:latin typeface="KaiTi" panose="02010609060101010101" pitchFamily="49" charset="-122"/>
                <a:ea typeface="KaiTi" panose="02010609060101010101" pitchFamily="49" charset="-122"/>
                <a:cs typeface="SimSun"/>
              </a:rPr>
              <a:t>置信区间法与区间估计</a:t>
            </a:r>
            <a:br>
              <a:rPr lang="zh-CN" altLang="en-US" sz="1400" spc="-18" dirty="0">
                <a:solidFill>
                  <a:srgbClr val="FF0000"/>
                </a:solidFill>
                <a:latin typeface="KaiTi" panose="02010609060101010101" pitchFamily="49" charset="-122"/>
                <a:ea typeface="KaiTi" panose="02010609060101010101" pitchFamily="49" charset="-122"/>
                <a:cs typeface="SimSun"/>
              </a:rPr>
            </a:br>
            <a:endParaRPr lang="zh-CN" altLang="en-US" dirty="0"/>
          </a:p>
        </p:txBody>
      </p:sp>
      <mc:AlternateContent xmlns:mc="http://schemas.openxmlformats.org/markup-compatibility/2006" xmlns:a14="http://schemas.microsoft.com/office/drawing/2010/main">
        <mc:Choice Requires="a14">
          <p:sp>
            <p:nvSpPr>
              <p:cNvPr id="17" name="内容占位符 16">
                <a:extLst>
                  <a:ext uri="{FF2B5EF4-FFF2-40B4-BE49-F238E27FC236}">
                    <a16:creationId xmlns:a16="http://schemas.microsoft.com/office/drawing/2014/main" id="{DC76C8DE-75D7-8D4F-9428-4C604A2747CE}"/>
                  </a:ext>
                </a:extLst>
              </p:cNvPr>
              <p:cNvSpPr>
                <a:spLocks noGrp="1"/>
              </p:cNvSpPr>
              <p:nvPr>
                <p:ph idx="1"/>
              </p:nvPr>
            </p:nvSpPr>
            <p:spPr>
              <a:xfrm>
                <a:off x="593434" y="698128"/>
                <a:ext cx="2789845" cy="1786734"/>
              </a:xfrm>
            </p:spPr>
            <p:txBody>
              <a:bodyPr>
                <a:normAutofit fontScale="77500" lnSpcReduction="20000"/>
              </a:bodyPr>
              <a:lstStyle/>
              <a:p>
                <a:pPr marL="142875" marR="0">
                  <a:lnSpc>
                    <a:spcPct val="150000"/>
                  </a:lnSpc>
                  <a:spcBef>
                    <a:spcPts val="0"/>
                  </a:spcBef>
                  <a:spcAft>
                    <a:spcPts val="0"/>
                  </a:spcAft>
                </a:pPr>
                <a:r>
                  <a:rPr lang="zh-CN" altLang="en-US" sz="1000" dirty="0">
                    <a:solidFill>
                      <a:schemeClr val="tx1"/>
                    </a:solidFill>
                    <a:latin typeface="KaiTi" panose="02010609060101010101" pitchFamily="49" charset="-122"/>
                    <a:ea typeface="KaiTi" panose="02010609060101010101" pitchFamily="49" charset="-122"/>
                    <a:cs typeface="SimSun"/>
                  </a:rPr>
                  <a:t>区</a:t>
                </a:r>
                <a:r>
                  <a:rPr lang="zh-CN" altLang="en-US" sz="1000" spc="10" dirty="0">
                    <a:solidFill>
                      <a:schemeClr val="tx1"/>
                    </a:solidFill>
                    <a:latin typeface="KaiTi" panose="02010609060101010101" pitchFamily="49" charset="-122"/>
                    <a:ea typeface="KaiTi" panose="02010609060101010101" pitchFamily="49" charset="-122"/>
                    <a:cs typeface="SimSun"/>
                  </a:rPr>
                  <a:t>间估计实际上给出了一种进行假设检验的方法。比如，当涉及“某甲成绩为</a:t>
                </a:r>
                <a:r>
                  <a:rPr lang="en-US" altLang="zh-CN" sz="1000" b="1" dirty="0">
                    <a:solidFill>
                      <a:schemeClr val="tx1"/>
                    </a:solidFill>
                    <a:latin typeface="KaiTi" panose="02010609060101010101" pitchFamily="49" charset="-122"/>
                    <a:ea typeface="KaiTi" panose="02010609060101010101" pitchFamily="49" charset="-122"/>
                    <a:cs typeface="Tahoma"/>
                  </a:rPr>
                  <a:t>80</a:t>
                </a:r>
                <a:r>
                  <a:rPr lang="zh-CN" altLang="en-US" sz="1000" dirty="0">
                    <a:solidFill>
                      <a:schemeClr val="tx1"/>
                    </a:solidFill>
                    <a:latin typeface="KaiTi" panose="02010609060101010101" pitchFamily="49" charset="-122"/>
                    <a:ea typeface="KaiTi" panose="02010609060101010101" pitchFamily="49" charset="-122"/>
                    <a:cs typeface="SimSun"/>
                  </a:rPr>
                  <a:t>分”</a:t>
                </a:r>
                <a14:m>
                  <m:oMath xmlns:m="http://schemas.openxmlformats.org/officeDocument/2006/math">
                    <m:r>
                      <a:rPr lang="zh-CN" altLang="en-US" sz="1000" i="1" dirty="0" smtClean="0">
                        <a:solidFill>
                          <a:schemeClr val="tx1"/>
                        </a:solidFill>
                        <a:latin typeface="Cambria Math" panose="02040503050406030204" pitchFamily="18" charset="0"/>
                        <a:ea typeface="KaiTi" panose="02010609060101010101" pitchFamily="49" charset="-122"/>
                        <a:cs typeface="SimSun"/>
                      </a:rPr>
                      <m:t>（</m:t>
                    </m:r>
                    <m:r>
                      <a:rPr lang="zh-CN" altLang="en-US" sz="1000" i="1" smtClean="0">
                        <a:solidFill>
                          <a:schemeClr val="tx1"/>
                        </a:solidFill>
                        <a:latin typeface="Cambria Math" panose="02040503050406030204" pitchFamily="18" charset="0"/>
                        <a:ea typeface="KaiTi" panose="02010609060101010101" pitchFamily="49" charset="-122"/>
                        <a:cs typeface="SimSun"/>
                      </a:rPr>
                      <m:t>𝛼</m:t>
                    </m:r>
                    <m:r>
                      <a:rPr lang="en-US" altLang="zh-CN" sz="1000" b="1" i="1" dirty="0" smtClean="0">
                        <a:solidFill>
                          <a:schemeClr val="tx1"/>
                        </a:solidFill>
                        <a:latin typeface="Cambria Math" panose="02040503050406030204" pitchFamily="18" charset="0"/>
                        <a:ea typeface="KaiTi" panose="02010609060101010101" pitchFamily="49" charset="-122"/>
                        <a:cs typeface="Tahoma"/>
                      </a:rPr>
                      <m:t>=</m:t>
                    </m:r>
                    <m:r>
                      <a:rPr lang="en-US" altLang="zh-CN" sz="1000" b="1" i="1" dirty="0">
                        <a:solidFill>
                          <a:schemeClr val="tx1"/>
                        </a:solidFill>
                        <a:latin typeface="Cambria Math" panose="02040503050406030204" pitchFamily="18" charset="0"/>
                        <a:ea typeface="KaiTi" panose="02010609060101010101" pitchFamily="49" charset="-122"/>
                        <a:cs typeface="Tahoma"/>
                      </a:rPr>
                      <m:t>𝟓</m:t>
                    </m:r>
                    <m:r>
                      <a:rPr lang="en-US" altLang="zh-CN" sz="1000" b="1" i="1" dirty="0">
                        <a:solidFill>
                          <a:schemeClr val="tx1"/>
                        </a:solidFill>
                        <a:latin typeface="Cambria Math" panose="02040503050406030204" pitchFamily="18" charset="0"/>
                        <a:ea typeface="KaiTi" panose="02010609060101010101" pitchFamily="49" charset="-122"/>
                        <a:cs typeface="Tahoma"/>
                      </a:rPr>
                      <m:t>%</m:t>
                    </m:r>
                    <m:r>
                      <a:rPr lang="zh-CN" altLang="en-US" sz="1000" i="1" dirty="0">
                        <a:solidFill>
                          <a:schemeClr val="tx1"/>
                        </a:solidFill>
                        <a:latin typeface="Cambria Math" panose="02040503050406030204" pitchFamily="18" charset="0"/>
                        <a:ea typeface="KaiTi" panose="02010609060101010101" pitchFamily="49" charset="-122"/>
                        <a:cs typeface="SimSun"/>
                      </a:rPr>
                      <m:t>）</m:t>
                    </m:r>
                  </m:oMath>
                </a14:m>
                <a:r>
                  <a:rPr lang="zh-CN" altLang="en-US" sz="1000" spc="10" dirty="0">
                    <a:solidFill>
                      <a:schemeClr val="tx1"/>
                    </a:solidFill>
                    <a:latin typeface="KaiTi" panose="02010609060101010101" pitchFamily="49" charset="-122"/>
                    <a:ea typeface="KaiTi" panose="02010609060101010101" pitchFamily="49" charset="-122"/>
                    <a:cs typeface="SimSun"/>
                  </a:rPr>
                  <a:t>后，首先对问题进行区间估计，得到成绩在</a:t>
                </a:r>
                <a:r>
                  <a:rPr lang="en-US" altLang="zh-CN" sz="1000" b="1" dirty="0">
                    <a:solidFill>
                      <a:schemeClr val="tx1"/>
                    </a:solidFill>
                    <a:latin typeface="KaiTi" panose="02010609060101010101" pitchFamily="49" charset="-122"/>
                    <a:ea typeface="KaiTi" panose="02010609060101010101" pitchFamily="49" charset="-122"/>
                    <a:cs typeface="Tahoma"/>
                  </a:rPr>
                  <a:t>75</a:t>
                </a:r>
                <a14:m>
                  <m:oMath xmlns:m="http://schemas.openxmlformats.org/officeDocument/2006/math">
                    <m:r>
                      <a:rPr lang="en-US" altLang="zh-CN" sz="1000" b="1" i="1" smtClean="0">
                        <a:solidFill>
                          <a:schemeClr val="tx1"/>
                        </a:solidFill>
                        <a:latin typeface="Cambria Math" panose="02040503050406030204" pitchFamily="18" charset="0"/>
                        <a:ea typeface="Cambria Math" panose="02040503050406030204" pitchFamily="18" charset="0"/>
                        <a:cs typeface="Tahoma"/>
                      </a:rPr>
                      <m:t>~</m:t>
                    </m:r>
                  </m:oMath>
                </a14:m>
                <a:r>
                  <a:rPr lang="en-US" altLang="zh-CN" sz="1000" b="1" dirty="0">
                    <a:solidFill>
                      <a:schemeClr val="tx1"/>
                    </a:solidFill>
                    <a:latin typeface="KaiTi" panose="02010609060101010101" pitchFamily="49" charset="-122"/>
                    <a:ea typeface="KaiTi" panose="02010609060101010101" pitchFamily="49" charset="-122"/>
                    <a:cs typeface="Tahoma"/>
                  </a:rPr>
                  <a:t>85</a:t>
                </a:r>
                <a:r>
                  <a:rPr lang="zh-CN" altLang="en-US" sz="1000" spc="10" dirty="0">
                    <a:solidFill>
                      <a:schemeClr val="tx1"/>
                    </a:solidFill>
                    <a:latin typeface="KaiTi" panose="02010609060101010101" pitchFamily="49" charset="-122"/>
                    <a:ea typeface="KaiTi" panose="02010609060101010101" pitchFamily="49" charset="-122"/>
                    <a:cs typeface="SimSun"/>
                  </a:rPr>
                  <a:t>之间的概率为</a:t>
                </a:r>
                <a:r>
                  <a:rPr lang="en-US" altLang="zh-CN" sz="1000" b="1" dirty="0">
                    <a:solidFill>
                      <a:schemeClr val="tx1"/>
                    </a:solidFill>
                    <a:latin typeface="KaiTi" panose="02010609060101010101" pitchFamily="49" charset="-122"/>
                    <a:ea typeface="KaiTi" panose="02010609060101010101" pitchFamily="49" charset="-122"/>
                    <a:cs typeface="Tahoma"/>
                  </a:rPr>
                  <a:t>95%</a:t>
                </a:r>
                <a:r>
                  <a:rPr lang="zh-CN" altLang="en-US" sz="1400" spc="10" dirty="0">
                    <a:solidFill>
                      <a:schemeClr val="tx1"/>
                    </a:solidFill>
                    <a:latin typeface="KaiTi" panose="02010609060101010101" pitchFamily="49" charset="-122"/>
                    <a:ea typeface="KaiTi" panose="02010609060101010101" pitchFamily="49" charset="-122"/>
                    <a:cs typeface="SimSun"/>
                  </a:rPr>
                  <a:t>。</a:t>
                </a:r>
                <a:r>
                  <a:rPr lang="zh-CN" altLang="en-US" sz="1000" spc="10" dirty="0">
                    <a:solidFill>
                      <a:schemeClr val="tx1"/>
                    </a:solidFill>
                    <a:latin typeface="KaiTi" panose="02010609060101010101" pitchFamily="49" charset="-122"/>
                    <a:ea typeface="KaiTi" panose="02010609060101010101" pitchFamily="49" charset="-122"/>
                    <a:cs typeface="SimSun"/>
                  </a:rPr>
                  <a:t>若原假设</a:t>
                </a:r>
                <a14:m>
                  <m:oMath xmlns:m="http://schemas.openxmlformats.org/officeDocument/2006/math">
                    <m:sSub>
                      <m:sSubPr>
                        <m:ctrlPr>
                          <a:rPr lang="ar-AE" altLang="zh-CN" sz="1000" b="1" i="1">
                            <a:solidFill>
                              <a:schemeClr val="tx1"/>
                            </a:solidFill>
                            <a:latin typeface="Cambria Math" panose="02040503050406030204" pitchFamily="18" charset="0"/>
                            <a:ea typeface="KaiTi" panose="02010609060101010101" pitchFamily="49" charset="-122"/>
                            <a:cs typeface="Tahoma"/>
                          </a:rPr>
                        </m:ctrlPr>
                      </m:sSubPr>
                      <m:e>
                        <m:r>
                          <a:rPr lang="ar-AE" altLang="zh-CN" sz="1000" b="1" i="1">
                            <a:solidFill>
                              <a:schemeClr val="tx1"/>
                            </a:solidFill>
                            <a:latin typeface="Cambria Math" panose="02040503050406030204" pitchFamily="18" charset="0"/>
                            <a:ea typeface="KaiTi" panose="02010609060101010101" pitchFamily="49" charset="-122"/>
                            <a:cs typeface="Tahoma"/>
                          </a:rPr>
                          <m:t>𝑯</m:t>
                        </m:r>
                      </m:e>
                      <m:sub>
                        <m:r>
                          <a:rPr lang="ar-AE" altLang="zh-CN" sz="1000" b="1" i="1">
                            <a:solidFill>
                              <a:schemeClr val="tx1"/>
                            </a:solidFill>
                            <a:latin typeface="Cambria Math" panose="02040503050406030204" pitchFamily="18" charset="0"/>
                            <a:ea typeface="KaiTi" panose="02010609060101010101" pitchFamily="49" charset="-122"/>
                            <a:cs typeface="Tahoma"/>
                          </a:rPr>
                          <m:t>𝟎</m:t>
                        </m:r>
                      </m:sub>
                    </m:sSub>
                  </m:oMath>
                </a14:m>
                <a:r>
                  <a:rPr lang="ar-AE" altLang="zh-CN" sz="1000" b="1" spc="156" dirty="0">
                    <a:solidFill>
                      <a:schemeClr val="tx1"/>
                    </a:solidFill>
                    <a:latin typeface="KaiTi" panose="02010609060101010101" pitchFamily="49" charset="-122"/>
                    <a:ea typeface="KaiTi" panose="02010609060101010101" pitchFamily="49" charset="-122"/>
                    <a:cs typeface="Tahoma"/>
                  </a:rPr>
                  <a:t> </a:t>
                </a:r>
                <a:r>
                  <a:rPr lang="zh-CN" altLang="en-US" sz="1000" dirty="0">
                    <a:solidFill>
                      <a:schemeClr val="tx1"/>
                    </a:solidFill>
                    <a:latin typeface="KaiTi" panose="02010609060101010101" pitchFamily="49" charset="-122"/>
                    <a:ea typeface="KaiTi" panose="02010609060101010101" pitchFamily="49" charset="-122"/>
                    <a:cs typeface="SimSun"/>
                  </a:rPr>
                  <a:t>落在</a:t>
                </a:r>
                <a:r>
                  <a:rPr lang="zh-CN" altLang="en-US" sz="1400" dirty="0">
                    <a:solidFill>
                      <a:schemeClr val="tx1"/>
                    </a:solidFill>
                    <a:latin typeface="KaiTi" panose="02010609060101010101" pitchFamily="49" charset="-122"/>
                    <a:ea typeface="KaiTi" panose="02010609060101010101" pitchFamily="49" charset="-122"/>
                    <a:cs typeface="SimSun"/>
                  </a:rPr>
                  <a:t>（</a:t>
                </a:r>
                <a:r>
                  <a:rPr lang="en-US" altLang="zh-CN" sz="1000" b="1" dirty="0">
                    <a:solidFill>
                      <a:schemeClr val="tx1"/>
                    </a:solidFill>
                    <a:latin typeface="KaiTi" panose="02010609060101010101" pitchFamily="49" charset="-122"/>
                    <a:ea typeface="KaiTi" panose="02010609060101010101" pitchFamily="49" charset="-122"/>
                    <a:cs typeface="Tahoma"/>
                  </a:rPr>
                  <a:t>75,85</a:t>
                </a:r>
                <a:r>
                  <a:rPr lang="zh-CN" altLang="en-US" sz="1000" dirty="0">
                    <a:solidFill>
                      <a:schemeClr val="tx1"/>
                    </a:solidFill>
                    <a:latin typeface="KaiTi" panose="02010609060101010101" pitchFamily="49" charset="-122"/>
                    <a:ea typeface="KaiTi" panose="02010609060101010101" pitchFamily="49" charset="-122"/>
                    <a:cs typeface="SimSun"/>
                  </a:rPr>
                  <a:t>）</a:t>
                </a:r>
                <a:r>
                  <a:rPr lang="zh-CN" altLang="en-US" sz="1000" spc="10" dirty="0">
                    <a:solidFill>
                      <a:schemeClr val="tx1"/>
                    </a:solidFill>
                    <a:latin typeface="KaiTi" panose="02010609060101010101" pitchFamily="49" charset="-122"/>
                    <a:ea typeface="KaiTi" panose="02010609060101010101" pitchFamily="49" charset="-122"/>
                    <a:cs typeface="SimSun"/>
                  </a:rPr>
                  <a:t>内，显然应当接受</a:t>
                </a:r>
                <a14:m>
                  <m:oMath xmlns:m="http://schemas.openxmlformats.org/officeDocument/2006/math">
                    <m:sSub>
                      <m:sSubPr>
                        <m:ctrlPr>
                          <a:rPr lang="ar-AE" altLang="zh-CN" sz="1000" b="1" i="1">
                            <a:solidFill>
                              <a:schemeClr val="tx1"/>
                            </a:solidFill>
                            <a:latin typeface="Cambria Math" panose="02040503050406030204" pitchFamily="18" charset="0"/>
                            <a:ea typeface="KaiTi" panose="02010609060101010101" pitchFamily="49" charset="-122"/>
                            <a:cs typeface="Tahoma"/>
                          </a:rPr>
                        </m:ctrlPr>
                      </m:sSubPr>
                      <m:e>
                        <m:r>
                          <a:rPr lang="ar-AE" altLang="zh-CN" sz="1000" b="1" i="1">
                            <a:solidFill>
                              <a:schemeClr val="tx1"/>
                            </a:solidFill>
                            <a:latin typeface="Cambria Math" panose="02040503050406030204" pitchFamily="18" charset="0"/>
                            <a:ea typeface="KaiTi" panose="02010609060101010101" pitchFamily="49" charset="-122"/>
                            <a:cs typeface="Tahoma"/>
                          </a:rPr>
                          <m:t>𝑯</m:t>
                        </m:r>
                      </m:e>
                      <m:sub>
                        <m:r>
                          <a:rPr lang="ar-AE" altLang="zh-CN" sz="1000" b="1" i="1">
                            <a:solidFill>
                              <a:schemeClr val="tx1"/>
                            </a:solidFill>
                            <a:latin typeface="Cambria Math" panose="02040503050406030204" pitchFamily="18" charset="0"/>
                            <a:ea typeface="KaiTi" panose="02010609060101010101" pitchFamily="49" charset="-122"/>
                            <a:cs typeface="Tahoma"/>
                          </a:rPr>
                          <m:t>𝟎</m:t>
                        </m:r>
                      </m:sub>
                    </m:sSub>
                  </m:oMath>
                </a14:m>
                <a:r>
                  <a:rPr lang="ar-AE" altLang="zh-CN" sz="1000" b="1" spc="156" dirty="0">
                    <a:solidFill>
                      <a:schemeClr val="tx1"/>
                    </a:solidFill>
                    <a:latin typeface="KaiTi" panose="02010609060101010101" pitchFamily="49" charset="-122"/>
                    <a:ea typeface="KaiTi" panose="02010609060101010101" pitchFamily="49" charset="-122"/>
                    <a:cs typeface="Tahoma"/>
                  </a:rPr>
                  <a:t> </a:t>
                </a:r>
                <a:r>
                  <a:rPr lang="zh-CN" altLang="ar-AE" sz="1000" spc="10" dirty="0">
                    <a:solidFill>
                      <a:schemeClr val="tx1"/>
                    </a:solidFill>
                    <a:latin typeface="KaiTi" panose="02010609060101010101" pitchFamily="49" charset="-122"/>
                    <a:ea typeface="KaiTi" panose="02010609060101010101" pitchFamily="49" charset="-122"/>
                    <a:cs typeface="SimSun"/>
                  </a:rPr>
                  <a:t>，</a:t>
                </a:r>
                <a:r>
                  <a:rPr lang="zh-CN" altLang="en-US" sz="1000" spc="10" dirty="0">
                    <a:solidFill>
                      <a:schemeClr val="tx1"/>
                    </a:solidFill>
                    <a:latin typeface="KaiTi" panose="02010609060101010101" pitchFamily="49" charset="-122"/>
                    <a:ea typeface="KaiTi" panose="02010609060101010101" pitchFamily="49" charset="-122"/>
                    <a:cs typeface="SimSun"/>
                  </a:rPr>
                  <a:t>否则，则拒绝</a:t>
                </a:r>
                <a14:m>
                  <m:oMath xmlns:m="http://schemas.openxmlformats.org/officeDocument/2006/math">
                    <m:sSub>
                      <m:sSubPr>
                        <m:ctrlPr>
                          <a:rPr lang="ar-AE" altLang="zh-CN" sz="1000" b="1" i="1">
                            <a:solidFill>
                              <a:schemeClr val="tx1"/>
                            </a:solidFill>
                            <a:latin typeface="Cambria Math" panose="02040503050406030204" pitchFamily="18" charset="0"/>
                            <a:ea typeface="KaiTi" panose="02010609060101010101" pitchFamily="49" charset="-122"/>
                            <a:cs typeface="Tahoma"/>
                          </a:rPr>
                        </m:ctrlPr>
                      </m:sSubPr>
                      <m:e>
                        <m:r>
                          <a:rPr lang="ar-AE" altLang="zh-CN" sz="1000" b="1" i="1">
                            <a:solidFill>
                              <a:schemeClr val="tx1"/>
                            </a:solidFill>
                            <a:latin typeface="Cambria Math" panose="02040503050406030204" pitchFamily="18" charset="0"/>
                            <a:ea typeface="KaiTi" panose="02010609060101010101" pitchFamily="49" charset="-122"/>
                            <a:cs typeface="Tahoma"/>
                          </a:rPr>
                          <m:t>𝑯</m:t>
                        </m:r>
                      </m:e>
                      <m:sub>
                        <m:r>
                          <a:rPr lang="ar-AE" altLang="zh-CN" sz="1000" b="1" i="1">
                            <a:solidFill>
                              <a:schemeClr val="tx1"/>
                            </a:solidFill>
                            <a:latin typeface="Cambria Math" panose="02040503050406030204" pitchFamily="18" charset="0"/>
                            <a:ea typeface="KaiTi" panose="02010609060101010101" pitchFamily="49" charset="-122"/>
                            <a:cs typeface="Tahoma"/>
                          </a:rPr>
                          <m:t>𝟎</m:t>
                        </m:r>
                      </m:sub>
                    </m:sSub>
                    <m:r>
                      <a:rPr lang="zh-CN" altLang="ar-AE" sz="1000">
                        <a:solidFill>
                          <a:schemeClr val="tx1"/>
                        </a:solidFill>
                        <a:latin typeface="Cambria Math" panose="02040503050406030204" pitchFamily="18" charset="0"/>
                        <a:ea typeface="KaiTi" panose="02010609060101010101" pitchFamily="49" charset="-122"/>
                        <a:cs typeface="Tahoma"/>
                      </a:rPr>
                      <m:t>。</m:t>
                    </m:r>
                  </m:oMath>
                </a14:m>
                <a:endParaRPr lang="en-US" altLang="zh-CN" sz="1000" dirty="0">
                  <a:solidFill>
                    <a:schemeClr val="tx1"/>
                  </a:solidFill>
                  <a:latin typeface="KaiTi" panose="02010609060101010101" pitchFamily="49" charset="-122"/>
                  <a:ea typeface="KaiTi" panose="02010609060101010101" pitchFamily="49" charset="-122"/>
                  <a:cs typeface="Tahoma"/>
                </a:endParaRPr>
              </a:p>
              <a:p>
                <a:pPr marL="142875" marR="0">
                  <a:lnSpc>
                    <a:spcPct val="150000"/>
                  </a:lnSpc>
                  <a:spcBef>
                    <a:spcPts val="0"/>
                  </a:spcBef>
                  <a:spcAft>
                    <a:spcPts val="0"/>
                  </a:spcAft>
                </a:pPr>
                <a:r>
                  <a:rPr lang="zh-CN" altLang="en-US" sz="1000" spc="10" dirty="0">
                    <a:solidFill>
                      <a:schemeClr val="tx1"/>
                    </a:solidFill>
                    <a:latin typeface="KaiTi" panose="02010609060101010101" pitchFamily="49" charset="-122"/>
                    <a:ea typeface="KaiTi" panose="02010609060101010101" pitchFamily="49" charset="-122"/>
                    <a:cs typeface="SimSun"/>
                  </a:rPr>
                  <a:t>这种利用区间估计法来进行假设检验的方法称为置信区间法。</a:t>
                </a:r>
                <a:endParaRPr lang="en-US" altLang="zh-CN" sz="1000" spc="10" dirty="0">
                  <a:solidFill>
                    <a:schemeClr val="tx1"/>
                  </a:solidFill>
                  <a:latin typeface="SimSun"/>
                  <a:cs typeface="SimSun"/>
                </a:endParaRPr>
              </a:p>
              <a:p>
                <a:pPr marL="142875" marR="0">
                  <a:lnSpc>
                    <a:spcPct val="150000"/>
                  </a:lnSpc>
                  <a:spcBef>
                    <a:spcPts val="0"/>
                  </a:spcBef>
                  <a:spcAft>
                    <a:spcPts val="0"/>
                  </a:spcAft>
                </a:pPr>
                <a:r>
                  <a:rPr lang="zh-CN" altLang="en-US" sz="1000" dirty="0">
                    <a:solidFill>
                      <a:schemeClr val="tx1"/>
                    </a:solidFill>
                    <a:latin typeface="KaiTi" panose="02010609060101010101" pitchFamily="49" charset="-122"/>
                    <a:ea typeface="KaiTi" panose="02010609060101010101" pitchFamily="49" charset="-122"/>
                    <a:cs typeface="SimSun"/>
                  </a:rPr>
                  <a:t>在利用置信区间法进行假设检验时，区间估计中的置信度</a:t>
                </a:r>
                <a14:m>
                  <m:oMath xmlns:m="http://schemas.openxmlformats.org/officeDocument/2006/math">
                    <m:r>
                      <a:rPr lang="en-US" altLang="zh-CN" sz="1000" b="1" i="1" dirty="0" smtClean="0">
                        <a:solidFill>
                          <a:schemeClr val="tx1"/>
                        </a:solidFill>
                        <a:latin typeface="Cambria Math" panose="02040503050406030204" pitchFamily="18" charset="0"/>
                        <a:ea typeface="KaiTi" panose="02010609060101010101" pitchFamily="49" charset="-122"/>
                        <a:cs typeface="Tahoma"/>
                      </a:rPr>
                      <m:t>𝟏</m:t>
                    </m:r>
                    <m:r>
                      <a:rPr lang="en-US" altLang="zh-CN" sz="1000" b="1" i="1" dirty="0" smtClean="0">
                        <a:solidFill>
                          <a:schemeClr val="tx1"/>
                        </a:solidFill>
                        <a:latin typeface="Cambria Math" panose="02040503050406030204" pitchFamily="18" charset="0"/>
                        <a:ea typeface="KaiTi" panose="02010609060101010101" pitchFamily="49" charset="-122"/>
                        <a:cs typeface="Tahoma"/>
                      </a:rPr>
                      <m:t>−</m:t>
                    </m:r>
                    <m:r>
                      <a:rPr lang="el-GR" altLang="zh-CN" sz="1000" i="1" dirty="0">
                        <a:solidFill>
                          <a:schemeClr val="tx1"/>
                        </a:solidFill>
                        <a:latin typeface="Cambria Math" panose="02040503050406030204" pitchFamily="18" charset="0"/>
                        <a:ea typeface="KaiTi" panose="02010609060101010101" pitchFamily="49" charset="-122"/>
                        <a:cs typeface="BTCIPT+SymbolMT"/>
                      </a:rPr>
                      <m:t>𝛼</m:t>
                    </m:r>
                    <m:r>
                      <a:rPr lang="zh-CN" altLang="en-US" sz="1000" i="1" dirty="0">
                        <a:solidFill>
                          <a:schemeClr val="tx1"/>
                        </a:solidFill>
                        <a:latin typeface="Cambria Math" panose="02040503050406030204" pitchFamily="18" charset="0"/>
                        <a:ea typeface="KaiTi" panose="02010609060101010101" pitchFamily="49" charset="-122"/>
                        <a:cs typeface="SimSun"/>
                      </a:rPr>
                      <m:t>中的</m:t>
                    </m:r>
                    <m:r>
                      <a:rPr lang="el-GR" altLang="zh-CN" sz="1000" i="1" dirty="0">
                        <a:solidFill>
                          <a:schemeClr val="tx1"/>
                        </a:solidFill>
                        <a:latin typeface="Cambria Math" panose="02040503050406030204" pitchFamily="18" charset="0"/>
                        <a:ea typeface="KaiTi" panose="02010609060101010101" pitchFamily="49" charset="-122"/>
                        <a:cs typeface="BTCIPT+SymbolMT"/>
                      </a:rPr>
                      <m:t>𝛼</m:t>
                    </m:r>
                    <m:r>
                      <a:rPr lang="el-GR" altLang="zh-CN" sz="1000" i="1" spc="28" dirty="0">
                        <a:solidFill>
                          <a:schemeClr val="tx1"/>
                        </a:solidFill>
                        <a:latin typeface="Cambria Math" panose="02040503050406030204" pitchFamily="18" charset="0"/>
                        <a:ea typeface="KaiTi" panose="02010609060101010101" pitchFamily="49" charset="-122"/>
                        <a:cs typeface="BTCIPT+SymbolMT"/>
                      </a:rPr>
                      <m:t> </m:t>
                    </m:r>
                  </m:oMath>
                </a14:m>
                <a:r>
                  <a:rPr lang="zh-CN" altLang="el-GR" sz="1000" dirty="0">
                    <a:solidFill>
                      <a:schemeClr val="tx1"/>
                    </a:solidFill>
                    <a:latin typeface="KaiTi" panose="02010609060101010101" pitchFamily="49" charset="-122"/>
                    <a:ea typeface="KaiTi" panose="02010609060101010101" pitchFamily="49" charset="-122"/>
                    <a:cs typeface="SimSun"/>
                  </a:rPr>
                  <a:t>，</a:t>
                </a:r>
                <a:r>
                  <a:rPr lang="zh-CN" altLang="en-US" sz="1000" dirty="0">
                    <a:solidFill>
                      <a:schemeClr val="tx1"/>
                    </a:solidFill>
                    <a:latin typeface="KaiTi" panose="02010609060101010101" pitchFamily="49" charset="-122"/>
                    <a:ea typeface="KaiTi" panose="02010609060101010101" pitchFamily="49" charset="-122"/>
                    <a:cs typeface="SimSun"/>
                  </a:rPr>
                  <a:t>就是假设检验中的检验水平。</a:t>
                </a:r>
                <a:endParaRPr lang="zh-CN" altLang="en-US" sz="1000" spc="10" dirty="0">
                  <a:solidFill>
                    <a:schemeClr val="tx1"/>
                  </a:solidFill>
                  <a:latin typeface="KaiTi" panose="02010609060101010101" pitchFamily="49" charset="-122"/>
                  <a:ea typeface="KaiTi" panose="02010609060101010101" pitchFamily="49" charset="-122"/>
                  <a:cs typeface="SimSun"/>
                </a:endParaRPr>
              </a:p>
              <a:p>
                <a:pPr>
                  <a:lnSpc>
                    <a:spcPct val="150000"/>
                  </a:lnSpc>
                </a:pPr>
                <a:endParaRPr lang="zh-CN" altLang="en-US" sz="1000" dirty="0">
                  <a:solidFill>
                    <a:srgbClr val="000000"/>
                  </a:solidFill>
                  <a:latin typeface="KaiTi" panose="02010609060101010101" pitchFamily="49" charset="-122"/>
                  <a:ea typeface="KaiTi" panose="02010609060101010101" pitchFamily="49" charset="-122"/>
                  <a:cs typeface="SimSun"/>
                </a:endParaRPr>
              </a:p>
              <a:p>
                <a:pPr>
                  <a:lnSpc>
                    <a:spcPct val="150000"/>
                  </a:lnSpc>
                </a:pPr>
                <a:endParaRPr lang="zh-CN" altLang="en-US" sz="1000" b="1" dirty="0">
                  <a:solidFill>
                    <a:srgbClr val="000000"/>
                  </a:solidFill>
                  <a:latin typeface="KaiTi" panose="02010609060101010101" pitchFamily="49" charset="-122"/>
                  <a:ea typeface="KaiTi" panose="02010609060101010101" pitchFamily="49" charset="-122"/>
                  <a:cs typeface="Tahoma"/>
                </a:endParaRPr>
              </a:p>
              <a:p>
                <a:pPr marL="0" marR="0">
                  <a:lnSpc>
                    <a:spcPct val="150000"/>
                  </a:lnSpc>
                  <a:spcBef>
                    <a:spcPts val="0"/>
                  </a:spcBef>
                  <a:spcAft>
                    <a:spcPts val="0"/>
                  </a:spcAft>
                </a:pPr>
                <a:endParaRPr lang="zh-CN" altLang="en-US" sz="1000" dirty="0">
                  <a:solidFill>
                    <a:srgbClr val="000000"/>
                  </a:solidFill>
                  <a:latin typeface="KaiTi" panose="02010609060101010101" pitchFamily="49" charset="-122"/>
                  <a:ea typeface="KaiTi" panose="02010609060101010101" pitchFamily="49" charset="-122"/>
                  <a:cs typeface="SimSun"/>
                </a:endParaRPr>
              </a:p>
              <a:p>
                <a:pPr>
                  <a:lnSpc>
                    <a:spcPct val="150000"/>
                  </a:lnSpc>
                </a:pPr>
                <a:endParaRPr lang="zh-CN" altLang="en-US" sz="900" dirty="0">
                  <a:latin typeface="KaiTi" panose="02010609060101010101" pitchFamily="49" charset="-122"/>
                  <a:ea typeface="KaiTi" panose="02010609060101010101" pitchFamily="49" charset="-122"/>
                </a:endParaRPr>
              </a:p>
            </p:txBody>
          </p:sp>
        </mc:Choice>
        <mc:Fallback xmlns="">
          <p:sp>
            <p:nvSpPr>
              <p:cNvPr id="17" name="内容占位符 16">
                <a:extLst>
                  <a:ext uri="{FF2B5EF4-FFF2-40B4-BE49-F238E27FC236}">
                    <a16:creationId xmlns:a16="http://schemas.microsoft.com/office/drawing/2014/main" id="{DC76C8DE-75D7-8D4F-9428-4C604A2747CE}"/>
                  </a:ext>
                </a:extLst>
              </p:cNvPr>
              <p:cNvSpPr>
                <a:spLocks noGrp="1" noRot="1" noChangeAspect="1" noMove="1" noResize="1" noEditPoints="1" noAdjustHandles="1" noChangeArrowheads="1" noChangeShapeType="1" noTextEdit="1"/>
              </p:cNvSpPr>
              <p:nvPr>
                <p:ph idx="1"/>
              </p:nvPr>
            </p:nvSpPr>
            <p:spPr>
              <a:xfrm>
                <a:off x="593434" y="698128"/>
                <a:ext cx="2789845" cy="1786734"/>
              </a:xfrm>
              <a:blipFill>
                <a:blip r:embed="rId3"/>
                <a:stretch>
                  <a:fillRect/>
                </a:stretch>
              </a:blipFill>
            </p:spPr>
            <p:txBody>
              <a:bodyPr/>
              <a:lstStyle/>
              <a:p>
                <a:r>
                  <a:rPr lang="zh-CN" altLang="en-US">
                    <a:noFill/>
                  </a:rPr>
                  <a:t> </a:t>
                </a:r>
              </a:p>
            </p:txBody>
          </p:sp>
        </mc:Fallback>
      </mc:AlternateContent>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548968" y="949922"/>
            <a:ext cx="2338073" cy="302318"/>
          </a:xfrm>
          <a:prstGeom prst="rect">
            <a:avLst/>
          </a:prstGeom>
        </p:spPr>
        <p:txBody>
          <a:bodyPr vert="horz" wrap="square" lIns="0" tIns="0" rIns="0" bIns="0" rtlCol="0">
            <a:spAutoFit/>
          </a:bodyPr>
          <a:lstStyle/>
          <a:p>
            <a:pPr marL="0" marR="0">
              <a:lnSpc>
                <a:spcPts val="955"/>
              </a:lnSpc>
              <a:spcBef>
                <a:spcPts val="0"/>
              </a:spcBef>
              <a:spcAft>
                <a:spcPts val="0"/>
              </a:spcAft>
            </a:pPr>
            <a:r>
              <a:rPr sz="950" spc="10" dirty="0">
                <a:solidFill>
                  <a:srgbClr val="000000"/>
                </a:solidFill>
                <a:latin typeface="FTMMJM+KaiTi_GB2312"/>
                <a:cs typeface="FTMMJM+KaiTi_GB2312"/>
              </a:rPr>
              <a:t>第一步：表述零假设H</a:t>
            </a:r>
            <a:r>
              <a:rPr sz="950" spc="-150" dirty="0">
                <a:solidFill>
                  <a:srgbClr val="000000"/>
                </a:solidFill>
                <a:latin typeface="FTMMJM+KaiTi_GB2312"/>
                <a:cs typeface="FTMMJM+KaiTi_GB2312"/>
              </a:rPr>
              <a:t> </a:t>
            </a:r>
            <a:r>
              <a:rPr sz="950" spc="10" dirty="0">
                <a:solidFill>
                  <a:srgbClr val="000000"/>
                </a:solidFill>
                <a:latin typeface="FTMMJM+KaiTi_GB2312"/>
                <a:cs typeface="FTMMJM+KaiTi_GB2312"/>
              </a:rPr>
              <a:t>和备择假设H</a:t>
            </a:r>
            <a:r>
              <a:rPr sz="950" spc="-149" dirty="0">
                <a:solidFill>
                  <a:srgbClr val="000000"/>
                </a:solidFill>
                <a:latin typeface="FTMMJM+KaiTi_GB2312"/>
                <a:cs typeface="FTMMJM+KaiTi_GB2312"/>
              </a:rPr>
              <a:t> </a:t>
            </a:r>
            <a:r>
              <a:rPr sz="950" dirty="0">
                <a:solidFill>
                  <a:srgbClr val="000000"/>
                </a:solidFill>
                <a:latin typeface="FTMMJM+KaiTi_GB2312"/>
                <a:cs typeface="FTMMJM+KaiTi_GB2312"/>
              </a:rPr>
              <a:t>；</a:t>
            </a:r>
          </a:p>
        </p:txBody>
      </p:sp>
      <p:sp>
        <p:nvSpPr>
          <p:cNvPr id="6" name="object 6"/>
          <p:cNvSpPr txBox="1"/>
          <p:nvPr/>
        </p:nvSpPr>
        <p:spPr>
          <a:xfrm>
            <a:off x="1706736" y="1013815"/>
            <a:ext cx="165006" cy="206188"/>
          </a:xfrm>
          <a:prstGeom prst="rect">
            <a:avLst/>
          </a:prstGeom>
        </p:spPr>
        <p:txBody>
          <a:bodyPr vert="horz" wrap="square" lIns="0" tIns="0" rIns="0" bIns="0" rtlCol="0">
            <a:spAutoFit/>
          </a:bodyPr>
          <a:lstStyle/>
          <a:p>
            <a:pPr marL="0" marR="0">
              <a:lnSpc>
                <a:spcPts val="650"/>
              </a:lnSpc>
              <a:spcBef>
                <a:spcPts val="0"/>
              </a:spcBef>
              <a:spcAft>
                <a:spcPts val="0"/>
              </a:spcAft>
            </a:pPr>
            <a:r>
              <a:rPr sz="650" dirty="0">
                <a:solidFill>
                  <a:srgbClr val="000000"/>
                </a:solidFill>
                <a:latin typeface="FTMMJM+KaiTi_GB2312"/>
                <a:cs typeface="FTMMJM+KaiTi_GB2312"/>
              </a:rPr>
              <a:t>0</a:t>
            </a:r>
          </a:p>
        </p:txBody>
      </p:sp>
      <p:sp>
        <p:nvSpPr>
          <p:cNvPr id="7" name="object 7"/>
          <p:cNvSpPr txBox="1"/>
          <p:nvPr/>
        </p:nvSpPr>
        <p:spPr>
          <a:xfrm>
            <a:off x="2418908" y="1013815"/>
            <a:ext cx="165006" cy="206188"/>
          </a:xfrm>
          <a:prstGeom prst="rect">
            <a:avLst/>
          </a:prstGeom>
        </p:spPr>
        <p:txBody>
          <a:bodyPr vert="horz" wrap="square" lIns="0" tIns="0" rIns="0" bIns="0" rtlCol="0">
            <a:spAutoFit/>
          </a:bodyPr>
          <a:lstStyle/>
          <a:p>
            <a:pPr marL="0" marR="0">
              <a:lnSpc>
                <a:spcPts val="650"/>
              </a:lnSpc>
              <a:spcBef>
                <a:spcPts val="0"/>
              </a:spcBef>
              <a:spcAft>
                <a:spcPts val="0"/>
              </a:spcAft>
            </a:pPr>
            <a:r>
              <a:rPr sz="650" dirty="0">
                <a:solidFill>
                  <a:srgbClr val="000000"/>
                </a:solidFill>
                <a:latin typeface="FTMMJM+KaiTi_GB2312"/>
                <a:cs typeface="FTMMJM+KaiTi_GB2312"/>
              </a:rPr>
              <a:t>1</a:t>
            </a:r>
          </a:p>
        </p:txBody>
      </p:sp>
      <p:sp>
        <p:nvSpPr>
          <p:cNvPr id="8" name="object 8"/>
          <p:cNvSpPr txBox="1"/>
          <p:nvPr/>
        </p:nvSpPr>
        <p:spPr>
          <a:xfrm>
            <a:off x="548964" y="1168693"/>
            <a:ext cx="2899302" cy="128240"/>
          </a:xfrm>
          <a:prstGeom prst="rect">
            <a:avLst/>
          </a:prstGeom>
        </p:spPr>
        <p:txBody>
          <a:bodyPr vert="horz" wrap="square" lIns="0" tIns="0" rIns="0" bIns="0" rtlCol="0">
            <a:spAutoFit/>
          </a:bodyPr>
          <a:lstStyle/>
          <a:p>
            <a:pPr marL="0" marR="0">
              <a:lnSpc>
                <a:spcPts val="955"/>
              </a:lnSpc>
              <a:spcBef>
                <a:spcPts val="0"/>
              </a:spcBef>
              <a:spcAft>
                <a:spcPts val="0"/>
              </a:spcAft>
            </a:pPr>
            <a:r>
              <a:rPr sz="950" spc="10" dirty="0" err="1">
                <a:solidFill>
                  <a:srgbClr val="000000"/>
                </a:solidFill>
                <a:latin typeface="KaiTi" panose="02010609060101010101" pitchFamily="49" charset="-122"/>
                <a:ea typeface="KaiTi" panose="02010609060101010101" pitchFamily="49" charset="-122"/>
                <a:cs typeface="FTMMJM+KaiTi_GB2312"/>
              </a:rPr>
              <a:t>第二步</a:t>
            </a:r>
            <a:r>
              <a:rPr sz="950" spc="10" dirty="0">
                <a:solidFill>
                  <a:srgbClr val="000000"/>
                </a:solidFill>
                <a:latin typeface="KaiTi" panose="02010609060101010101" pitchFamily="49" charset="-122"/>
                <a:ea typeface="KaiTi" panose="02010609060101010101" pitchFamily="49" charset="-122"/>
                <a:cs typeface="FTMMJM+KaiTi_GB2312"/>
              </a:rPr>
              <a:t>：</a:t>
            </a:r>
            <a:r>
              <a:rPr lang="zh-CN" altLang="en-US" sz="950" spc="10" dirty="0">
                <a:solidFill>
                  <a:srgbClr val="000000"/>
                </a:solidFill>
                <a:latin typeface="KaiTi" panose="02010609060101010101" pitchFamily="49" charset="-122"/>
                <a:ea typeface="KaiTi" panose="02010609060101010101" pitchFamily="49" charset="-122"/>
                <a:cs typeface="FTMMJM+KaiTi_GB2312"/>
              </a:rPr>
              <a:t>根据抽样样本，</a:t>
            </a:r>
            <a:r>
              <a:rPr sz="950" spc="10" dirty="0" err="1">
                <a:solidFill>
                  <a:srgbClr val="000000"/>
                </a:solidFill>
                <a:latin typeface="KaiTi" panose="02010609060101010101" pitchFamily="49" charset="-122"/>
                <a:ea typeface="KaiTi" panose="02010609060101010101" pitchFamily="49" charset="-122"/>
                <a:cs typeface="FTMMJM+KaiTi_GB2312"/>
              </a:rPr>
              <a:t>选择</a:t>
            </a:r>
            <a:r>
              <a:rPr lang="zh-CN" altLang="en-US" sz="950" spc="10" dirty="0">
                <a:solidFill>
                  <a:srgbClr val="000000"/>
                </a:solidFill>
                <a:latin typeface="KaiTi" panose="02010609060101010101" pitchFamily="49" charset="-122"/>
                <a:ea typeface="KaiTi" panose="02010609060101010101" pitchFamily="49" charset="-122"/>
                <a:cs typeface="FTMMJM+KaiTi_GB2312"/>
              </a:rPr>
              <a:t>和计算</a:t>
            </a:r>
            <a:r>
              <a:rPr sz="950" spc="10" dirty="0" err="1">
                <a:solidFill>
                  <a:srgbClr val="000000"/>
                </a:solidFill>
                <a:latin typeface="KaiTi" panose="02010609060101010101" pitchFamily="49" charset="-122"/>
                <a:ea typeface="KaiTi" panose="02010609060101010101" pitchFamily="49" charset="-122"/>
                <a:cs typeface="FTMMJM+KaiTi_GB2312"/>
              </a:rPr>
              <a:t>检验统计量</a:t>
            </a:r>
            <a:r>
              <a:rPr sz="950" spc="10" dirty="0">
                <a:solidFill>
                  <a:srgbClr val="000000"/>
                </a:solidFill>
                <a:latin typeface="KaiTi" panose="02010609060101010101" pitchFamily="49" charset="-122"/>
                <a:ea typeface="KaiTi" panose="02010609060101010101" pitchFamily="49" charset="-122"/>
                <a:cs typeface="FTMMJM+KaiTi_GB2312"/>
              </a:rPr>
              <a:t>；</a:t>
            </a:r>
          </a:p>
        </p:txBody>
      </p:sp>
      <p:sp>
        <p:nvSpPr>
          <p:cNvPr id="9" name="object 9"/>
          <p:cNvSpPr txBox="1"/>
          <p:nvPr/>
        </p:nvSpPr>
        <p:spPr>
          <a:xfrm>
            <a:off x="548964" y="1387464"/>
            <a:ext cx="2381740" cy="302312"/>
          </a:xfrm>
          <a:prstGeom prst="rect">
            <a:avLst/>
          </a:prstGeom>
        </p:spPr>
        <p:txBody>
          <a:bodyPr vert="horz" wrap="square" lIns="0" tIns="0" rIns="0" bIns="0" rtlCol="0">
            <a:spAutoFit/>
          </a:bodyPr>
          <a:lstStyle/>
          <a:p>
            <a:pPr marL="0" marR="0">
              <a:lnSpc>
                <a:spcPts val="955"/>
              </a:lnSpc>
              <a:spcBef>
                <a:spcPts val="0"/>
              </a:spcBef>
              <a:spcAft>
                <a:spcPts val="0"/>
              </a:spcAft>
            </a:pPr>
            <a:r>
              <a:rPr sz="950" spc="10" dirty="0">
                <a:solidFill>
                  <a:srgbClr val="000000"/>
                </a:solidFill>
                <a:latin typeface="FTMMJM+KaiTi_GB2312"/>
                <a:cs typeface="FTMMJM+KaiTi_GB2312"/>
              </a:rPr>
              <a:t>第三步：确定检验统计量的概率分布；</a:t>
            </a:r>
          </a:p>
        </p:txBody>
      </p:sp>
      <p:sp>
        <p:nvSpPr>
          <p:cNvPr id="10" name="object 10"/>
          <p:cNvSpPr txBox="1"/>
          <p:nvPr/>
        </p:nvSpPr>
        <p:spPr>
          <a:xfrm>
            <a:off x="548964" y="1605979"/>
            <a:ext cx="3222565" cy="521082"/>
          </a:xfrm>
          <a:prstGeom prst="rect">
            <a:avLst/>
          </a:prstGeom>
        </p:spPr>
        <p:txBody>
          <a:bodyPr vert="horz" wrap="square" lIns="0" tIns="0" rIns="0" bIns="0" rtlCol="0">
            <a:spAutoFit/>
          </a:bodyPr>
          <a:lstStyle/>
          <a:p>
            <a:pPr marL="0" marR="0">
              <a:lnSpc>
                <a:spcPts val="955"/>
              </a:lnSpc>
              <a:spcBef>
                <a:spcPts val="0"/>
              </a:spcBef>
              <a:spcAft>
                <a:spcPts val="0"/>
              </a:spcAft>
            </a:pPr>
            <a:r>
              <a:rPr sz="950" spc="10" dirty="0">
                <a:solidFill>
                  <a:srgbClr val="000000"/>
                </a:solidFill>
                <a:latin typeface="FTMMJM+KaiTi_GB2312"/>
                <a:cs typeface="FTMMJM+KaiTi_GB2312"/>
              </a:rPr>
              <a:t>第四步：选择显著性水平，即犯第一类错误的概率；</a:t>
            </a:r>
          </a:p>
          <a:p>
            <a:pPr marL="0" marR="0">
              <a:lnSpc>
                <a:spcPts val="955"/>
              </a:lnSpc>
              <a:spcBef>
                <a:spcPts val="715"/>
              </a:spcBef>
              <a:spcAft>
                <a:spcPts val="0"/>
              </a:spcAft>
            </a:pPr>
            <a:r>
              <a:rPr sz="950" spc="10" dirty="0">
                <a:solidFill>
                  <a:srgbClr val="000000"/>
                </a:solidFill>
                <a:latin typeface="FTMMJM+KaiTi_GB2312"/>
                <a:cs typeface="FTMMJM+KaiTi_GB2312"/>
              </a:rPr>
              <a:t>第五步：选择置信区间法或显著检验方法</a:t>
            </a:r>
            <a:r>
              <a:rPr sz="950" dirty="0">
                <a:solidFill>
                  <a:srgbClr val="000000"/>
                </a:solidFill>
                <a:latin typeface="SimSun"/>
                <a:cs typeface="SimSun"/>
              </a:rPr>
              <a:t>。</a:t>
            </a:r>
          </a:p>
        </p:txBody>
      </p:sp>
      <p:sp>
        <p:nvSpPr>
          <p:cNvPr id="13" name="object 13"/>
          <p:cNvSpPr txBox="1"/>
          <p:nvPr/>
        </p:nvSpPr>
        <p:spPr>
          <a:xfrm>
            <a:off x="3253873" y="2384197"/>
            <a:ext cx="194393" cy="168321"/>
          </a:xfrm>
          <a:prstGeom prst="rect">
            <a:avLst/>
          </a:prstGeom>
        </p:spPr>
        <p:txBody>
          <a:bodyPr vert="horz" wrap="square" lIns="0" tIns="0" rIns="0" bIns="0" rtlCol="0">
            <a:spAutoFit/>
          </a:bodyPr>
          <a:lstStyle/>
          <a:p>
            <a:pPr marL="0" marR="0">
              <a:lnSpc>
                <a:spcPts val="575"/>
              </a:lnSpc>
              <a:spcBef>
                <a:spcPts val="0"/>
              </a:spcBef>
              <a:spcAft>
                <a:spcPts val="0"/>
              </a:spcAft>
            </a:pPr>
            <a:r>
              <a:rPr sz="500" spc="-13" dirty="0">
                <a:solidFill>
                  <a:srgbClr val="000000"/>
                </a:solidFill>
                <a:latin typeface="Tahoma"/>
                <a:cs typeface="Tahoma"/>
              </a:rPr>
              <a:t>223</a:t>
            </a:r>
          </a:p>
        </p:txBody>
      </p:sp>
      <p:sp>
        <p:nvSpPr>
          <p:cNvPr id="2" name="标题 1">
            <a:extLst>
              <a:ext uri="{FF2B5EF4-FFF2-40B4-BE49-F238E27FC236}">
                <a16:creationId xmlns:a16="http://schemas.microsoft.com/office/drawing/2014/main" id="{CC4E81CD-DD94-8E4D-AECA-F62F248C3243}"/>
              </a:ext>
            </a:extLst>
          </p:cNvPr>
          <p:cNvSpPr>
            <a:spLocks noGrp="1"/>
          </p:cNvSpPr>
          <p:nvPr>
            <p:ph type="title"/>
          </p:nvPr>
        </p:nvSpPr>
        <p:spPr/>
        <p:txBody>
          <a:bodyPr>
            <a:normAutofit fontScale="90000"/>
          </a:bodyPr>
          <a:lstStyle/>
          <a:p>
            <a:r>
              <a:rPr lang="en-US" altLang="zh-CN" sz="1400" spc="10" dirty="0">
                <a:solidFill>
                  <a:srgbClr val="FF3200"/>
                </a:solidFill>
                <a:latin typeface="KaiTi" panose="02010609060101010101" pitchFamily="49" charset="-122"/>
                <a:ea typeface="KaiTi" panose="02010609060101010101" pitchFamily="49" charset="-122"/>
                <a:cs typeface="SimSun"/>
              </a:rPr>
              <a:t>3</a:t>
            </a:r>
            <a:r>
              <a:rPr lang="zh-CN" altLang="en-US" sz="1400" spc="10" dirty="0">
                <a:solidFill>
                  <a:srgbClr val="FF3200"/>
                </a:solidFill>
                <a:latin typeface="KaiTi" panose="02010609060101010101" pitchFamily="49" charset="-122"/>
                <a:ea typeface="KaiTi" panose="02010609060101010101" pitchFamily="49" charset="-122"/>
                <a:cs typeface="SimSun"/>
              </a:rPr>
              <a:t>、统计检验的步骤：</a:t>
            </a:r>
            <a:br>
              <a:rPr lang="zh-CN" altLang="en-US" sz="1400" spc="10" dirty="0">
                <a:solidFill>
                  <a:srgbClr val="FF3200"/>
                </a:solidFill>
                <a:latin typeface="KaiTi" panose="02010609060101010101" pitchFamily="49" charset="-122"/>
                <a:ea typeface="KaiTi" panose="02010609060101010101" pitchFamily="49" charset="-122"/>
                <a:cs typeface="SimSun"/>
              </a:rPr>
            </a:br>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106504954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466292-6C9F-D946-8408-C296CCF6051A}"/>
              </a:ext>
            </a:extLst>
          </p:cNvPr>
          <p:cNvSpPr>
            <a:spLocks noGrp="1"/>
          </p:cNvSpPr>
          <p:nvPr>
            <p:ph type="title"/>
          </p:nvPr>
        </p:nvSpPr>
        <p:spPr>
          <a:xfrm>
            <a:off x="593436" y="734199"/>
            <a:ext cx="2309212" cy="741195"/>
          </a:xfrm>
        </p:spPr>
        <p:txBody>
          <a:bodyPr/>
          <a:lstStyle/>
          <a:p>
            <a:r>
              <a:rPr lang="zh-CN" altLang="en-US" sz="1200" spc="19" dirty="0">
                <a:solidFill>
                  <a:srgbClr val="FF0000"/>
                </a:solidFill>
                <a:latin typeface="KaiTi" panose="02010609060101010101" pitchFamily="49" charset="-122"/>
                <a:ea typeface="KaiTi" panose="02010609060101010101" pitchFamily="49" charset="-122"/>
                <a:cs typeface="SimSun"/>
              </a:rPr>
              <a:t>四、假设检验的应用</a:t>
            </a:r>
            <a:br>
              <a:rPr lang="zh-CN" altLang="en-US" sz="1200" spc="19" dirty="0">
                <a:solidFill>
                  <a:srgbClr val="FF0000"/>
                </a:solidFill>
                <a:latin typeface="KaiTi" panose="02010609060101010101" pitchFamily="49" charset="-122"/>
                <a:ea typeface="KaiTi" panose="02010609060101010101" pitchFamily="49" charset="-122"/>
                <a:cs typeface="SimSun"/>
              </a:rPr>
            </a:br>
            <a:endParaRPr lang="zh-CN" altLang="en-US" dirty="0"/>
          </a:p>
        </p:txBody>
      </p:sp>
      <p:sp>
        <p:nvSpPr>
          <p:cNvPr id="5" name="文本占位符 4">
            <a:extLst>
              <a:ext uri="{FF2B5EF4-FFF2-40B4-BE49-F238E27FC236}">
                <a16:creationId xmlns:a16="http://schemas.microsoft.com/office/drawing/2014/main" id="{15270F93-6D7D-914E-92E7-02E3790E5D24}"/>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53412542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38C4D79-E324-D640-98E8-026D8D6C18A2}"/>
              </a:ext>
            </a:extLst>
          </p:cNvPr>
          <p:cNvSpPr>
            <a:spLocks noGrp="1"/>
          </p:cNvSpPr>
          <p:nvPr>
            <p:ph type="title"/>
          </p:nvPr>
        </p:nvSpPr>
        <p:spPr/>
        <p:txBody>
          <a:bodyPr/>
          <a:lstStyle/>
          <a:p>
            <a:r>
              <a:rPr lang="en-US" altLang="zh-CN" dirty="0">
                <a:latin typeface="KaiTi" panose="02010609060101010101" pitchFamily="49" charset="-122"/>
                <a:ea typeface="KaiTi" panose="02010609060101010101" pitchFamily="49" charset="-122"/>
              </a:rPr>
              <a:t>1</a:t>
            </a:r>
            <a:r>
              <a:rPr lang="zh-CN" altLang="en-US" dirty="0">
                <a:latin typeface="KaiTi" panose="02010609060101010101" pitchFamily="49" charset="-122"/>
                <a:ea typeface="KaiTi" panose="02010609060101010101" pitchFamily="49" charset="-122"/>
              </a:rPr>
              <a:t>、正态总体的假设检验</a:t>
            </a:r>
          </a:p>
        </p:txBody>
      </p:sp>
      <mc:AlternateContent xmlns:mc="http://schemas.openxmlformats.org/markup-compatibility/2006">
        <mc:Choice xmlns:a14="http://schemas.microsoft.com/office/drawing/2010/main" Requires="a14">
          <p:sp>
            <p:nvSpPr>
              <p:cNvPr id="5" name="内容占位符 4">
                <a:extLst>
                  <a:ext uri="{FF2B5EF4-FFF2-40B4-BE49-F238E27FC236}">
                    <a16:creationId xmlns:a16="http://schemas.microsoft.com/office/drawing/2014/main" id="{9C861417-F12C-5847-AA01-0D28FC8D03EF}"/>
                  </a:ext>
                </a:extLst>
              </p:cNvPr>
              <p:cNvSpPr>
                <a:spLocks noGrp="1"/>
              </p:cNvSpPr>
              <p:nvPr>
                <p:ph idx="1"/>
              </p:nvPr>
            </p:nvSpPr>
            <p:spPr/>
            <p:txBody>
              <a:bodyPr>
                <a:normAutofit/>
              </a:bodyPr>
              <a:lstStyle/>
              <a:p>
                <a:pPr marL="0" marR="0">
                  <a:lnSpc>
                    <a:spcPts val="1170"/>
                  </a:lnSpc>
                  <a:spcBef>
                    <a:spcPts val="0"/>
                  </a:spcBef>
                  <a:spcAft>
                    <a:spcPts val="0"/>
                  </a:spcAft>
                </a:pPr>
                <a:r>
                  <a:rPr lang="zh-CN" altLang="en-US" sz="800" dirty="0">
                    <a:solidFill>
                      <a:srgbClr val="000000"/>
                    </a:solidFill>
                    <a:latin typeface="KaiTi" panose="02010609060101010101" pitchFamily="49" charset="-122"/>
                    <a:ea typeface="KaiTi" panose="02010609060101010101" pitchFamily="49" charset="-122"/>
                    <a:cs typeface="SimSun"/>
                  </a:rPr>
                  <a:t>设总体</a:t>
                </a:r>
                <a:r>
                  <a:rPr lang="el-GR" altLang="zh-CN" sz="800" dirty="0">
                    <a:solidFill>
                      <a:srgbClr val="000000"/>
                    </a:solidFill>
                    <a:latin typeface="KaiTi" panose="02010609060101010101" pitchFamily="49" charset="-122"/>
                    <a:ea typeface="KaiTi" panose="02010609060101010101" pitchFamily="49" charset="-122"/>
                    <a:cs typeface="BTCIPT+SymbolMT"/>
                  </a:rPr>
                  <a:t>ξ</a:t>
                </a:r>
                <a14:m>
                  <m:oMath xmlns:m="http://schemas.openxmlformats.org/officeDocument/2006/math">
                    <m:r>
                      <a:rPr lang="el-GR" altLang="zh-CN" sz="800" b="1" i="1" dirty="0" smtClean="0">
                        <a:solidFill>
                          <a:srgbClr val="000000"/>
                        </a:solidFill>
                        <a:latin typeface="Cambria Math" panose="02040503050406030204" pitchFamily="18" charset="0"/>
                        <a:ea typeface="KaiTi" panose="02010609060101010101" pitchFamily="49" charset="-122"/>
                        <a:cs typeface="Tahoma"/>
                      </a:rPr>
                      <m:t>~</m:t>
                    </m:r>
                    <m:r>
                      <a:rPr lang="en-US" altLang="zh-CN" sz="800" b="1" i="1" dirty="0">
                        <a:solidFill>
                          <a:srgbClr val="000000"/>
                        </a:solidFill>
                        <a:latin typeface="Cambria Math" panose="02040503050406030204" pitchFamily="18" charset="0"/>
                        <a:ea typeface="KaiTi" panose="02010609060101010101" pitchFamily="49" charset="-122"/>
                        <a:cs typeface="Tahoma"/>
                      </a:rPr>
                      <m:t>𝑵</m:t>
                    </m:r>
                    <m:r>
                      <a:rPr lang="zh-CN" altLang="en-US" sz="800" i="1" dirty="0">
                        <a:solidFill>
                          <a:srgbClr val="000000"/>
                        </a:solidFill>
                        <a:latin typeface="Cambria Math" panose="02040503050406030204" pitchFamily="18" charset="0"/>
                        <a:ea typeface="KaiTi" panose="02010609060101010101" pitchFamily="49" charset="-122"/>
                        <a:cs typeface="SimSun"/>
                      </a:rPr>
                      <m:t>（</m:t>
                    </m:r>
                    <m:r>
                      <a:rPr lang="el-GR" altLang="zh-CN" sz="800" i="1" dirty="0">
                        <a:solidFill>
                          <a:srgbClr val="000000"/>
                        </a:solidFill>
                        <a:latin typeface="Cambria Math" panose="02040503050406030204" pitchFamily="18" charset="0"/>
                        <a:ea typeface="KaiTi" panose="02010609060101010101" pitchFamily="49" charset="-122"/>
                        <a:cs typeface="BTCIPT+SymbolMT"/>
                      </a:rPr>
                      <m:t>𝜇</m:t>
                    </m:r>
                    <m:r>
                      <a:rPr lang="zh-CN" altLang="el-GR" sz="800" i="1" dirty="0">
                        <a:solidFill>
                          <a:srgbClr val="000000"/>
                        </a:solidFill>
                        <a:latin typeface="Cambria Math" panose="02040503050406030204" pitchFamily="18" charset="0"/>
                        <a:ea typeface="KaiTi" panose="02010609060101010101" pitchFamily="49" charset="-122"/>
                        <a:cs typeface="SimSun"/>
                      </a:rPr>
                      <m:t>，</m:t>
                    </m:r>
                    <m:r>
                      <a:rPr lang="el-GR" altLang="zh-CN" sz="800" i="1" dirty="0">
                        <a:solidFill>
                          <a:srgbClr val="000000"/>
                        </a:solidFill>
                        <a:latin typeface="Cambria Math" panose="02040503050406030204" pitchFamily="18" charset="0"/>
                        <a:ea typeface="KaiTi" panose="02010609060101010101" pitchFamily="49" charset="-122"/>
                        <a:cs typeface="BTCIPT+SymbolMT"/>
                      </a:rPr>
                      <m:t>𝜎</m:t>
                    </m:r>
                    <m:r>
                      <a:rPr lang="el-GR" altLang="zh-CN" sz="800" b="1" i="1" baseline="29000" dirty="0">
                        <a:solidFill>
                          <a:srgbClr val="000000"/>
                        </a:solidFill>
                        <a:latin typeface="Cambria Math" panose="02040503050406030204" pitchFamily="18" charset="0"/>
                        <a:ea typeface="KaiTi" panose="02010609060101010101" pitchFamily="49" charset="-122"/>
                        <a:cs typeface="Tahoma"/>
                      </a:rPr>
                      <m:t>𝟐</m:t>
                    </m:r>
                    <m:r>
                      <a:rPr lang="zh-CN" altLang="el-GR" sz="800" i="1" dirty="0">
                        <a:solidFill>
                          <a:srgbClr val="000000"/>
                        </a:solidFill>
                        <a:latin typeface="Cambria Math" panose="02040503050406030204" pitchFamily="18" charset="0"/>
                        <a:ea typeface="KaiTi" panose="02010609060101010101" pitchFamily="49" charset="-122"/>
                        <a:cs typeface="SimSun"/>
                      </a:rPr>
                      <m:t>）</m:t>
                    </m:r>
                  </m:oMath>
                </a14:m>
                <a:r>
                  <a:rPr lang="zh-CN" altLang="el-GR" sz="800" dirty="0">
                    <a:solidFill>
                      <a:srgbClr val="000000"/>
                    </a:solidFill>
                    <a:latin typeface="KaiTi" panose="02010609060101010101" pitchFamily="49" charset="-122"/>
                    <a:ea typeface="KaiTi" panose="02010609060101010101" pitchFamily="49" charset="-122"/>
                    <a:cs typeface="SimSun"/>
                  </a:rPr>
                  <a:t>，</a:t>
                </a:r>
                <a:r>
                  <a:rPr lang="zh-CN" altLang="en-US" sz="800" dirty="0">
                    <a:solidFill>
                      <a:srgbClr val="000000"/>
                    </a:solidFill>
                    <a:latin typeface="KaiTi" panose="02010609060101010101" pitchFamily="49" charset="-122"/>
                    <a:ea typeface="KaiTi" panose="02010609060101010101" pitchFamily="49" charset="-122"/>
                    <a:cs typeface="SimSun"/>
                  </a:rPr>
                  <a:t>对于其参数</a:t>
                </a:r>
                <a14:m>
                  <m:oMath xmlns:m="http://schemas.openxmlformats.org/officeDocument/2006/math">
                    <m:r>
                      <a:rPr lang="el-GR" altLang="zh-CN" sz="800" i="1" dirty="0" smtClean="0">
                        <a:solidFill>
                          <a:srgbClr val="000000"/>
                        </a:solidFill>
                        <a:latin typeface="Cambria Math" panose="02040503050406030204" pitchFamily="18" charset="0"/>
                        <a:ea typeface="KaiTi" panose="02010609060101010101" pitchFamily="49" charset="-122"/>
                        <a:cs typeface="BTCIPT+SymbolMT"/>
                      </a:rPr>
                      <m:t>𝜇</m:t>
                    </m:r>
                    <m:r>
                      <a:rPr lang="zh-CN" altLang="el-GR" sz="800" i="1" dirty="0">
                        <a:solidFill>
                          <a:srgbClr val="000000"/>
                        </a:solidFill>
                        <a:latin typeface="Cambria Math" panose="02040503050406030204" pitchFamily="18" charset="0"/>
                        <a:ea typeface="KaiTi" panose="02010609060101010101" pitchFamily="49" charset="-122"/>
                        <a:cs typeface="SimSun"/>
                      </a:rPr>
                      <m:t>，</m:t>
                    </m:r>
                    <m:r>
                      <a:rPr lang="el-GR" altLang="zh-CN" sz="800" i="1" dirty="0">
                        <a:solidFill>
                          <a:srgbClr val="000000"/>
                        </a:solidFill>
                        <a:latin typeface="Cambria Math" panose="02040503050406030204" pitchFamily="18" charset="0"/>
                        <a:ea typeface="KaiTi" panose="02010609060101010101" pitchFamily="49" charset="-122"/>
                        <a:cs typeface="BTCIPT+SymbolMT"/>
                      </a:rPr>
                      <m:t>𝜎</m:t>
                    </m:r>
                    <m:r>
                      <a:rPr lang="el-GR" altLang="zh-CN" sz="800" b="1" i="1" baseline="29000" dirty="0">
                        <a:solidFill>
                          <a:srgbClr val="000000"/>
                        </a:solidFill>
                        <a:latin typeface="Cambria Math" panose="02040503050406030204" pitchFamily="18" charset="0"/>
                        <a:ea typeface="KaiTi" panose="02010609060101010101" pitchFamily="49" charset="-122"/>
                        <a:cs typeface="Tahoma"/>
                      </a:rPr>
                      <m:t>𝟐</m:t>
                    </m:r>
                  </m:oMath>
                </a14:m>
                <a:r>
                  <a:rPr lang="zh-CN" altLang="en-US" sz="800" dirty="0">
                    <a:solidFill>
                      <a:srgbClr val="000000"/>
                    </a:solidFill>
                    <a:latin typeface="KaiTi" panose="02010609060101010101" pitchFamily="49" charset="-122"/>
                    <a:ea typeface="KaiTi" panose="02010609060101010101" pitchFamily="49" charset="-122"/>
                    <a:cs typeface="SimSun"/>
                  </a:rPr>
                  <a:t>的假</a:t>
                </a:r>
                <a:r>
                  <a:rPr lang="zh-CN" altLang="en-US" sz="800" spc="10" dirty="0">
                    <a:solidFill>
                      <a:srgbClr val="000000"/>
                    </a:solidFill>
                    <a:latin typeface="KaiTi" panose="02010609060101010101" pitchFamily="49" charset="-122"/>
                    <a:ea typeface="KaiTi" panose="02010609060101010101" pitchFamily="49" charset="-122"/>
                    <a:cs typeface="SimSun"/>
                  </a:rPr>
                  <a:t>设检验，讨论</a:t>
                </a:r>
                <a:r>
                  <a:rPr lang="en-US" altLang="zh-CN" sz="800" b="1" dirty="0">
                    <a:solidFill>
                      <a:srgbClr val="000000"/>
                    </a:solidFill>
                    <a:latin typeface="KaiTi" panose="02010609060101010101" pitchFamily="49" charset="-122"/>
                    <a:ea typeface="KaiTi" panose="02010609060101010101" pitchFamily="49" charset="-122"/>
                    <a:cs typeface="Tahoma"/>
                  </a:rPr>
                  <a:t>4</a:t>
                </a:r>
                <a:r>
                  <a:rPr lang="zh-CN" altLang="en-US" sz="800" spc="10" dirty="0">
                    <a:solidFill>
                      <a:srgbClr val="000000"/>
                    </a:solidFill>
                    <a:latin typeface="KaiTi" panose="02010609060101010101" pitchFamily="49" charset="-122"/>
                    <a:ea typeface="KaiTi" panose="02010609060101010101" pitchFamily="49" charset="-122"/>
                    <a:cs typeface="SimSun"/>
                  </a:rPr>
                  <a:t>种情况：</a:t>
                </a:r>
                <a:endParaRPr lang="en-US" altLang="zh-CN" sz="800" spc="10" dirty="0">
                  <a:solidFill>
                    <a:srgbClr val="000000"/>
                  </a:solidFill>
                  <a:latin typeface="KaiTi" panose="02010609060101010101" pitchFamily="49" charset="-122"/>
                  <a:ea typeface="KaiTi" panose="02010609060101010101" pitchFamily="49" charset="-122"/>
                  <a:cs typeface="SimSun"/>
                </a:endParaRPr>
              </a:p>
              <a:p>
                <a:pPr marL="206589" lvl="1" indent="0">
                  <a:lnSpc>
                    <a:spcPts val="1155"/>
                  </a:lnSpc>
                  <a:spcBef>
                    <a:spcPts val="0"/>
                  </a:spcBef>
                  <a:buNone/>
                </a:pPr>
                <a:r>
                  <a:rPr lang="zh-CN" altLang="en-US" sz="800" dirty="0">
                    <a:solidFill>
                      <a:srgbClr val="000000"/>
                    </a:solidFill>
                    <a:latin typeface="KaiTi" panose="02010609060101010101" pitchFamily="49" charset="-122"/>
                    <a:ea typeface="KaiTi" panose="02010609060101010101" pitchFamily="49" charset="-122"/>
                    <a:cs typeface="SimSun"/>
                  </a:rPr>
                  <a:t>已知方差</a:t>
                </a:r>
                <a14:m>
                  <m:oMath xmlns:m="http://schemas.openxmlformats.org/officeDocument/2006/math">
                    <m:sSup>
                      <m:sSupPr>
                        <m:ctrlPr>
                          <a:rPr lang="ar-AE" altLang="zh-CN" sz="800" i="1" dirty="0">
                            <a:solidFill>
                              <a:srgbClr val="000000"/>
                            </a:solidFill>
                            <a:latin typeface="Cambria Math" panose="02040503050406030204" pitchFamily="18" charset="0"/>
                          </a:rPr>
                        </m:ctrlPr>
                      </m:sSupPr>
                      <m:e>
                        <m:r>
                          <a:rPr lang="ar-AE" altLang="zh-CN" sz="800" i="1" dirty="0">
                            <a:solidFill>
                              <a:srgbClr val="000000"/>
                            </a:solidFill>
                            <a:latin typeface="Cambria Math" panose="02040503050406030204" pitchFamily="18" charset="0"/>
                            <a:cs typeface="BTCIPT+SymbolMT"/>
                          </a:rPr>
                          <m:t>𝜎</m:t>
                        </m:r>
                      </m:e>
                      <m:sup>
                        <m:r>
                          <a:rPr lang="ar-AE" altLang="zh-CN" sz="800" b="1" i="1" dirty="0">
                            <a:solidFill>
                              <a:srgbClr val="000000"/>
                            </a:solidFill>
                            <a:latin typeface="Cambria Math" panose="02040503050406030204" pitchFamily="18" charset="0"/>
                            <a:cs typeface="Tahoma"/>
                          </a:rPr>
                          <m:t>𝟐</m:t>
                        </m:r>
                      </m:sup>
                    </m:sSup>
                  </m:oMath>
                </a14:m>
                <a:r>
                  <a:rPr lang="zh-CN" altLang="en-US" sz="800" dirty="0">
                    <a:solidFill>
                      <a:srgbClr val="000000"/>
                    </a:solidFill>
                    <a:latin typeface="KaiTi" panose="02010609060101010101" pitchFamily="49" charset="-122"/>
                    <a:ea typeface="KaiTi" panose="02010609060101010101" pitchFamily="49" charset="-122"/>
                    <a:cs typeface="SimSun"/>
                  </a:rPr>
                  <a:t>，检验假设</a:t>
                </a:r>
                <a14:m>
                  <m:oMath xmlns:m="http://schemas.openxmlformats.org/officeDocument/2006/math">
                    <m:sSub>
                      <m:sSubPr>
                        <m:ctrlPr>
                          <a:rPr lang="ar-AE" altLang="zh-CN" sz="800" b="1" i="1" dirty="0">
                            <a:solidFill>
                              <a:srgbClr val="000000"/>
                            </a:solidFill>
                            <a:latin typeface="Cambria Math" panose="02040503050406030204" pitchFamily="18" charset="0"/>
                            <a:cs typeface="Tahoma"/>
                          </a:rPr>
                        </m:ctrlPr>
                      </m:sSubPr>
                      <m:e>
                        <m:r>
                          <a:rPr lang="ar-AE" altLang="zh-CN" sz="800" b="1" i="1" dirty="0">
                            <a:solidFill>
                              <a:srgbClr val="000000"/>
                            </a:solidFill>
                            <a:latin typeface="Cambria Math" panose="02040503050406030204" pitchFamily="18" charset="0"/>
                            <a:cs typeface="Tahoma"/>
                          </a:rPr>
                          <m:t>𝑯</m:t>
                        </m:r>
                      </m:e>
                      <m:sub>
                        <m:r>
                          <a:rPr lang="ar-AE" altLang="zh-CN" sz="800" b="1" i="1" dirty="0">
                            <a:solidFill>
                              <a:srgbClr val="000000"/>
                            </a:solidFill>
                            <a:latin typeface="Cambria Math" panose="02040503050406030204" pitchFamily="18" charset="0"/>
                            <a:cs typeface="Tahoma"/>
                          </a:rPr>
                          <m:t>𝟎</m:t>
                        </m:r>
                      </m:sub>
                    </m:sSub>
                    <m:r>
                      <a:rPr lang="zh-CN" altLang="en-US" sz="800" b="1" i="1" dirty="0">
                        <a:solidFill>
                          <a:srgbClr val="000000"/>
                        </a:solidFill>
                        <a:latin typeface="Cambria Math" panose="02040503050406030204" pitchFamily="18" charset="0"/>
                        <a:cs typeface="Tahoma"/>
                      </a:rPr>
                      <m:t>：</m:t>
                    </m:r>
                  </m:oMath>
                </a14:m>
                <a:r>
                  <a:rPr lang="ar-AE" altLang="zh-CN" sz="800" b="1" spc="137" dirty="0">
                    <a:solidFill>
                      <a:srgbClr val="000000"/>
                    </a:solidFill>
                    <a:latin typeface="KaiTi" panose="02010609060101010101" pitchFamily="49" charset="-122"/>
                    <a:ea typeface="KaiTi" panose="02010609060101010101" pitchFamily="49" charset="-122"/>
                    <a:cs typeface="Tahoma"/>
                  </a:rPr>
                  <a:t> </a:t>
                </a:r>
                <a14:m>
                  <m:oMath xmlns:m="http://schemas.openxmlformats.org/officeDocument/2006/math">
                    <m:r>
                      <a:rPr lang="el-GR" altLang="zh-CN" sz="800" i="1" dirty="0" smtClean="0">
                        <a:solidFill>
                          <a:srgbClr val="000000"/>
                        </a:solidFill>
                        <a:latin typeface="Cambria Math" panose="02040503050406030204" pitchFamily="18" charset="0"/>
                        <a:cs typeface="BTCIPT+SymbolMT"/>
                      </a:rPr>
                      <m:t>𝜇</m:t>
                    </m:r>
                    <m:r>
                      <a:rPr lang="el-GR" altLang="zh-CN" sz="800" b="1" i="1" dirty="0">
                        <a:solidFill>
                          <a:srgbClr val="000000"/>
                        </a:solidFill>
                        <a:latin typeface="Cambria Math" panose="02040503050406030204" pitchFamily="18" charset="0"/>
                        <a:cs typeface="Tahoma"/>
                      </a:rPr>
                      <m:t>= </m:t>
                    </m:r>
                    <m:sSub>
                      <m:sSubPr>
                        <m:ctrlPr>
                          <a:rPr lang="el-GR" altLang="zh-CN" sz="800" i="1" dirty="0" smtClean="0">
                            <a:solidFill>
                              <a:srgbClr val="000000"/>
                            </a:solidFill>
                            <a:latin typeface="Cambria Math" panose="02040503050406030204" pitchFamily="18" charset="0"/>
                          </a:rPr>
                        </m:ctrlPr>
                      </m:sSubPr>
                      <m:e>
                        <m:r>
                          <a:rPr lang="el-GR" altLang="zh-CN" sz="800" i="1" dirty="0">
                            <a:solidFill>
                              <a:srgbClr val="000000"/>
                            </a:solidFill>
                            <a:latin typeface="Cambria Math" panose="02040503050406030204" pitchFamily="18" charset="0"/>
                            <a:cs typeface="BTCIPT+SymbolMT"/>
                          </a:rPr>
                          <m:t>𝜇</m:t>
                        </m:r>
                      </m:e>
                      <m:sub>
                        <m:r>
                          <a:rPr lang="en-US" altLang="zh-CN" sz="800" b="0" i="1" dirty="0" smtClean="0">
                            <a:solidFill>
                              <a:srgbClr val="000000"/>
                            </a:solidFill>
                            <a:latin typeface="Cambria Math" panose="02040503050406030204" pitchFamily="18" charset="0"/>
                          </a:rPr>
                          <m:t>0</m:t>
                        </m:r>
                      </m:sub>
                    </m:sSub>
                  </m:oMath>
                </a14:m>
                <a:endParaRPr lang="en-US" altLang="zh-CN" sz="800" dirty="0">
                  <a:solidFill>
                    <a:srgbClr val="000000"/>
                  </a:solidFill>
                  <a:latin typeface="KaiTi" panose="02010609060101010101" pitchFamily="49" charset="-122"/>
                  <a:ea typeface="KaiTi" panose="02010609060101010101" pitchFamily="49" charset="-122"/>
                  <a:cs typeface="SimSun"/>
                </a:endParaRPr>
              </a:p>
              <a:p>
                <a:pPr marL="206589" lvl="1" indent="0">
                  <a:lnSpc>
                    <a:spcPts val="1155"/>
                  </a:lnSpc>
                  <a:spcBef>
                    <a:spcPts val="0"/>
                  </a:spcBef>
                  <a:buNone/>
                </a:pPr>
                <a:r>
                  <a:rPr lang="zh-CN" altLang="en-US" sz="800" dirty="0">
                    <a:solidFill>
                      <a:srgbClr val="000000"/>
                    </a:solidFill>
                    <a:latin typeface="KaiTi" panose="02010609060101010101" pitchFamily="49" charset="-122"/>
                    <a:ea typeface="KaiTi" panose="02010609060101010101" pitchFamily="49" charset="-122"/>
                    <a:cs typeface="SimSun"/>
                  </a:rPr>
                  <a:t>未知方差</a:t>
                </a:r>
                <a14:m>
                  <m:oMath xmlns:m="http://schemas.openxmlformats.org/officeDocument/2006/math">
                    <m:sSup>
                      <m:sSupPr>
                        <m:ctrlPr>
                          <a:rPr lang="ar-AE" altLang="zh-CN" sz="800" i="1" dirty="0">
                            <a:solidFill>
                              <a:srgbClr val="000000"/>
                            </a:solidFill>
                            <a:latin typeface="Cambria Math" panose="02040503050406030204" pitchFamily="18" charset="0"/>
                          </a:rPr>
                        </m:ctrlPr>
                      </m:sSupPr>
                      <m:e>
                        <m:r>
                          <a:rPr lang="ar-AE" altLang="zh-CN" sz="800" i="1" dirty="0">
                            <a:solidFill>
                              <a:srgbClr val="000000"/>
                            </a:solidFill>
                            <a:latin typeface="Cambria Math" panose="02040503050406030204" pitchFamily="18" charset="0"/>
                            <a:cs typeface="BTCIPT+SymbolMT"/>
                          </a:rPr>
                          <m:t>𝜎</m:t>
                        </m:r>
                      </m:e>
                      <m:sup>
                        <m:r>
                          <a:rPr lang="ar-AE" altLang="zh-CN" sz="800" b="1" i="1" dirty="0">
                            <a:solidFill>
                              <a:srgbClr val="000000"/>
                            </a:solidFill>
                            <a:latin typeface="Cambria Math" panose="02040503050406030204" pitchFamily="18" charset="0"/>
                            <a:cs typeface="Tahoma"/>
                          </a:rPr>
                          <m:t>𝟐</m:t>
                        </m:r>
                      </m:sup>
                    </m:sSup>
                  </m:oMath>
                </a14:m>
                <a:r>
                  <a:rPr lang="zh-CN" altLang="en-US" sz="800" dirty="0">
                    <a:latin typeface="KaiTi" panose="02010609060101010101" pitchFamily="49" charset="-122"/>
                    <a:ea typeface="KaiTi" panose="02010609060101010101" pitchFamily="49" charset="-122"/>
                  </a:rPr>
                  <a:t>，</a:t>
                </a:r>
                <a:r>
                  <a:rPr lang="zh-CN" altLang="en-US" sz="800" dirty="0">
                    <a:solidFill>
                      <a:srgbClr val="000000"/>
                    </a:solidFill>
                    <a:latin typeface="KaiTi" panose="02010609060101010101" pitchFamily="49" charset="-122"/>
                    <a:ea typeface="KaiTi" panose="02010609060101010101" pitchFamily="49" charset="-122"/>
                    <a:cs typeface="SimSun"/>
                  </a:rPr>
                  <a:t>检验假设</a:t>
                </a:r>
                <a14:m>
                  <m:oMath xmlns:m="http://schemas.openxmlformats.org/officeDocument/2006/math">
                    <m:sSub>
                      <m:sSubPr>
                        <m:ctrlPr>
                          <a:rPr lang="ar-AE" altLang="zh-CN" sz="800" b="1" i="1" dirty="0">
                            <a:solidFill>
                              <a:srgbClr val="000000"/>
                            </a:solidFill>
                            <a:latin typeface="Cambria Math" panose="02040503050406030204" pitchFamily="18" charset="0"/>
                            <a:cs typeface="Tahoma"/>
                          </a:rPr>
                        </m:ctrlPr>
                      </m:sSubPr>
                      <m:e>
                        <m:r>
                          <a:rPr lang="ar-AE" altLang="zh-CN" sz="800" b="1" i="1" dirty="0">
                            <a:solidFill>
                              <a:srgbClr val="000000"/>
                            </a:solidFill>
                            <a:latin typeface="Cambria Math" panose="02040503050406030204" pitchFamily="18" charset="0"/>
                            <a:cs typeface="Tahoma"/>
                          </a:rPr>
                          <m:t>𝑯</m:t>
                        </m:r>
                      </m:e>
                      <m:sub>
                        <m:r>
                          <a:rPr lang="ar-AE" altLang="zh-CN" sz="800" b="1" i="1" dirty="0">
                            <a:solidFill>
                              <a:srgbClr val="000000"/>
                            </a:solidFill>
                            <a:latin typeface="Cambria Math" panose="02040503050406030204" pitchFamily="18" charset="0"/>
                            <a:cs typeface="Tahoma"/>
                          </a:rPr>
                          <m:t>𝟎</m:t>
                        </m:r>
                      </m:sub>
                    </m:sSub>
                    <m:r>
                      <a:rPr lang="zh-CN" altLang="en-US" sz="800" b="1" i="1" dirty="0">
                        <a:solidFill>
                          <a:srgbClr val="000000"/>
                        </a:solidFill>
                        <a:latin typeface="Cambria Math" panose="02040503050406030204" pitchFamily="18" charset="0"/>
                        <a:cs typeface="Tahoma"/>
                      </a:rPr>
                      <m:t>：</m:t>
                    </m:r>
                  </m:oMath>
                </a14:m>
                <a:r>
                  <a:rPr lang="ar-AE" altLang="zh-CN" sz="800" b="1" spc="137" dirty="0">
                    <a:solidFill>
                      <a:srgbClr val="000000"/>
                    </a:solidFill>
                    <a:latin typeface="KaiTi" panose="02010609060101010101" pitchFamily="49" charset="-122"/>
                    <a:ea typeface="KaiTi" panose="02010609060101010101" pitchFamily="49" charset="-122"/>
                    <a:cs typeface="Tahoma"/>
                  </a:rPr>
                  <a:t> </a:t>
                </a:r>
                <a14:m>
                  <m:oMath xmlns:m="http://schemas.openxmlformats.org/officeDocument/2006/math">
                    <m:r>
                      <a:rPr lang="el-GR" altLang="zh-CN" sz="800" i="1" dirty="0">
                        <a:solidFill>
                          <a:srgbClr val="000000"/>
                        </a:solidFill>
                        <a:latin typeface="Cambria Math" panose="02040503050406030204" pitchFamily="18" charset="0"/>
                        <a:cs typeface="BTCIPT+SymbolMT"/>
                      </a:rPr>
                      <m:t>𝜇</m:t>
                    </m:r>
                    <m:r>
                      <a:rPr lang="el-GR" altLang="zh-CN" sz="800" b="1" i="1" dirty="0">
                        <a:solidFill>
                          <a:srgbClr val="000000"/>
                        </a:solidFill>
                        <a:latin typeface="Cambria Math" panose="02040503050406030204" pitchFamily="18" charset="0"/>
                        <a:cs typeface="Tahoma"/>
                      </a:rPr>
                      <m:t>= </m:t>
                    </m:r>
                    <m:sSub>
                      <m:sSubPr>
                        <m:ctrlPr>
                          <a:rPr lang="el-GR" altLang="zh-CN" sz="800" i="1" dirty="0">
                            <a:solidFill>
                              <a:srgbClr val="000000"/>
                            </a:solidFill>
                            <a:latin typeface="Cambria Math" panose="02040503050406030204" pitchFamily="18" charset="0"/>
                          </a:rPr>
                        </m:ctrlPr>
                      </m:sSubPr>
                      <m:e>
                        <m:r>
                          <a:rPr lang="el-GR" altLang="zh-CN" sz="800" i="1" dirty="0">
                            <a:solidFill>
                              <a:srgbClr val="000000"/>
                            </a:solidFill>
                            <a:latin typeface="Cambria Math" panose="02040503050406030204" pitchFamily="18" charset="0"/>
                            <a:cs typeface="BTCIPT+SymbolMT"/>
                          </a:rPr>
                          <m:t>𝜇</m:t>
                        </m:r>
                      </m:e>
                      <m:sub>
                        <m:r>
                          <a:rPr lang="en-US" altLang="zh-CN" sz="800" i="1" dirty="0">
                            <a:solidFill>
                              <a:srgbClr val="000000"/>
                            </a:solidFill>
                            <a:latin typeface="Cambria Math" panose="02040503050406030204" pitchFamily="18" charset="0"/>
                          </a:rPr>
                          <m:t>0</m:t>
                        </m:r>
                      </m:sub>
                    </m:sSub>
                  </m:oMath>
                </a14:m>
                <a:endParaRPr lang="en-US" altLang="zh-CN" sz="800" dirty="0">
                  <a:latin typeface="KaiTi" panose="02010609060101010101" pitchFamily="49" charset="-122"/>
                  <a:ea typeface="KaiTi" panose="02010609060101010101" pitchFamily="49" charset="-122"/>
                </a:endParaRPr>
              </a:p>
              <a:p>
                <a:pPr marL="206589" lvl="1" indent="0">
                  <a:lnSpc>
                    <a:spcPts val="1155"/>
                  </a:lnSpc>
                  <a:spcBef>
                    <a:spcPts val="0"/>
                  </a:spcBef>
                  <a:buNone/>
                </a:pPr>
                <a:r>
                  <a:rPr lang="zh-CN" altLang="en-US" sz="800" dirty="0">
                    <a:solidFill>
                      <a:srgbClr val="000000"/>
                    </a:solidFill>
                    <a:latin typeface="KaiTi" panose="02010609060101010101" pitchFamily="49" charset="-122"/>
                    <a:ea typeface="KaiTi" panose="02010609060101010101" pitchFamily="49" charset="-122"/>
                    <a:cs typeface="SimSun"/>
                  </a:rPr>
                  <a:t>已知期望</a:t>
                </a:r>
                <a14:m>
                  <m:oMath xmlns:m="http://schemas.openxmlformats.org/officeDocument/2006/math">
                    <m:r>
                      <a:rPr lang="el-GR" altLang="zh-CN" sz="800" i="1" dirty="0" smtClean="0">
                        <a:solidFill>
                          <a:srgbClr val="000000"/>
                        </a:solidFill>
                        <a:latin typeface="Cambria Math" panose="02040503050406030204" pitchFamily="18" charset="0"/>
                        <a:ea typeface="KaiTi" panose="02010609060101010101" pitchFamily="49" charset="-122"/>
                        <a:cs typeface="BTCIPT+SymbolMT"/>
                      </a:rPr>
                      <m:t>𝜇</m:t>
                    </m:r>
                  </m:oMath>
                </a14:m>
                <a:r>
                  <a:rPr lang="el-GR" altLang="zh-CN" sz="800" dirty="0">
                    <a:solidFill>
                      <a:srgbClr val="000000"/>
                    </a:solidFill>
                    <a:latin typeface="KaiTi" panose="02010609060101010101" pitchFamily="49" charset="-122"/>
                    <a:ea typeface="KaiTi" panose="02010609060101010101" pitchFamily="49" charset="-122"/>
                    <a:cs typeface="SimSun"/>
                  </a:rPr>
                  <a:t>，</a:t>
                </a:r>
                <a:r>
                  <a:rPr lang="zh-CN" altLang="en-US" sz="800" dirty="0">
                    <a:solidFill>
                      <a:srgbClr val="000000"/>
                    </a:solidFill>
                    <a:latin typeface="KaiTi" panose="02010609060101010101" pitchFamily="49" charset="-122"/>
                    <a:ea typeface="KaiTi" panose="02010609060101010101" pitchFamily="49" charset="-122"/>
                    <a:cs typeface="SimSun"/>
                  </a:rPr>
                  <a:t>检验假设</a:t>
                </a:r>
                <a14:m>
                  <m:oMath xmlns:m="http://schemas.openxmlformats.org/officeDocument/2006/math">
                    <m:r>
                      <a:rPr lang="en-US" altLang="zh-CN" sz="800" b="1" i="1" dirty="0">
                        <a:solidFill>
                          <a:srgbClr val="000000"/>
                        </a:solidFill>
                        <a:latin typeface="Cambria Math" panose="02040503050406030204" pitchFamily="18" charset="0"/>
                        <a:cs typeface="Tahoma"/>
                      </a:rPr>
                      <m:t>𝑯</m:t>
                    </m:r>
                    <m:r>
                      <a:rPr lang="en-US" altLang="zh-CN" sz="800" b="1" i="1" baseline="-25000" dirty="0">
                        <a:solidFill>
                          <a:srgbClr val="000000"/>
                        </a:solidFill>
                        <a:latin typeface="Cambria Math" panose="02040503050406030204" pitchFamily="18" charset="0"/>
                        <a:cs typeface="Tahoma"/>
                      </a:rPr>
                      <m:t>𝟎</m:t>
                    </m:r>
                  </m:oMath>
                </a14:m>
                <a:r>
                  <a:rPr lang="en-US" altLang="zh-CN" sz="800" dirty="0">
                    <a:solidFill>
                      <a:srgbClr val="000000"/>
                    </a:solidFill>
                    <a:latin typeface="KaiTi" panose="02010609060101010101" pitchFamily="49" charset="-122"/>
                    <a:ea typeface="KaiTi" panose="02010609060101010101" pitchFamily="49" charset="-122"/>
                    <a:cs typeface="SimSun"/>
                  </a:rPr>
                  <a:t>：</a:t>
                </a:r>
                <a14:m>
                  <m:oMath xmlns:m="http://schemas.openxmlformats.org/officeDocument/2006/math">
                    <m:sSup>
                      <m:sSupPr>
                        <m:ctrlPr>
                          <a:rPr lang="ar-AE" altLang="zh-CN" sz="800" i="1" dirty="0">
                            <a:solidFill>
                              <a:srgbClr val="000000"/>
                            </a:solidFill>
                            <a:latin typeface="Cambria Math" panose="02040503050406030204" pitchFamily="18" charset="0"/>
                          </a:rPr>
                        </m:ctrlPr>
                      </m:sSupPr>
                      <m:e>
                        <m:r>
                          <a:rPr lang="ar-AE" altLang="zh-CN" sz="800" i="1" dirty="0">
                            <a:solidFill>
                              <a:srgbClr val="000000"/>
                            </a:solidFill>
                            <a:latin typeface="Cambria Math" panose="02040503050406030204" pitchFamily="18" charset="0"/>
                            <a:cs typeface="BTCIPT+SymbolMT"/>
                          </a:rPr>
                          <m:t>𝜎</m:t>
                        </m:r>
                      </m:e>
                      <m:sup>
                        <m:r>
                          <a:rPr lang="ar-AE" altLang="zh-CN" sz="800" b="1" i="1" dirty="0">
                            <a:solidFill>
                              <a:srgbClr val="000000"/>
                            </a:solidFill>
                            <a:latin typeface="Cambria Math" panose="02040503050406030204" pitchFamily="18" charset="0"/>
                            <a:cs typeface="Tahoma"/>
                          </a:rPr>
                          <m:t>𝟐</m:t>
                        </m:r>
                      </m:sup>
                    </m:sSup>
                    <m:r>
                      <a:rPr lang="ar-AE" altLang="zh-CN" sz="800" dirty="0">
                        <a:solidFill>
                          <a:srgbClr val="000000"/>
                        </a:solidFill>
                        <a:latin typeface="Cambria Math" panose="02040503050406030204" pitchFamily="18" charset="0"/>
                        <a:cs typeface="Tahoma"/>
                      </a:rPr>
                      <m:t>=</m:t>
                    </m:r>
                    <m:sSubSup>
                      <m:sSubSupPr>
                        <m:ctrlPr>
                          <a:rPr lang="ar-AE" altLang="zh-CN" sz="800" i="1" dirty="0">
                            <a:solidFill>
                              <a:srgbClr val="000000"/>
                            </a:solidFill>
                            <a:latin typeface="Cambria Math" panose="02040503050406030204" pitchFamily="18" charset="0"/>
                          </a:rPr>
                        </m:ctrlPr>
                      </m:sSubSupPr>
                      <m:e>
                        <m:r>
                          <a:rPr lang="ar-AE" altLang="zh-CN" sz="800" i="1" dirty="0">
                            <a:solidFill>
                              <a:srgbClr val="000000"/>
                            </a:solidFill>
                            <a:latin typeface="Cambria Math" panose="02040503050406030204" pitchFamily="18" charset="0"/>
                            <a:ea typeface="Cambria Math" panose="02040503050406030204" pitchFamily="18" charset="0"/>
                          </a:rPr>
                          <m:t>𝜎</m:t>
                        </m:r>
                      </m:e>
                      <m:sub>
                        <m:r>
                          <a:rPr lang="en-US" altLang="zh-CN" sz="800" i="1" dirty="0">
                            <a:solidFill>
                              <a:srgbClr val="000000"/>
                            </a:solidFill>
                            <a:latin typeface="Cambria Math" panose="02040503050406030204" pitchFamily="18" charset="0"/>
                          </a:rPr>
                          <m:t>0</m:t>
                        </m:r>
                      </m:sub>
                      <m:sup>
                        <m:r>
                          <a:rPr lang="en-US" altLang="zh-CN" sz="800" i="1" dirty="0">
                            <a:solidFill>
                              <a:srgbClr val="000000"/>
                            </a:solidFill>
                            <a:latin typeface="Cambria Math" panose="02040503050406030204" pitchFamily="18" charset="0"/>
                          </a:rPr>
                          <m:t>2</m:t>
                        </m:r>
                      </m:sup>
                    </m:sSubSup>
                  </m:oMath>
                </a14:m>
                <a:endParaRPr lang="en-US" altLang="zh-CN" sz="800" dirty="0">
                  <a:latin typeface="KaiTi" panose="02010609060101010101" pitchFamily="49" charset="-122"/>
                  <a:ea typeface="KaiTi" panose="02010609060101010101" pitchFamily="49" charset="-122"/>
                </a:endParaRPr>
              </a:p>
              <a:p>
                <a:pPr marL="206589" lvl="1" indent="0">
                  <a:lnSpc>
                    <a:spcPts val="1155"/>
                  </a:lnSpc>
                  <a:spcBef>
                    <a:spcPts val="0"/>
                  </a:spcBef>
                  <a:buNone/>
                </a:pPr>
                <a:r>
                  <a:rPr lang="zh-CN" altLang="en-US" sz="800" dirty="0">
                    <a:solidFill>
                      <a:srgbClr val="000000"/>
                    </a:solidFill>
                    <a:latin typeface="KaiTi" panose="02010609060101010101" pitchFamily="49" charset="-122"/>
                    <a:ea typeface="KaiTi" panose="02010609060101010101" pitchFamily="49" charset="-122"/>
                    <a:cs typeface="SimSun"/>
                  </a:rPr>
                  <a:t>未知期望</a:t>
                </a:r>
                <a14:m>
                  <m:oMath xmlns:m="http://schemas.openxmlformats.org/officeDocument/2006/math">
                    <m:r>
                      <a:rPr lang="el-GR" altLang="zh-CN" sz="800" i="1" dirty="0" smtClean="0">
                        <a:solidFill>
                          <a:srgbClr val="000000"/>
                        </a:solidFill>
                        <a:latin typeface="Cambria Math" panose="02040503050406030204" pitchFamily="18" charset="0"/>
                        <a:ea typeface="KaiTi" panose="02010609060101010101" pitchFamily="49" charset="-122"/>
                        <a:cs typeface="BTCIPT+SymbolMT"/>
                      </a:rPr>
                      <m:t>𝜇</m:t>
                    </m:r>
                  </m:oMath>
                </a14:m>
                <a:r>
                  <a:rPr lang="el-GR" altLang="zh-CN" sz="800" spc="10" dirty="0">
                    <a:solidFill>
                      <a:srgbClr val="000000"/>
                    </a:solidFill>
                    <a:latin typeface="KaiTi" panose="02010609060101010101" pitchFamily="49" charset="-122"/>
                    <a:ea typeface="KaiTi" panose="02010609060101010101" pitchFamily="49" charset="-122"/>
                    <a:cs typeface="SimSun"/>
                  </a:rPr>
                  <a:t>，</a:t>
                </a:r>
                <a:r>
                  <a:rPr lang="zh-CN" altLang="en-US" sz="800" spc="22" dirty="0">
                    <a:solidFill>
                      <a:srgbClr val="000000"/>
                    </a:solidFill>
                    <a:latin typeface="KaiTi" panose="02010609060101010101" pitchFamily="49" charset="-122"/>
                    <a:ea typeface="KaiTi" panose="02010609060101010101" pitchFamily="49" charset="-122"/>
                    <a:cs typeface="SimSun"/>
                  </a:rPr>
                  <a:t>检验假设</a:t>
                </a:r>
                <a14:m>
                  <m:oMath xmlns:m="http://schemas.openxmlformats.org/officeDocument/2006/math">
                    <m:sSub>
                      <m:sSubPr>
                        <m:ctrlPr>
                          <a:rPr lang="ar-AE" altLang="zh-CN" sz="800" b="1" i="1" dirty="0">
                            <a:solidFill>
                              <a:srgbClr val="000000"/>
                            </a:solidFill>
                            <a:latin typeface="Cambria Math" panose="02040503050406030204" pitchFamily="18" charset="0"/>
                            <a:cs typeface="Tahoma"/>
                          </a:rPr>
                        </m:ctrlPr>
                      </m:sSubPr>
                      <m:e>
                        <m:r>
                          <a:rPr lang="ar-AE" altLang="zh-CN" sz="800" b="1" i="1" dirty="0">
                            <a:solidFill>
                              <a:srgbClr val="000000"/>
                            </a:solidFill>
                            <a:latin typeface="Cambria Math" panose="02040503050406030204" pitchFamily="18" charset="0"/>
                            <a:cs typeface="Tahoma"/>
                          </a:rPr>
                          <m:t>𝑯</m:t>
                        </m:r>
                      </m:e>
                      <m:sub>
                        <m:r>
                          <a:rPr lang="ar-AE" altLang="zh-CN" sz="800" b="1" i="1" dirty="0">
                            <a:solidFill>
                              <a:srgbClr val="000000"/>
                            </a:solidFill>
                            <a:latin typeface="Cambria Math" panose="02040503050406030204" pitchFamily="18" charset="0"/>
                            <a:cs typeface="Tahoma"/>
                          </a:rPr>
                          <m:t>𝟎</m:t>
                        </m:r>
                      </m:sub>
                    </m:sSub>
                  </m:oMath>
                </a14:m>
                <a:r>
                  <a:rPr lang="en-US" altLang="zh-CN" sz="800" dirty="0">
                    <a:solidFill>
                      <a:srgbClr val="000000"/>
                    </a:solidFill>
                    <a:latin typeface="KaiTi" panose="02010609060101010101" pitchFamily="49" charset="-122"/>
                    <a:ea typeface="KaiTi" panose="02010609060101010101" pitchFamily="49" charset="-122"/>
                  </a:rPr>
                  <a:t>:</a:t>
                </a:r>
                <a:r>
                  <a:rPr lang="ar-AE" altLang="zh-CN" sz="800" dirty="0">
                    <a:solidFill>
                      <a:srgbClr val="000000"/>
                    </a:solidFill>
                    <a:latin typeface="KaiTi" panose="02010609060101010101" pitchFamily="49" charset="-122"/>
                    <a:ea typeface="KaiTi" panose="02010609060101010101" pitchFamily="49" charset="-122"/>
                  </a:rPr>
                  <a:t> </a:t>
                </a:r>
                <a14:m>
                  <m:oMath xmlns:m="http://schemas.openxmlformats.org/officeDocument/2006/math">
                    <m:sSup>
                      <m:sSupPr>
                        <m:ctrlPr>
                          <a:rPr lang="ar-AE" altLang="zh-CN" sz="800" i="1" dirty="0">
                            <a:solidFill>
                              <a:srgbClr val="000000"/>
                            </a:solidFill>
                            <a:latin typeface="Cambria Math" panose="02040503050406030204" pitchFamily="18" charset="0"/>
                          </a:rPr>
                        </m:ctrlPr>
                      </m:sSupPr>
                      <m:e>
                        <m:r>
                          <a:rPr lang="ar-AE" altLang="zh-CN" sz="800" i="1" dirty="0">
                            <a:solidFill>
                              <a:srgbClr val="000000"/>
                            </a:solidFill>
                            <a:latin typeface="Cambria Math" panose="02040503050406030204" pitchFamily="18" charset="0"/>
                            <a:cs typeface="BTCIPT+SymbolMT"/>
                          </a:rPr>
                          <m:t>𝜎</m:t>
                        </m:r>
                      </m:e>
                      <m:sup>
                        <m:r>
                          <a:rPr lang="ar-AE" altLang="zh-CN" sz="800" b="1" i="1" dirty="0">
                            <a:solidFill>
                              <a:srgbClr val="000000"/>
                            </a:solidFill>
                            <a:latin typeface="Cambria Math" panose="02040503050406030204" pitchFamily="18" charset="0"/>
                            <a:cs typeface="Tahoma"/>
                          </a:rPr>
                          <m:t>𝟐</m:t>
                        </m:r>
                      </m:sup>
                    </m:sSup>
                    <m:r>
                      <a:rPr lang="ar-AE" altLang="zh-CN" sz="800" dirty="0">
                        <a:solidFill>
                          <a:srgbClr val="000000"/>
                        </a:solidFill>
                        <a:latin typeface="Cambria Math" panose="02040503050406030204" pitchFamily="18" charset="0"/>
                        <a:cs typeface="Tahoma"/>
                      </a:rPr>
                      <m:t>=</m:t>
                    </m:r>
                    <m:sSubSup>
                      <m:sSubSupPr>
                        <m:ctrlPr>
                          <a:rPr lang="ar-AE" altLang="zh-CN" sz="800" i="1" dirty="0">
                            <a:solidFill>
                              <a:srgbClr val="000000"/>
                            </a:solidFill>
                            <a:latin typeface="Cambria Math" panose="02040503050406030204" pitchFamily="18" charset="0"/>
                          </a:rPr>
                        </m:ctrlPr>
                      </m:sSubSupPr>
                      <m:e>
                        <m:r>
                          <a:rPr lang="ar-AE" altLang="zh-CN" sz="800" i="1" dirty="0">
                            <a:solidFill>
                              <a:srgbClr val="000000"/>
                            </a:solidFill>
                            <a:latin typeface="Cambria Math" panose="02040503050406030204" pitchFamily="18" charset="0"/>
                            <a:ea typeface="Cambria Math" panose="02040503050406030204" pitchFamily="18" charset="0"/>
                          </a:rPr>
                          <m:t>𝜎</m:t>
                        </m:r>
                      </m:e>
                      <m:sub>
                        <m:r>
                          <a:rPr lang="ar-AE" altLang="zh-CN" sz="800" i="1" dirty="0">
                            <a:solidFill>
                              <a:srgbClr val="000000"/>
                            </a:solidFill>
                            <a:latin typeface="Cambria Math" panose="02040503050406030204" pitchFamily="18" charset="0"/>
                          </a:rPr>
                          <m:t>0</m:t>
                        </m:r>
                      </m:sub>
                      <m:sup>
                        <m:r>
                          <a:rPr lang="ar-AE" altLang="zh-CN" sz="800" i="1" dirty="0">
                            <a:solidFill>
                              <a:srgbClr val="000000"/>
                            </a:solidFill>
                            <a:latin typeface="Cambria Math" panose="02040503050406030204" pitchFamily="18" charset="0"/>
                          </a:rPr>
                          <m:t>2</m:t>
                        </m:r>
                      </m:sup>
                    </m:sSubSup>
                  </m:oMath>
                </a14:m>
                <a:endParaRPr lang="en-US" altLang="zh-CN" sz="800" dirty="0">
                  <a:solidFill>
                    <a:srgbClr val="000000"/>
                  </a:solidFill>
                  <a:latin typeface="KaiTi" panose="02010609060101010101" pitchFamily="49" charset="-122"/>
                  <a:ea typeface="KaiTi" panose="02010609060101010101" pitchFamily="49" charset="-122"/>
                  <a:cs typeface="SimSun"/>
                </a:endParaRPr>
              </a:p>
              <a:p>
                <a:pPr marL="206589" lvl="1" indent="0">
                  <a:lnSpc>
                    <a:spcPts val="1155"/>
                  </a:lnSpc>
                  <a:spcBef>
                    <a:spcPts val="0"/>
                  </a:spcBef>
                  <a:buNone/>
                </a:pPr>
                <a:endParaRPr lang="en-US" altLang="zh-CN" sz="800" spc="22" dirty="0">
                  <a:solidFill>
                    <a:srgbClr val="000000"/>
                  </a:solidFill>
                  <a:latin typeface="KaiTi" panose="02010609060101010101" pitchFamily="49" charset="-122"/>
                  <a:ea typeface="KaiTi" panose="02010609060101010101" pitchFamily="49" charset="-122"/>
                  <a:cs typeface="SimSun"/>
                </a:endParaRPr>
              </a:p>
              <a:p>
                <a:pPr marL="206589" lvl="1" indent="0">
                  <a:lnSpc>
                    <a:spcPts val="1155"/>
                  </a:lnSpc>
                  <a:spcBef>
                    <a:spcPts val="0"/>
                  </a:spcBef>
                  <a:buNone/>
                </a:pPr>
                <a:r>
                  <a:rPr lang="zh-CN" altLang="en-US" sz="800" spc="22" dirty="0">
                    <a:solidFill>
                      <a:srgbClr val="000000"/>
                    </a:solidFill>
                    <a:latin typeface="KaiTi" panose="02010609060101010101" pitchFamily="49" charset="-122"/>
                    <a:ea typeface="KaiTi" panose="02010609060101010101" pitchFamily="49" charset="-122"/>
                    <a:cs typeface="SimSun"/>
                  </a:rPr>
                  <a:t>其中，</a:t>
                </a:r>
                <a:r>
                  <a:rPr lang="zh-CN" altLang="en-US" sz="800" spc="-163" dirty="0">
                    <a:solidFill>
                      <a:srgbClr val="000000"/>
                    </a:solidFill>
                    <a:latin typeface="KaiTi" panose="02010609060101010101" pitchFamily="49" charset="-122"/>
                    <a:ea typeface="KaiTi" panose="02010609060101010101" pitchFamily="49" charset="-122"/>
                    <a:cs typeface="SimSun"/>
                  </a:rPr>
                  <a:t> </a:t>
                </a:r>
                <a14:m>
                  <m:oMath xmlns:m="http://schemas.openxmlformats.org/officeDocument/2006/math">
                    <m:sSub>
                      <m:sSubPr>
                        <m:ctrlPr>
                          <a:rPr lang="ar-AE" altLang="zh-CN" sz="800" b="1" i="1" dirty="0">
                            <a:solidFill>
                              <a:srgbClr val="000000"/>
                            </a:solidFill>
                            <a:latin typeface="Cambria Math" panose="02040503050406030204" pitchFamily="18" charset="0"/>
                            <a:cs typeface="Tahoma"/>
                          </a:rPr>
                        </m:ctrlPr>
                      </m:sSubPr>
                      <m:e>
                        <m:r>
                          <a:rPr lang="ar-AE" altLang="zh-CN" sz="800" b="1" i="1" dirty="0">
                            <a:solidFill>
                              <a:srgbClr val="000000"/>
                            </a:solidFill>
                            <a:latin typeface="Cambria Math" panose="02040503050406030204" pitchFamily="18" charset="0"/>
                            <a:cs typeface="Tahoma"/>
                          </a:rPr>
                          <m:t>𝑯</m:t>
                        </m:r>
                      </m:e>
                      <m:sub>
                        <m:r>
                          <a:rPr lang="ar-AE" altLang="zh-CN" sz="800" b="1" i="1" dirty="0">
                            <a:solidFill>
                              <a:srgbClr val="000000"/>
                            </a:solidFill>
                            <a:latin typeface="Cambria Math" panose="02040503050406030204" pitchFamily="18" charset="0"/>
                            <a:cs typeface="Tahoma"/>
                          </a:rPr>
                          <m:t>𝟎</m:t>
                        </m:r>
                      </m:sub>
                    </m:sSub>
                  </m:oMath>
                </a14:m>
                <a:r>
                  <a:rPr lang="zh-CN" altLang="en-US" sz="800" dirty="0">
                    <a:solidFill>
                      <a:srgbClr val="000000"/>
                    </a:solidFill>
                    <a:latin typeface="KaiTi" panose="02010609060101010101" pitchFamily="49" charset="-122"/>
                    <a:ea typeface="KaiTi" panose="02010609060101010101" pitchFamily="49" charset="-122"/>
                    <a:cs typeface="SimSun"/>
                  </a:rPr>
                  <a:t>中的</a:t>
                </a:r>
                <a14:m>
                  <m:oMath xmlns:m="http://schemas.openxmlformats.org/officeDocument/2006/math">
                    <m:sSub>
                      <m:sSubPr>
                        <m:ctrlPr>
                          <a:rPr lang="ar-AE" altLang="zh-CN" sz="800" i="1">
                            <a:solidFill>
                              <a:srgbClr val="000000"/>
                            </a:solidFill>
                            <a:latin typeface="Cambria Math" panose="02040503050406030204" pitchFamily="18" charset="0"/>
                          </a:rPr>
                        </m:ctrlPr>
                      </m:sSubPr>
                      <m:e>
                        <m:r>
                          <m:rPr>
                            <m:nor/>
                          </m:rPr>
                          <a:rPr lang="el-GR" altLang="zh-CN" sz="800" dirty="0">
                            <a:solidFill>
                              <a:srgbClr val="000000"/>
                            </a:solidFill>
                            <a:latin typeface="KaiTi" panose="02010609060101010101" pitchFamily="49" charset="-122"/>
                            <a:ea typeface="KaiTi" panose="02010609060101010101" pitchFamily="49" charset="-122"/>
                            <a:cs typeface="BTCIPT+SymbolMT"/>
                          </a:rPr>
                          <m:t>μ</m:t>
                        </m:r>
                      </m:e>
                      <m:sub>
                        <m:r>
                          <a:rPr lang="ar-AE" altLang="zh-CN" sz="800" i="1">
                            <a:solidFill>
                              <a:srgbClr val="000000"/>
                            </a:solidFill>
                            <a:latin typeface="Cambria Math" panose="02040503050406030204" pitchFamily="18" charset="0"/>
                          </a:rPr>
                          <m:t>0</m:t>
                        </m:r>
                      </m:sub>
                    </m:sSub>
                  </m:oMath>
                </a14:m>
                <a:r>
                  <a:rPr lang="zh-CN" altLang="en-US" sz="800" dirty="0">
                    <a:solidFill>
                      <a:srgbClr val="000000"/>
                    </a:solidFill>
                    <a:latin typeface="KaiTi" panose="02010609060101010101" pitchFamily="49" charset="-122"/>
                    <a:ea typeface="KaiTi" panose="02010609060101010101" pitchFamily="49" charset="-122"/>
                    <a:cs typeface="SimSun"/>
                  </a:rPr>
                  <a:t>和</a:t>
                </a:r>
                <a14:m>
                  <m:oMath xmlns:m="http://schemas.openxmlformats.org/officeDocument/2006/math">
                    <m:sSubSup>
                      <m:sSubSupPr>
                        <m:ctrlPr>
                          <a:rPr lang="ar-AE" altLang="zh-CN" sz="800" i="1" dirty="0">
                            <a:solidFill>
                              <a:srgbClr val="000000"/>
                            </a:solidFill>
                            <a:latin typeface="Cambria Math" panose="02040503050406030204" pitchFamily="18" charset="0"/>
                          </a:rPr>
                        </m:ctrlPr>
                      </m:sSubSupPr>
                      <m:e>
                        <m:r>
                          <a:rPr lang="ar-AE" altLang="zh-CN" sz="800" i="1" dirty="0">
                            <a:solidFill>
                              <a:srgbClr val="000000"/>
                            </a:solidFill>
                            <a:latin typeface="Cambria Math" panose="02040503050406030204" pitchFamily="18" charset="0"/>
                            <a:cs typeface="BTCIPT+SymbolMT"/>
                          </a:rPr>
                          <m:t>𝜎</m:t>
                        </m:r>
                      </m:e>
                      <m:sub>
                        <m:r>
                          <a:rPr lang="ar-AE" altLang="zh-CN" sz="800" i="1" dirty="0">
                            <a:solidFill>
                              <a:srgbClr val="000000"/>
                            </a:solidFill>
                            <a:latin typeface="Cambria Math" panose="02040503050406030204" pitchFamily="18" charset="0"/>
                          </a:rPr>
                          <m:t>0</m:t>
                        </m:r>
                      </m:sub>
                      <m:sup>
                        <m:r>
                          <a:rPr lang="ar-AE" altLang="zh-CN" sz="800" i="1" dirty="0">
                            <a:solidFill>
                              <a:srgbClr val="000000"/>
                            </a:solidFill>
                            <a:latin typeface="Cambria Math" panose="02040503050406030204" pitchFamily="18" charset="0"/>
                          </a:rPr>
                          <m:t>2</m:t>
                        </m:r>
                      </m:sup>
                    </m:sSubSup>
                  </m:oMath>
                </a14:m>
                <a:r>
                  <a:rPr lang="zh-CN" altLang="en-US" sz="800" spc="10" dirty="0">
                    <a:solidFill>
                      <a:srgbClr val="000000"/>
                    </a:solidFill>
                    <a:latin typeface="KaiTi" panose="02010609060101010101" pitchFamily="49" charset="-122"/>
                    <a:ea typeface="KaiTi" panose="02010609060101010101" pitchFamily="49" charset="-122"/>
                    <a:cs typeface="SimSun"/>
                  </a:rPr>
                  <a:t>均是已知的数。</a:t>
                </a:r>
              </a:p>
              <a:p>
                <a:pPr marL="27092" marR="0" indent="0">
                  <a:lnSpc>
                    <a:spcPts val="1155"/>
                  </a:lnSpc>
                  <a:spcBef>
                    <a:spcPts val="0"/>
                  </a:spcBef>
                  <a:spcAft>
                    <a:spcPts val="0"/>
                  </a:spcAft>
                  <a:buNone/>
                </a:pPr>
                <a:endParaRPr lang="zh-CN" altLang="en-US" sz="800" dirty="0">
                  <a:latin typeface="KaiTi" panose="02010609060101010101" pitchFamily="49" charset="-122"/>
                  <a:ea typeface="KaiTi" panose="02010609060101010101" pitchFamily="49" charset="-122"/>
                </a:endParaRPr>
              </a:p>
            </p:txBody>
          </p:sp>
        </mc:Choice>
        <mc:Fallback>
          <p:sp>
            <p:nvSpPr>
              <p:cNvPr id="5" name="内容占位符 4">
                <a:extLst>
                  <a:ext uri="{FF2B5EF4-FFF2-40B4-BE49-F238E27FC236}">
                    <a16:creationId xmlns:a16="http://schemas.microsoft.com/office/drawing/2014/main" id="{9C861417-F12C-5847-AA01-0D28FC8D03EF}"/>
                  </a:ext>
                </a:extLst>
              </p:cNvPr>
              <p:cNvSpPr>
                <a:spLocks noGrp="1" noRot="1" noChangeAspect="1" noMove="1" noResize="1" noEditPoints="1" noAdjustHandles="1" noChangeArrowheads="1" noChangeShapeType="1" noTextEdit="1"/>
              </p:cNvSpPr>
              <p:nvPr>
                <p:ph idx="1"/>
              </p:nvPr>
            </p:nvSpPr>
            <p:spPr>
              <a:blipFill>
                <a:blip r:embed="rId2"/>
                <a:stretch>
                  <a:fillRect r="-28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9118270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3667"/>
            <a:ext cx="3759200" cy="2705100"/>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757342" y="339875"/>
            <a:ext cx="2346394" cy="166712"/>
          </a:xfrm>
          <a:prstGeom prst="rect">
            <a:avLst/>
          </a:prstGeom>
        </p:spPr>
        <p:txBody>
          <a:bodyPr vert="horz" wrap="square" lIns="0" tIns="0" rIns="0" bIns="0" rtlCol="0">
            <a:spAutoFit/>
          </a:bodyPr>
          <a:lstStyle/>
          <a:p>
            <a:pPr marL="0" marR="0">
              <a:lnSpc>
                <a:spcPts val="1315"/>
              </a:lnSpc>
              <a:spcBef>
                <a:spcPts val="0"/>
              </a:spcBef>
              <a:spcAft>
                <a:spcPts val="0"/>
              </a:spcAft>
            </a:pPr>
            <a:r>
              <a:rPr lang="en-US" altLang="zh-CN" sz="1100" dirty="0">
                <a:solidFill>
                  <a:srgbClr val="3232CC"/>
                </a:solidFill>
                <a:latin typeface="KaiTi" panose="02010609060101010101" pitchFamily="49" charset="-122"/>
                <a:ea typeface="KaiTi" panose="02010609060101010101" pitchFamily="49" charset="-122"/>
                <a:cs typeface="SimSun"/>
              </a:rPr>
              <a:t>2</a:t>
            </a:r>
            <a:r>
              <a:rPr lang="zh-CN" altLang="en-US" sz="1100" dirty="0">
                <a:solidFill>
                  <a:srgbClr val="3232CC"/>
                </a:solidFill>
                <a:latin typeface="KaiTi" panose="02010609060101010101" pitchFamily="49" charset="-122"/>
                <a:ea typeface="KaiTi" panose="02010609060101010101" pitchFamily="49" charset="-122"/>
                <a:cs typeface="SimSun"/>
              </a:rPr>
              <a:t>、正态整体均值</a:t>
            </a:r>
            <a:r>
              <a:rPr sz="1100" dirty="0" err="1">
                <a:solidFill>
                  <a:srgbClr val="3232CC"/>
                </a:solidFill>
                <a:latin typeface="KaiTi" panose="02010609060101010101" pitchFamily="49" charset="-122"/>
                <a:ea typeface="KaiTi" panose="02010609060101010101" pitchFamily="49" charset="-122"/>
                <a:cs typeface="SimSun"/>
              </a:rPr>
              <a:t>检验</a:t>
            </a:r>
            <a:r>
              <a:rPr sz="1100" b="1" dirty="0" err="1">
                <a:solidFill>
                  <a:srgbClr val="FF0000"/>
                </a:solidFill>
                <a:latin typeface="KaiTi" panose="02010609060101010101" pitchFamily="49" charset="-122"/>
                <a:ea typeface="KaiTi" panose="02010609060101010101" pitchFamily="49" charset="-122"/>
                <a:cs typeface="Tahoma"/>
              </a:rPr>
              <a:t>:</a:t>
            </a:r>
            <a:r>
              <a:rPr lang="en-US" altLang="zh-CN" sz="1100" b="1" dirty="0" err="1">
                <a:solidFill>
                  <a:srgbClr val="FF0000"/>
                </a:solidFill>
                <a:latin typeface="KaiTi" panose="02010609060101010101" pitchFamily="49" charset="-122"/>
                <a:ea typeface="KaiTi" panose="02010609060101010101" pitchFamily="49" charset="-122"/>
                <a:cs typeface="Tahoma"/>
              </a:rPr>
              <a:t>U</a:t>
            </a:r>
            <a:r>
              <a:rPr lang="zh-CN" altLang="en-US" sz="1100" b="1" dirty="0">
                <a:solidFill>
                  <a:srgbClr val="FF0000"/>
                </a:solidFill>
                <a:latin typeface="KaiTi" panose="02010609060101010101" pitchFamily="49" charset="-122"/>
                <a:ea typeface="KaiTi" panose="02010609060101010101" pitchFamily="49" charset="-122"/>
                <a:cs typeface="Tahoma"/>
              </a:rPr>
              <a:t>检验和</a:t>
            </a:r>
            <a:r>
              <a:rPr lang="en-US" altLang="zh-CN" sz="1100" b="1" dirty="0">
                <a:solidFill>
                  <a:srgbClr val="FF0000"/>
                </a:solidFill>
                <a:latin typeface="KaiTi" panose="02010609060101010101" pitchFamily="49" charset="-122"/>
                <a:ea typeface="KaiTi" panose="02010609060101010101" pitchFamily="49" charset="-122"/>
                <a:cs typeface="Tahoma"/>
              </a:rPr>
              <a:t>t</a:t>
            </a:r>
            <a:r>
              <a:rPr lang="zh-CN" altLang="en-US" sz="1100" b="1" dirty="0">
                <a:solidFill>
                  <a:srgbClr val="FF0000"/>
                </a:solidFill>
                <a:latin typeface="KaiTi" panose="02010609060101010101" pitchFamily="49" charset="-122"/>
                <a:ea typeface="KaiTi" panose="02010609060101010101" pitchFamily="49" charset="-122"/>
                <a:cs typeface="Tahoma"/>
              </a:rPr>
              <a:t>检验</a:t>
            </a:r>
            <a:endParaRPr sz="1100" b="1" dirty="0">
              <a:solidFill>
                <a:srgbClr val="FF0000"/>
              </a:solidFill>
              <a:latin typeface="KaiTi" panose="02010609060101010101" pitchFamily="49" charset="-122"/>
              <a:ea typeface="KaiTi" panose="02010609060101010101" pitchFamily="49" charset="-122"/>
              <a:cs typeface="Tahoma"/>
            </a:endParaRPr>
          </a:p>
        </p:txBody>
      </p:sp>
      <mc:AlternateContent xmlns:mc="http://schemas.openxmlformats.org/markup-compatibility/2006" xmlns:a14="http://schemas.microsoft.com/office/drawing/2010/main">
        <mc:Choice Requires="a14">
          <p:sp>
            <p:nvSpPr>
              <p:cNvPr id="4" name="object 4"/>
              <p:cNvSpPr txBox="1"/>
              <p:nvPr/>
            </p:nvSpPr>
            <p:spPr>
              <a:xfrm>
                <a:off x="598335" y="599164"/>
                <a:ext cx="2606150" cy="230832"/>
              </a:xfrm>
              <a:prstGeom prst="rect">
                <a:avLst/>
              </a:prstGeom>
            </p:spPr>
            <p:txBody>
              <a:bodyPr vert="horz" wrap="square" lIns="0" tIns="0" rIns="0" bIns="0" rtlCol="0">
                <a:spAutoFit/>
              </a:bodyPr>
              <a:lstStyle/>
              <a:p>
                <a:pPr>
                  <a:lnSpc>
                    <a:spcPts val="1085"/>
                  </a:lnSpc>
                </a:pPr>
                <a:r>
                  <a:rPr lang="zh-CN" altLang="en-US" sz="550" dirty="0">
                    <a:solidFill>
                      <a:srgbClr val="3232CC"/>
                    </a:solidFill>
                    <a:latin typeface="IOTCPM+Wingdings-Regular"/>
                    <a:cs typeface="IOTCPM+Wingdings-Regular"/>
                  </a:rPr>
                  <a:t></a:t>
                </a:r>
                <a:r>
                  <a:rPr lang="zh-CN" altLang="en-US" sz="550" spc="373" dirty="0">
                    <a:solidFill>
                      <a:srgbClr val="3232CC"/>
                    </a:solidFill>
                    <a:latin typeface="Times New Roman"/>
                    <a:cs typeface="Times New Roman"/>
                  </a:rPr>
                  <a:t> </a:t>
                </a:r>
                <a:r>
                  <a:rPr lang="en-US" altLang="zh-CN" sz="900" b="1" dirty="0">
                    <a:solidFill>
                      <a:srgbClr val="000000"/>
                    </a:solidFill>
                    <a:latin typeface="Tahoma"/>
                    <a:cs typeface="Tahoma"/>
                  </a:rPr>
                  <a:t>1.</a:t>
                </a:r>
                <a:r>
                  <a:rPr lang="zh-CN" altLang="en-US" sz="900" spc="-10" dirty="0">
                    <a:solidFill>
                      <a:srgbClr val="000000"/>
                    </a:solidFill>
                    <a:latin typeface="SimSun"/>
                    <a:cs typeface="SimSun"/>
                  </a:rPr>
                  <a:t>提出零假设</a:t>
                </a:r>
                <a:r>
                  <a:rPr lang="zh-CN" altLang="en-US" sz="900" spc="72" dirty="0">
                    <a:solidFill>
                      <a:srgbClr val="000000"/>
                    </a:solidFill>
                    <a:latin typeface="SimSun"/>
                    <a:cs typeface="SimSun"/>
                  </a:rPr>
                  <a:t> </a:t>
                </a:r>
                <a:r>
                  <a:rPr lang="en-US" sz="900" b="1" dirty="0">
                    <a:solidFill>
                      <a:srgbClr val="000000"/>
                    </a:solidFill>
                    <a:latin typeface="Tahoma"/>
                    <a:cs typeface="Tahoma"/>
                  </a:rPr>
                  <a:t>H</a:t>
                </a:r>
                <a:r>
                  <a:rPr lang="en-US" sz="900" b="1" spc="98" dirty="0">
                    <a:solidFill>
                      <a:srgbClr val="000000"/>
                    </a:solidFill>
                    <a:latin typeface="Tahoma"/>
                    <a:cs typeface="Tahoma"/>
                  </a:rPr>
                  <a:t> </a:t>
                </a:r>
                <a:r>
                  <a:rPr lang="en-US" sz="900" spc="250" dirty="0">
                    <a:solidFill>
                      <a:srgbClr val="000000"/>
                    </a:solidFill>
                    <a:latin typeface="SimSun"/>
                    <a:cs typeface="SimSun"/>
                  </a:rPr>
                  <a:t>：</a:t>
                </a:r>
                <a:r>
                  <a:rPr lang="el-GR" sz="900" dirty="0">
                    <a:solidFill>
                      <a:srgbClr val="000000"/>
                    </a:solidFill>
                    <a:latin typeface="BTCIPT+SymbolMT"/>
                    <a:cs typeface="BTCIPT+SymbolMT"/>
                  </a:rPr>
                  <a:t>μ</a:t>
                </a:r>
                <a:r>
                  <a:rPr lang="el-GR" sz="900" b="1" dirty="0">
                    <a:solidFill>
                      <a:srgbClr val="000000"/>
                    </a:solidFill>
                    <a:latin typeface="Tahoma"/>
                    <a:cs typeface="Tahoma"/>
                  </a:rPr>
                  <a:t>=</a:t>
                </a:r>
                <a:r>
                  <a:rPr lang="el-GR" sz="900" b="1" spc="-16" dirty="0">
                    <a:solidFill>
                      <a:srgbClr val="000000"/>
                    </a:solidFill>
                    <a:latin typeface="Tahoma"/>
                    <a:cs typeface="Tahoma"/>
                  </a:rPr>
                  <a:t> </a:t>
                </a:r>
                <a:r>
                  <a:rPr lang="el-GR" sz="900" dirty="0">
                    <a:solidFill>
                      <a:srgbClr val="000000"/>
                    </a:solidFill>
                    <a:latin typeface="BTCIPT+SymbolMT"/>
                    <a:cs typeface="BTCIPT+SymbolMT"/>
                  </a:rPr>
                  <a:t>μ</a:t>
                </a:r>
                <a:r>
                  <a:rPr lang="el-GR" sz="900" spc="818" dirty="0">
                    <a:solidFill>
                      <a:srgbClr val="000000"/>
                    </a:solidFill>
                    <a:latin typeface="BTCIPT+SymbolMT"/>
                    <a:cs typeface="BTCIPT+SymbolMT"/>
                  </a:rPr>
                  <a:t> </a:t>
                </a:r>
                <a:r>
                  <a:rPr lang="en-US" sz="900" b="1" dirty="0">
                    <a:solidFill>
                      <a:srgbClr val="000000"/>
                    </a:solidFill>
                    <a:latin typeface="Tahoma"/>
                    <a:cs typeface="Tahoma"/>
                  </a:rPr>
                  <a:t>H</a:t>
                </a:r>
                <a:r>
                  <a:rPr lang="en-US" sz="900" b="1" spc="125" dirty="0">
                    <a:solidFill>
                      <a:srgbClr val="000000"/>
                    </a:solidFill>
                    <a:latin typeface="Tahoma"/>
                    <a:cs typeface="Tahoma"/>
                  </a:rPr>
                  <a:t> </a:t>
                </a:r>
                <a:r>
                  <a:rPr lang="en-US" sz="900" spc="250" dirty="0">
                    <a:solidFill>
                      <a:srgbClr val="000000"/>
                    </a:solidFill>
                    <a:latin typeface="SimSun"/>
                    <a:cs typeface="SimSun"/>
                  </a:rPr>
                  <a:t>：</a:t>
                </a:r>
                <a:r>
                  <a:rPr lang="el-GR" sz="900" dirty="0">
                    <a:solidFill>
                      <a:srgbClr val="000000"/>
                    </a:solidFill>
                    <a:latin typeface="BTCIPT+SymbolMT"/>
                    <a:cs typeface="BTCIPT+SymbolMT"/>
                  </a:rPr>
                  <a:t>μ</a:t>
                </a:r>
                <a:r>
                  <a:rPr lang="el-GR" sz="900" spc="30" dirty="0">
                    <a:solidFill>
                      <a:srgbClr val="000000"/>
                    </a:solidFill>
                    <a:latin typeface="BTCIPT+SymbolMT"/>
                    <a:cs typeface="BTCIPT+SymbolMT"/>
                  </a:rPr>
                  <a:t> </a:t>
                </a:r>
                <a14:m>
                  <m:oMath xmlns:m="http://schemas.openxmlformats.org/officeDocument/2006/math">
                    <m:r>
                      <a:rPr lang="el-GR" altLang="zh-CN" sz="900" b="1" i="1" dirty="0" smtClean="0">
                        <a:solidFill>
                          <a:srgbClr val="000000"/>
                        </a:solidFill>
                        <a:latin typeface="Cambria Math" panose="02040503050406030204" pitchFamily="18" charset="0"/>
                        <a:ea typeface="Cambria Math" panose="02040503050406030204" pitchFamily="18" charset="0"/>
                        <a:cs typeface="Tahoma"/>
                      </a:rPr>
                      <m:t>≠</m:t>
                    </m:r>
                    <m:sSub>
                      <m:sSubPr>
                        <m:ctrlPr>
                          <a:rPr lang="ar-AE" altLang="zh-CN" sz="900" b="1" i="1" dirty="0" smtClean="0">
                            <a:solidFill>
                              <a:srgbClr val="000000"/>
                            </a:solidFill>
                            <a:latin typeface="Cambria Math" panose="02040503050406030204" pitchFamily="18" charset="0"/>
                            <a:ea typeface="Cambria Math" panose="02040503050406030204" pitchFamily="18" charset="0"/>
                            <a:cs typeface="Tahoma"/>
                          </a:rPr>
                        </m:ctrlPr>
                      </m:sSubPr>
                      <m:e>
                        <m:r>
                          <a:rPr lang="ar-AE" altLang="zh-CN" sz="900" i="1" dirty="0">
                            <a:solidFill>
                              <a:srgbClr val="000000"/>
                            </a:solidFill>
                            <a:latin typeface="Cambria Math" panose="02040503050406030204" pitchFamily="18" charset="0"/>
                            <a:cs typeface="BTCIPT+SymbolMT"/>
                          </a:rPr>
                          <m:t>𝜇</m:t>
                        </m:r>
                      </m:e>
                      <m:sub>
                        <m:r>
                          <a:rPr lang="ar-AE" altLang="zh-CN" sz="900" b="1" i="1" dirty="0" smtClean="0">
                            <a:solidFill>
                              <a:srgbClr val="000000"/>
                            </a:solidFill>
                            <a:latin typeface="Cambria Math" panose="02040503050406030204" pitchFamily="18" charset="0"/>
                            <a:ea typeface="Cambria Math" panose="02040503050406030204" pitchFamily="18" charset="0"/>
                            <a:cs typeface="Tahoma"/>
                          </a:rPr>
                          <m:t>𝟎</m:t>
                        </m:r>
                      </m:sub>
                    </m:sSub>
                  </m:oMath>
                </a14:m>
                <a:endParaRPr lang="ar-AE" sz="900" dirty="0">
                  <a:solidFill>
                    <a:srgbClr val="000000"/>
                  </a:solidFill>
                  <a:latin typeface="BTCIPT+SymbolMT"/>
                  <a:cs typeface="BTCIPT+SymbolMT"/>
                </a:endParaRPr>
              </a:p>
              <a:p>
                <a:pPr marL="2219325" marR="0">
                  <a:lnSpc>
                    <a:spcPts val="700"/>
                  </a:lnSpc>
                  <a:spcBef>
                    <a:spcPts val="0"/>
                  </a:spcBef>
                  <a:spcAft>
                    <a:spcPts val="0"/>
                  </a:spcAft>
                </a:pPr>
                <a:endParaRPr sz="600" b="1" dirty="0">
                  <a:solidFill>
                    <a:srgbClr val="000000"/>
                  </a:solidFill>
                  <a:latin typeface="Tahoma"/>
                  <a:cs typeface="Tahoma"/>
                </a:endParaRPr>
              </a:p>
            </p:txBody>
          </p:sp>
        </mc:Choice>
        <mc:Fallback xmlns="">
          <p:sp>
            <p:nvSpPr>
              <p:cNvPr id="4" name="object 4"/>
              <p:cNvSpPr txBox="1">
                <a:spLocks noRot="1" noChangeAspect="1" noMove="1" noResize="1" noEditPoints="1" noAdjustHandles="1" noChangeArrowheads="1" noChangeShapeType="1" noTextEdit="1"/>
              </p:cNvSpPr>
              <p:nvPr/>
            </p:nvSpPr>
            <p:spPr>
              <a:xfrm>
                <a:off x="598335" y="599164"/>
                <a:ext cx="2606150" cy="230832"/>
              </a:xfrm>
              <a:prstGeom prst="rect">
                <a:avLst/>
              </a:prstGeom>
              <a:blipFill>
                <a:blip r:embed="rId3"/>
                <a:stretch>
                  <a:fillRect l="-1942" t="-21053"/>
                </a:stretch>
              </a:blipFill>
            </p:spPr>
            <p:txBody>
              <a:bodyPr/>
              <a:lstStyle/>
              <a:p>
                <a:r>
                  <a:rPr lang="zh-CN" altLang="en-US">
                    <a:noFill/>
                  </a:rPr>
                  <a:t> </a:t>
                </a:r>
              </a:p>
            </p:txBody>
          </p:sp>
        </mc:Fallback>
      </mc:AlternateContent>
      <p:sp>
        <p:nvSpPr>
          <p:cNvPr id="5" name="object 5"/>
          <p:cNvSpPr txBox="1"/>
          <p:nvPr/>
        </p:nvSpPr>
        <p:spPr>
          <a:xfrm>
            <a:off x="1539930" y="669105"/>
            <a:ext cx="161117" cy="203052"/>
          </a:xfrm>
          <a:prstGeom prst="rect">
            <a:avLst/>
          </a:prstGeom>
        </p:spPr>
        <p:txBody>
          <a:bodyPr vert="horz" wrap="square" lIns="0" tIns="0" rIns="0" bIns="0" rtlCol="0">
            <a:spAutoFit/>
          </a:bodyPr>
          <a:lstStyle/>
          <a:p>
            <a:pPr marL="0" marR="0">
              <a:lnSpc>
                <a:spcPts val="700"/>
              </a:lnSpc>
              <a:spcBef>
                <a:spcPts val="0"/>
              </a:spcBef>
              <a:spcAft>
                <a:spcPts val="0"/>
              </a:spcAft>
            </a:pPr>
            <a:r>
              <a:rPr sz="600" b="1" dirty="0">
                <a:solidFill>
                  <a:srgbClr val="000000"/>
                </a:solidFill>
                <a:latin typeface="Tahoma"/>
                <a:cs typeface="Tahoma"/>
              </a:rPr>
              <a:t>0</a:t>
            </a:r>
          </a:p>
        </p:txBody>
      </p:sp>
      <p:sp>
        <p:nvSpPr>
          <p:cNvPr id="6" name="object 6"/>
          <p:cNvSpPr txBox="1"/>
          <p:nvPr/>
        </p:nvSpPr>
        <p:spPr>
          <a:xfrm>
            <a:off x="1988383" y="669105"/>
            <a:ext cx="161117" cy="203052"/>
          </a:xfrm>
          <a:prstGeom prst="rect">
            <a:avLst/>
          </a:prstGeom>
        </p:spPr>
        <p:txBody>
          <a:bodyPr vert="horz" wrap="square" lIns="0" tIns="0" rIns="0" bIns="0" rtlCol="0">
            <a:spAutoFit/>
          </a:bodyPr>
          <a:lstStyle/>
          <a:p>
            <a:pPr marL="0" marR="0">
              <a:lnSpc>
                <a:spcPts val="700"/>
              </a:lnSpc>
              <a:spcBef>
                <a:spcPts val="0"/>
              </a:spcBef>
              <a:spcAft>
                <a:spcPts val="0"/>
              </a:spcAft>
            </a:pPr>
            <a:r>
              <a:rPr sz="600" b="1" dirty="0">
                <a:solidFill>
                  <a:srgbClr val="000000"/>
                </a:solidFill>
                <a:latin typeface="Tahoma"/>
                <a:cs typeface="Tahoma"/>
              </a:rPr>
              <a:t>0</a:t>
            </a:r>
          </a:p>
        </p:txBody>
      </p:sp>
      <p:sp>
        <p:nvSpPr>
          <p:cNvPr id="7" name="object 7"/>
          <p:cNvSpPr txBox="1"/>
          <p:nvPr/>
        </p:nvSpPr>
        <p:spPr>
          <a:xfrm>
            <a:off x="2207674" y="669105"/>
            <a:ext cx="164635" cy="203052"/>
          </a:xfrm>
          <a:prstGeom prst="rect">
            <a:avLst/>
          </a:prstGeom>
        </p:spPr>
        <p:txBody>
          <a:bodyPr vert="horz" wrap="square" lIns="0" tIns="0" rIns="0" bIns="0" rtlCol="0">
            <a:spAutoFit/>
          </a:bodyPr>
          <a:lstStyle/>
          <a:p>
            <a:pPr marL="0" marR="0">
              <a:lnSpc>
                <a:spcPts val="700"/>
              </a:lnSpc>
              <a:spcBef>
                <a:spcPts val="0"/>
              </a:spcBef>
              <a:spcAft>
                <a:spcPts val="0"/>
              </a:spcAft>
            </a:pPr>
            <a:r>
              <a:rPr sz="600" b="1" dirty="0">
                <a:solidFill>
                  <a:srgbClr val="000000"/>
                </a:solidFill>
                <a:latin typeface="Tahoma"/>
                <a:cs typeface="Tahoma"/>
              </a:rPr>
              <a:t>A</a:t>
            </a:r>
          </a:p>
        </p:txBody>
      </p:sp>
      <p:sp>
        <p:nvSpPr>
          <p:cNvPr id="8" name="object 8"/>
          <p:cNvSpPr txBox="1"/>
          <p:nvPr/>
        </p:nvSpPr>
        <p:spPr>
          <a:xfrm>
            <a:off x="628175" y="752802"/>
            <a:ext cx="2208109" cy="303540"/>
          </a:xfrm>
          <a:prstGeom prst="rect">
            <a:avLst/>
          </a:prstGeom>
        </p:spPr>
        <p:txBody>
          <a:bodyPr vert="horz" wrap="square" lIns="0" tIns="0" rIns="0" bIns="0" rtlCol="0">
            <a:spAutoFit/>
          </a:bodyPr>
          <a:lstStyle/>
          <a:p>
            <a:pPr marL="0" marR="0">
              <a:lnSpc>
                <a:spcPts val="1070"/>
              </a:lnSpc>
              <a:spcBef>
                <a:spcPts val="0"/>
              </a:spcBef>
              <a:spcAft>
                <a:spcPts val="0"/>
              </a:spcAft>
            </a:pPr>
            <a:r>
              <a:rPr sz="550" dirty="0">
                <a:solidFill>
                  <a:srgbClr val="3232CC"/>
                </a:solidFill>
                <a:latin typeface="IOTCPM+Wingdings-Regular"/>
                <a:cs typeface="IOTCPM+Wingdings-Regular"/>
              </a:rPr>
              <a:t></a:t>
            </a:r>
            <a:r>
              <a:rPr sz="550" spc="373" dirty="0">
                <a:solidFill>
                  <a:srgbClr val="3232CC"/>
                </a:solidFill>
                <a:latin typeface="Times New Roman"/>
                <a:cs typeface="Times New Roman"/>
              </a:rPr>
              <a:t> </a:t>
            </a:r>
            <a:r>
              <a:rPr sz="900" b="1" dirty="0">
                <a:solidFill>
                  <a:srgbClr val="000000"/>
                </a:solidFill>
                <a:latin typeface="Tahoma"/>
                <a:cs typeface="Tahoma"/>
              </a:rPr>
              <a:t>2.</a:t>
            </a:r>
            <a:r>
              <a:rPr sz="900" dirty="0">
                <a:solidFill>
                  <a:srgbClr val="000000"/>
                </a:solidFill>
                <a:latin typeface="SimSun"/>
                <a:cs typeface="SimSun"/>
              </a:rPr>
              <a:t>根据抽样所得样本</a:t>
            </a:r>
            <a:r>
              <a:rPr sz="900" dirty="0">
                <a:solidFill>
                  <a:srgbClr val="FF0000"/>
                </a:solidFill>
                <a:latin typeface="SimSun"/>
                <a:cs typeface="SimSun"/>
              </a:rPr>
              <a:t>计算检验统计量</a:t>
            </a:r>
          </a:p>
        </p:txBody>
      </p:sp>
      <p:sp>
        <p:nvSpPr>
          <p:cNvPr id="9" name="object 9"/>
          <p:cNvSpPr txBox="1"/>
          <p:nvPr/>
        </p:nvSpPr>
        <p:spPr>
          <a:xfrm>
            <a:off x="1505893" y="867115"/>
            <a:ext cx="277906" cy="365621"/>
          </a:xfrm>
          <a:prstGeom prst="rect">
            <a:avLst/>
          </a:prstGeom>
        </p:spPr>
        <p:txBody>
          <a:bodyPr vert="horz" wrap="square" lIns="0" tIns="0" rIns="0" bIns="0" rtlCol="0">
            <a:spAutoFit/>
          </a:bodyPr>
          <a:lstStyle/>
          <a:p>
            <a:pPr marL="0" marR="0">
              <a:lnSpc>
                <a:spcPts val="1305"/>
              </a:lnSpc>
              <a:spcBef>
                <a:spcPts val="0"/>
              </a:spcBef>
              <a:spcAft>
                <a:spcPts val="0"/>
              </a:spcAft>
            </a:pPr>
            <a:r>
              <a:rPr sz="1050" dirty="0">
                <a:solidFill>
                  <a:srgbClr val="000000"/>
                </a:solidFill>
                <a:latin typeface="BTCIPT+SymbolMT"/>
                <a:cs typeface="BTCIPT+SymbolMT"/>
              </a:rPr>
              <a:t>μ</a:t>
            </a:r>
          </a:p>
        </p:txBody>
      </p:sp>
      <p:sp>
        <p:nvSpPr>
          <p:cNvPr id="10" name="object 10"/>
          <p:cNvSpPr txBox="1"/>
          <p:nvPr/>
        </p:nvSpPr>
        <p:spPr>
          <a:xfrm>
            <a:off x="1375987" y="897086"/>
            <a:ext cx="246977" cy="243748"/>
          </a:xfrm>
          <a:prstGeom prst="rect">
            <a:avLst/>
          </a:prstGeom>
        </p:spPr>
        <p:txBody>
          <a:bodyPr vert="horz" wrap="square" lIns="0" tIns="0" rIns="0" bIns="0" rtlCol="0">
            <a:spAutoFit/>
          </a:bodyPr>
          <a:lstStyle/>
          <a:p>
            <a:pPr marL="0" marR="0">
              <a:lnSpc>
                <a:spcPts val="870"/>
              </a:lnSpc>
              <a:spcBef>
                <a:spcPts val="0"/>
              </a:spcBef>
              <a:spcAft>
                <a:spcPts val="0"/>
              </a:spcAft>
            </a:pPr>
            <a:r>
              <a:rPr sz="700" dirty="0">
                <a:solidFill>
                  <a:srgbClr val="000000"/>
                </a:solidFill>
                <a:latin typeface="IFFBPT+TimesNewRomanPS-BoldMT"/>
                <a:cs typeface="IFFBPT+TimesNewRomanPS-BoldMT"/>
              </a:rPr>
              <a:t>x</a:t>
            </a:r>
            <a:r>
              <a:rPr sz="700" spc="-20" dirty="0">
                <a:solidFill>
                  <a:srgbClr val="000000"/>
                </a:solidFill>
                <a:latin typeface="IFFBPT+TimesNewRomanPS-BoldMT"/>
                <a:cs typeface="IFFBPT+TimesNewRomanPS-BoldMT"/>
              </a:rPr>
              <a:t> </a:t>
            </a:r>
            <a:r>
              <a:rPr sz="700" dirty="0">
                <a:solidFill>
                  <a:srgbClr val="000000"/>
                </a:solidFill>
                <a:latin typeface="BTCIPT+SymbolMT"/>
                <a:cs typeface="BTCIPT+SymbolMT"/>
              </a:rPr>
              <a:t>−</a:t>
            </a:r>
          </a:p>
        </p:txBody>
      </p:sp>
      <p:sp>
        <p:nvSpPr>
          <p:cNvPr id="11" name="object 11"/>
          <p:cNvSpPr txBox="1"/>
          <p:nvPr/>
        </p:nvSpPr>
        <p:spPr>
          <a:xfrm>
            <a:off x="2159605" y="891189"/>
            <a:ext cx="332895" cy="356494"/>
          </a:xfrm>
          <a:prstGeom prst="rect">
            <a:avLst/>
          </a:prstGeom>
        </p:spPr>
        <p:txBody>
          <a:bodyPr vert="horz" wrap="square" lIns="0" tIns="0" rIns="0" bIns="0" rtlCol="0">
            <a:spAutoFit/>
          </a:bodyPr>
          <a:lstStyle/>
          <a:p>
            <a:pPr marL="0" marR="0">
              <a:lnSpc>
                <a:spcPts val="1380"/>
              </a:lnSpc>
              <a:spcBef>
                <a:spcPts val="0"/>
              </a:spcBef>
              <a:spcAft>
                <a:spcPts val="0"/>
              </a:spcAft>
            </a:pPr>
            <a:r>
              <a:rPr sz="750" dirty="0">
                <a:solidFill>
                  <a:srgbClr val="000000"/>
                </a:solidFill>
                <a:latin typeface="BTCIPT+SymbolMT"/>
                <a:cs typeface="BTCIPT+SymbolMT"/>
              </a:rPr>
              <a:t>−</a:t>
            </a:r>
            <a:r>
              <a:rPr sz="750" spc="-52" dirty="0">
                <a:solidFill>
                  <a:srgbClr val="000000"/>
                </a:solidFill>
                <a:latin typeface="BTCIPT+SymbolMT"/>
                <a:cs typeface="BTCIPT+SymbolMT"/>
              </a:rPr>
              <a:t> </a:t>
            </a:r>
            <a:r>
              <a:rPr sz="1150" dirty="0">
                <a:solidFill>
                  <a:srgbClr val="000000"/>
                </a:solidFill>
                <a:latin typeface="BTCIPT+SymbolMT"/>
                <a:cs typeface="BTCIPT+SymbolMT"/>
              </a:rPr>
              <a:t>μ</a:t>
            </a:r>
          </a:p>
        </p:txBody>
      </p:sp>
      <p:sp>
        <p:nvSpPr>
          <p:cNvPr id="12" name="object 12"/>
          <p:cNvSpPr txBox="1"/>
          <p:nvPr/>
        </p:nvSpPr>
        <p:spPr>
          <a:xfrm>
            <a:off x="2091788" y="934013"/>
            <a:ext cx="190631" cy="248648"/>
          </a:xfrm>
          <a:prstGeom prst="rect">
            <a:avLst/>
          </a:prstGeom>
        </p:spPr>
        <p:txBody>
          <a:bodyPr vert="horz" wrap="square" lIns="0" tIns="0" rIns="0" bIns="0" rtlCol="0">
            <a:spAutoFit/>
          </a:bodyPr>
          <a:lstStyle/>
          <a:p>
            <a:pPr marL="0" marR="0">
              <a:lnSpc>
                <a:spcPts val="830"/>
              </a:lnSpc>
              <a:spcBef>
                <a:spcPts val="0"/>
              </a:spcBef>
              <a:spcAft>
                <a:spcPts val="0"/>
              </a:spcAft>
            </a:pPr>
            <a:r>
              <a:rPr sz="750" dirty="0">
                <a:solidFill>
                  <a:srgbClr val="000000"/>
                </a:solidFill>
                <a:latin typeface="IFFBPT+TimesNewRomanPS-BoldMT"/>
                <a:cs typeface="IFFBPT+TimesNewRomanPS-BoldMT"/>
              </a:rPr>
              <a:t>x</a:t>
            </a:r>
          </a:p>
        </p:txBody>
      </p:sp>
      <p:sp>
        <p:nvSpPr>
          <p:cNvPr id="13" name="object 13"/>
          <p:cNvSpPr txBox="1"/>
          <p:nvPr/>
        </p:nvSpPr>
        <p:spPr>
          <a:xfrm>
            <a:off x="1178064" y="1005732"/>
            <a:ext cx="271137" cy="243748"/>
          </a:xfrm>
          <a:prstGeom prst="rect">
            <a:avLst/>
          </a:prstGeom>
        </p:spPr>
        <p:txBody>
          <a:bodyPr vert="horz" wrap="square" lIns="0" tIns="0" rIns="0" bIns="0" rtlCol="0">
            <a:spAutoFit/>
          </a:bodyPr>
          <a:lstStyle/>
          <a:p>
            <a:pPr marL="0" marR="0">
              <a:lnSpc>
                <a:spcPts val="870"/>
              </a:lnSpc>
              <a:spcBef>
                <a:spcPts val="0"/>
              </a:spcBef>
              <a:spcAft>
                <a:spcPts val="0"/>
              </a:spcAft>
            </a:pPr>
            <a:r>
              <a:rPr sz="700" dirty="0">
                <a:solidFill>
                  <a:srgbClr val="000000"/>
                </a:solidFill>
                <a:latin typeface="IFFBPT+TimesNewRomanPS-BoldMT"/>
                <a:cs typeface="IFFBPT+TimesNewRomanPS-BoldMT"/>
              </a:rPr>
              <a:t>U</a:t>
            </a:r>
            <a:r>
              <a:rPr sz="700" spc="15" dirty="0">
                <a:solidFill>
                  <a:srgbClr val="000000"/>
                </a:solidFill>
                <a:latin typeface="IFFBPT+TimesNewRomanPS-BoldMT"/>
                <a:cs typeface="IFFBPT+TimesNewRomanPS-BoldMT"/>
              </a:rPr>
              <a:t> </a:t>
            </a:r>
            <a:r>
              <a:rPr sz="700" dirty="0">
                <a:solidFill>
                  <a:srgbClr val="000000"/>
                </a:solidFill>
                <a:latin typeface="BTCIPT+SymbolMT"/>
                <a:cs typeface="BTCIPT+SymbolMT"/>
              </a:rPr>
              <a:t>=</a:t>
            </a:r>
          </a:p>
        </p:txBody>
      </p:sp>
      <p:sp>
        <p:nvSpPr>
          <p:cNvPr id="14" name="object 14"/>
          <p:cNvSpPr txBox="1"/>
          <p:nvPr/>
        </p:nvSpPr>
        <p:spPr>
          <a:xfrm>
            <a:off x="1587997" y="988386"/>
            <a:ext cx="102483" cy="134413"/>
          </a:xfrm>
          <a:prstGeom prst="rect">
            <a:avLst/>
          </a:prstGeom>
        </p:spPr>
        <p:txBody>
          <a:bodyPr vert="horz" wrap="square" lIns="0" tIns="0" rIns="0" bIns="0" rtlCol="0">
            <a:spAutoFit/>
          </a:bodyPr>
          <a:lstStyle/>
          <a:p>
            <a:pPr marL="0" marR="0">
              <a:lnSpc>
                <a:spcPts val="460"/>
              </a:lnSpc>
              <a:spcBef>
                <a:spcPts val="0"/>
              </a:spcBef>
              <a:spcAft>
                <a:spcPts val="0"/>
              </a:spcAft>
            </a:pPr>
            <a:r>
              <a:rPr sz="400" dirty="0">
                <a:solidFill>
                  <a:srgbClr val="000000"/>
                </a:solidFill>
                <a:latin typeface="IFFBPT+TimesNewRomanPS-BoldMT"/>
                <a:cs typeface="IFFBPT+TimesNewRomanPS-BoldMT"/>
              </a:rPr>
              <a:t>0</a:t>
            </a:r>
          </a:p>
        </p:txBody>
      </p:sp>
      <p:sp>
        <p:nvSpPr>
          <p:cNvPr id="15" name="object 15"/>
          <p:cNvSpPr txBox="1"/>
          <p:nvPr/>
        </p:nvSpPr>
        <p:spPr>
          <a:xfrm>
            <a:off x="1809627" y="1017671"/>
            <a:ext cx="378469" cy="259887"/>
          </a:xfrm>
          <a:prstGeom prst="rect">
            <a:avLst/>
          </a:prstGeom>
        </p:spPr>
        <p:txBody>
          <a:bodyPr vert="horz" wrap="square" lIns="0" tIns="0" rIns="0" bIns="0" rtlCol="0">
            <a:spAutoFit/>
          </a:bodyPr>
          <a:lstStyle/>
          <a:p>
            <a:pPr marL="0" marR="0">
              <a:lnSpc>
                <a:spcPts val="920"/>
              </a:lnSpc>
              <a:spcBef>
                <a:spcPts val="0"/>
              </a:spcBef>
              <a:spcAft>
                <a:spcPts val="0"/>
              </a:spcAft>
            </a:pPr>
            <a:r>
              <a:rPr sz="750" spc="15" dirty="0">
                <a:solidFill>
                  <a:srgbClr val="000000"/>
                </a:solidFill>
                <a:latin typeface="SimSun"/>
                <a:cs typeface="SimSun"/>
              </a:rPr>
              <a:t>或</a:t>
            </a:r>
            <a:r>
              <a:rPr sz="750" dirty="0">
                <a:solidFill>
                  <a:srgbClr val="000000"/>
                </a:solidFill>
                <a:latin typeface="IFFBPT+TimesNewRomanPS-BoldMT"/>
                <a:cs typeface="IFFBPT+TimesNewRomanPS-BoldMT"/>
              </a:rPr>
              <a:t>T</a:t>
            </a:r>
            <a:r>
              <a:rPr sz="750" spc="-11" dirty="0">
                <a:solidFill>
                  <a:srgbClr val="000000"/>
                </a:solidFill>
                <a:latin typeface="IFFBPT+TimesNewRomanPS-BoldMT"/>
                <a:cs typeface="IFFBPT+TimesNewRomanPS-BoldMT"/>
              </a:rPr>
              <a:t> </a:t>
            </a:r>
            <a:r>
              <a:rPr sz="750" dirty="0">
                <a:solidFill>
                  <a:srgbClr val="000000"/>
                </a:solidFill>
                <a:latin typeface="BTCIPT+SymbolMT"/>
                <a:cs typeface="BTCIPT+SymbolMT"/>
              </a:rPr>
              <a:t>=</a:t>
            </a:r>
          </a:p>
        </p:txBody>
      </p:sp>
      <p:sp>
        <p:nvSpPr>
          <p:cNvPr id="16" name="object 16"/>
          <p:cNvSpPr txBox="1"/>
          <p:nvPr/>
        </p:nvSpPr>
        <p:spPr>
          <a:xfrm>
            <a:off x="2316019" y="1019877"/>
            <a:ext cx="113583" cy="147426"/>
          </a:xfrm>
          <a:prstGeom prst="rect">
            <a:avLst/>
          </a:prstGeom>
        </p:spPr>
        <p:txBody>
          <a:bodyPr vert="horz" wrap="square" lIns="0" tIns="0" rIns="0" bIns="0" rtlCol="0">
            <a:spAutoFit/>
          </a:bodyPr>
          <a:lstStyle/>
          <a:p>
            <a:pPr marL="0" marR="0">
              <a:lnSpc>
                <a:spcPts val="485"/>
              </a:lnSpc>
              <a:spcBef>
                <a:spcPts val="0"/>
              </a:spcBef>
              <a:spcAft>
                <a:spcPts val="0"/>
              </a:spcAft>
            </a:pPr>
            <a:r>
              <a:rPr sz="450" dirty="0">
                <a:solidFill>
                  <a:srgbClr val="000000"/>
                </a:solidFill>
                <a:latin typeface="IFFBPT+TimesNewRomanPS-BoldMT"/>
                <a:cs typeface="IFFBPT+TimesNewRomanPS-BoldMT"/>
              </a:rPr>
              <a:t>0</a:t>
            </a:r>
          </a:p>
        </p:txBody>
      </p:sp>
      <p:sp>
        <p:nvSpPr>
          <p:cNvPr id="17" name="object 17"/>
          <p:cNvSpPr txBox="1"/>
          <p:nvPr/>
        </p:nvSpPr>
        <p:spPr>
          <a:xfrm>
            <a:off x="1381178" y="1061031"/>
            <a:ext cx="227242" cy="243748"/>
          </a:xfrm>
          <a:prstGeom prst="rect">
            <a:avLst/>
          </a:prstGeom>
        </p:spPr>
        <p:txBody>
          <a:bodyPr vert="horz" wrap="square" lIns="0" tIns="0" rIns="0" bIns="0" rtlCol="0">
            <a:spAutoFit/>
          </a:bodyPr>
          <a:lstStyle/>
          <a:p>
            <a:pPr marL="0" marR="0">
              <a:lnSpc>
                <a:spcPts val="870"/>
              </a:lnSpc>
              <a:spcBef>
                <a:spcPts val="0"/>
              </a:spcBef>
              <a:spcAft>
                <a:spcPts val="0"/>
              </a:spcAft>
            </a:pPr>
            <a:r>
              <a:rPr sz="700" dirty="0">
                <a:solidFill>
                  <a:srgbClr val="000000"/>
                </a:solidFill>
                <a:latin typeface="BTCIPT+SymbolMT"/>
                <a:cs typeface="BTCIPT+SymbolMT"/>
              </a:rPr>
              <a:t>σ</a:t>
            </a:r>
            <a:r>
              <a:rPr sz="700" spc="-55" dirty="0">
                <a:solidFill>
                  <a:srgbClr val="000000"/>
                </a:solidFill>
                <a:latin typeface="BTCIPT+SymbolMT"/>
                <a:cs typeface="BTCIPT+SymbolMT"/>
              </a:rPr>
              <a:t> </a:t>
            </a:r>
            <a:r>
              <a:rPr sz="700" dirty="0">
                <a:solidFill>
                  <a:srgbClr val="000000"/>
                </a:solidFill>
                <a:latin typeface="IFFBPT+TimesNewRomanPS-BoldMT"/>
                <a:cs typeface="IFFBPT+TimesNewRomanPS-BoldMT"/>
              </a:rPr>
              <a:t>/</a:t>
            </a:r>
          </a:p>
        </p:txBody>
      </p:sp>
      <p:sp>
        <p:nvSpPr>
          <p:cNvPr id="18" name="object 18"/>
          <p:cNvSpPr txBox="1"/>
          <p:nvPr/>
        </p:nvSpPr>
        <p:spPr>
          <a:xfrm>
            <a:off x="1548763" y="1071327"/>
            <a:ext cx="183467" cy="233144"/>
          </a:xfrm>
          <a:prstGeom prst="rect">
            <a:avLst/>
          </a:prstGeom>
        </p:spPr>
        <p:txBody>
          <a:bodyPr vert="horz" wrap="square" lIns="0" tIns="0" rIns="0" bIns="0" rtlCol="0">
            <a:spAutoFit/>
          </a:bodyPr>
          <a:lstStyle/>
          <a:p>
            <a:pPr marL="0" marR="0">
              <a:lnSpc>
                <a:spcPts val="785"/>
              </a:lnSpc>
              <a:spcBef>
                <a:spcPts val="0"/>
              </a:spcBef>
              <a:spcAft>
                <a:spcPts val="0"/>
              </a:spcAft>
            </a:pPr>
            <a:r>
              <a:rPr sz="700" dirty="0">
                <a:solidFill>
                  <a:srgbClr val="000000"/>
                </a:solidFill>
                <a:latin typeface="IFFBPT+TimesNewRomanPS-BoldMT"/>
                <a:cs typeface="IFFBPT+TimesNewRomanPS-BoldMT"/>
              </a:rPr>
              <a:t>n</a:t>
            </a:r>
          </a:p>
        </p:txBody>
      </p:sp>
      <p:sp>
        <p:nvSpPr>
          <p:cNvPr id="19" name="object 19"/>
          <p:cNvSpPr txBox="1"/>
          <p:nvPr/>
        </p:nvSpPr>
        <p:spPr>
          <a:xfrm>
            <a:off x="2099324" y="1107569"/>
            <a:ext cx="236184" cy="248648"/>
          </a:xfrm>
          <a:prstGeom prst="rect">
            <a:avLst/>
          </a:prstGeom>
        </p:spPr>
        <p:txBody>
          <a:bodyPr vert="horz" wrap="square" lIns="0" tIns="0" rIns="0" bIns="0" rtlCol="0">
            <a:spAutoFit/>
          </a:bodyPr>
          <a:lstStyle/>
          <a:p>
            <a:pPr marL="0" marR="0">
              <a:lnSpc>
                <a:spcPts val="830"/>
              </a:lnSpc>
              <a:spcBef>
                <a:spcPts val="0"/>
              </a:spcBef>
              <a:spcAft>
                <a:spcPts val="0"/>
              </a:spcAft>
            </a:pPr>
            <a:r>
              <a:rPr sz="750" spc="109" dirty="0">
                <a:solidFill>
                  <a:srgbClr val="000000"/>
                </a:solidFill>
                <a:latin typeface="IFFBPT+TimesNewRomanPS-BoldMT"/>
                <a:cs typeface="IFFBPT+TimesNewRomanPS-BoldMT"/>
              </a:rPr>
              <a:t>S/</a:t>
            </a:r>
          </a:p>
        </p:txBody>
      </p:sp>
      <p:sp>
        <p:nvSpPr>
          <p:cNvPr id="20" name="object 20"/>
          <p:cNvSpPr txBox="1"/>
          <p:nvPr/>
        </p:nvSpPr>
        <p:spPr>
          <a:xfrm>
            <a:off x="2270550" y="1107569"/>
            <a:ext cx="195994" cy="248648"/>
          </a:xfrm>
          <a:prstGeom prst="rect">
            <a:avLst/>
          </a:prstGeom>
        </p:spPr>
        <p:txBody>
          <a:bodyPr vert="horz" wrap="square" lIns="0" tIns="0" rIns="0" bIns="0" rtlCol="0">
            <a:spAutoFit/>
          </a:bodyPr>
          <a:lstStyle/>
          <a:p>
            <a:pPr marL="0" marR="0">
              <a:lnSpc>
                <a:spcPts val="830"/>
              </a:lnSpc>
              <a:spcBef>
                <a:spcPts val="0"/>
              </a:spcBef>
              <a:spcAft>
                <a:spcPts val="0"/>
              </a:spcAft>
            </a:pPr>
            <a:r>
              <a:rPr sz="750" dirty="0">
                <a:solidFill>
                  <a:srgbClr val="000000"/>
                </a:solidFill>
                <a:latin typeface="IFFBPT+TimesNewRomanPS-BoldMT"/>
                <a:cs typeface="IFFBPT+TimesNewRomanPS-BoldMT"/>
              </a:rPr>
              <a:t>n</a:t>
            </a:r>
          </a:p>
        </p:txBody>
      </p:sp>
      <p:sp>
        <p:nvSpPr>
          <p:cNvPr id="21" name="object 21"/>
          <p:cNvSpPr txBox="1"/>
          <p:nvPr/>
        </p:nvSpPr>
        <p:spPr>
          <a:xfrm>
            <a:off x="598335" y="1194676"/>
            <a:ext cx="2969126" cy="306895"/>
          </a:xfrm>
          <a:prstGeom prst="rect">
            <a:avLst/>
          </a:prstGeom>
        </p:spPr>
        <p:txBody>
          <a:bodyPr vert="horz" wrap="square" lIns="0" tIns="0" rIns="0" bIns="0" rtlCol="0">
            <a:spAutoFit/>
          </a:bodyPr>
          <a:lstStyle/>
          <a:p>
            <a:pPr marL="0" marR="0">
              <a:lnSpc>
                <a:spcPts val="1085"/>
              </a:lnSpc>
              <a:spcBef>
                <a:spcPts val="0"/>
              </a:spcBef>
              <a:spcAft>
                <a:spcPts val="0"/>
              </a:spcAft>
            </a:pPr>
            <a:r>
              <a:rPr sz="550" dirty="0">
                <a:solidFill>
                  <a:srgbClr val="3232CC"/>
                </a:solidFill>
                <a:latin typeface="IOTCPM+Wingdings-Regular"/>
                <a:cs typeface="IOTCPM+Wingdings-Regular"/>
              </a:rPr>
              <a:t></a:t>
            </a:r>
            <a:r>
              <a:rPr sz="550" spc="373" dirty="0">
                <a:solidFill>
                  <a:srgbClr val="3232CC"/>
                </a:solidFill>
                <a:latin typeface="Times New Roman"/>
                <a:cs typeface="Times New Roman"/>
              </a:rPr>
              <a:t> </a:t>
            </a:r>
            <a:r>
              <a:rPr sz="900" b="1" dirty="0">
                <a:solidFill>
                  <a:srgbClr val="000000"/>
                </a:solidFill>
                <a:latin typeface="Tahoma"/>
                <a:cs typeface="Tahoma"/>
              </a:rPr>
              <a:t>3.</a:t>
            </a:r>
            <a:r>
              <a:rPr sz="900" spc="-10" dirty="0">
                <a:solidFill>
                  <a:srgbClr val="000000"/>
                </a:solidFill>
                <a:latin typeface="SimSun"/>
                <a:cs typeface="SimSun"/>
              </a:rPr>
              <a:t>确定显著水平</a:t>
            </a:r>
            <a:r>
              <a:rPr sz="900" dirty="0">
                <a:solidFill>
                  <a:srgbClr val="000000"/>
                </a:solidFill>
                <a:latin typeface="BTCIPT+SymbolMT"/>
                <a:cs typeface="BTCIPT+SymbolMT"/>
              </a:rPr>
              <a:t>α</a:t>
            </a:r>
            <a:r>
              <a:rPr sz="900" b="1" dirty="0">
                <a:solidFill>
                  <a:srgbClr val="000000"/>
                </a:solidFill>
                <a:latin typeface="Tahoma"/>
                <a:cs typeface="Tahoma"/>
              </a:rPr>
              <a:t>=0.05</a:t>
            </a:r>
            <a:r>
              <a:rPr sz="900" spc="-12" dirty="0">
                <a:solidFill>
                  <a:srgbClr val="000000"/>
                </a:solidFill>
                <a:latin typeface="SimSun"/>
                <a:cs typeface="SimSun"/>
              </a:rPr>
              <a:t>（或</a:t>
            </a:r>
            <a:r>
              <a:rPr sz="900" b="1" dirty="0">
                <a:solidFill>
                  <a:srgbClr val="000000"/>
                </a:solidFill>
                <a:latin typeface="Tahoma"/>
                <a:cs typeface="Tahoma"/>
              </a:rPr>
              <a:t>0.01</a:t>
            </a:r>
            <a:r>
              <a:rPr sz="900" spc="-10" dirty="0">
                <a:solidFill>
                  <a:srgbClr val="000000"/>
                </a:solidFill>
                <a:latin typeface="SimSun"/>
                <a:cs typeface="SimSun"/>
              </a:rPr>
              <a:t>）和相应的临界</a:t>
            </a:r>
          </a:p>
        </p:txBody>
      </p:sp>
      <p:sp>
        <p:nvSpPr>
          <p:cNvPr id="22" name="object 22"/>
          <p:cNvSpPr txBox="1"/>
          <p:nvPr/>
        </p:nvSpPr>
        <p:spPr>
          <a:xfrm>
            <a:off x="715255" y="1316269"/>
            <a:ext cx="793626" cy="331115"/>
          </a:xfrm>
          <a:prstGeom prst="rect">
            <a:avLst/>
          </a:prstGeom>
        </p:spPr>
        <p:txBody>
          <a:bodyPr vert="horz" wrap="square" lIns="0" tIns="0" rIns="0" bIns="0" rtlCol="0">
            <a:spAutoFit/>
          </a:bodyPr>
          <a:lstStyle/>
          <a:p>
            <a:pPr marL="0" marR="0">
              <a:lnSpc>
                <a:spcPts val="1085"/>
              </a:lnSpc>
              <a:spcBef>
                <a:spcPts val="0"/>
              </a:spcBef>
              <a:spcAft>
                <a:spcPts val="0"/>
              </a:spcAft>
            </a:pPr>
            <a:r>
              <a:rPr sz="900" spc="-12" dirty="0">
                <a:solidFill>
                  <a:srgbClr val="000000"/>
                </a:solidFill>
                <a:latin typeface="SimSun"/>
                <a:cs typeface="SimSun"/>
              </a:rPr>
              <a:t>值</a:t>
            </a:r>
            <a:r>
              <a:rPr sz="900" dirty="0">
                <a:solidFill>
                  <a:srgbClr val="FF0000"/>
                </a:solidFill>
                <a:latin typeface="BTCIPT+SymbolMT"/>
                <a:cs typeface="BTCIPT+SymbolMT"/>
              </a:rPr>
              <a:t>μ</a:t>
            </a:r>
            <a:r>
              <a:rPr sz="900" spc="138" dirty="0">
                <a:solidFill>
                  <a:srgbClr val="FF0000"/>
                </a:solidFill>
                <a:latin typeface="BTCIPT+SymbolMT"/>
                <a:cs typeface="BTCIPT+SymbolMT"/>
              </a:rPr>
              <a:t> </a:t>
            </a:r>
            <a:r>
              <a:rPr sz="900" b="1" dirty="0">
                <a:solidFill>
                  <a:srgbClr val="FF0000"/>
                </a:solidFill>
                <a:latin typeface="Tahoma"/>
                <a:cs typeface="Tahoma"/>
              </a:rPr>
              <a:t>(</a:t>
            </a:r>
            <a:r>
              <a:rPr sz="900" spc="-12" dirty="0">
                <a:solidFill>
                  <a:srgbClr val="FF0000"/>
                </a:solidFill>
                <a:latin typeface="SimSun"/>
                <a:cs typeface="SimSun"/>
              </a:rPr>
              <a:t>或</a:t>
            </a:r>
            <a:r>
              <a:rPr sz="900" b="1" dirty="0">
                <a:solidFill>
                  <a:srgbClr val="FF0000"/>
                </a:solidFill>
                <a:latin typeface="Tahoma"/>
                <a:cs typeface="Tahoma"/>
              </a:rPr>
              <a:t>t</a:t>
            </a:r>
            <a:r>
              <a:rPr sz="600" spc="-12" dirty="0">
                <a:solidFill>
                  <a:srgbClr val="FF0000"/>
                </a:solidFill>
                <a:latin typeface="BTCIPT+SymbolMT"/>
                <a:cs typeface="BTCIPT+SymbolMT"/>
              </a:rPr>
              <a:t>α</a:t>
            </a:r>
            <a:r>
              <a:rPr sz="600" b="1" spc="-13" dirty="0">
                <a:solidFill>
                  <a:srgbClr val="FF0000"/>
                </a:solidFill>
                <a:latin typeface="Tahoma"/>
                <a:cs typeface="Tahoma"/>
              </a:rPr>
              <a:t>/2</a:t>
            </a:r>
            <a:r>
              <a:rPr sz="900" b="1" dirty="0">
                <a:solidFill>
                  <a:srgbClr val="FF0000"/>
                </a:solidFill>
                <a:latin typeface="Tahoma"/>
                <a:cs typeface="Tahoma"/>
              </a:rPr>
              <a:t>)</a:t>
            </a:r>
          </a:p>
        </p:txBody>
      </p:sp>
      <p:sp>
        <p:nvSpPr>
          <p:cNvPr id="23" name="object 23"/>
          <p:cNvSpPr txBox="1"/>
          <p:nvPr/>
        </p:nvSpPr>
        <p:spPr>
          <a:xfrm>
            <a:off x="892973" y="1385854"/>
            <a:ext cx="160686" cy="204380"/>
          </a:xfrm>
          <a:prstGeom prst="rect">
            <a:avLst/>
          </a:prstGeom>
        </p:spPr>
        <p:txBody>
          <a:bodyPr vert="horz" wrap="square" lIns="0" tIns="0" rIns="0" bIns="0" rtlCol="0">
            <a:spAutoFit/>
          </a:bodyPr>
          <a:lstStyle/>
          <a:p>
            <a:pPr marL="0" marR="0">
              <a:lnSpc>
                <a:spcPts val="710"/>
              </a:lnSpc>
              <a:spcBef>
                <a:spcPts val="0"/>
              </a:spcBef>
              <a:spcAft>
                <a:spcPts val="0"/>
              </a:spcAft>
            </a:pPr>
            <a:r>
              <a:rPr sz="600" dirty="0">
                <a:solidFill>
                  <a:srgbClr val="FF0000"/>
                </a:solidFill>
                <a:latin typeface="BTCIPT+SymbolMT"/>
                <a:cs typeface="BTCIPT+SymbolMT"/>
              </a:rPr>
              <a:t>α</a:t>
            </a:r>
          </a:p>
        </p:txBody>
      </p:sp>
      <p:sp>
        <p:nvSpPr>
          <p:cNvPr id="24" name="object 24"/>
          <p:cNvSpPr txBox="1"/>
          <p:nvPr/>
        </p:nvSpPr>
        <p:spPr>
          <a:xfrm>
            <a:off x="598335" y="1465150"/>
            <a:ext cx="2975611" cy="328334"/>
          </a:xfrm>
          <a:prstGeom prst="rect">
            <a:avLst/>
          </a:prstGeom>
        </p:spPr>
        <p:txBody>
          <a:bodyPr vert="horz" wrap="square" lIns="0" tIns="0" rIns="0" bIns="0" rtlCol="0">
            <a:spAutoFit/>
          </a:bodyPr>
          <a:lstStyle/>
          <a:p>
            <a:pPr marL="0" marR="0">
              <a:lnSpc>
                <a:spcPts val="1085"/>
              </a:lnSpc>
              <a:spcBef>
                <a:spcPts val="0"/>
              </a:spcBef>
              <a:spcAft>
                <a:spcPts val="0"/>
              </a:spcAft>
            </a:pPr>
            <a:r>
              <a:rPr sz="550" dirty="0">
                <a:solidFill>
                  <a:srgbClr val="3232CC"/>
                </a:solidFill>
                <a:latin typeface="IOTCPM+Wingdings-Regular"/>
                <a:cs typeface="IOTCPM+Wingdings-Regular"/>
              </a:rPr>
              <a:t></a:t>
            </a:r>
            <a:r>
              <a:rPr sz="550" spc="373" dirty="0">
                <a:solidFill>
                  <a:srgbClr val="3232CC"/>
                </a:solidFill>
                <a:latin typeface="Times New Roman"/>
                <a:cs typeface="Times New Roman"/>
              </a:rPr>
              <a:t> </a:t>
            </a:r>
            <a:r>
              <a:rPr sz="900" b="1" dirty="0">
                <a:solidFill>
                  <a:srgbClr val="000000"/>
                </a:solidFill>
                <a:latin typeface="Tahoma"/>
                <a:cs typeface="Tahoma"/>
              </a:rPr>
              <a:t>4.</a:t>
            </a:r>
            <a:r>
              <a:rPr sz="900" spc="-10" dirty="0">
                <a:solidFill>
                  <a:srgbClr val="000000"/>
                </a:solidFill>
                <a:latin typeface="SimSun"/>
                <a:cs typeface="SimSun"/>
              </a:rPr>
              <a:t>将计算的</a:t>
            </a:r>
            <a:r>
              <a:rPr sz="900" b="1" dirty="0">
                <a:solidFill>
                  <a:srgbClr val="000000"/>
                </a:solidFill>
                <a:latin typeface="Tahoma"/>
                <a:cs typeface="Tahoma"/>
              </a:rPr>
              <a:t>U</a:t>
            </a:r>
            <a:r>
              <a:rPr sz="900" spc="-12" dirty="0">
                <a:solidFill>
                  <a:srgbClr val="000000"/>
                </a:solidFill>
                <a:latin typeface="SimSun"/>
                <a:cs typeface="SimSun"/>
              </a:rPr>
              <a:t>与</a:t>
            </a:r>
            <a:r>
              <a:rPr sz="900" dirty="0">
                <a:solidFill>
                  <a:srgbClr val="000000"/>
                </a:solidFill>
                <a:latin typeface="BTCIPT+SymbolMT"/>
                <a:cs typeface="BTCIPT+SymbolMT"/>
              </a:rPr>
              <a:t>μ</a:t>
            </a:r>
            <a:r>
              <a:rPr sz="900" baseline="-27000" dirty="0">
                <a:solidFill>
                  <a:srgbClr val="000000"/>
                </a:solidFill>
                <a:latin typeface="BTCIPT+SymbolMT"/>
                <a:cs typeface="BTCIPT+SymbolMT"/>
              </a:rPr>
              <a:t>α</a:t>
            </a:r>
            <a:r>
              <a:rPr sz="900" dirty="0">
                <a:solidFill>
                  <a:srgbClr val="000000"/>
                </a:solidFill>
                <a:latin typeface="SimSun"/>
                <a:cs typeface="SimSun"/>
              </a:rPr>
              <a:t>进行比较。如果</a:t>
            </a:r>
            <a:r>
              <a:rPr sz="900" b="1" dirty="0">
                <a:solidFill>
                  <a:srgbClr val="000000"/>
                </a:solidFill>
                <a:latin typeface="Tahoma"/>
                <a:cs typeface="Tahoma"/>
              </a:rPr>
              <a:t>H</a:t>
            </a:r>
            <a:r>
              <a:rPr sz="900" b="1" spc="98" dirty="0">
                <a:solidFill>
                  <a:srgbClr val="000000"/>
                </a:solidFill>
                <a:latin typeface="Tahoma"/>
                <a:cs typeface="Tahoma"/>
              </a:rPr>
              <a:t> </a:t>
            </a:r>
            <a:r>
              <a:rPr sz="900" dirty="0">
                <a:solidFill>
                  <a:srgbClr val="000000"/>
                </a:solidFill>
                <a:latin typeface="SimSun"/>
                <a:cs typeface="SimSun"/>
              </a:rPr>
              <a:t>真的成立，必</a:t>
            </a:r>
          </a:p>
        </p:txBody>
      </p:sp>
      <p:sp>
        <p:nvSpPr>
          <p:cNvPr id="25" name="object 25"/>
          <p:cNvSpPr txBox="1"/>
          <p:nvPr/>
        </p:nvSpPr>
        <p:spPr>
          <a:xfrm>
            <a:off x="2460739" y="1535091"/>
            <a:ext cx="161117" cy="203052"/>
          </a:xfrm>
          <a:prstGeom prst="rect">
            <a:avLst/>
          </a:prstGeom>
        </p:spPr>
        <p:txBody>
          <a:bodyPr vert="horz" wrap="square" lIns="0" tIns="0" rIns="0" bIns="0" rtlCol="0">
            <a:spAutoFit/>
          </a:bodyPr>
          <a:lstStyle/>
          <a:p>
            <a:pPr marL="0" marR="0">
              <a:lnSpc>
                <a:spcPts val="700"/>
              </a:lnSpc>
              <a:spcBef>
                <a:spcPts val="0"/>
              </a:spcBef>
              <a:spcAft>
                <a:spcPts val="0"/>
              </a:spcAft>
            </a:pPr>
            <a:r>
              <a:rPr sz="600" b="1" dirty="0">
                <a:solidFill>
                  <a:srgbClr val="000000"/>
                </a:solidFill>
                <a:latin typeface="Tahoma"/>
                <a:cs typeface="Tahoma"/>
              </a:rPr>
              <a:t>0</a:t>
            </a:r>
          </a:p>
        </p:txBody>
      </p:sp>
      <mc:AlternateContent xmlns:mc="http://schemas.openxmlformats.org/markup-compatibility/2006" xmlns:a14="http://schemas.microsoft.com/office/drawing/2010/main">
        <mc:Choice Requires="a14">
          <p:sp>
            <p:nvSpPr>
              <p:cNvPr id="26" name="object 26"/>
              <p:cNvSpPr txBox="1"/>
              <p:nvPr/>
            </p:nvSpPr>
            <p:spPr>
              <a:xfrm>
                <a:off x="715258" y="1587002"/>
                <a:ext cx="1900634" cy="130357"/>
              </a:xfrm>
              <a:prstGeom prst="rect">
                <a:avLst/>
              </a:prstGeom>
            </p:spPr>
            <p:txBody>
              <a:bodyPr vert="horz" wrap="square" lIns="0" tIns="0" rIns="0" bIns="0" rtlCol="0">
                <a:spAutoFit/>
              </a:bodyPr>
              <a:lstStyle/>
              <a:p>
                <a:pPr marL="0" marR="0">
                  <a:lnSpc>
                    <a:spcPts val="1085"/>
                  </a:lnSpc>
                  <a:spcBef>
                    <a:spcPts val="0"/>
                  </a:spcBef>
                  <a:spcAft>
                    <a:spcPts val="0"/>
                  </a:spcAft>
                </a:pPr>
                <a:r>
                  <a:rPr sz="900" spc="-12" dirty="0" err="1">
                    <a:solidFill>
                      <a:srgbClr val="000000"/>
                    </a:solidFill>
                    <a:latin typeface="SimSun"/>
                    <a:cs typeface="SimSun"/>
                  </a:rPr>
                  <a:t>有</a:t>
                </a:r>
                <a:r>
                  <a:rPr sz="900" dirty="0" err="1">
                    <a:solidFill>
                      <a:srgbClr val="000000"/>
                    </a:solidFill>
                    <a:latin typeface="BTCIPT+SymbolMT"/>
                    <a:cs typeface="BTCIPT+SymbolMT"/>
                  </a:rPr>
                  <a:t>μ</a:t>
                </a:r>
                <a:r>
                  <a:rPr sz="900" spc="292" dirty="0">
                    <a:solidFill>
                      <a:srgbClr val="000000"/>
                    </a:solidFill>
                    <a:latin typeface="BTCIPT+SymbolMT"/>
                    <a:cs typeface="BTCIPT+SymbolMT"/>
                  </a:rPr>
                  <a:t> </a:t>
                </a:r>
                <a:r>
                  <a:rPr sz="900" b="1" dirty="0">
                    <a:solidFill>
                      <a:srgbClr val="000000"/>
                    </a:solidFill>
                    <a:latin typeface="Tahoma"/>
                    <a:cs typeface="Tahoma"/>
                  </a:rPr>
                  <a:t>=</a:t>
                </a:r>
                <a:r>
                  <a:rPr sz="900" b="1" spc="-14" dirty="0">
                    <a:solidFill>
                      <a:srgbClr val="000000"/>
                    </a:solidFill>
                    <a:latin typeface="Tahoma"/>
                    <a:cs typeface="Tahoma"/>
                  </a:rPr>
                  <a:t> </a:t>
                </a:r>
                <a:r>
                  <a:rPr sz="900" dirty="0">
                    <a:solidFill>
                      <a:srgbClr val="000000"/>
                    </a:solidFill>
                    <a:latin typeface="BTCIPT+SymbolMT"/>
                    <a:cs typeface="BTCIPT+SymbolMT"/>
                  </a:rPr>
                  <a:t>μ</a:t>
                </a:r>
                <a:r>
                  <a:rPr sz="900" spc="138" dirty="0">
                    <a:solidFill>
                      <a:srgbClr val="000000"/>
                    </a:solidFill>
                    <a:latin typeface="BTCIPT+SymbolMT"/>
                    <a:cs typeface="BTCIPT+SymbolMT"/>
                  </a:rPr>
                  <a:t> </a:t>
                </a:r>
                <a:r>
                  <a:rPr sz="900" dirty="0">
                    <a:solidFill>
                      <a:srgbClr val="000000"/>
                    </a:solidFill>
                    <a:latin typeface="SimSun"/>
                    <a:cs typeface="SimSun"/>
                  </a:rPr>
                  <a:t>，</a:t>
                </a:r>
                <a:r>
                  <a:rPr sz="900" dirty="0" err="1">
                    <a:solidFill>
                      <a:srgbClr val="000000"/>
                    </a:solidFill>
                    <a:latin typeface="SimSun"/>
                    <a:cs typeface="SimSun"/>
                  </a:rPr>
                  <a:t>否则必有</a:t>
                </a:r>
                <a:r>
                  <a:rPr sz="900" dirty="0" err="1">
                    <a:solidFill>
                      <a:srgbClr val="000000"/>
                    </a:solidFill>
                    <a:latin typeface="BTCIPT+SymbolMT"/>
                    <a:cs typeface="BTCIPT+SymbolMT"/>
                  </a:rPr>
                  <a:t>μ</a:t>
                </a:r>
                <a:r>
                  <a:rPr sz="900" spc="28" dirty="0">
                    <a:solidFill>
                      <a:srgbClr val="000000"/>
                    </a:solidFill>
                    <a:latin typeface="BTCIPT+SymbolMT"/>
                    <a:cs typeface="BTCIPT+SymbolMT"/>
                  </a:rPr>
                  <a:t> </a:t>
                </a:r>
                <a14:m>
                  <m:oMath xmlns:m="http://schemas.openxmlformats.org/officeDocument/2006/math">
                    <m:r>
                      <a:rPr lang="zh-CN" altLang="en-US" sz="900" i="1" spc="28" smtClean="0">
                        <a:solidFill>
                          <a:srgbClr val="000000"/>
                        </a:solidFill>
                        <a:latin typeface="Cambria Math" panose="02040503050406030204" pitchFamily="18" charset="0"/>
                        <a:cs typeface="BTCIPT+SymbolMT"/>
                      </a:rPr>
                      <m:t>≠</m:t>
                    </m:r>
                  </m:oMath>
                </a14:m>
                <a:r>
                  <a:rPr sz="900" b="1" spc="-16" dirty="0">
                    <a:solidFill>
                      <a:srgbClr val="000000"/>
                    </a:solidFill>
                    <a:latin typeface="Tahoma"/>
                    <a:cs typeface="Tahoma"/>
                  </a:rPr>
                  <a:t> </a:t>
                </a:r>
                <a:r>
                  <a:rPr sz="900" dirty="0">
                    <a:solidFill>
                      <a:srgbClr val="000000"/>
                    </a:solidFill>
                    <a:latin typeface="BTCIPT+SymbolMT"/>
                    <a:cs typeface="BTCIPT+SymbolMT"/>
                  </a:rPr>
                  <a:t>μ</a:t>
                </a:r>
                <a:r>
                  <a:rPr sz="900" spc="138" dirty="0">
                    <a:solidFill>
                      <a:srgbClr val="000000"/>
                    </a:solidFill>
                    <a:latin typeface="BTCIPT+SymbolMT"/>
                    <a:cs typeface="BTCIPT+SymbolMT"/>
                  </a:rPr>
                  <a:t> </a:t>
                </a:r>
                <a:r>
                  <a:rPr sz="900" dirty="0">
                    <a:solidFill>
                      <a:srgbClr val="000000"/>
                    </a:solidFill>
                    <a:latin typeface="SimSun"/>
                    <a:cs typeface="SimSun"/>
                  </a:rPr>
                  <a:t>。</a:t>
                </a:r>
              </a:p>
            </p:txBody>
          </p:sp>
        </mc:Choice>
        <mc:Fallback xmlns="">
          <p:sp>
            <p:nvSpPr>
              <p:cNvPr id="26" name="object 26"/>
              <p:cNvSpPr txBox="1">
                <a:spLocks noRot="1" noChangeAspect="1" noMove="1" noResize="1" noEditPoints="1" noAdjustHandles="1" noChangeArrowheads="1" noChangeShapeType="1" noTextEdit="1"/>
              </p:cNvSpPr>
              <p:nvPr/>
            </p:nvSpPr>
            <p:spPr>
              <a:xfrm>
                <a:off x="715258" y="1587002"/>
                <a:ext cx="1900634" cy="130357"/>
              </a:xfrm>
              <a:prstGeom prst="rect">
                <a:avLst/>
              </a:prstGeom>
              <a:blipFill>
                <a:blip r:embed="rId4"/>
                <a:stretch>
                  <a:fillRect l="-4000" t="-33333" b="-41667"/>
                </a:stretch>
              </a:blipFill>
            </p:spPr>
            <p:txBody>
              <a:bodyPr/>
              <a:lstStyle/>
              <a:p>
                <a:r>
                  <a:rPr lang="zh-CN" altLang="en-US">
                    <a:noFill/>
                  </a:rPr>
                  <a:t> </a:t>
                </a:r>
              </a:p>
            </p:txBody>
          </p:sp>
        </mc:Fallback>
      </mc:AlternateContent>
      <p:sp>
        <p:nvSpPr>
          <p:cNvPr id="27" name="object 27"/>
          <p:cNvSpPr txBox="1"/>
          <p:nvPr/>
        </p:nvSpPr>
        <p:spPr>
          <a:xfrm>
            <a:off x="1159520" y="1656948"/>
            <a:ext cx="276249" cy="89768"/>
          </a:xfrm>
          <a:prstGeom prst="rect">
            <a:avLst/>
          </a:prstGeom>
        </p:spPr>
        <p:txBody>
          <a:bodyPr vert="horz" wrap="square" lIns="0" tIns="0" rIns="0" bIns="0" rtlCol="0">
            <a:spAutoFit/>
          </a:bodyPr>
          <a:lstStyle/>
          <a:p>
            <a:pPr marL="0" marR="0">
              <a:lnSpc>
                <a:spcPts val="700"/>
              </a:lnSpc>
              <a:spcBef>
                <a:spcPts val="0"/>
              </a:spcBef>
              <a:spcAft>
                <a:spcPts val="0"/>
              </a:spcAft>
            </a:pPr>
            <a:r>
              <a:rPr sz="600" b="1" dirty="0">
                <a:solidFill>
                  <a:srgbClr val="000000"/>
                </a:solidFill>
                <a:latin typeface="Tahoma"/>
                <a:cs typeface="Tahoma"/>
              </a:rPr>
              <a:t>0</a:t>
            </a:r>
          </a:p>
        </p:txBody>
      </p:sp>
      <p:sp>
        <p:nvSpPr>
          <p:cNvPr id="28" name="object 28"/>
          <p:cNvSpPr txBox="1"/>
          <p:nvPr/>
        </p:nvSpPr>
        <p:spPr>
          <a:xfrm>
            <a:off x="2046781" y="1652761"/>
            <a:ext cx="161117" cy="203052"/>
          </a:xfrm>
          <a:prstGeom prst="rect">
            <a:avLst/>
          </a:prstGeom>
        </p:spPr>
        <p:txBody>
          <a:bodyPr vert="horz" wrap="square" lIns="0" tIns="0" rIns="0" bIns="0" rtlCol="0">
            <a:spAutoFit/>
          </a:bodyPr>
          <a:lstStyle/>
          <a:p>
            <a:pPr marL="0" marR="0">
              <a:lnSpc>
                <a:spcPts val="700"/>
              </a:lnSpc>
              <a:spcBef>
                <a:spcPts val="0"/>
              </a:spcBef>
              <a:spcAft>
                <a:spcPts val="0"/>
              </a:spcAft>
            </a:pPr>
            <a:r>
              <a:rPr sz="600" b="1" dirty="0">
                <a:solidFill>
                  <a:srgbClr val="000000"/>
                </a:solidFill>
                <a:latin typeface="Tahoma"/>
                <a:cs typeface="Tahoma"/>
              </a:rPr>
              <a:t>0</a:t>
            </a:r>
          </a:p>
        </p:txBody>
      </p:sp>
      <p:sp>
        <p:nvSpPr>
          <p:cNvPr id="29" name="object 29"/>
          <p:cNvSpPr txBox="1"/>
          <p:nvPr/>
        </p:nvSpPr>
        <p:spPr>
          <a:xfrm>
            <a:off x="598335" y="1735885"/>
            <a:ext cx="3014042" cy="328445"/>
          </a:xfrm>
          <a:prstGeom prst="rect">
            <a:avLst/>
          </a:prstGeom>
        </p:spPr>
        <p:txBody>
          <a:bodyPr vert="horz" wrap="square" lIns="0" tIns="0" rIns="0" bIns="0" rtlCol="0">
            <a:spAutoFit/>
          </a:bodyPr>
          <a:lstStyle/>
          <a:p>
            <a:pPr marL="0" marR="0">
              <a:lnSpc>
                <a:spcPts val="1085"/>
              </a:lnSpc>
              <a:spcBef>
                <a:spcPts val="0"/>
              </a:spcBef>
              <a:spcAft>
                <a:spcPts val="0"/>
              </a:spcAft>
            </a:pPr>
            <a:r>
              <a:rPr sz="550" dirty="0">
                <a:solidFill>
                  <a:srgbClr val="3232CC"/>
                </a:solidFill>
                <a:latin typeface="IOTCPM+Wingdings-Regular"/>
                <a:cs typeface="IOTCPM+Wingdings-Regular"/>
              </a:rPr>
              <a:t></a:t>
            </a:r>
            <a:r>
              <a:rPr sz="550" spc="373" dirty="0">
                <a:solidFill>
                  <a:srgbClr val="3232CC"/>
                </a:solidFill>
                <a:latin typeface="Times New Roman"/>
                <a:cs typeface="Times New Roman"/>
              </a:rPr>
              <a:t> </a:t>
            </a:r>
            <a:r>
              <a:rPr sz="900" b="1" dirty="0">
                <a:solidFill>
                  <a:srgbClr val="000000"/>
                </a:solidFill>
                <a:latin typeface="Tahoma"/>
                <a:cs typeface="Tahoma"/>
              </a:rPr>
              <a:t>5.</a:t>
            </a:r>
            <a:r>
              <a:rPr sz="900" dirty="0">
                <a:solidFill>
                  <a:srgbClr val="000000"/>
                </a:solidFill>
                <a:latin typeface="SimSun"/>
                <a:cs typeface="SimSun"/>
              </a:rPr>
              <a:t>下结论：若</a:t>
            </a:r>
            <a:r>
              <a:rPr sz="900" b="1" spc="-11" dirty="0">
                <a:solidFill>
                  <a:srgbClr val="000000"/>
                </a:solidFill>
                <a:latin typeface="Tahoma"/>
                <a:cs typeface="Tahoma"/>
              </a:rPr>
              <a:t>U&gt;</a:t>
            </a:r>
            <a:r>
              <a:rPr sz="900" b="1" dirty="0">
                <a:solidFill>
                  <a:srgbClr val="000000"/>
                </a:solidFill>
                <a:latin typeface="Tahoma"/>
                <a:cs typeface="Tahoma"/>
              </a:rPr>
              <a:t> </a:t>
            </a:r>
            <a:r>
              <a:rPr sz="900" dirty="0">
                <a:solidFill>
                  <a:srgbClr val="000000"/>
                </a:solidFill>
                <a:latin typeface="BTCIPT+SymbolMT"/>
                <a:cs typeface="BTCIPT+SymbolMT"/>
              </a:rPr>
              <a:t>μ</a:t>
            </a:r>
            <a:r>
              <a:rPr sz="900" baseline="-27000" dirty="0">
                <a:solidFill>
                  <a:srgbClr val="000000"/>
                </a:solidFill>
                <a:latin typeface="BTCIPT+SymbolMT"/>
                <a:cs typeface="BTCIPT+SymbolMT"/>
              </a:rPr>
              <a:t>α</a:t>
            </a:r>
            <a:r>
              <a:rPr sz="900" spc="179" baseline="-27000" dirty="0">
                <a:solidFill>
                  <a:srgbClr val="000000"/>
                </a:solidFill>
                <a:latin typeface="BTCIPT+SymbolMT"/>
                <a:cs typeface="BTCIPT+SymbolMT"/>
              </a:rPr>
              <a:t> </a:t>
            </a:r>
            <a:r>
              <a:rPr sz="900" b="1" dirty="0">
                <a:solidFill>
                  <a:srgbClr val="000000"/>
                </a:solidFill>
                <a:latin typeface="Tahoma"/>
                <a:cs typeface="Tahoma"/>
              </a:rPr>
              <a:t>, </a:t>
            </a:r>
            <a:r>
              <a:rPr sz="900" b="1" spc="-10" dirty="0">
                <a:solidFill>
                  <a:srgbClr val="000000"/>
                </a:solidFill>
                <a:latin typeface="Tahoma"/>
                <a:cs typeface="Tahoma"/>
              </a:rPr>
              <a:t>P&lt;</a:t>
            </a:r>
            <a:r>
              <a:rPr sz="900" b="1" dirty="0">
                <a:solidFill>
                  <a:srgbClr val="000000"/>
                </a:solidFill>
                <a:latin typeface="Tahoma"/>
                <a:cs typeface="Tahoma"/>
              </a:rPr>
              <a:t> </a:t>
            </a:r>
            <a:r>
              <a:rPr sz="900" dirty="0">
                <a:solidFill>
                  <a:srgbClr val="000000"/>
                </a:solidFill>
                <a:latin typeface="BTCIPT+SymbolMT"/>
                <a:cs typeface="BTCIPT+SymbolMT"/>
              </a:rPr>
              <a:t>α</a:t>
            </a:r>
            <a:r>
              <a:rPr sz="900" spc="28" dirty="0">
                <a:solidFill>
                  <a:srgbClr val="000000"/>
                </a:solidFill>
                <a:latin typeface="BTCIPT+SymbolMT"/>
                <a:cs typeface="BTCIPT+SymbolMT"/>
              </a:rPr>
              <a:t> </a:t>
            </a:r>
            <a:r>
              <a:rPr sz="900" spc="-10" dirty="0">
                <a:solidFill>
                  <a:srgbClr val="000000"/>
                </a:solidFill>
                <a:latin typeface="SimSun"/>
                <a:cs typeface="SimSun"/>
              </a:rPr>
              <a:t>，拒绝</a:t>
            </a:r>
            <a:r>
              <a:rPr sz="900" b="1" dirty="0">
                <a:solidFill>
                  <a:srgbClr val="000000"/>
                </a:solidFill>
                <a:latin typeface="Tahoma"/>
                <a:cs typeface="Tahoma"/>
              </a:rPr>
              <a:t>H</a:t>
            </a:r>
            <a:r>
              <a:rPr sz="900" b="1" spc="98" dirty="0">
                <a:solidFill>
                  <a:srgbClr val="000000"/>
                </a:solidFill>
                <a:latin typeface="Tahoma"/>
                <a:cs typeface="Tahoma"/>
              </a:rPr>
              <a:t> </a:t>
            </a:r>
            <a:r>
              <a:rPr sz="900" spc="-10" dirty="0">
                <a:solidFill>
                  <a:srgbClr val="000000"/>
                </a:solidFill>
                <a:latin typeface="SimSun"/>
                <a:cs typeface="SimSun"/>
              </a:rPr>
              <a:t>；若</a:t>
            </a:r>
            <a:r>
              <a:rPr sz="900" b="1" dirty="0">
                <a:solidFill>
                  <a:srgbClr val="000000"/>
                </a:solidFill>
                <a:latin typeface="Tahoma"/>
                <a:cs typeface="Tahoma"/>
              </a:rPr>
              <a:t>U&lt; </a:t>
            </a:r>
            <a:r>
              <a:rPr sz="900" dirty="0">
                <a:solidFill>
                  <a:srgbClr val="000000"/>
                </a:solidFill>
                <a:latin typeface="BTCIPT+SymbolMT"/>
                <a:cs typeface="BTCIPT+SymbolMT"/>
              </a:rPr>
              <a:t>μ</a:t>
            </a:r>
            <a:r>
              <a:rPr sz="900" baseline="-27000" dirty="0">
                <a:solidFill>
                  <a:srgbClr val="000000"/>
                </a:solidFill>
                <a:latin typeface="BTCIPT+SymbolMT"/>
                <a:cs typeface="BTCIPT+SymbolMT"/>
              </a:rPr>
              <a:t>α</a:t>
            </a:r>
            <a:r>
              <a:rPr sz="900" spc="179" baseline="-27000" dirty="0">
                <a:solidFill>
                  <a:srgbClr val="000000"/>
                </a:solidFill>
                <a:latin typeface="BTCIPT+SymbolMT"/>
                <a:cs typeface="BTCIPT+SymbolMT"/>
              </a:rPr>
              <a:t> </a:t>
            </a:r>
            <a:r>
              <a:rPr sz="900" b="1" dirty="0">
                <a:solidFill>
                  <a:srgbClr val="000000"/>
                </a:solidFill>
                <a:latin typeface="Tahoma"/>
                <a:cs typeface="Tahoma"/>
              </a:rPr>
              <a:t>,</a:t>
            </a:r>
          </a:p>
        </p:txBody>
      </p:sp>
      <p:sp>
        <p:nvSpPr>
          <p:cNvPr id="30" name="object 30"/>
          <p:cNvSpPr txBox="1"/>
          <p:nvPr/>
        </p:nvSpPr>
        <p:spPr>
          <a:xfrm>
            <a:off x="2547780" y="1805826"/>
            <a:ext cx="161117" cy="203052"/>
          </a:xfrm>
          <a:prstGeom prst="rect">
            <a:avLst/>
          </a:prstGeom>
        </p:spPr>
        <p:txBody>
          <a:bodyPr vert="horz" wrap="square" lIns="0" tIns="0" rIns="0" bIns="0" rtlCol="0">
            <a:spAutoFit/>
          </a:bodyPr>
          <a:lstStyle/>
          <a:p>
            <a:pPr marL="0" marR="0">
              <a:lnSpc>
                <a:spcPts val="700"/>
              </a:lnSpc>
              <a:spcBef>
                <a:spcPts val="0"/>
              </a:spcBef>
              <a:spcAft>
                <a:spcPts val="0"/>
              </a:spcAft>
            </a:pPr>
            <a:r>
              <a:rPr sz="600" b="1" dirty="0">
                <a:solidFill>
                  <a:srgbClr val="000000"/>
                </a:solidFill>
                <a:latin typeface="Tahoma"/>
                <a:cs typeface="Tahoma"/>
              </a:rPr>
              <a:t>0</a:t>
            </a:r>
          </a:p>
        </p:txBody>
      </p:sp>
      <p:sp>
        <p:nvSpPr>
          <p:cNvPr id="31" name="object 31"/>
          <p:cNvSpPr txBox="1"/>
          <p:nvPr/>
        </p:nvSpPr>
        <p:spPr>
          <a:xfrm>
            <a:off x="715252" y="1857737"/>
            <a:ext cx="2543344" cy="134268"/>
          </a:xfrm>
          <a:prstGeom prst="rect">
            <a:avLst/>
          </a:prstGeom>
        </p:spPr>
        <p:txBody>
          <a:bodyPr vert="horz" wrap="square" lIns="0" tIns="0" rIns="0" bIns="0" rtlCol="0">
            <a:spAutoFit/>
          </a:bodyPr>
          <a:lstStyle/>
          <a:p>
            <a:pPr marL="0" marR="0">
              <a:lnSpc>
                <a:spcPts val="1085"/>
              </a:lnSpc>
              <a:spcBef>
                <a:spcPts val="0"/>
              </a:spcBef>
              <a:spcAft>
                <a:spcPts val="0"/>
              </a:spcAft>
            </a:pPr>
            <a:r>
              <a:rPr sz="900" b="1" dirty="0">
                <a:solidFill>
                  <a:srgbClr val="000000"/>
                </a:solidFill>
                <a:latin typeface="Tahoma"/>
                <a:cs typeface="Tahoma"/>
              </a:rPr>
              <a:t>P&gt; </a:t>
            </a:r>
            <a:r>
              <a:rPr sz="900" dirty="0">
                <a:solidFill>
                  <a:srgbClr val="000000"/>
                </a:solidFill>
                <a:latin typeface="BTCIPT+SymbolMT"/>
                <a:cs typeface="BTCIPT+SymbolMT"/>
              </a:rPr>
              <a:t>α</a:t>
            </a:r>
            <a:r>
              <a:rPr sz="900" spc="28" dirty="0">
                <a:solidFill>
                  <a:srgbClr val="000000"/>
                </a:solidFill>
                <a:latin typeface="BTCIPT+SymbolMT"/>
                <a:cs typeface="BTCIPT+SymbolMT"/>
              </a:rPr>
              <a:t> </a:t>
            </a:r>
            <a:r>
              <a:rPr sz="900" spc="-10" dirty="0">
                <a:solidFill>
                  <a:srgbClr val="000000"/>
                </a:solidFill>
                <a:latin typeface="SimSun"/>
                <a:cs typeface="SimSun"/>
              </a:rPr>
              <a:t>，</a:t>
            </a:r>
            <a:r>
              <a:rPr sz="900" spc="-10" dirty="0" err="1">
                <a:solidFill>
                  <a:srgbClr val="000000"/>
                </a:solidFill>
                <a:latin typeface="SimSun"/>
                <a:cs typeface="SimSun"/>
              </a:rPr>
              <a:t>接受</a:t>
            </a:r>
            <a:r>
              <a:rPr sz="900" b="1" dirty="0" err="1">
                <a:solidFill>
                  <a:srgbClr val="000000"/>
                </a:solidFill>
                <a:latin typeface="Tahoma"/>
                <a:cs typeface="Tahoma"/>
              </a:rPr>
              <a:t>H</a:t>
            </a:r>
            <a:r>
              <a:rPr sz="900" b="1" spc="98" dirty="0">
                <a:solidFill>
                  <a:srgbClr val="000000"/>
                </a:solidFill>
                <a:latin typeface="Tahoma"/>
                <a:cs typeface="Tahoma"/>
              </a:rPr>
              <a:t> </a:t>
            </a:r>
            <a:r>
              <a:rPr lang="zh-CN" altLang="en-US" sz="900" b="1" spc="-10" dirty="0">
                <a:solidFill>
                  <a:srgbClr val="000000"/>
                </a:solidFill>
                <a:latin typeface="SimSun"/>
                <a:cs typeface="Tahoma"/>
              </a:rPr>
              <a:t>。</a:t>
            </a:r>
            <a:endParaRPr sz="900" spc="-10" dirty="0">
              <a:solidFill>
                <a:srgbClr val="000000"/>
              </a:solidFill>
              <a:latin typeface="SimSun"/>
              <a:cs typeface="SimSun"/>
            </a:endParaRPr>
          </a:p>
        </p:txBody>
      </p:sp>
      <p:sp>
        <p:nvSpPr>
          <p:cNvPr id="32" name="object 32"/>
          <p:cNvSpPr txBox="1"/>
          <p:nvPr/>
        </p:nvSpPr>
        <p:spPr>
          <a:xfrm>
            <a:off x="1444056" y="1927683"/>
            <a:ext cx="161117" cy="203052"/>
          </a:xfrm>
          <a:prstGeom prst="rect">
            <a:avLst/>
          </a:prstGeom>
        </p:spPr>
        <p:txBody>
          <a:bodyPr vert="horz" wrap="square" lIns="0" tIns="0" rIns="0" bIns="0" rtlCol="0">
            <a:spAutoFit/>
          </a:bodyPr>
          <a:lstStyle/>
          <a:p>
            <a:pPr marL="0" marR="0">
              <a:lnSpc>
                <a:spcPts val="700"/>
              </a:lnSpc>
              <a:spcBef>
                <a:spcPts val="0"/>
              </a:spcBef>
              <a:spcAft>
                <a:spcPts val="0"/>
              </a:spcAft>
            </a:pPr>
            <a:r>
              <a:rPr sz="600" b="1" dirty="0">
                <a:solidFill>
                  <a:srgbClr val="000000"/>
                </a:solidFill>
                <a:latin typeface="Tahoma"/>
                <a:cs typeface="Tahoma"/>
              </a:rPr>
              <a:t>0</a:t>
            </a:r>
          </a:p>
        </p:txBody>
      </p:sp>
      <p:sp>
        <p:nvSpPr>
          <p:cNvPr id="33" name="object 33"/>
          <p:cNvSpPr txBox="1"/>
          <p:nvPr/>
        </p:nvSpPr>
        <p:spPr>
          <a:xfrm>
            <a:off x="1990462" y="1927324"/>
            <a:ext cx="160686" cy="204380"/>
          </a:xfrm>
          <a:prstGeom prst="rect">
            <a:avLst/>
          </a:prstGeom>
        </p:spPr>
        <p:txBody>
          <a:bodyPr vert="horz" wrap="square" lIns="0" tIns="0" rIns="0" bIns="0" rtlCol="0">
            <a:spAutoFit/>
          </a:bodyPr>
          <a:lstStyle/>
          <a:p>
            <a:pPr marL="0" marR="0">
              <a:lnSpc>
                <a:spcPts val="710"/>
              </a:lnSpc>
              <a:spcBef>
                <a:spcPts val="0"/>
              </a:spcBef>
              <a:spcAft>
                <a:spcPts val="0"/>
              </a:spcAft>
            </a:pPr>
            <a:r>
              <a:rPr sz="600" dirty="0">
                <a:solidFill>
                  <a:srgbClr val="000000"/>
                </a:solidFill>
                <a:latin typeface="BTCIPT+SymbolMT"/>
                <a:cs typeface="BTCIPT+SymbolMT"/>
              </a:rPr>
              <a:t>α</a:t>
            </a:r>
          </a:p>
        </p:txBody>
      </p:sp>
      <p:sp>
        <p:nvSpPr>
          <p:cNvPr id="34" name="object 34"/>
          <p:cNvSpPr txBox="1"/>
          <p:nvPr/>
        </p:nvSpPr>
        <p:spPr>
          <a:xfrm>
            <a:off x="2541285" y="1927683"/>
            <a:ext cx="161117" cy="203052"/>
          </a:xfrm>
          <a:prstGeom prst="rect">
            <a:avLst/>
          </a:prstGeom>
        </p:spPr>
        <p:txBody>
          <a:bodyPr vert="horz" wrap="square" lIns="0" tIns="0" rIns="0" bIns="0" rtlCol="0">
            <a:spAutoFit/>
          </a:bodyPr>
          <a:lstStyle/>
          <a:p>
            <a:pPr marL="0" marR="0">
              <a:lnSpc>
                <a:spcPts val="700"/>
              </a:lnSpc>
              <a:spcBef>
                <a:spcPts val="0"/>
              </a:spcBef>
              <a:spcAft>
                <a:spcPts val="0"/>
              </a:spcAft>
            </a:pPr>
            <a:r>
              <a:rPr sz="600" b="1" dirty="0">
                <a:solidFill>
                  <a:srgbClr val="000000"/>
                </a:solidFill>
                <a:latin typeface="Tahoma"/>
                <a:cs typeface="Tahoma"/>
              </a:rPr>
              <a:t>0</a:t>
            </a:r>
          </a:p>
        </p:txBody>
      </p:sp>
      <p:sp>
        <p:nvSpPr>
          <p:cNvPr id="35" name="object 35"/>
          <p:cNvSpPr txBox="1"/>
          <p:nvPr/>
        </p:nvSpPr>
        <p:spPr>
          <a:xfrm>
            <a:off x="598335" y="2007689"/>
            <a:ext cx="2988700" cy="304466"/>
          </a:xfrm>
          <a:prstGeom prst="rect">
            <a:avLst/>
          </a:prstGeom>
        </p:spPr>
        <p:txBody>
          <a:bodyPr vert="horz" wrap="square" lIns="0" tIns="0" rIns="0" bIns="0" rtlCol="0">
            <a:spAutoFit/>
          </a:bodyPr>
          <a:lstStyle/>
          <a:p>
            <a:pPr marL="0" marR="0">
              <a:lnSpc>
                <a:spcPts val="1070"/>
              </a:lnSpc>
              <a:spcBef>
                <a:spcPts val="0"/>
              </a:spcBef>
              <a:spcAft>
                <a:spcPts val="0"/>
              </a:spcAft>
            </a:pPr>
            <a:r>
              <a:rPr sz="550" dirty="0">
                <a:solidFill>
                  <a:srgbClr val="3232CC"/>
                </a:solidFill>
                <a:latin typeface="IOTCPM+Wingdings-Regular"/>
                <a:cs typeface="IOTCPM+Wingdings-Regular"/>
              </a:rPr>
              <a:t></a:t>
            </a:r>
            <a:r>
              <a:rPr sz="550" spc="373" dirty="0">
                <a:solidFill>
                  <a:srgbClr val="3232CC"/>
                </a:solidFill>
                <a:latin typeface="Times New Roman"/>
                <a:cs typeface="Times New Roman"/>
              </a:rPr>
              <a:t> </a:t>
            </a:r>
            <a:r>
              <a:rPr sz="900" b="1" dirty="0">
                <a:solidFill>
                  <a:srgbClr val="000000"/>
                </a:solidFill>
                <a:latin typeface="Tahoma"/>
                <a:cs typeface="Tahoma"/>
              </a:rPr>
              <a:t>6.</a:t>
            </a:r>
            <a:r>
              <a:rPr sz="900" dirty="0">
                <a:solidFill>
                  <a:srgbClr val="000000"/>
                </a:solidFill>
                <a:latin typeface="SimSun"/>
                <a:cs typeface="SimSun"/>
              </a:rPr>
              <a:t>依据统计结论，作出专业（经济学）上的解释。</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7E19617-F0DD-DC4E-B5A7-37FC3BB73CC7}"/>
              </a:ext>
            </a:extLst>
          </p:cNvPr>
          <p:cNvSpPr>
            <a:spLocks noGrp="1"/>
          </p:cNvSpPr>
          <p:nvPr>
            <p:ph type="title" idx="4294967295"/>
          </p:nvPr>
        </p:nvSpPr>
        <p:spPr>
          <a:xfrm>
            <a:off x="295425" y="50056"/>
            <a:ext cx="3384376" cy="555178"/>
          </a:xfrm>
        </p:spPr>
        <p:txBody>
          <a:bodyPr>
            <a:noAutofit/>
          </a:bodyPr>
          <a:lstStyle/>
          <a:p>
            <a:pPr>
              <a:lnSpc>
                <a:spcPct val="150000"/>
              </a:lnSpc>
            </a:pPr>
            <a:r>
              <a:rPr lang="zh-CN" altLang="en-US" sz="1000" dirty="0">
                <a:solidFill>
                  <a:srgbClr val="FF0000"/>
                </a:solidFill>
                <a:latin typeface="KaiTi" panose="02010609060101010101" pitchFamily="49" charset="-122"/>
                <a:ea typeface="KaiTi" panose="02010609060101010101" pitchFamily="49" charset="-122"/>
                <a:cs typeface="SimSun"/>
              </a:rPr>
              <a:t>例</a:t>
            </a:r>
            <a:r>
              <a:rPr lang="en-US" altLang="zh-CN" sz="1000" b="1" dirty="0">
                <a:solidFill>
                  <a:srgbClr val="FF0000"/>
                </a:solidFill>
                <a:latin typeface="KaiTi" panose="02010609060101010101" pitchFamily="49" charset="-122"/>
                <a:ea typeface="KaiTi" panose="02010609060101010101" pitchFamily="49" charset="-122"/>
                <a:cs typeface="Tahoma"/>
              </a:rPr>
              <a:t>1</a:t>
            </a:r>
            <a:r>
              <a:rPr lang="zh-CN" altLang="en-US" sz="1000" dirty="0">
                <a:solidFill>
                  <a:srgbClr val="000000"/>
                </a:solidFill>
                <a:latin typeface="KaiTi" panose="02010609060101010101" pitchFamily="49" charset="-122"/>
                <a:ea typeface="KaiTi" panose="02010609060101010101" pitchFamily="49" charset="-122"/>
                <a:cs typeface="SimSun"/>
              </a:rPr>
              <a:t>根据长期经验和资料分析，某砖厂生产的砖的“抗断强度”服从正态分布，方差</a:t>
            </a:r>
            <a:r>
              <a:rPr lang="en-US" altLang="zh-CN" sz="1000" b="1" dirty="0">
                <a:solidFill>
                  <a:srgbClr val="000000"/>
                </a:solidFill>
                <a:latin typeface="KaiTi" panose="02010609060101010101" pitchFamily="49" charset="-122"/>
                <a:ea typeface="KaiTi" panose="02010609060101010101" pitchFamily="49" charset="-122"/>
                <a:cs typeface="Tahoma"/>
              </a:rPr>
              <a:t>=1.21</a:t>
            </a:r>
            <a:r>
              <a:rPr lang="zh-CN" altLang="en-US" sz="1000" dirty="0">
                <a:solidFill>
                  <a:srgbClr val="000000"/>
                </a:solidFill>
                <a:latin typeface="KaiTi" panose="02010609060101010101" pitchFamily="49" charset="-122"/>
                <a:ea typeface="KaiTi" panose="02010609060101010101" pitchFamily="49" charset="-122"/>
                <a:cs typeface="SimSun"/>
              </a:rPr>
              <a:t>，今从该厂生产的砖中随机地抽取</a:t>
            </a:r>
            <a:r>
              <a:rPr lang="en-US" altLang="zh-CN" sz="1000" b="1" dirty="0">
                <a:solidFill>
                  <a:srgbClr val="000000"/>
                </a:solidFill>
                <a:latin typeface="KaiTi" panose="02010609060101010101" pitchFamily="49" charset="-122"/>
                <a:ea typeface="KaiTi" panose="02010609060101010101" pitchFamily="49" charset="-122"/>
                <a:cs typeface="Tahoma"/>
              </a:rPr>
              <a:t>6</a:t>
            </a:r>
            <a:r>
              <a:rPr lang="zh-CN" altLang="en-US" sz="1000" dirty="0">
                <a:solidFill>
                  <a:srgbClr val="000000"/>
                </a:solidFill>
                <a:latin typeface="KaiTi" panose="02010609060101010101" pitchFamily="49" charset="-122"/>
                <a:ea typeface="KaiTi" panose="02010609060101010101" pitchFamily="49" charset="-122"/>
                <a:cs typeface="SimSun"/>
              </a:rPr>
              <a:t>块砖，测得强度如下（单位千克</a:t>
            </a:r>
            <a:r>
              <a:rPr lang="en-US" altLang="zh-CN" sz="1000" b="1" dirty="0">
                <a:solidFill>
                  <a:srgbClr val="000000"/>
                </a:solidFill>
                <a:latin typeface="KaiTi" panose="02010609060101010101" pitchFamily="49" charset="-122"/>
                <a:ea typeface="KaiTi" panose="02010609060101010101" pitchFamily="49" charset="-122"/>
                <a:cs typeface="Tahoma"/>
              </a:rPr>
              <a:t>/cm</a:t>
            </a:r>
            <a:r>
              <a:rPr lang="en-US" altLang="zh-CN" sz="1000" b="1" spc="-12" baseline="30000" dirty="0">
                <a:solidFill>
                  <a:srgbClr val="000000"/>
                </a:solidFill>
                <a:latin typeface="KaiTi" panose="02010609060101010101" pitchFamily="49" charset="-122"/>
                <a:ea typeface="KaiTi" panose="02010609060101010101" pitchFamily="49" charset="-122"/>
                <a:cs typeface="Tahoma"/>
              </a:rPr>
              <a:t>2</a:t>
            </a:r>
            <a:r>
              <a:rPr lang="zh-CN" altLang="en-US" sz="1000" dirty="0">
                <a:solidFill>
                  <a:srgbClr val="000000"/>
                </a:solidFill>
                <a:latin typeface="KaiTi" panose="02010609060101010101" pitchFamily="49" charset="-122"/>
                <a:ea typeface="KaiTi" panose="02010609060101010101" pitchFamily="49" charset="-122"/>
                <a:cs typeface="SimSun"/>
              </a:rPr>
              <a:t>）：检验这批砖的平均抗断强度为</a:t>
            </a:r>
            <a:r>
              <a:rPr lang="en-US" altLang="zh-CN" sz="1000" b="1" dirty="0">
                <a:solidFill>
                  <a:srgbClr val="000000"/>
                </a:solidFill>
                <a:latin typeface="KaiTi" panose="02010609060101010101" pitchFamily="49" charset="-122"/>
                <a:ea typeface="KaiTi" panose="02010609060101010101" pitchFamily="49" charset="-122"/>
                <a:cs typeface="Tahoma"/>
              </a:rPr>
              <a:t>32.50</a:t>
            </a:r>
            <a:r>
              <a:rPr lang="zh-CN" altLang="en-US" sz="1000" dirty="0">
                <a:solidFill>
                  <a:srgbClr val="000000"/>
                </a:solidFill>
                <a:latin typeface="KaiTi" panose="02010609060101010101" pitchFamily="49" charset="-122"/>
                <a:ea typeface="KaiTi" panose="02010609060101010101" pitchFamily="49" charset="-122"/>
                <a:cs typeface="SimSun"/>
              </a:rPr>
              <a:t>千</a:t>
            </a:r>
            <a:r>
              <a:rPr lang="zh-CN" altLang="en-US" sz="1000" spc="-12" dirty="0">
                <a:solidFill>
                  <a:srgbClr val="000000"/>
                </a:solidFill>
                <a:latin typeface="KaiTi" panose="02010609060101010101" pitchFamily="49" charset="-122"/>
                <a:ea typeface="KaiTi" panose="02010609060101010101" pitchFamily="49" charset="-122"/>
                <a:cs typeface="SimSun"/>
              </a:rPr>
              <a:t>克</a:t>
            </a:r>
            <a:r>
              <a:rPr lang="en-US" altLang="zh-CN" sz="1000" b="1" dirty="0">
                <a:solidFill>
                  <a:srgbClr val="000000"/>
                </a:solidFill>
                <a:latin typeface="KaiTi" panose="02010609060101010101" pitchFamily="49" charset="-122"/>
                <a:ea typeface="KaiTi" panose="02010609060101010101" pitchFamily="49" charset="-122"/>
                <a:cs typeface="Tahoma"/>
              </a:rPr>
              <a:t>/cm</a:t>
            </a:r>
            <a:r>
              <a:rPr lang="en-US" altLang="zh-CN" sz="1000" b="1" spc="-12" baseline="30000" dirty="0">
                <a:solidFill>
                  <a:srgbClr val="000000"/>
                </a:solidFill>
                <a:latin typeface="KaiTi" panose="02010609060101010101" pitchFamily="49" charset="-122"/>
                <a:ea typeface="KaiTi" panose="02010609060101010101" pitchFamily="49" charset="-122"/>
                <a:cs typeface="Tahoma"/>
              </a:rPr>
              <a:t>2</a:t>
            </a:r>
            <a:r>
              <a:rPr lang="zh-CN" altLang="en-US" sz="1000" dirty="0">
                <a:solidFill>
                  <a:srgbClr val="000000"/>
                </a:solidFill>
                <a:latin typeface="KaiTi" panose="02010609060101010101" pitchFamily="49" charset="-122"/>
                <a:ea typeface="KaiTi" panose="02010609060101010101" pitchFamily="49" charset="-122"/>
                <a:cs typeface="SimSun"/>
              </a:rPr>
              <a:t>是否成立（</a:t>
            </a:r>
            <a:r>
              <a:rPr lang="el-GR" altLang="zh-CN" sz="1000" dirty="0">
                <a:solidFill>
                  <a:srgbClr val="000000"/>
                </a:solidFill>
                <a:latin typeface="KaiTi" panose="02010609060101010101" pitchFamily="49" charset="-122"/>
                <a:ea typeface="KaiTi" panose="02010609060101010101" pitchFamily="49" charset="-122"/>
                <a:cs typeface="BTCIPT+SymbolMT"/>
              </a:rPr>
              <a:t>α</a:t>
            </a:r>
            <a:r>
              <a:rPr lang="el-GR" altLang="zh-CN" sz="1000" spc="28" dirty="0">
                <a:solidFill>
                  <a:srgbClr val="000000"/>
                </a:solidFill>
                <a:latin typeface="KaiTi" panose="02010609060101010101" pitchFamily="49" charset="-122"/>
                <a:ea typeface="KaiTi" panose="02010609060101010101" pitchFamily="49" charset="-122"/>
                <a:cs typeface="BTCIPT+SymbolMT"/>
              </a:rPr>
              <a:t> </a:t>
            </a:r>
            <a:r>
              <a:rPr lang="el-GR" altLang="zh-CN" sz="1000" b="1" dirty="0">
                <a:solidFill>
                  <a:srgbClr val="000000"/>
                </a:solidFill>
                <a:latin typeface="KaiTi" panose="02010609060101010101" pitchFamily="49" charset="-122"/>
                <a:ea typeface="KaiTi" panose="02010609060101010101" pitchFamily="49" charset="-122"/>
                <a:cs typeface="Tahoma"/>
              </a:rPr>
              <a:t>=0.05</a:t>
            </a:r>
            <a:r>
              <a:rPr lang="zh-CN" altLang="el-GR" sz="1000" spc="-12" dirty="0">
                <a:solidFill>
                  <a:srgbClr val="000000"/>
                </a:solidFill>
                <a:latin typeface="KaiTi" panose="02010609060101010101" pitchFamily="49" charset="-122"/>
                <a:ea typeface="KaiTi" panose="02010609060101010101" pitchFamily="49" charset="-122"/>
                <a:cs typeface="SimSun"/>
              </a:rPr>
              <a:t>）？</a:t>
            </a:r>
            <a:br>
              <a:rPr lang="zh-CN" altLang="en-US" sz="700" dirty="0"/>
            </a:br>
            <a:endParaRPr lang="zh-CN" altLang="en-US" sz="700" dirty="0"/>
          </a:p>
        </p:txBody>
      </p:sp>
      <p:pic>
        <p:nvPicPr>
          <p:cNvPr id="6" name="图片 5">
            <a:extLst>
              <a:ext uri="{FF2B5EF4-FFF2-40B4-BE49-F238E27FC236}">
                <a16:creationId xmlns:a16="http://schemas.microsoft.com/office/drawing/2014/main" id="{AED93B08-C09A-0845-8C5C-C1C3F609AD17}"/>
              </a:ext>
            </a:extLst>
          </p:cNvPr>
          <p:cNvPicPr>
            <a:picLocks noChangeAspect="1"/>
          </p:cNvPicPr>
          <p:nvPr/>
        </p:nvPicPr>
        <p:blipFill>
          <a:blip r:embed="rId2"/>
          <a:stretch>
            <a:fillRect/>
          </a:stretch>
        </p:blipFill>
        <p:spPr>
          <a:xfrm>
            <a:off x="871488" y="1202184"/>
            <a:ext cx="2503090" cy="1376332"/>
          </a:xfrm>
          <a:prstGeom prst="rect">
            <a:avLst/>
          </a:prstGeom>
        </p:spPr>
      </p:pic>
    </p:spTree>
    <p:extLst>
      <p:ext uri="{BB962C8B-B14F-4D97-AF65-F5344CB8AC3E}">
        <p14:creationId xmlns:p14="http://schemas.microsoft.com/office/powerpoint/2010/main" val="23010289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6350" y="0"/>
            <a:ext cx="3759200" cy="2692400"/>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720706" y="220624"/>
            <a:ext cx="1934161" cy="166712"/>
          </a:xfrm>
          <a:prstGeom prst="rect">
            <a:avLst/>
          </a:prstGeom>
        </p:spPr>
        <p:txBody>
          <a:bodyPr vert="horz" wrap="square" lIns="0" tIns="0" rIns="0" bIns="0" rtlCol="0">
            <a:spAutoFit/>
          </a:bodyPr>
          <a:lstStyle/>
          <a:p>
            <a:pPr marL="0" marR="0">
              <a:lnSpc>
                <a:spcPts val="1315"/>
              </a:lnSpc>
              <a:spcBef>
                <a:spcPts val="0"/>
              </a:spcBef>
              <a:spcAft>
                <a:spcPts val="0"/>
              </a:spcAft>
            </a:pPr>
            <a:r>
              <a:rPr sz="1100" dirty="0" err="1">
                <a:solidFill>
                  <a:srgbClr val="FF0000"/>
                </a:solidFill>
                <a:latin typeface="KaiTi" panose="02010609060101010101" pitchFamily="49" charset="-122"/>
                <a:ea typeface="KaiTi" panose="02010609060101010101" pitchFamily="49" charset="-122"/>
                <a:cs typeface="SimSun"/>
              </a:rPr>
              <a:t>采用</a:t>
            </a:r>
            <a:r>
              <a:rPr lang="zh-CN" altLang="en-US" sz="1100" dirty="0">
                <a:solidFill>
                  <a:srgbClr val="FF0000"/>
                </a:solidFill>
                <a:latin typeface="KaiTi" panose="02010609060101010101" pitchFamily="49" charset="-122"/>
                <a:ea typeface="KaiTi" panose="02010609060101010101" pitchFamily="49" charset="-122"/>
                <a:cs typeface="SimSun"/>
              </a:rPr>
              <a:t>显著性检验法</a:t>
            </a:r>
            <a:r>
              <a:rPr sz="1100" dirty="0" err="1">
                <a:solidFill>
                  <a:srgbClr val="FF0000"/>
                </a:solidFill>
                <a:latin typeface="KaiTi" panose="02010609060101010101" pitchFamily="49" charset="-122"/>
                <a:ea typeface="KaiTi" panose="02010609060101010101" pitchFamily="49" charset="-122"/>
                <a:cs typeface="SimSun"/>
              </a:rPr>
              <a:t>重</a:t>
            </a:r>
            <a:r>
              <a:rPr lang="zh-CN" altLang="en-US" sz="1100" dirty="0">
                <a:solidFill>
                  <a:srgbClr val="FF0000"/>
                </a:solidFill>
                <a:latin typeface="KaiTi" panose="02010609060101010101" pitchFamily="49" charset="-122"/>
                <a:ea typeface="KaiTi" panose="02010609060101010101" pitchFamily="49" charset="-122"/>
                <a:cs typeface="SimSun"/>
              </a:rPr>
              <a:t>作</a:t>
            </a:r>
            <a:r>
              <a:rPr sz="1100" dirty="0">
                <a:solidFill>
                  <a:srgbClr val="FF0000"/>
                </a:solidFill>
                <a:latin typeface="KaiTi" panose="02010609060101010101" pitchFamily="49" charset="-122"/>
                <a:ea typeface="KaiTi" panose="02010609060101010101" pitchFamily="49" charset="-122"/>
                <a:cs typeface="SimSun"/>
              </a:rPr>
              <a:t>例</a:t>
            </a:r>
            <a:r>
              <a:rPr lang="en-US" altLang="zh-CN" sz="1100" b="1" dirty="0">
                <a:solidFill>
                  <a:srgbClr val="FF0000"/>
                </a:solidFill>
                <a:latin typeface="KaiTi" panose="02010609060101010101" pitchFamily="49" charset="-122"/>
                <a:ea typeface="KaiTi" panose="02010609060101010101" pitchFamily="49" charset="-122"/>
                <a:cs typeface="Tahoma"/>
              </a:rPr>
              <a:t>1</a:t>
            </a:r>
            <a:endParaRPr sz="1100" b="1" dirty="0">
              <a:solidFill>
                <a:srgbClr val="FF0000"/>
              </a:solidFill>
              <a:latin typeface="KaiTi" panose="02010609060101010101" pitchFamily="49" charset="-122"/>
              <a:ea typeface="KaiTi" panose="02010609060101010101" pitchFamily="49" charset="-122"/>
              <a:cs typeface="Tahoma"/>
            </a:endParaRPr>
          </a:p>
        </p:txBody>
      </p:sp>
      <mc:AlternateContent xmlns:mc="http://schemas.openxmlformats.org/markup-compatibility/2006" xmlns:a14="http://schemas.microsoft.com/office/drawing/2010/main">
        <mc:Choice Requires="a14">
          <p:sp>
            <p:nvSpPr>
              <p:cNvPr id="4" name="object 4"/>
              <p:cNvSpPr txBox="1"/>
              <p:nvPr/>
            </p:nvSpPr>
            <p:spPr>
              <a:xfrm>
                <a:off x="671864" y="453930"/>
                <a:ext cx="2884236" cy="130357"/>
              </a:xfrm>
              <a:prstGeom prst="rect">
                <a:avLst/>
              </a:prstGeom>
            </p:spPr>
            <p:txBody>
              <a:bodyPr vert="horz" wrap="square" lIns="0" tIns="0" rIns="0" bIns="0" rtlCol="0">
                <a:spAutoFit/>
              </a:bodyPr>
              <a:lstStyle/>
              <a:p>
                <a:pPr>
                  <a:lnSpc>
                    <a:spcPts val="1085"/>
                  </a:lnSpc>
                </a:pPr>
                <a:r>
                  <a:rPr sz="550" dirty="0">
                    <a:solidFill>
                      <a:srgbClr val="3232CC"/>
                    </a:solidFill>
                    <a:latin typeface="IOTCPM+Wingdings-Regular"/>
                    <a:cs typeface="IOTCPM+Wingdings-Regular"/>
                  </a:rPr>
                  <a:t></a:t>
                </a:r>
                <a:r>
                  <a:rPr sz="550" spc="373" dirty="0">
                    <a:solidFill>
                      <a:srgbClr val="3232CC"/>
                    </a:solidFill>
                    <a:latin typeface="Times New Roman"/>
                    <a:cs typeface="Times New Roman"/>
                  </a:rPr>
                  <a:t> </a:t>
                </a:r>
                <a:r>
                  <a:rPr sz="900" b="1" dirty="0">
                    <a:solidFill>
                      <a:srgbClr val="000000"/>
                    </a:solidFill>
                    <a:latin typeface="Tahoma"/>
                    <a:cs typeface="Tahoma"/>
                  </a:rPr>
                  <a:t>1.</a:t>
                </a:r>
                <a:r>
                  <a:rPr sz="900" spc="-10" dirty="0">
                    <a:solidFill>
                      <a:srgbClr val="000000"/>
                    </a:solidFill>
                    <a:latin typeface="SimSun"/>
                    <a:cs typeface="SimSun"/>
                  </a:rPr>
                  <a:t>提出零假设</a:t>
                </a:r>
                <a:r>
                  <a:rPr sz="900" spc="72" dirty="0">
                    <a:solidFill>
                      <a:srgbClr val="000000"/>
                    </a:solidFill>
                    <a:latin typeface="SimSun"/>
                    <a:cs typeface="SimSun"/>
                  </a:rPr>
                  <a:t> </a:t>
                </a:r>
                <a:r>
                  <a:rPr sz="900" b="1" dirty="0">
                    <a:solidFill>
                      <a:srgbClr val="000000"/>
                    </a:solidFill>
                    <a:latin typeface="Tahoma"/>
                    <a:cs typeface="Tahoma"/>
                  </a:rPr>
                  <a:t>H</a:t>
                </a:r>
                <a:r>
                  <a:rPr sz="900" b="1" spc="98" dirty="0">
                    <a:solidFill>
                      <a:srgbClr val="000000"/>
                    </a:solidFill>
                    <a:latin typeface="Tahoma"/>
                    <a:cs typeface="Tahoma"/>
                  </a:rPr>
                  <a:t> </a:t>
                </a:r>
                <a:r>
                  <a:rPr sz="900" spc="250" dirty="0">
                    <a:solidFill>
                      <a:srgbClr val="000000"/>
                    </a:solidFill>
                    <a:latin typeface="SimSun"/>
                    <a:cs typeface="SimSun"/>
                  </a:rPr>
                  <a:t>：</a:t>
                </a:r>
                <a:r>
                  <a:rPr sz="900" dirty="0">
                    <a:solidFill>
                      <a:srgbClr val="000000"/>
                    </a:solidFill>
                    <a:latin typeface="BTCIPT+SymbolMT"/>
                    <a:cs typeface="BTCIPT+SymbolMT"/>
                  </a:rPr>
                  <a:t>μ</a:t>
                </a:r>
                <a:r>
                  <a:rPr sz="900" b="1" dirty="0">
                    <a:solidFill>
                      <a:srgbClr val="000000"/>
                    </a:solidFill>
                    <a:latin typeface="Tahoma"/>
                    <a:cs typeface="Tahoma"/>
                  </a:rPr>
                  <a:t>=</a:t>
                </a:r>
                <a:r>
                  <a:rPr sz="900" b="1" spc="-17" dirty="0">
                    <a:solidFill>
                      <a:srgbClr val="000000"/>
                    </a:solidFill>
                    <a:latin typeface="Tahoma"/>
                    <a:cs typeface="Tahoma"/>
                  </a:rPr>
                  <a:t> </a:t>
                </a:r>
                <a:r>
                  <a:rPr sz="900" b="1" dirty="0">
                    <a:solidFill>
                      <a:srgbClr val="000000"/>
                    </a:solidFill>
                    <a:latin typeface="Tahoma"/>
                    <a:cs typeface="Tahoma"/>
                  </a:rPr>
                  <a:t>32.5</a:t>
                </a:r>
                <a:r>
                  <a:rPr sz="900" b="1" spc="417" dirty="0">
                    <a:solidFill>
                      <a:srgbClr val="000000"/>
                    </a:solidFill>
                    <a:latin typeface="Tahoma"/>
                    <a:cs typeface="Tahoma"/>
                  </a:rPr>
                  <a:t> </a:t>
                </a:r>
                <a:r>
                  <a:rPr sz="900" b="1" dirty="0">
                    <a:solidFill>
                      <a:srgbClr val="000000"/>
                    </a:solidFill>
                    <a:latin typeface="Tahoma"/>
                    <a:cs typeface="Tahoma"/>
                  </a:rPr>
                  <a:t>H</a:t>
                </a:r>
                <a:r>
                  <a:rPr sz="900" b="1" spc="123" dirty="0">
                    <a:solidFill>
                      <a:srgbClr val="000000"/>
                    </a:solidFill>
                    <a:latin typeface="Tahoma"/>
                    <a:cs typeface="Tahoma"/>
                  </a:rPr>
                  <a:t> </a:t>
                </a:r>
                <a:r>
                  <a:rPr sz="900" spc="250" dirty="0">
                    <a:solidFill>
                      <a:srgbClr val="000000"/>
                    </a:solidFill>
                    <a:latin typeface="SimSun"/>
                    <a:cs typeface="SimSun"/>
                  </a:rPr>
                  <a:t>：</a:t>
                </a:r>
                <a:r>
                  <a:rPr lang="el-GR" altLang="zh-CN" sz="900" dirty="0">
                    <a:solidFill>
                      <a:srgbClr val="000000"/>
                    </a:solidFill>
                    <a:latin typeface="BTCIPT+SymbolMT"/>
                    <a:cs typeface="BTCIPT+SymbolMT"/>
                  </a:rPr>
                  <a:t>μ</a:t>
                </a:r>
                <a:r>
                  <a:rPr lang="el-GR" altLang="zh-CN" sz="900" spc="30" dirty="0">
                    <a:solidFill>
                      <a:srgbClr val="000000"/>
                    </a:solidFill>
                    <a:latin typeface="BTCIPT+SymbolMT"/>
                    <a:cs typeface="BTCIPT+SymbolMT"/>
                  </a:rPr>
                  <a:t> </a:t>
                </a:r>
                <a14:m>
                  <m:oMath xmlns:m="http://schemas.openxmlformats.org/officeDocument/2006/math">
                    <m:r>
                      <a:rPr lang="el-GR" altLang="zh-CN" sz="900" b="1" i="1" dirty="0">
                        <a:solidFill>
                          <a:srgbClr val="000000"/>
                        </a:solidFill>
                        <a:latin typeface="Cambria Math" panose="02040503050406030204" pitchFamily="18" charset="0"/>
                        <a:ea typeface="Cambria Math" panose="02040503050406030204" pitchFamily="18" charset="0"/>
                        <a:cs typeface="Tahoma"/>
                      </a:rPr>
                      <m:t>≠</m:t>
                    </m:r>
                    <m:r>
                      <a:rPr lang="ar-AE" altLang="zh-CN" sz="900" b="1" i="1" dirty="0">
                        <a:solidFill>
                          <a:srgbClr val="000000"/>
                        </a:solidFill>
                        <a:latin typeface="Cambria Math" panose="02040503050406030204" pitchFamily="18" charset="0"/>
                        <a:ea typeface="Cambria Math" panose="02040503050406030204" pitchFamily="18" charset="0"/>
                        <a:cs typeface="Tahoma"/>
                      </a:rPr>
                      <m:t> </m:t>
                    </m:r>
                  </m:oMath>
                </a14:m>
                <a:r>
                  <a:rPr sz="900" b="1" dirty="0">
                    <a:solidFill>
                      <a:srgbClr val="000000"/>
                    </a:solidFill>
                    <a:latin typeface="Tahoma"/>
                    <a:cs typeface="Tahoma"/>
                  </a:rPr>
                  <a:t>32.5</a:t>
                </a:r>
              </a:p>
            </p:txBody>
          </p:sp>
        </mc:Choice>
        <mc:Fallback xmlns="">
          <p:sp>
            <p:nvSpPr>
              <p:cNvPr id="4" name="object 4"/>
              <p:cNvSpPr txBox="1">
                <a:spLocks noRot="1" noChangeAspect="1" noMove="1" noResize="1" noEditPoints="1" noAdjustHandles="1" noChangeArrowheads="1" noChangeShapeType="1" noTextEdit="1"/>
              </p:cNvSpPr>
              <p:nvPr/>
            </p:nvSpPr>
            <p:spPr>
              <a:xfrm>
                <a:off x="671864" y="453930"/>
                <a:ext cx="2884236" cy="130357"/>
              </a:xfrm>
              <a:prstGeom prst="rect">
                <a:avLst/>
              </a:prstGeom>
              <a:blipFill>
                <a:blip r:embed="rId3"/>
                <a:stretch>
                  <a:fillRect l="-1754" t="-33333" b="-41667"/>
                </a:stretch>
              </a:blipFill>
            </p:spPr>
            <p:txBody>
              <a:bodyPr/>
              <a:lstStyle/>
              <a:p>
                <a:r>
                  <a:rPr lang="zh-CN" altLang="en-US">
                    <a:noFill/>
                  </a:rPr>
                  <a:t> </a:t>
                </a:r>
              </a:p>
            </p:txBody>
          </p:sp>
        </mc:Fallback>
      </mc:AlternateContent>
      <p:sp>
        <p:nvSpPr>
          <p:cNvPr id="5" name="object 5"/>
          <p:cNvSpPr txBox="1"/>
          <p:nvPr/>
        </p:nvSpPr>
        <p:spPr>
          <a:xfrm>
            <a:off x="1613460" y="523870"/>
            <a:ext cx="161117" cy="203052"/>
          </a:xfrm>
          <a:prstGeom prst="rect">
            <a:avLst/>
          </a:prstGeom>
        </p:spPr>
        <p:txBody>
          <a:bodyPr vert="horz" wrap="square" lIns="0" tIns="0" rIns="0" bIns="0" rtlCol="0">
            <a:spAutoFit/>
          </a:bodyPr>
          <a:lstStyle/>
          <a:p>
            <a:pPr marL="0" marR="0">
              <a:lnSpc>
                <a:spcPts val="700"/>
              </a:lnSpc>
              <a:spcBef>
                <a:spcPts val="0"/>
              </a:spcBef>
              <a:spcAft>
                <a:spcPts val="0"/>
              </a:spcAft>
            </a:pPr>
            <a:r>
              <a:rPr sz="600" b="1" dirty="0">
                <a:solidFill>
                  <a:srgbClr val="000000"/>
                </a:solidFill>
                <a:latin typeface="Tahoma"/>
                <a:cs typeface="Tahoma"/>
              </a:rPr>
              <a:t>0</a:t>
            </a:r>
          </a:p>
        </p:txBody>
      </p:sp>
      <p:sp>
        <p:nvSpPr>
          <p:cNvPr id="6" name="object 6"/>
          <p:cNvSpPr txBox="1"/>
          <p:nvPr/>
        </p:nvSpPr>
        <p:spPr>
          <a:xfrm>
            <a:off x="2418908" y="523870"/>
            <a:ext cx="164635" cy="89768"/>
          </a:xfrm>
          <a:prstGeom prst="rect">
            <a:avLst/>
          </a:prstGeom>
        </p:spPr>
        <p:txBody>
          <a:bodyPr vert="horz" wrap="square" lIns="0" tIns="0" rIns="0" bIns="0" rtlCol="0">
            <a:spAutoFit/>
          </a:bodyPr>
          <a:lstStyle/>
          <a:p>
            <a:pPr marL="0" marR="0">
              <a:lnSpc>
                <a:spcPts val="700"/>
              </a:lnSpc>
              <a:spcBef>
                <a:spcPts val="0"/>
              </a:spcBef>
              <a:spcAft>
                <a:spcPts val="0"/>
              </a:spcAft>
            </a:pPr>
            <a:endParaRPr sz="600" b="1" dirty="0">
              <a:solidFill>
                <a:srgbClr val="000000"/>
              </a:solidFill>
              <a:latin typeface="Tahoma"/>
              <a:cs typeface="Tahoma"/>
            </a:endParaRPr>
          </a:p>
        </p:txBody>
      </p:sp>
      <p:sp>
        <p:nvSpPr>
          <p:cNvPr id="7" name="object 7"/>
          <p:cNvSpPr txBox="1"/>
          <p:nvPr/>
        </p:nvSpPr>
        <p:spPr>
          <a:xfrm>
            <a:off x="671864" y="603875"/>
            <a:ext cx="2207901" cy="303540"/>
          </a:xfrm>
          <a:prstGeom prst="rect">
            <a:avLst/>
          </a:prstGeom>
        </p:spPr>
        <p:txBody>
          <a:bodyPr vert="horz" wrap="square" lIns="0" tIns="0" rIns="0" bIns="0" rtlCol="0">
            <a:spAutoFit/>
          </a:bodyPr>
          <a:lstStyle/>
          <a:p>
            <a:pPr marL="0" marR="0">
              <a:lnSpc>
                <a:spcPts val="1070"/>
              </a:lnSpc>
              <a:spcBef>
                <a:spcPts val="0"/>
              </a:spcBef>
              <a:spcAft>
                <a:spcPts val="0"/>
              </a:spcAft>
            </a:pPr>
            <a:r>
              <a:rPr sz="550" dirty="0">
                <a:solidFill>
                  <a:srgbClr val="3232CC"/>
                </a:solidFill>
                <a:latin typeface="IOTCPM+Wingdings-Regular"/>
                <a:cs typeface="IOTCPM+Wingdings-Regular"/>
              </a:rPr>
              <a:t></a:t>
            </a:r>
            <a:r>
              <a:rPr sz="550" spc="373" dirty="0">
                <a:solidFill>
                  <a:srgbClr val="3232CC"/>
                </a:solidFill>
                <a:latin typeface="Times New Roman"/>
                <a:cs typeface="Times New Roman"/>
              </a:rPr>
              <a:t> </a:t>
            </a:r>
            <a:r>
              <a:rPr sz="900" b="1" dirty="0">
                <a:solidFill>
                  <a:srgbClr val="000000"/>
                </a:solidFill>
                <a:latin typeface="Tahoma"/>
                <a:cs typeface="Tahoma"/>
              </a:rPr>
              <a:t>2.</a:t>
            </a:r>
            <a:r>
              <a:rPr sz="900" dirty="0">
                <a:solidFill>
                  <a:srgbClr val="000000"/>
                </a:solidFill>
                <a:latin typeface="SimSun"/>
                <a:cs typeface="SimSun"/>
              </a:rPr>
              <a:t>根据抽样所得样本计算检验统计量</a:t>
            </a:r>
          </a:p>
        </p:txBody>
      </p:sp>
      <p:sp>
        <p:nvSpPr>
          <p:cNvPr id="8" name="object 8"/>
          <p:cNvSpPr txBox="1"/>
          <p:nvPr/>
        </p:nvSpPr>
        <p:spPr>
          <a:xfrm>
            <a:off x="1394689" y="770939"/>
            <a:ext cx="327946" cy="429110"/>
          </a:xfrm>
          <a:prstGeom prst="rect">
            <a:avLst/>
          </a:prstGeom>
        </p:spPr>
        <p:txBody>
          <a:bodyPr vert="horz" wrap="square" lIns="0" tIns="0" rIns="0" bIns="0" rtlCol="0">
            <a:spAutoFit/>
          </a:bodyPr>
          <a:lstStyle/>
          <a:p>
            <a:pPr marL="0" marR="0">
              <a:lnSpc>
                <a:spcPts val="1505"/>
              </a:lnSpc>
              <a:spcBef>
                <a:spcPts val="0"/>
              </a:spcBef>
              <a:spcAft>
                <a:spcPts val="0"/>
              </a:spcAft>
            </a:pPr>
            <a:r>
              <a:rPr sz="1250" dirty="0">
                <a:solidFill>
                  <a:srgbClr val="000000"/>
                </a:solidFill>
                <a:latin typeface="BTCIPT+SymbolMT"/>
                <a:cs typeface="BTCIPT+SymbolMT"/>
              </a:rPr>
              <a:t>μ</a:t>
            </a:r>
          </a:p>
        </p:txBody>
      </p:sp>
      <p:sp>
        <p:nvSpPr>
          <p:cNvPr id="9" name="object 9"/>
          <p:cNvSpPr txBox="1"/>
          <p:nvPr/>
        </p:nvSpPr>
        <p:spPr>
          <a:xfrm>
            <a:off x="1245050" y="805605"/>
            <a:ext cx="283551" cy="468812"/>
          </a:xfrm>
          <a:prstGeom prst="rect">
            <a:avLst/>
          </a:prstGeom>
        </p:spPr>
        <p:txBody>
          <a:bodyPr vert="horz" wrap="square" lIns="0" tIns="0" rIns="0" bIns="0" rtlCol="0">
            <a:spAutoFit/>
          </a:bodyPr>
          <a:lstStyle/>
          <a:p>
            <a:pPr marL="0" marR="0">
              <a:lnSpc>
                <a:spcPts val="1005"/>
              </a:lnSpc>
              <a:spcBef>
                <a:spcPts val="0"/>
              </a:spcBef>
              <a:spcAft>
                <a:spcPts val="0"/>
              </a:spcAft>
            </a:pPr>
            <a:r>
              <a:rPr sz="800" dirty="0">
                <a:solidFill>
                  <a:srgbClr val="000000"/>
                </a:solidFill>
                <a:latin typeface="IFFBPT+TimesNewRomanPS-BoldMT"/>
                <a:cs typeface="IFFBPT+TimesNewRomanPS-BoldMT"/>
              </a:rPr>
              <a:t>x</a:t>
            </a:r>
            <a:r>
              <a:rPr sz="800" spc="-17" dirty="0">
                <a:solidFill>
                  <a:srgbClr val="000000"/>
                </a:solidFill>
                <a:latin typeface="IFFBPT+TimesNewRomanPS-BoldMT"/>
                <a:cs typeface="IFFBPT+TimesNewRomanPS-BoldMT"/>
              </a:rPr>
              <a:t> </a:t>
            </a:r>
            <a:r>
              <a:rPr sz="800" dirty="0">
                <a:solidFill>
                  <a:srgbClr val="000000"/>
                </a:solidFill>
                <a:latin typeface="BTCIPT+SymbolMT"/>
                <a:cs typeface="BTCIPT+SymbolMT"/>
              </a:rPr>
              <a:t>−</a:t>
            </a:r>
          </a:p>
          <a:p>
            <a:pPr marL="5715" marR="0">
              <a:lnSpc>
                <a:spcPts val="1005"/>
              </a:lnSpc>
              <a:spcBef>
                <a:spcPts val="485"/>
              </a:spcBef>
              <a:spcAft>
                <a:spcPts val="0"/>
              </a:spcAft>
            </a:pPr>
            <a:r>
              <a:rPr sz="800" dirty="0">
                <a:solidFill>
                  <a:srgbClr val="000000"/>
                </a:solidFill>
                <a:latin typeface="BTCIPT+SymbolMT"/>
                <a:cs typeface="BTCIPT+SymbolMT"/>
              </a:rPr>
              <a:t>σ</a:t>
            </a:r>
            <a:r>
              <a:rPr sz="800" spc="-58" dirty="0">
                <a:solidFill>
                  <a:srgbClr val="000000"/>
                </a:solidFill>
                <a:latin typeface="BTCIPT+SymbolMT"/>
                <a:cs typeface="BTCIPT+SymbolMT"/>
              </a:rPr>
              <a:t> </a:t>
            </a:r>
            <a:r>
              <a:rPr sz="800" dirty="0">
                <a:solidFill>
                  <a:srgbClr val="000000"/>
                </a:solidFill>
                <a:latin typeface="IFFBPT+TimesNewRomanPS-BoldMT"/>
                <a:cs typeface="IFFBPT+TimesNewRomanPS-BoldMT"/>
              </a:rPr>
              <a:t>/</a:t>
            </a:r>
          </a:p>
        </p:txBody>
      </p:sp>
      <p:sp>
        <p:nvSpPr>
          <p:cNvPr id="10" name="object 10"/>
          <p:cNvSpPr txBox="1"/>
          <p:nvPr/>
        </p:nvSpPr>
        <p:spPr>
          <a:xfrm>
            <a:off x="1672981" y="847121"/>
            <a:ext cx="669263" cy="267667"/>
          </a:xfrm>
          <a:prstGeom prst="rect">
            <a:avLst/>
          </a:prstGeom>
        </p:spPr>
        <p:txBody>
          <a:bodyPr vert="horz" wrap="square" lIns="0" tIns="0" rIns="0" bIns="0" rtlCol="0">
            <a:spAutoFit/>
          </a:bodyPr>
          <a:lstStyle/>
          <a:p>
            <a:pPr marL="0" marR="0">
              <a:lnSpc>
                <a:spcPts val="905"/>
              </a:lnSpc>
              <a:spcBef>
                <a:spcPts val="0"/>
              </a:spcBef>
              <a:spcAft>
                <a:spcPts val="0"/>
              </a:spcAft>
            </a:pPr>
            <a:r>
              <a:rPr sz="800" dirty="0">
                <a:solidFill>
                  <a:srgbClr val="000000"/>
                </a:solidFill>
                <a:latin typeface="IFFBPT+TimesNewRomanPS-BoldMT"/>
                <a:cs typeface="IFFBPT+TimesNewRomanPS-BoldMT"/>
              </a:rPr>
              <a:t>31.13</a:t>
            </a:r>
            <a:r>
              <a:rPr sz="800" spc="594" dirty="0">
                <a:solidFill>
                  <a:srgbClr val="000000"/>
                </a:solidFill>
                <a:latin typeface="IFFBPT+TimesNewRomanPS-BoldMT"/>
                <a:cs typeface="IFFBPT+TimesNewRomanPS-BoldMT"/>
              </a:rPr>
              <a:t> </a:t>
            </a:r>
            <a:r>
              <a:rPr sz="800" dirty="0">
                <a:solidFill>
                  <a:srgbClr val="000000"/>
                </a:solidFill>
                <a:latin typeface="IFFBPT+TimesNewRomanPS-BoldMT"/>
                <a:cs typeface="IFFBPT+TimesNewRomanPS-BoldMT"/>
              </a:rPr>
              <a:t>32.5</a:t>
            </a:r>
          </a:p>
        </p:txBody>
      </p:sp>
      <p:sp>
        <p:nvSpPr>
          <p:cNvPr id="11" name="object 11"/>
          <p:cNvSpPr txBox="1"/>
          <p:nvPr/>
        </p:nvSpPr>
        <p:spPr>
          <a:xfrm>
            <a:off x="1926546" y="835238"/>
            <a:ext cx="209525" cy="279916"/>
          </a:xfrm>
          <a:prstGeom prst="rect">
            <a:avLst/>
          </a:prstGeom>
        </p:spPr>
        <p:txBody>
          <a:bodyPr vert="horz" wrap="square" lIns="0" tIns="0" rIns="0" bIns="0" rtlCol="0">
            <a:spAutoFit/>
          </a:bodyPr>
          <a:lstStyle/>
          <a:p>
            <a:pPr marL="0" marR="0">
              <a:lnSpc>
                <a:spcPts val="1005"/>
              </a:lnSpc>
              <a:spcBef>
                <a:spcPts val="0"/>
              </a:spcBef>
              <a:spcAft>
                <a:spcPts val="0"/>
              </a:spcAft>
            </a:pPr>
            <a:r>
              <a:rPr sz="800" dirty="0">
                <a:solidFill>
                  <a:srgbClr val="000000"/>
                </a:solidFill>
                <a:latin typeface="BTCIPT+SymbolMT"/>
                <a:cs typeface="BTCIPT+SymbolMT"/>
              </a:rPr>
              <a:t>−</a:t>
            </a:r>
          </a:p>
        </p:txBody>
      </p:sp>
      <p:sp>
        <p:nvSpPr>
          <p:cNvPr id="12" name="object 12"/>
          <p:cNvSpPr txBox="1"/>
          <p:nvPr/>
        </p:nvSpPr>
        <p:spPr>
          <a:xfrm>
            <a:off x="1035627" y="908235"/>
            <a:ext cx="311352" cy="279916"/>
          </a:xfrm>
          <a:prstGeom prst="rect">
            <a:avLst/>
          </a:prstGeom>
        </p:spPr>
        <p:txBody>
          <a:bodyPr vert="horz" wrap="square" lIns="0" tIns="0" rIns="0" bIns="0" rtlCol="0">
            <a:spAutoFit/>
          </a:bodyPr>
          <a:lstStyle/>
          <a:p>
            <a:pPr marL="0" marR="0">
              <a:lnSpc>
                <a:spcPts val="1005"/>
              </a:lnSpc>
              <a:spcBef>
                <a:spcPts val="0"/>
              </a:spcBef>
              <a:spcAft>
                <a:spcPts val="0"/>
              </a:spcAft>
            </a:pPr>
            <a:r>
              <a:rPr sz="800" dirty="0">
                <a:solidFill>
                  <a:srgbClr val="000000"/>
                </a:solidFill>
                <a:latin typeface="IFFBPT+TimesNewRomanPS-BoldMT"/>
                <a:cs typeface="IFFBPT+TimesNewRomanPS-BoldMT"/>
              </a:rPr>
              <a:t>U</a:t>
            </a:r>
            <a:r>
              <a:rPr sz="800" spc="24" dirty="0">
                <a:solidFill>
                  <a:srgbClr val="000000"/>
                </a:solidFill>
                <a:latin typeface="IFFBPT+TimesNewRomanPS-BoldMT"/>
                <a:cs typeface="IFFBPT+TimesNewRomanPS-BoldMT"/>
              </a:rPr>
              <a:t> </a:t>
            </a:r>
            <a:r>
              <a:rPr sz="800" dirty="0">
                <a:solidFill>
                  <a:srgbClr val="000000"/>
                </a:solidFill>
                <a:latin typeface="BTCIPT+SymbolMT"/>
                <a:cs typeface="BTCIPT+SymbolMT"/>
              </a:rPr>
              <a:t>=</a:t>
            </a:r>
          </a:p>
        </p:txBody>
      </p:sp>
      <p:sp>
        <p:nvSpPr>
          <p:cNvPr id="13" name="object 13"/>
          <p:cNvSpPr txBox="1"/>
          <p:nvPr/>
        </p:nvSpPr>
        <p:spPr>
          <a:xfrm>
            <a:off x="1489265" y="908245"/>
            <a:ext cx="286687" cy="279916"/>
          </a:xfrm>
          <a:prstGeom prst="rect">
            <a:avLst/>
          </a:prstGeom>
        </p:spPr>
        <p:txBody>
          <a:bodyPr vert="horz" wrap="square" lIns="0" tIns="0" rIns="0" bIns="0" rtlCol="0">
            <a:spAutoFit/>
          </a:bodyPr>
          <a:lstStyle/>
          <a:p>
            <a:pPr marL="0" marR="0">
              <a:lnSpc>
                <a:spcPts val="1005"/>
              </a:lnSpc>
              <a:spcBef>
                <a:spcPts val="0"/>
              </a:spcBef>
              <a:spcAft>
                <a:spcPts val="0"/>
              </a:spcAft>
            </a:pPr>
            <a:r>
              <a:rPr sz="750" baseline="47000" dirty="0">
                <a:solidFill>
                  <a:srgbClr val="000000"/>
                </a:solidFill>
                <a:latin typeface="IFFBPT+TimesNewRomanPS-BoldMT"/>
                <a:cs typeface="IFFBPT+TimesNewRomanPS-BoldMT"/>
              </a:rPr>
              <a:t>0</a:t>
            </a:r>
            <a:r>
              <a:rPr sz="750" spc="170" baseline="47000" dirty="0">
                <a:solidFill>
                  <a:srgbClr val="000000"/>
                </a:solidFill>
                <a:latin typeface="IFFBPT+TimesNewRomanPS-BoldMT"/>
                <a:cs typeface="IFFBPT+TimesNewRomanPS-BoldMT"/>
              </a:rPr>
              <a:t> </a:t>
            </a:r>
            <a:r>
              <a:rPr sz="800" dirty="0">
                <a:solidFill>
                  <a:srgbClr val="000000"/>
                </a:solidFill>
                <a:latin typeface="BTCIPT+SymbolMT"/>
                <a:cs typeface="BTCIPT+SymbolMT"/>
              </a:rPr>
              <a:t>=</a:t>
            </a:r>
          </a:p>
        </p:txBody>
      </p:sp>
      <p:sp>
        <p:nvSpPr>
          <p:cNvPr id="14" name="object 14"/>
          <p:cNvSpPr txBox="1"/>
          <p:nvPr/>
        </p:nvSpPr>
        <p:spPr>
          <a:xfrm>
            <a:off x="2234694" y="908245"/>
            <a:ext cx="420174" cy="279916"/>
          </a:xfrm>
          <a:prstGeom prst="rect">
            <a:avLst/>
          </a:prstGeom>
        </p:spPr>
        <p:txBody>
          <a:bodyPr vert="horz" wrap="square" lIns="0" tIns="0" rIns="0" bIns="0" rtlCol="0">
            <a:spAutoFit/>
          </a:bodyPr>
          <a:lstStyle/>
          <a:p>
            <a:pPr marL="0" marR="0">
              <a:lnSpc>
                <a:spcPts val="1005"/>
              </a:lnSpc>
              <a:spcBef>
                <a:spcPts val="0"/>
              </a:spcBef>
              <a:spcAft>
                <a:spcPts val="0"/>
              </a:spcAft>
            </a:pPr>
            <a:r>
              <a:rPr sz="800" dirty="0">
                <a:solidFill>
                  <a:srgbClr val="000000"/>
                </a:solidFill>
                <a:latin typeface="BTCIPT+SymbolMT"/>
                <a:cs typeface="BTCIPT+SymbolMT"/>
              </a:rPr>
              <a:t>=</a:t>
            </a:r>
            <a:r>
              <a:rPr sz="800" spc="36" dirty="0">
                <a:solidFill>
                  <a:srgbClr val="000000"/>
                </a:solidFill>
                <a:latin typeface="BTCIPT+SymbolMT"/>
                <a:cs typeface="BTCIPT+SymbolMT"/>
              </a:rPr>
              <a:t> </a:t>
            </a:r>
            <a:r>
              <a:rPr sz="800" dirty="0">
                <a:solidFill>
                  <a:srgbClr val="000000"/>
                </a:solidFill>
                <a:latin typeface="IFFBPT+TimesNewRomanPS-BoldMT"/>
                <a:cs typeface="IFFBPT+TimesNewRomanPS-BoldMT"/>
              </a:rPr>
              <a:t>3.05</a:t>
            </a:r>
          </a:p>
        </p:txBody>
      </p:sp>
      <p:sp>
        <p:nvSpPr>
          <p:cNvPr id="15" name="object 15"/>
          <p:cNvSpPr txBox="1"/>
          <p:nvPr/>
        </p:nvSpPr>
        <p:spPr>
          <a:xfrm>
            <a:off x="1443814" y="1006394"/>
            <a:ext cx="210288" cy="267667"/>
          </a:xfrm>
          <a:prstGeom prst="rect">
            <a:avLst/>
          </a:prstGeom>
        </p:spPr>
        <p:txBody>
          <a:bodyPr vert="horz" wrap="square" lIns="0" tIns="0" rIns="0" bIns="0" rtlCol="0">
            <a:spAutoFit/>
          </a:bodyPr>
          <a:lstStyle/>
          <a:p>
            <a:pPr marL="0" marR="0">
              <a:lnSpc>
                <a:spcPts val="905"/>
              </a:lnSpc>
              <a:spcBef>
                <a:spcPts val="0"/>
              </a:spcBef>
              <a:spcAft>
                <a:spcPts val="0"/>
              </a:spcAft>
            </a:pPr>
            <a:r>
              <a:rPr sz="800" dirty="0">
                <a:solidFill>
                  <a:srgbClr val="000000"/>
                </a:solidFill>
                <a:latin typeface="IFFBPT+TimesNewRomanPS-BoldMT"/>
                <a:cs typeface="IFFBPT+TimesNewRomanPS-BoldMT"/>
              </a:rPr>
              <a:t>n</a:t>
            </a:r>
          </a:p>
        </p:txBody>
      </p:sp>
      <p:sp>
        <p:nvSpPr>
          <p:cNvPr id="16" name="object 16"/>
          <p:cNvSpPr txBox="1"/>
          <p:nvPr/>
        </p:nvSpPr>
        <p:spPr>
          <a:xfrm>
            <a:off x="1770666" y="1006394"/>
            <a:ext cx="459060" cy="267667"/>
          </a:xfrm>
          <a:prstGeom prst="rect">
            <a:avLst/>
          </a:prstGeom>
        </p:spPr>
        <p:txBody>
          <a:bodyPr vert="horz" wrap="square" lIns="0" tIns="0" rIns="0" bIns="0" rtlCol="0">
            <a:spAutoFit/>
          </a:bodyPr>
          <a:lstStyle/>
          <a:p>
            <a:pPr marL="0" marR="0">
              <a:lnSpc>
                <a:spcPts val="905"/>
              </a:lnSpc>
              <a:spcBef>
                <a:spcPts val="0"/>
              </a:spcBef>
              <a:spcAft>
                <a:spcPts val="0"/>
              </a:spcAft>
            </a:pPr>
            <a:r>
              <a:rPr sz="800" spc="31" dirty="0">
                <a:solidFill>
                  <a:srgbClr val="000000"/>
                </a:solidFill>
                <a:latin typeface="IFFBPT+TimesNewRomanPS-BoldMT"/>
                <a:cs typeface="IFFBPT+TimesNewRomanPS-BoldMT"/>
              </a:rPr>
              <a:t>1.1/</a:t>
            </a:r>
            <a:r>
              <a:rPr sz="800" spc="457" dirty="0">
                <a:solidFill>
                  <a:srgbClr val="000000"/>
                </a:solidFill>
                <a:latin typeface="IFFBPT+TimesNewRomanPS-BoldMT"/>
                <a:cs typeface="IFFBPT+TimesNewRomanPS-BoldMT"/>
              </a:rPr>
              <a:t> </a:t>
            </a:r>
            <a:r>
              <a:rPr sz="800" dirty="0">
                <a:solidFill>
                  <a:srgbClr val="000000"/>
                </a:solidFill>
                <a:latin typeface="IFFBPT+TimesNewRomanPS-BoldMT"/>
                <a:cs typeface="IFFBPT+TimesNewRomanPS-BoldMT"/>
              </a:rPr>
              <a:t>6</a:t>
            </a:r>
          </a:p>
        </p:txBody>
      </p:sp>
      <p:sp>
        <p:nvSpPr>
          <p:cNvPr id="17" name="object 17"/>
          <p:cNvSpPr txBox="1"/>
          <p:nvPr/>
        </p:nvSpPr>
        <p:spPr>
          <a:xfrm>
            <a:off x="671864" y="1198320"/>
            <a:ext cx="2969125" cy="306895"/>
          </a:xfrm>
          <a:prstGeom prst="rect">
            <a:avLst/>
          </a:prstGeom>
        </p:spPr>
        <p:txBody>
          <a:bodyPr vert="horz" wrap="square" lIns="0" tIns="0" rIns="0" bIns="0" rtlCol="0">
            <a:spAutoFit/>
          </a:bodyPr>
          <a:lstStyle/>
          <a:p>
            <a:pPr marL="0" marR="0">
              <a:lnSpc>
                <a:spcPts val="1085"/>
              </a:lnSpc>
              <a:spcBef>
                <a:spcPts val="0"/>
              </a:spcBef>
              <a:spcAft>
                <a:spcPts val="0"/>
              </a:spcAft>
            </a:pPr>
            <a:r>
              <a:rPr sz="550" dirty="0">
                <a:solidFill>
                  <a:srgbClr val="3232CC"/>
                </a:solidFill>
                <a:latin typeface="IOTCPM+Wingdings-Regular"/>
                <a:cs typeface="IOTCPM+Wingdings-Regular"/>
              </a:rPr>
              <a:t></a:t>
            </a:r>
            <a:r>
              <a:rPr sz="550" spc="373" dirty="0">
                <a:solidFill>
                  <a:srgbClr val="3232CC"/>
                </a:solidFill>
                <a:latin typeface="Times New Roman"/>
                <a:cs typeface="Times New Roman"/>
              </a:rPr>
              <a:t> </a:t>
            </a:r>
            <a:r>
              <a:rPr sz="900" b="1" dirty="0">
                <a:solidFill>
                  <a:srgbClr val="000000"/>
                </a:solidFill>
                <a:latin typeface="Tahoma"/>
                <a:cs typeface="Tahoma"/>
              </a:rPr>
              <a:t>3.</a:t>
            </a:r>
            <a:r>
              <a:rPr sz="900" spc="-10" dirty="0">
                <a:solidFill>
                  <a:srgbClr val="000000"/>
                </a:solidFill>
                <a:latin typeface="SimSun"/>
                <a:cs typeface="SimSun"/>
              </a:rPr>
              <a:t>确定显著水平</a:t>
            </a:r>
            <a:r>
              <a:rPr sz="900" dirty="0">
                <a:solidFill>
                  <a:srgbClr val="000000"/>
                </a:solidFill>
                <a:latin typeface="BTCIPT+SymbolMT"/>
                <a:cs typeface="BTCIPT+SymbolMT"/>
              </a:rPr>
              <a:t>α</a:t>
            </a:r>
            <a:r>
              <a:rPr sz="900" b="1" dirty="0">
                <a:solidFill>
                  <a:srgbClr val="000000"/>
                </a:solidFill>
                <a:latin typeface="Tahoma"/>
                <a:cs typeface="Tahoma"/>
              </a:rPr>
              <a:t>=0.05</a:t>
            </a:r>
            <a:r>
              <a:rPr sz="900" spc="-12" dirty="0">
                <a:solidFill>
                  <a:srgbClr val="000000"/>
                </a:solidFill>
                <a:latin typeface="SimSun"/>
                <a:cs typeface="SimSun"/>
              </a:rPr>
              <a:t>（或</a:t>
            </a:r>
            <a:r>
              <a:rPr sz="900" b="1" dirty="0">
                <a:solidFill>
                  <a:srgbClr val="000000"/>
                </a:solidFill>
                <a:latin typeface="Tahoma"/>
                <a:cs typeface="Tahoma"/>
              </a:rPr>
              <a:t>0.01</a:t>
            </a:r>
            <a:r>
              <a:rPr sz="900" spc="-10" dirty="0">
                <a:solidFill>
                  <a:srgbClr val="000000"/>
                </a:solidFill>
                <a:latin typeface="SimSun"/>
                <a:cs typeface="SimSun"/>
              </a:rPr>
              <a:t>）和相应的临界</a:t>
            </a:r>
          </a:p>
        </p:txBody>
      </p:sp>
      <p:sp>
        <p:nvSpPr>
          <p:cNvPr id="18" name="object 18"/>
          <p:cNvSpPr txBox="1"/>
          <p:nvPr/>
        </p:nvSpPr>
        <p:spPr>
          <a:xfrm>
            <a:off x="788784" y="1319913"/>
            <a:ext cx="738129" cy="309277"/>
          </a:xfrm>
          <a:prstGeom prst="rect">
            <a:avLst/>
          </a:prstGeom>
        </p:spPr>
        <p:txBody>
          <a:bodyPr vert="horz" wrap="square" lIns="0" tIns="0" rIns="0" bIns="0" rtlCol="0">
            <a:spAutoFit/>
          </a:bodyPr>
          <a:lstStyle/>
          <a:p>
            <a:pPr marL="0" marR="0">
              <a:lnSpc>
                <a:spcPts val="1085"/>
              </a:lnSpc>
              <a:spcBef>
                <a:spcPts val="0"/>
              </a:spcBef>
              <a:spcAft>
                <a:spcPts val="0"/>
              </a:spcAft>
            </a:pPr>
            <a:r>
              <a:rPr sz="900" spc="-12" dirty="0">
                <a:solidFill>
                  <a:srgbClr val="000000"/>
                </a:solidFill>
                <a:latin typeface="SimSun"/>
                <a:cs typeface="SimSun"/>
              </a:rPr>
              <a:t>值</a:t>
            </a:r>
            <a:r>
              <a:rPr sz="900" dirty="0">
                <a:solidFill>
                  <a:srgbClr val="000000"/>
                </a:solidFill>
                <a:latin typeface="BTCIPT+SymbolMT"/>
                <a:cs typeface="BTCIPT+SymbolMT"/>
              </a:rPr>
              <a:t>μ</a:t>
            </a:r>
            <a:r>
              <a:rPr sz="900" spc="138" dirty="0">
                <a:solidFill>
                  <a:srgbClr val="000000"/>
                </a:solidFill>
                <a:latin typeface="BTCIPT+SymbolMT"/>
                <a:cs typeface="BTCIPT+SymbolMT"/>
              </a:rPr>
              <a:t> </a:t>
            </a:r>
            <a:r>
              <a:rPr sz="900" b="1" dirty="0">
                <a:solidFill>
                  <a:srgbClr val="000000"/>
                </a:solidFill>
                <a:latin typeface="Tahoma"/>
                <a:cs typeface="Tahoma"/>
              </a:rPr>
              <a:t>=1.96</a:t>
            </a:r>
          </a:p>
        </p:txBody>
      </p:sp>
      <p:sp>
        <p:nvSpPr>
          <p:cNvPr id="19" name="object 19"/>
          <p:cNvSpPr txBox="1"/>
          <p:nvPr/>
        </p:nvSpPr>
        <p:spPr>
          <a:xfrm>
            <a:off x="966503" y="1389499"/>
            <a:ext cx="160686" cy="204380"/>
          </a:xfrm>
          <a:prstGeom prst="rect">
            <a:avLst/>
          </a:prstGeom>
        </p:spPr>
        <p:txBody>
          <a:bodyPr vert="horz" wrap="square" lIns="0" tIns="0" rIns="0" bIns="0" rtlCol="0">
            <a:spAutoFit/>
          </a:bodyPr>
          <a:lstStyle/>
          <a:p>
            <a:pPr marL="0" marR="0">
              <a:lnSpc>
                <a:spcPts val="710"/>
              </a:lnSpc>
              <a:spcBef>
                <a:spcPts val="0"/>
              </a:spcBef>
              <a:spcAft>
                <a:spcPts val="0"/>
              </a:spcAft>
            </a:pPr>
            <a:r>
              <a:rPr sz="600" dirty="0">
                <a:solidFill>
                  <a:srgbClr val="000000"/>
                </a:solidFill>
                <a:latin typeface="BTCIPT+SymbolMT"/>
                <a:cs typeface="BTCIPT+SymbolMT"/>
              </a:rPr>
              <a:t>α</a:t>
            </a:r>
          </a:p>
        </p:txBody>
      </p:sp>
      <p:sp>
        <p:nvSpPr>
          <p:cNvPr id="20" name="object 20"/>
          <p:cNvSpPr txBox="1"/>
          <p:nvPr/>
        </p:nvSpPr>
        <p:spPr>
          <a:xfrm>
            <a:off x="671864" y="1468794"/>
            <a:ext cx="2436599" cy="328334"/>
          </a:xfrm>
          <a:prstGeom prst="rect">
            <a:avLst/>
          </a:prstGeom>
        </p:spPr>
        <p:txBody>
          <a:bodyPr vert="horz" wrap="square" lIns="0" tIns="0" rIns="0" bIns="0" rtlCol="0">
            <a:spAutoFit/>
          </a:bodyPr>
          <a:lstStyle/>
          <a:p>
            <a:pPr marL="0" marR="0">
              <a:lnSpc>
                <a:spcPts val="1085"/>
              </a:lnSpc>
              <a:spcBef>
                <a:spcPts val="0"/>
              </a:spcBef>
              <a:spcAft>
                <a:spcPts val="0"/>
              </a:spcAft>
            </a:pPr>
            <a:r>
              <a:rPr sz="550" dirty="0">
                <a:solidFill>
                  <a:srgbClr val="3232CC"/>
                </a:solidFill>
                <a:latin typeface="IOTCPM+Wingdings-Regular"/>
                <a:cs typeface="IOTCPM+Wingdings-Regular"/>
              </a:rPr>
              <a:t></a:t>
            </a:r>
            <a:r>
              <a:rPr sz="550" spc="373" dirty="0">
                <a:solidFill>
                  <a:srgbClr val="3232CC"/>
                </a:solidFill>
                <a:latin typeface="Times New Roman"/>
                <a:cs typeface="Times New Roman"/>
              </a:rPr>
              <a:t> </a:t>
            </a:r>
            <a:r>
              <a:rPr sz="900" b="1" dirty="0">
                <a:solidFill>
                  <a:srgbClr val="000000"/>
                </a:solidFill>
                <a:latin typeface="Tahoma"/>
                <a:cs typeface="Tahoma"/>
              </a:rPr>
              <a:t>4.</a:t>
            </a:r>
            <a:r>
              <a:rPr sz="900" spc="-10" dirty="0">
                <a:solidFill>
                  <a:srgbClr val="000000"/>
                </a:solidFill>
                <a:latin typeface="SimSun"/>
                <a:cs typeface="SimSun"/>
              </a:rPr>
              <a:t>将计算的</a:t>
            </a:r>
            <a:r>
              <a:rPr sz="900" b="1" dirty="0">
                <a:solidFill>
                  <a:srgbClr val="000000"/>
                </a:solidFill>
                <a:latin typeface="Tahoma"/>
                <a:cs typeface="Tahoma"/>
              </a:rPr>
              <a:t>U=3.05</a:t>
            </a:r>
            <a:r>
              <a:rPr sz="900" spc="-12" dirty="0">
                <a:solidFill>
                  <a:srgbClr val="000000"/>
                </a:solidFill>
                <a:latin typeface="SimSun"/>
                <a:cs typeface="SimSun"/>
              </a:rPr>
              <a:t>与</a:t>
            </a:r>
            <a:r>
              <a:rPr sz="900" dirty="0">
                <a:solidFill>
                  <a:srgbClr val="000000"/>
                </a:solidFill>
                <a:latin typeface="BTCIPT+SymbolMT"/>
                <a:cs typeface="BTCIPT+SymbolMT"/>
              </a:rPr>
              <a:t>μ</a:t>
            </a:r>
            <a:r>
              <a:rPr sz="900" spc="-10" baseline="-27000" dirty="0">
                <a:solidFill>
                  <a:srgbClr val="000000"/>
                </a:solidFill>
                <a:latin typeface="BTCIPT+SymbolMT"/>
                <a:cs typeface="BTCIPT+SymbolMT"/>
              </a:rPr>
              <a:t>α</a:t>
            </a:r>
            <a:r>
              <a:rPr sz="900" b="1" spc="-10" dirty="0">
                <a:solidFill>
                  <a:srgbClr val="000000"/>
                </a:solidFill>
                <a:latin typeface="Tahoma"/>
                <a:cs typeface="Tahoma"/>
              </a:rPr>
              <a:t>=1.96</a:t>
            </a:r>
            <a:r>
              <a:rPr sz="900" spc="-10" dirty="0">
                <a:solidFill>
                  <a:srgbClr val="000000"/>
                </a:solidFill>
                <a:latin typeface="SimSun"/>
                <a:cs typeface="SimSun"/>
              </a:rPr>
              <a:t>进行比较</a:t>
            </a:r>
          </a:p>
        </p:txBody>
      </p:sp>
      <p:sp>
        <p:nvSpPr>
          <p:cNvPr id="21" name="object 21"/>
          <p:cNvSpPr txBox="1"/>
          <p:nvPr/>
        </p:nvSpPr>
        <p:spPr>
          <a:xfrm>
            <a:off x="671864" y="1617673"/>
            <a:ext cx="2730212" cy="328547"/>
          </a:xfrm>
          <a:prstGeom prst="rect">
            <a:avLst/>
          </a:prstGeom>
        </p:spPr>
        <p:txBody>
          <a:bodyPr vert="horz" wrap="square" lIns="0" tIns="0" rIns="0" bIns="0" rtlCol="0">
            <a:spAutoFit/>
          </a:bodyPr>
          <a:lstStyle/>
          <a:p>
            <a:pPr marL="0" marR="0">
              <a:lnSpc>
                <a:spcPts val="1085"/>
              </a:lnSpc>
              <a:spcBef>
                <a:spcPts val="0"/>
              </a:spcBef>
              <a:spcAft>
                <a:spcPts val="0"/>
              </a:spcAft>
            </a:pPr>
            <a:r>
              <a:rPr sz="550" dirty="0">
                <a:solidFill>
                  <a:srgbClr val="3232CC"/>
                </a:solidFill>
                <a:latin typeface="IOTCPM+Wingdings-Regular"/>
                <a:cs typeface="IOTCPM+Wingdings-Regular"/>
              </a:rPr>
              <a:t></a:t>
            </a:r>
            <a:r>
              <a:rPr sz="550" spc="373" dirty="0">
                <a:solidFill>
                  <a:srgbClr val="3232CC"/>
                </a:solidFill>
                <a:latin typeface="Times New Roman"/>
                <a:cs typeface="Times New Roman"/>
              </a:rPr>
              <a:t> </a:t>
            </a:r>
            <a:r>
              <a:rPr sz="900" b="1" dirty="0">
                <a:solidFill>
                  <a:srgbClr val="000000"/>
                </a:solidFill>
                <a:latin typeface="Tahoma"/>
                <a:cs typeface="Tahoma"/>
              </a:rPr>
              <a:t>5.</a:t>
            </a:r>
            <a:r>
              <a:rPr sz="900" dirty="0">
                <a:solidFill>
                  <a:srgbClr val="000000"/>
                </a:solidFill>
                <a:latin typeface="SimSun"/>
                <a:cs typeface="SimSun"/>
              </a:rPr>
              <a:t>下结论：因为</a:t>
            </a:r>
            <a:r>
              <a:rPr sz="900" b="1" dirty="0">
                <a:solidFill>
                  <a:srgbClr val="000000"/>
                </a:solidFill>
                <a:latin typeface="Tahoma"/>
                <a:cs typeface="Tahoma"/>
              </a:rPr>
              <a:t>U=3.05&gt;</a:t>
            </a:r>
            <a:r>
              <a:rPr sz="900" b="1" spc="-11" dirty="0">
                <a:solidFill>
                  <a:srgbClr val="000000"/>
                </a:solidFill>
                <a:latin typeface="Tahoma"/>
                <a:cs typeface="Tahoma"/>
              </a:rPr>
              <a:t> </a:t>
            </a:r>
            <a:r>
              <a:rPr sz="900" dirty="0">
                <a:solidFill>
                  <a:srgbClr val="000000"/>
                </a:solidFill>
                <a:latin typeface="BTCIPT+SymbolMT"/>
                <a:cs typeface="BTCIPT+SymbolMT"/>
              </a:rPr>
              <a:t>μ</a:t>
            </a:r>
            <a:r>
              <a:rPr sz="900" baseline="-27000" dirty="0">
                <a:solidFill>
                  <a:srgbClr val="000000"/>
                </a:solidFill>
                <a:latin typeface="BTCIPT+SymbolMT"/>
                <a:cs typeface="BTCIPT+SymbolMT"/>
              </a:rPr>
              <a:t>α</a:t>
            </a:r>
            <a:r>
              <a:rPr sz="900" spc="179" baseline="-27000" dirty="0">
                <a:solidFill>
                  <a:srgbClr val="000000"/>
                </a:solidFill>
                <a:latin typeface="BTCIPT+SymbolMT"/>
                <a:cs typeface="BTCIPT+SymbolMT"/>
              </a:rPr>
              <a:t> </a:t>
            </a:r>
            <a:r>
              <a:rPr sz="900" b="1" dirty="0">
                <a:solidFill>
                  <a:srgbClr val="000000"/>
                </a:solidFill>
                <a:latin typeface="Tahoma"/>
                <a:cs typeface="Tahoma"/>
              </a:rPr>
              <a:t>=1.96</a:t>
            </a:r>
            <a:r>
              <a:rPr sz="900" dirty="0">
                <a:solidFill>
                  <a:srgbClr val="000000"/>
                </a:solidFill>
                <a:latin typeface="SimSun"/>
                <a:cs typeface="SimSun"/>
              </a:rPr>
              <a:t>，故</a:t>
            </a:r>
            <a:r>
              <a:rPr sz="900" b="1" dirty="0">
                <a:solidFill>
                  <a:srgbClr val="000000"/>
                </a:solidFill>
                <a:latin typeface="Tahoma"/>
                <a:cs typeface="Tahoma"/>
              </a:rPr>
              <a:t>P&lt;</a:t>
            </a:r>
          </a:p>
        </p:txBody>
      </p:sp>
      <p:sp>
        <p:nvSpPr>
          <p:cNvPr id="22" name="object 22"/>
          <p:cNvSpPr txBox="1"/>
          <p:nvPr/>
        </p:nvSpPr>
        <p:spPr>
          <a:xfrm>
            <a:off x="788786" y="1739525"/>
            <a:ext cx="2876409" cy="309277"/>
          </a:xfrm>
          <a:prstGeom prst="rect">
            <a:avLst/>
          </a:prstGeom>
        </p:spPr>
        <p:txBody>
          <a:bodyPr vert="horz" wrap="square" lIns="0" tIns="0" rIns="0" bIns="0" rtlCol="0">
            <a:spAutoFit/>
          </a:bodyPr>
          <a:lstStyle/>
          <a:p>
            <a:pPr marL="0" marR="0">
              <a:lnSpc>
                <a:spcPts val="1085"/>
              </a:lnSpc>
              <a:spcBef>
                <a:spcPts val="0"/>
              </a:spcBef>
              <a:spcAft>
                <a:spcPts val="0"/>
              </a:spcAft>
            </a:pPr>
            <a:r>
              <a:rPr sz="900" dirty="0">
                <a:solidFill>
                  <a:srgbClr val="000000"/>
                </a:solidFill>
                <a:latin typeface="BTCIPT+SymbolMT"/>
                <a:cs typeface="BTCIPT+SymbolMT"/>
              </a:rPr>
              <a:t>α</a:t>
            </a:r>
            <a:r>
              <a:rPr sz="900" b="1" spc="-10" dirty="0">
                <a:solidFill>
                  <a:srgbClr val="000000"/>
                </a:solidFill>
                <a:latin typeface="Tahoma"/>
                <a:cs typeface="Tahoma"/>
              </a:rPr>
              <a:t>=0.05</a:t>
            </a:r>
            <a:r>
              <a:rPr sz="900" dirty="0">
                <a:solidFill>
                  <a:srgbClr val="000000"/>
                </a:solidFill>
                <a:latin typeface="SimSun"/>
                <a:cs typeface="SimSun"/>
              </a:rPr>
              <a:t>小概率事件发生</a:t>
            </a:r>
            <a:r>
              <a:rPr sz="900" spc="-199" dirty="0">
                <a:solidFill>
                  <a:srgbClr val="000000"/>
                </a:solidFill>
                <a:latin typeface="SimSun"/>
                <a:cs typeface="SimSun"/>
              </a:rPr>
              <a:t> </a:t>
            </a:r>
            <a:r>
              <a:rPr sz="900" dirty="0">
                <a:solidFill>
                  <a:srgbClr val="000000"/>
                </a:solidFill>
                <a:latin typeface="SimSun"/>
                <a:cs typeface="SimSun"/>
              </a:rPr>
              <a:t>，则拒绝</a:t>
            </a:r>
            <a:r>
              <a:rPr sz="900" b="1" dirty="0">
                <a:solidFill>
                  <a:srgbClr val="000000"/>
                </a:solidFill>
                <a:latin typeface="Tahoma"/>
                <a:cs typeface="Tahoma"/>
              </a:rPr>
              <a:t>H</a:t>
            </a:r>
            <a:r>
              <a:rPr sz="900" b="1" spc="98" dirty="0">
                <a:solidFill>
                  <a:srgbClr val="000000"/>
                </a:solidFill>
                <a:latin typeface="Tahoma"/>
                <a:cs typeface="Tahoma"/>
              </a:rPr>
              <a:t> </a:t>
            </a:r>
            <a:r>
              <a:rPr sz="900" dirty="0">
                <a:solidFill>
                  <a:srgbClr val="000000"/>
                </a:solidFill>
                <a:latin typeface="SimSun"/>
                <a:cs typeface="SimSun"/>
              </a:rPr>
              <a:t>。不认为抗断</a:t>
            </a:r>
          </a:p>
        </p:txBody>
      </p:sp>
      <p:sp>
        <p:nvSpPr>
          <p:cNvPr id="23" name="object 23"/>
          <p:cNvSpPr txBox="1"/>
          <p:nvPr/>
        </p:nvSpPr>
        <p:spPr>
          <a:xfrm>
            <a:off x="2564929" y="1809470"/>
            <a:ext cx="161117" cy="203052"/>
          </a:xfrm>
          <a:prstGeom prst="rect">
            <a:avLst/>
          </a:prstGeom>
        </p:spPr>
        <p:txBody>
          <a:bodyPr vert="horz" wrap="square" lIns="0" tIns="0" rIns="0" bIns="0" rtlCol="0">
            <a:spAutoFit/>
          </a:bodyPr>
          <a:lstStyle/>
          <a:p>
            <a:pPr marL="0" marR="0">
              <a:lnSpc>
                <a:spcPts val="700"/>
              </a:lnSpc>
              <a:spcBef>
                <a:spcPts val="0"/>
              </a:spcBef>
              <a:spcAft>
                <a:spcPts val="0"/>
              </a:spcAft>
            </a:pPr>
            <a:r>
              <a:rPr sz="600" b="1" dirty="0">
                <a:solidFill>
                  <a:srgbClr val="000000"/>
                </a:solidFill>
                <a:latin typeface="Tahoma"/>
                <a:cs typeface="Tahoma"/>
              </a:rPr>
              <a:t>0</a:t>
            </a:r>
          </a:p>
        </p:txBody>
      </p:sp>
      <p:sp>
        <p:nvSpPr>
          <p:cNvPr id="24" name="object 24"/>
          <p:cNvSpPr txBox="1"/>
          <p:nvPr/>
        </p:nvSpPr>
        <p:spPr>
          <a:xfrm>
            <a:off x="788790" y="1862459"/>
            <a:ext cx="872973" cy="307244"/>
          </a:xfrm>
          <a:prstGeom prst="rect">
            <a:avLst/>
          </a:prstGeom>
        </p:spPr>
        <p:txBody>
          <a:bodyPr vert="horz" wrap="square" lIns="0" tIns="0" rIns="0" bIns="0" rtlCol="0">
            <a:spAutoFit/>
          </a:bodyPr>
          <a:lstStyle/>
          <a:p>
            <a:pPr marL="0" marR="0">
              <a:lnSpc>
                <a:spcPts val="1070"/>
              </a:lnSpc>
              <a:spcBef>
                <a:spcPts val="0"/>
              </a:spcBef>
              <a:spcAft>
                <a:spcPts val="0"/>
              </a:spcAft>
            </a:pPr>
            <a:r>
              <a:rPr sz="900" spc="-10" dirty="0">
                <a:solidFill>
                  <a:srgbClr val="000000"/>
                </a:solidFill>
                <a:latin typeface="SimSun"/>
                <a:cs typeface="SimSun"/>
              </a:rPr>
              <a:t>强度为</a:t>
            </a:r>
            <a:r>
              <a:rPr sz="900" b="1" dirty="0">
                <a:solidFill>
                  <a:srgbClr val="000000"/>
                </a:solidFill>
                <a:latin typeface="Tahoma"/>
                <a:cs typeface="Tahoma"/>
              </a:rPr>
              <a:t>32.5</a:t>
            </a:r>
            <a:r>
              <a:rPr sz="900" dirty="0">
                <a:solidFill>
                  <a:srgbClr val="000000"/>
                </a:solidFill>
                <a:latin typeface="SimSun"/>
                <a:cs typeface="SimSun"/>
              </a:rPr>
              <a:t>。</a:t>
            </a:r>
          </a:p>
        </p:txBody>
      </p:sp>
      <p:sp>
        <p:nvSpPr>
          <p:cNvPr id="25" name="object 25"/>
          <p:cNvSpPr txBox="1"/>
          <p:nvPr/>
        </p:nvSpPr>
        <p:spPr>
          <a:xfrm>
            <a:off x="671864" y="2011332"/>
            <a:ext cx="2858843" cy="304345"/>
          </a:xfrm>
          <a:prstGeom prst="rect">
            <a:avLst/>
          </a:prstGeom>
        </p:spPr>
        <p:txBody>
          <a:bodyPr vert="horz" wrap="square" lIns="0" tIns="0" rIns="0" bIns="0" rtlCol="0">
            <a:spAutoFit/>
          </a:bodyPr>
          <a:lstStyle/>
          <a:p>
            <a:pPr marL="0" marR="0">
              <a:lnSpc>
                <a:spcPts val="1070"/>
              </a:lnSpc>
              <a:spcBef>
                <a:spcPts val="0"/>
              </a:spcBef>
              <a:spcAft>
                <a:spcPts val="0"/>
              </a:spcAft>
            </a:pPr>
            <a:r>
              <a:rPr sz="550" dirty="0">
                <a:solidFill>
                  <a:srgbClr val="3232CC"/>
                </a:solidFill>
                <a:latin typeface="IOTCPM+Wingdings-Regular"/>
                <a:cs typeface="IOTCPM+Wingdings-Regular"/>
              </a:rPr>
              <a:t></a:t>
            </a:r>
            <a:r>
              <a:rPr sz="550" spc="373" dirty="0">
                <a:solidFill>
                  <a:srgbClr val="3232CC"/>
                </a:solidFill>
                <a:latin typeface="Times New Roman"/>
                <a:cs typeface="Times New Roman"/>
              </a:rPr>
              <a:t> </a:t>
            </a:r>
            <a:r>
              <a:rPr sz="900" b="1" dirty="0">
                <a:solidFill>
                  <a:srgbClr val="000000"/>
                </a:solidFill>
                <a:latin typeface="Tahoma"/>
                <a:cs typeface="Tahoma"/>
              </a:rPr>
              <a:t>6.</a:t>
            </a:r>
            <a:r>
              <a:rPr sz="900" dirty="0">
                <a:solidFill>
                  <a:srgbClr val="000000"/>
                </a:solidFill>
                <a:latin typeface="SimSun"/>
                <a:cs typeface="SimSun"/>
              </a:rPr>
              <a:t>依据统计结论，作出专业（经济学）上的解释</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object 1"/>
              <p:cNvSpPr/>
              <p:nvPr/>
            </p:nvSpPr>
            <p:spPr>
              <a:xfrm>
                <a:off x="2463056" y="908065"/>
                <a:ext cx="1296144" cy="38004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900" b="0" i="1" smtClean="0">
                          <a:latin typeface="Cambria Math" panose="02040503050406030204" pitchFamily="18" charset="0"/>
                        </a:rPr>
                        <m:t>𝑡</m:t>
                      </m:r>
                      <m:r>
                        <a:rPr lang="en-US" altLang="zh-CN" sz="900" b="0" i="1" smtClean="0">
                          <a:latin typeface="Cambria Math" panose="02040503050406030204" pitchFamily="18" charset="0"/>
                        </a:rPr>
                        <m:t>=</m:t>
                      </m:r>
                      <m:f>
                        <m:fPr>
                          <m:ctrlPr>
                            <a:rPr lang="en-US" altLang="zh-CN" sz="900" b="0" i="1" smtClean="0">
                              <a:latin typeface="Cambria Math" panose="02040503050406030204" pitchFamily="18" charset="0"/>
                            </a:rPr>
                          </m:ctrlPr>
                        </m:fPr>
                        <m:num>
                          <m:d>
                            <m:dPr>
                              <m:begChr m:val="|"/>
                              <m:endChr m:val="|"/>
                              <m:ctrlPr>
                                <a:rPr lang="en-US" altLang="zh-CN" sz="900" b="0" i="1" smtClean="0">
                                  <a:latin typeface="Cambria Math" panose="02040503050406030204" pitchFamily="18" charset="0"/>
                                </a:rPr>
                              </m:ctrlPr>
                            </m:dPr>
                            <m:e>
                              <m:acc>
                                <m:accPr>
                                  <m:chr m:val="̅"/>
                                  <m:ctrlPr>
                                    <a:rPr lang="en-US" altLang="zh-CN" sz="900" b="0" i="1" smtClean="0">
                                      <a:latin typeface="Cambria Math" panose="02040503050406030204" pitchFamily="18" charset="0"/>
                                    </a:rPr>
                                  </m:ctrlPr>
                                </m:accPr>
                                <m:e>
                                  <m:r>
                                    <a:rPr lang="en-US" altLang="zh-CN" sz="900" b="0" i="1" smtClean="0">
                                      <a:latin typeface="Cambria Math" panose="02040503050406030204" pitchFamily="18" charset="0"/>
                                    </a:rPr>
                                    <m:t>𝑥</m:t>
                                  </m:r>
                                </m:e>
                              </m:acc>
                              <m:r>
                                <a:rPr lang="en-US" altLang="zh-CN" sz="900" b="0" i="1" smtClean="0">
                                  <a:latin typeface="Cambria Math" panose="02040503050406030204" pitchFamily="18" charset="0"/>
                                </a:rPr>
                                <m:t>−</m:t>
                              </m:r>
                              <m:sSub>
                                <m:sSubPr>
                                  <m:ctrlPr>
                                    <a:rPr lang="en-US" altLang="zh-CN" sz="900" b="0" i="1" smtClean="0">
                                      <a:latin typeface="Cambria Math" panose="02040503050406030204" pitchFamily="18" charset="0"/>
                                    </a:rPr>
                                  </m:ctrlPr>
                                </m:sSubPr>
                                <m:e>
                                  <m:r>
                                    <a:rPr lang="zh-CN" altLang="en-US" sz="900" b="0" i="1" smtClean="0">
                                      <a:latin typeface="Cambria Math" panose="02040503050406030204" pitchFamily="18" charset="0"/>
                                    </a:rPr>
                                    <m:t>𝜇</m:t>
                                  </m:r>
                                </m:e>
                                <m:sub>
                                  <m:r>
                                    <a:rPr lang="en-US" altLang="zh-CN" sz="900" b="0" i="1" smtClean="0">
                                      <a:latin typeface="Cambria Math" panose="02040503050406030204" pitchFamily="18" charset="0"/>
                                    </a:rPr>
                                    <m:t>0</m:t>
                                  </m:r>
                                </m:sub>
                              </m:sSub>
                            </m:e>
                          </m:d>
                        </m:num>
                        <m:den>
                          <m:f>
                            <m:fPr>
                              <m:type m:val="skw"/>
                              <m:ctrlPr>
                                <a:rPr lang="en-US" altLang="zh-CN" sz="900" b="0" i="1" smtClean="0">
                                  <a:latin typeface="Cambria Math" panose="02040503050406030204" pitchFamily="18" charset="0"/>
                                </a:rPr>
                              </m:ctrlPr>
                            </m:fPr>
                            <m:num>
                              <m:r>
                                <a:rPr lang="en-US" altLang="zh-CN" sz="900" b="0" i="1" smtClean="0">
                                  <a:latin typeface="Cambria Math" panose="02040503050406030204" pitchFamily="18" charset="0"/>
                                </a:rPr>
                                <m:t>𝑆</m:t>
                              </m:r>
                            </m:num>
                            <m:den>
                              <m:rad>
                                <m:radPr>
                                  <m:degHide m:val="on"/>
                                  <m:ctrlPr>
                                    <a:rPr lang="en-US" altLang="zh-CN" sz="900" b="0" i="1" smtClean="0">
                                      <a:latin typeface="Cambria Math" panose="02040503050406030204" pitchFamily="18" charset="0"/>
                                    </a:rPr>
                                  </m:ctrlPr>
                                </m:radPr>
                                <m:deg/>
                                <m:e>
                                  <m:r>
                                    <a:rPr lang="en-US" altLang="zh-CN" sz="900" b="0" i="1" smtClean="0">
                                      <a:latin typeface="Cambria Math" panose="02040503050406030204" pitchFamily="18" charset="0"/>
                                    </a:rPr>
                                    <m:t>𝑛</m:t>
                                  </m:r>
                                </m:e>
                              </m:rad>
                            </m:den>
                          </m:f>
                        </m:den>
                      </m:f>
                    </m:oMath>
                  </m:oMathPara>
                </a14:m>
                <a:endParaRPr sz="900" dirty="0"/>
              </a:p>
            </p:txBody>
          </p:sp>
        </mc:Choice>
        <mc:Fallback xmlns="">
          <p:sp>
            <p:nvSpPr>
              <p:cNvPr id="2" name="object 1"/>
              <p:cNvSpPr>
                <a:spLocks noRot="1" noChangeAspect="1" noMove="1" noResize="1" noEditPoints="1" noAdjustHandles="1" noChangeArrowheads="1" noChangeShapeType="1" noTextEdit="1"/>
              </p:cNvSpPr>
              <p:nvPr/>
            </p:nvSpPr>
            <p:spPr>
              <a:xfrm>
                <a:off x="2463056" y="908065"/>
                <a:ext cx="1296144" cy="380040"/>
              </a:xfrm>
              <a:prstGeom prst="rect">
                <a:avLst/>
              </a:prstGeom>
              <a:blipFill>
                <a:blip r:embed="rId2"/>
                <a:stretch>
                  <a:fillRect t="-32258" b="-100000"/>
                </a:stretch>
              </a:blipFill>
            </p:spPr>
            <p:txBody>
              <a:bodyPr/>
              <a:lstStyle/>
              <a:p>
                <a:r>
                  <a:rPr lang="zh-CN" altLang="en-US">
                    <a:noFill/>
                  </a:rPr>
                  <a:t> </a:t>
                </a:r>
              </a:p>
            </p:txBody>
          </p:sp>
        </mc:Fallback>
      </mc:AlternateContent>
      <p:sp>
        <p:nvSpPr>
          <p:cNvPr id="3" name="object 3"/>
          <p:cNvSpPr txBox="1"/>
          <p:nvPr/>
        </p:nvSpPr>
        <p:spPr>
          <a:xfrm>
            <a:off x="573390" y="191012"/>
            <a:ext cx="3052204" cy="153888"/>
          </a:xfrm>
          <a:prstGeom prst="rect">
            <a:avLst/>
          </a:prstGeom>
        </p:spPr>
        <p:txBody>
          <a:bodyPr vert="horz" wrap="square" lIns="0" tIns="0" rIns="0" bIns="0" rtlCol="0">
            <a:spAutoFit/>
          </a:bodyPr>
          <a:lstStyle/>
          <a:p>
            <a:pPr marL="0" marR="0">
              <a:lnSpc>
                <a:spcPts val="1155"/>
              </a:lnSpc>
              <a:spcBef>
                <a:spcPts val="0"/>
              </a:spcBef>
              <a:spcAft>
                <a:spcPts val="0"/>
              </a:spcAft>
            </a:pPr>
            <a:r>
              <a:rPr lang="en-US" altLang="zh-CN" sz="1100" b="1" dirty="0">
                <a:solidFill>
                  <a:srgbClr val="FF0000"/>
                </a:solidFill>
                <a:latin typeface="KaiTi" panose="02010609060101010101" pitchFamily="49" charset="-122"/>
                <a:ea typeface="KaiTi" panose="02010609060101010101" pitchFamily="49" charset="-122"/>
                <a:cs typeface="Tahoma"/>
              </a:rPr>
              <a:t>3</a:t>
            </a:r>
            <a:r>
              <a:rPr lang="zh-CN" altLang="en-US" sz="1100" b="1" dirty="0">
                <a:solidFill>
                  <a:srgbClr val="FF0000"/>
                </a:solidFill>
                <a:latin typeface="KaiTi" panose="02010609060101010101" pitchFamily="49" charset="-122"/>
                <a:ea typeface="KaiTi" panose="02010609060101010101" pitchFamily="49" charset="-122"/>
                <a:cs typeface="Tahoma"/>
              </a:rPr>
              <a:t>、</a:t>
            </a:r>
            <a:r>
              <a:rPr lang="en-US" sz="1100" b="1" dirty="0">
                <a:solidFill>
                  <a:srgbClr val="FF0000"/>
                </a:solidFill>
                <a:latin typeface="KaiTi" panose="02010609060101010101" pitchFamily="49" charset="-122"/>
                <a:ea typeface="KaiTi" panose="02010609060101010101" pitchFamily="49" charset="-122"/>
                <a:cs typeface="Tahoma"/>
              </a:rPr>
              <a:t>t</a:t>
            </a:r>
            <a:r>
              <a:rPr lang="zh-CN" altLang="en-US" sz="1100" b="1" dirty="0">
                <a:solidFill>
                  <a:srgbClr val="FF0000"/>
                </a:solidFill>
                <a:latin typeface="KaiTi" panose="02010609060101010101" pitchFamily="49" charset="-122"/>
                <a:ea typeface="KaiTi" panose="02010609060101010101" pitchFamily="49" charset="-122"/>
                <a:cs typeface="Tahoma"/>
              </a:rPr>
              <a:t>检验</a:t>
            </a:r>
            <a:endParaRPr sz="1100" b="1" dirty="0">
              <a:solidFill>
                <a:srgbClr val="FF0000"/>
              </a:solidFill>
              <a:latin typeface="KaiTi" panose="02010609060101010101" pitchFamily="49" charset="-122"/>
              <a:ea typeface="KaiTi" panose="02010609060101010101" pitchFamily="49" charset="-122"/>
              <a:cs typeface="Tahoma"/>
            </a:endParaRPr>
          </a:p>
        </p:txBody>
      </p:sp>
      <p:sp>
        <p:nvSpPr>
          <p:cNvPr id="4" name="object 4"/>
          <p:cNvSpPr txBox="1"/>
          <p:nvPr/>
        </p:nvSpPr>
        <p:spPr>
          <a:xfrm>
            <a:off x="548966" y="413393"/>
            <a:ext cx="3216873" cy="256480"/>
          </a:xfrm>
          <a:prstGeom prst="rect">
            <a:avLst/>
          </a:prstGeom>
        </p:spPr>
        <p:txBody>
          <a:bodyPr vert="horz" wrap="square" lIns="0" tIns="0" rIns="0" bIns="0" rtlCol="0">
            <a:spAutoFit/>
          </a:bodyPr>
          <a:lstStyle/>
          <a:p>
            <a:pPr marL="0" marR="0">
              <a:lnSpc>
                <a:spcPts val="955"/>
              </a:lnSpc>
              <a:spcBef>
                <a:spcPts val="0"/>
              </a:spcBef>
              <a:spcAft>
                <a:spcPts val="0"/>
              </a:spcAft>
            </a:pPr>
            <a:r>
              <a:rPr lang="en-US" altLang="zh-CN" sz="950" spc="10" dirty="0">
                <a:solidFill>
                  <a:srgbClr val="FF0000"/>
                </a:solidFill>
                <a:latin typeface="SimSun"/>
                <a:cs typeface="SimSun"/>
              </a:rPr>
              <a:t>t</a:t>
            </a:r>
            <a:r>
              <a:rPr lang="zh-CN" altLang="en-US" sz="950" spc="10" dirty="0">
                <a:solidFill>
                  <a:srgbClr val="FF0000"/>
                </a:solidFill>
                <a:latin typeface="SimSun"/>
                <a:cs typeface="SimSun"/>
              </a:rPr>
              <a:t>检验</a:t>
            </a:r>
            <a:endParaRPr lang="en-US" altLang="zh-CN" sz="950" spc="10" dirty="0">
              <a:solidFill>
                <a:srgbClr val="FF0000"/>
              </a:solidFill>
              <a:latin typeface="SimSun"/>
              <a:cs typeface="SimSun"/>
            </a:endParaRPr>
          </a:p>
          <a:p>
            <a:pPr marL="0" marR="0">
              <a:lnSpc>
                <a:spcPts val="955"/>
              </a:lnSpc>
              <a:spcBef>
                <a:spcPts val="0"/>
              </a:spcBef>
              <a:spcAft>
                <a:spcPts val="0"/>
              </a:spcAft>
            </a:pPr>
            <a:r>
              <a:rPr sz="950" spc="10" dirty="0">
                <a:solidFill>
                  <a:srgbClr val="FF0000"/>
                </a:solidFill>
                <a:latin typeface="SimSun"/>
                <a:cs typeface="SimSun"/>
              </a:rPr>
              <a:t>未知</a:t>
            </a:r>
            <a:r>
              <a:rPr sz="950" spc="10" dirty="0">
                <a:solidFill>
                  <a:srgbClr val="000000"/>
                </a:solidFill>
                <a:latin typeface="SimSun"/>
                <a:cs typeface="SimSun"/>
              </a:rPr>
              <a:t>总体</a:t>
            </a:r>
            <a:r>
              <a:rPr sz="950" dirty="0">
                <a:solidFill>
                  <a:srgbClr val="000000"/>
                </a:solidFill>
                <a:latin typeface="SimSun"/>
                <a:cs typeface="SimSun"/>
              </a:rPr>
              <a:t>方差</a:t>
            </a:r>
            <a:r>
              <a:rPr sz="950" dirty="0">
                <a:solidFill>
                  <a:srgbClr val="000000"/>
                </a:solidFill>
                <a:latin typeface="BTCIPT+SymbolMT"/>
                <a:cs typeface="BTCIPT+SymbolMT"/>
              </a:rPr>
              <a:t>σ</a:t>
            </a:r>
            <a:r>
              <a:rPr sz="1000" baseline="29000" dirty="0">
                <a:solidFill>
                  <a:srgbClr val="000000"/>
                </a:solidFill>
                <a:latin typeface="SimSun"/>
                <a:cs typeface="SimSun"/>
              </a:rPr>
              <a:t>2</a:t>
            </a:r>
            <a:r>
              <a:rPr sz="1000" spc="-19" baseline="29000" dirty="0">
                <a:solidFill>
                  <a:srgbClr val="000000"/>
                </a:solidFill>
                <a:latin typeface="SimSun"/>
                <a:cs typeface="SimSun"/>
              </a:rPr>
              <a:t> </a:t>
            </a:r>
            <a:r>
              <a:rPr sz="950" dirty="0">
                <a:solidFill>
                  <a:srgbClr val="000000"/>
                </a:solidFill>
                <a:latin typeface="SimSun"/>
                <a:cs typeface="SimSun"/>
              </a:rPr>
              <a:t>，检验假设H</a:t>
            </a:r>
            <a:r>
              <a:rPr sz="950" spc="-147" dirty="0">
                <a:solidFill>
                  <a:srgbClr val="000000"/>
                </a:solidFill>
                <a:latin typeface="SimSun"/>
                <a:cs typeface="SimSun"/>
              </a:rPr>
              <a:t> </a:t>
            </a:r>
            <a:r>
              <a:rPr sz="950" dirty="0">
                <a:solidFill>
                  <a:srgbClr val="000000"/>
                </a:solidFill>
                <a:latin typeface="SimSun"/>
                <a:cs typeface="SimSun"/>
              </a:rPr>
              <a:t>：</a:t>
            </a:r>
            <a:r>
              <a:rPr sz="950" spc="13" dirty="0">
                <a:solidFill>
                  <a:srgbClr val="000000"/>
                </a:solidFill>
                <a:latin typeface="SimSun"/>
                <a:cs typeface="SimSun"/>
              </a:rPr>
              <a:t> </a:t>
            </a:r>
            <a:r>
              <a:rPr sz="950" dirty="0">
                <a:solidFill>
                  <a:srgbClr val="000000"/>
                </a:solidFill>
                <a:latin typeface="BTCIPT+SymbolMT"/>
                <a:cs typeface="BTCIPT+SymbolMT"/>
              </a:rPr>
              <a:t>μ</a:t>
            </a:r>
            <a:r>
              <a:rPr sz="950" dirty="0">
                <a:solidFill>
                  <a:srgbClr val="000000"/>
                </a:solidFill>
                <a:latin typeface="SimSun"/>
                <a:cs typeface="SimSun"/>
              </a:rPr>
              <a:t>=</a:t>
            </a:r>
            <a:r>
              <a:rPr sz="950" spc="12" dirty="0">
                <a:solidFill>
                  <a:srgbClr val="000000"/>
                </a:solidFill>
                <a:latin typeface="SimSun"/>
                <a:cs typeface="SimSun"/>
              </a:rPr>
              <a:t> </a:t>
            </a:r>
            <a:r>
              <a:rPr sz="950" dirty="0">
                <a:solidFill>
                  <a:srgbClr val="000000"/>
                </a:solidFill>
                <a:latin typeface="BTCIPT+SymbolMT"/>
                <a:cs typeface="BTCIPT+SymbolMT"/>
              </a:rPr>
              <a:t>μ</a:t>
            </a:r>
            <a:r>
              <a:rPr sz="950" spc="747" dirty="0">
                <a:solidFill>
                  <a:srgbClr val="000000"/>
                </a:solidFill>
                <a:latin typeface="BTCIPT+SymbolMT"/>
                <a:cs typeface="BTCIPT+SymbolMT"/>
              </a:rPr>
              <a:t> </a:t>
            </a:r>
            <a:r>
              <a:rPr sz="950" spc="10" dirty="0">
                <a:solidFill>
                  <a:srgbClr val="000000"/>
                </a:solidFill>
                <a:latin typeface="SimSun"/>
                <a:cs typeface="SimSun"/>
              </a:rPr>
              <a:t>步骤：</a:t>
            </a:r>
          </a:p>
        </p:txBody>
      </p:sp>
      <p:sp>
        <p:nvSpPr>
          <p:cNvPr id="5" name="object 5"/>
          <p:cNvSpPr txBox="1"/>
          <p:nvPr/>
        </p:nvSpPr>
        <p:spPr>
          <a:xfrm>
            <a:off x="2106071" y="602366"/>
            <a:ext cx="165006" cy="206188"/>
          </a:xfrm>
          <a:prstGeom prst="rect">
            <a:avLst/>
          </a:prstGeom>
        </p:spPr>
        <p:txBody>
          <a:bodyPr vert="horz" wrap="square" lIns="0" tIns="0" rIns="0" bIns="0" rtlCol="0">
            <a:spAutoFit/>
          </a:bodyPr>
          <a:lstStyle/>
          <a:p>
            <a:pPr marL="0" marR="0">
              <a:lnSpc>
                <a:spcPts val="650"/>
              </a:lnSpc>
              <a:spcBef>
                <a:spcPts val="0"/>
              </a:spcBef>
              <a:spcAft>
                <a:spcPts val="0"/>
              </a:spcAft>
            </a:pPr>
            <a:r>
              <a:rPr sz="650" dirty="0">
                <a:solidFill>
                  <a:srgbClr val="000000"/>
                </a:solidFill>
                <a:latin typeface="SimSun"/>
                <a:cs typeface="SimSun"/>
              </a:rPr>
              <a:t>0</a:t>
            </a:r>
          </a:p>
        </p:txBody>
      </p:sp>
      <p:sp>
        <p:nvSpPr>
          <p:cNvPr id="6" name="object 6"/>
          <p:cNvSpPr txBox="1"/>
          <p:nvPr/>
        </p:nvSpPr>
        <p:spPr>
          <a:xfrm>
            <a:off x="2577714" y="585348"/>
            <a:ext cx="247757" cy="206188"/>
          </a:xfrm>
          <a:prstGeom prst="rect">
            <a:avLst/>
          </a:prstGeom>
        </p:spPr>
        <p:txBody>
          <a:bodyPr vert="horz" wrap="square" lIns="0" tIns="0" rIns="0" bIns="0" rtlCol="0">
            <a:spAutoFit/>
          </a:bodyPr>
          <a:lstStyle/>
          <a:p>
            <a:pPr marL="0" marR="0">
              <a:lnSpc>
                <a:spcPts val="650"/>
              </a:lnSpc>
              <a:spcBef>
                <a:spcPts val="0"/>
              </a:spcBef>
              <a:spcAft>
                <a:spcPts val="0"/>
              </a:spcAft>
            </a:pPr>
            <a:r>
              <a:rPr sz="650" dirty="0">
                <a:solidFill>
                  <a:srgbClr val="000000"/>
                </a:solidFill>
                <a:latin typeface="SimSun"/>
                <a:cs typeface="SimSun"/>
              </a:rPr>
              <a:t>0，</a:t>
            </a:r>
          </a:p>
        </p:txBody>
      </p:sp>
      <p:sp>
        <p:nvSpPr>
          <p:cNvPr id="7" name="object 7"/>
          <p:cNvSpPr txBox="1"/>
          <p:nvPr/>
        </p:nvSpPr>
        <p:spPr>
          <a:xfrm>
            <a:off x="548966" y="769809"/>
            <a:ext cx="1746489" cy="324511"/>
          </a:xfrm>
          <a:prstGeom prst="rect">
            <a:avLst/>
          </a:prstGeom>
        </p:spPr>
        <p:txBody>
          <a:bodyPr vert="horz" wrap="square" lIns="0" tIns="0" rIns="0" bIns="0" rtlCol="0">
            <a:spAutoFit/>
          </a:bodyPr>
          <a:lstStyle/>
          <a:p>
            <a:pPr marL="0" marR="0">
              <a:lnSpc>
                <a:spcPts val="1170"/>
              </a:lnSpc>
              <a:spcBef>
                <a:spcPts val="0"/>
              </a:spcBef>
              <a:spcAft>
                <a:spcPts val="0"/>
              </a:spcAft>
            </a:pPr>
            <a:r>
              <a:rPr sz="600" dirty="0">
                <a:solidFill>
                  <a:srgbClr val="3232CC"/>
                </a:solidFill>
                <a:latin typeface="IOTCPM+Wingdings-Regular"/>
                <a:cs typeface="IOTCPM+Wingdings-Regular"/>
              </a:rPr>
              <a:t></a:t>
            </a:r>
            <a:r>
              <a:rPr sz="600" spc="323" dirty="0">
                <a:solidFill>
                  <a:srgbClr val="3232CC"/>
                </a:solidFill>
                <a:latin typeface="Times New Roman"/>
                <a:cs typeface="Times New Roman"/>
              </a:rPr>
              <a:t> </a:t>
            </a:r>
            <a:r>
              <a:rPr sz="950" dirty="0">
                <a:solidFill>
                  <a:srgbClr val="000000"/>
                </a:solidFill>
                <a:latin typeface="SimSun"/>
                <a:cs typeface="SimSun"/>
              </a:rPr>
              <a:t>A.提出零假设</a:t>
            </a:r>
            <a:r>
              <a:rPr sz="950" spc="487" dirty="0">
                <a:solidFill>
                  <a:srgbClr val="000000"/>
                </a:solidFill>
                <a:latin typeface="SimSun"/>
                <a:cs typeface="SimSun"/>
              </a:rPr>
              <a:t> </a:t>
            </a:r>
            <a:r>
              <a:rPr sz="950" dirty="0">
                <a:solidFill>
                  <a:srgbClr val="000000"/>
                </a:solidFill>
                <a:latin typeface="SimSun"/>
                <a:cs typeface="SimSun"/>
              </a:rPr>
              <a:t>H</a:t>
            </a:r>
            <a:r>
              <a:rPr sz="950" spc="-138" dirty="0">
                <a:solidFill>
                  <a:srgbClr val="000000"/>
                </a:solidFill>
                <a:latin typeface="SimSun"/>
                <a:cs typeface="SimSun"/>
              </a:rPr>
              <a:t> </a:t>
            </a:r>
            <a:r>
              <a:rPr sz="950" dirty="0">
                <a:solidFill>
                  <a:srgbClr val="000000"/>
                </a:solidFill>
                <a:latin typeface="SimSun"/>
                <a:cs typeface="SimSun"/>
              </a:rPr>
              <a:t>：</a:t>
            </a:r>
            <a:r>
              <a:rPr sz="950" spc="13" dirty="0">
                <a:solidFill>
                  <a:srgbClr val="000000"/>
                </a:solidFill>
                <a:latin typeface="SimSun"/>
                <a:cs typeface="SimSun"/>
              </a:rPr>
              <a:t> </a:t>
            </a:r>
            <a:r>
              <a:rPr sz="950" dirty="0">
                <a:solidFill>
                  <a:srgbClr val="000000"/>
                </a:solidFill>
                <a:latin typeface="BTCIPT+SymbolMT"/>
                <a:cs typeface="BTCIPT+SymbolMT"/>
              </a:rPr>
              <a:t>μ</a:t>
            </a:r>
            <a:r>
              <a:rPr sz="950" dirty="0">
                <a:solidFill>
                  <a:srgbClr val="000000"/>
                </a:solidFill>
                <a:latin typeface="SimSun"/>
                <a:cs typeface="SimSun"/>
              </a:rPr>
              <a:t>=</a:t>
            </a:r>
            <a:r>
              <a:rPr sz="950" spc="12" dirty="0">
                <a:solidFill>
                  <a:srgbClr val="000000"/>
                </a:solidFill>
                <a:latin typeface="SimSun"/>
                <a:cs typeface="SimSun"/>
              </a:rPr>
              <a:t> </a:t>
            </a:r>
            <a:r>
              <a:rPr sz="950" dirty="0">
                <a:solidFill>
                  <a:srgbClr val="000000"/>
                </a:solidFill>
                <a:latin typeface="BTCIPT+SymbolMT"/>
                <a:cs typeface="BTCIPT+SymbolMT"/>
              </a:rPr>
              <a:t>μ</a:t>
            </a:r>
          </a:p>
        </p:txBody>
      </p:sp>
      <mc:AlternateContent xmlns:mc="http://schemas.openxmlformats.org/markup-compatibility/2006" xmlns:a14="http://schemas.microsoft.com/office/drawing/2010/main">
        <mc:Choice Requires="a14">
          <p:sp>
            <p:nvSpPr>
              <p:cNvPr id="8" name="object 8"/>
              <p:cNvSpPr txBox="1"/>
              <p:nvPr/>
            </p:nvSpPr>
            <p:spPr>
              <a:xfrm>
                <a:off x="2276004" y="769809"/>
                <a:ext cx="925243" cy="141321"/>
              </a:xfrm>
              <a:prstGeom prst="rect">
                <a:avLst/>
              </a:prstGeom>
            </p:spPr>
            <p:txBody>
              <a:bodyPr vert="horz" wrap="square" lIns="0" tIns="0" rIns="0" bIns="0" rtlCol="0">
                <a:spAutoFit/>
              </a:bodyPr>
              <a:lstStyle/>
              <a:p>
                <a:pPr>
                  <a:lnSpc>
                    <a:spcPts val="1170"/>
                  </a:lnSpc>
                </a:pPr>
                <a14:m>
                  <m:oMath xmlns:m="http://schemas.openxmlformats.org/officeDocument/2006/math">
                    <m:sSub>
                      <m:sSubPr>
                        <m:ctrlPr>
                          <a:rPr lang="ar-AE" altLang="zh-CN" sz="950" i="1" smtClean="0">
                            <a:solidFill>
                              <a:srgbClr val="000000"/>
                            </a:solidFill>
                            <a:latin typeface="Cambria Math" panose="02040503050406030204" pitchFamily="18" charset="0"/>
                          </a:rPr>
                        </m:ctrlPr>
                      </m:sSubPr>
                      <m:e>
                        <m:r>
                          <m:rPr>
                            <m:nor/>
                          </m:rPr>
                          <a:rPr lang="en-US" altLang="zh-CN" sz="950" dirty="0">
                            <a:solidFill>
                              <a:srgbClr val="000000"/>
                            </a:solidFill>
                            <a:latin typeface="SimSun"/>
                            <a:cs typeface="SimSun"/>
                          </a:rPr>
                          <m:t>H</m:t>
                        </m:r>
                      </m:e>
                      <m:sub>
                        <m:r>
                          <a:rPr lang="ar-AE" altLang="zh-CN" sz="950" b="0" i="1" smtClean="0">
                            <a:solidFill>
                              <a:srgbClr val="000000"/>
                            </a:solidFill>
                            <a:latin typeface="Cambria Math" panose="02040503050406030204" pitchFamily="18" charset="0"/>
                          </a:rPr>
                          <m:t>1</m:t>
                        </m:r>
                      </m:sub>
                    </m:sSub>
                  </m:oMath>
                </a14:m>
                <a:r>
                  <a:rPr lang="ar-AE" sz="950" spc="-140" dirty="0">
                    <a:solidFill>
                      <a:srgbClr val="000000"/>
                    </a:solidFill>
                    <a:latin typeface="SimSun"/>
                    <a:cs typeface="SimSun"/>
                  </a:rPr>
                  <a:t> </a:t>
                </a:r>
                <a:r>
                  <a:rPr lang="ar-AE" sz="950" dirty="0">
                    <a:solidFill>
                      <a:srgbClr val="000000"/>
                    </a:solidFill>
                    <a:latin typeface="SimSun"/>
                    <a:cs typeface="SimSun"/>
                  </a:rPr>
                  <a:t>：</a:t>
                </a:r>
                <a:r>
                  <a:rPr lang="ar-AE" sz="950" spc="17" dirty="0">
                    <a:solidFill>
                      <a:srgbClr val="000000"/>
                    </a:solidFill>
                    <a:latin typeface="SimSun"/>
                    <a:cs typeface="SimSun"/>
                  </a:rPr>
                  <a:t> </a:t>
                </a:r>
                <a:r>
                  <a:rPr lang="el-GR" sz="950" dirty="0">
                    <a:solidFill>
                      <a:srgbClr val="000000"/>
                    </a:solidFill>
                    <a:latin typeface="BTCIPT+SymbolMT"/>
                    <a:cs typeface="BTCIPT+SymbolMT"/>
                  </a:rPr>
                  <a:t>μ</a:t>
                </a:r>
                <a:r>
                  <a:rPr lang="el-GR" sz="950" spc="248" dirty="0">
                    <a:solidFill>
                      <a:srgbClr val="000000"/>
                    </a:solidFill>
                    <a:latin typeface="BTCIPT+SymbolMT"/>
                    <a:cs typeface="BTCIPT+SymbolMT"/>
                  </a:rPr>
                  <a:t> </a:t>
                </a:r>
                <a14:m>
                  <m:oMath xmlns:m="http://schemas.openxmlformats.org/officeDocument/2006/math">
                    <m:r>
                      <a:rPr lang="el-GR" altLang="zh-CN" sz="950" i="1" dirty="0" smtClean="0">
                        <a:solidFill>
                          <a:srgbClr val="000000"/>
                        </a:solidFill>
                        <a:latin typeface="Cambria Math" panose="02040503050406030204" pitchFamily="18" charset="0"/>
                        <a:ea typeface="Cambria Math" panose="02040503050406030204" pitchFamily="18" charset="0"/>
                        <a:cs typeface="SimSun"/>
                      </a:rPr>
                      <m:t>≠</m:t>
                    </m:r>
                  </m:oMath>
                </a14:m>
                <a:r>
                  <a:rPr lang="el-GR" sz="950" dirty="0">
                    <a:solidFill>
                      <a:srgbClr val="000000"/>
                    </a:solidFill>
                    <a:latin typeface="BTCIPT+SymbolMT"/>
                    <a:cs typeface="BTCIPT+SymbolMT"/>
                  </a:rPr>
                  <a:t>μ</a:t>
                </a:r>
                <a:r>
                  <a:rPr lang="el-GR" sz="1000" baseline="-25000" dirty="0">
                    <a:solidFill>
                      <a:srgbClr val="000000"/>
                    </a:solidFill>
                    <a:latin typeface="SimSun"/>
                    <a:cs typeface="SimSun"/>
                  </a:rPr>
                  <a:t>0</a:t>
                </a:r>
                <a:endParaRPr sz="1000" baseline="-25000" dirty="0">
                  <a:solidFill>
                    <a:srgbClr val="000000"/>
                  </a:solidFill>
                  <a:latin typeface="SimSun"/>
                  <a:cs typeface="SimSun"/>
                </a:endParaRPr>
              </a:p>
            </p:txBody>
          </p:sp>
        </mc:Choice>
        <mc:Fallback xmlns="">
          <p:sp>
            <p:nvSpPr>
              <p:cNvPr id="8" name="object 8"/>
              <p:cNvSpPr txBox="1">
                <a:spLocks noRot="1" noChangeAspect="1" noMove="1" noResize="1" noEditPoints="1" noAdjustHandles="1" noChangeArrowheads="1" noChangeShapeType="1" noTextEdit="1"/>
              </p:cNvSpPr>
              <p:nvPr/>
            </p:nvSpPr>
            <p:spPr>
              <a:xfrm>
                <a:off x="2276004" y="769809"/>
                <a:ext cx="925243" cy="141321"/>
              </a:xfrm>
              <a:prstGeom prst="rect">
                <a:avLst/>
              </a:prstGeom>
              <a:blipFill>
                <a:blip r:embed="rId3"/>
                <a:stretch>
                  <a:fillRect l="-4054" t="-33333" b="-50000"/>
                </a:stretch>
              </a:blipFill>
            </p:spPr>
            <p:txBody>
              <a:bodyPr/>
              <a:lstStyle/>
              <a:p>
                <a:r>
                  <a:rPr lang="zh-CN" altLang="en-US">
                    <a:noFill/>
                  </a:rPr>
                  <a:t> </a:t>
                </a:r>
              </a:p>
            </p:txBody>
          </p:sp>
        </mc:Fallback>
      </mc:AlternateContent>
      <p:sp>
        <p:nvSpPr>
          <p:cNvPr id="9" name="object 9"/>
          <p:cNvSpPr txBox="1"/>
          <p:nvPr/>
        </p:nvSpPr>
        <p:spPr>
          <a:xfrm>
            <a:off x="1580982" y="851434"/>
            <a:ext cx="165006" cy="206188"/>
          </a:xfrm>
          <a:prstGeom prst="rect">
            <a:avLst/>
          </a:prstGeom>
        </p:spPr>
        <p:txBody>
          <a:bodyPr vert="horz" wrap="square" lIns="0" tIns="0" rIns="0" bIns="0" rtlCol="0">
            <a:spAutoFit/>
          </a:bodyPr>
          <a:lstStyle/>
          <a:p>
            <a:pPr marL="0" marR="0">
              <a:lnSpc>
                <a:spcPts val="650"/>
              </a:lnSpc>
              <a:spcBef>
                <a:spcPts val="0"/>
              </a:spcBef>
              <a:spcAft>
                <a:spcPts val="0"/>
              </a:spcAft>
            </a:pPr>
            <a:r>
              <a:rPr sz="650" dirty="0">
                <a:solidFill>
                  <a:srgbClr val="000000"/>
                </a:solidFill>
                <a:latin typeface="SimSun"/>
                <a:cs typeface="SimSun"/>
              </a:rPr>
              <a:t>0</a:t>
            </a:r>
          </a:p>
        </p:txBody>
      </p:sp>
      <p:sp>
        <p:nvSpPr>
          <p:cNvPr id="10" name="object 10"/>
          <p:cNvSpPr txBox="1"/>
          <p:nvPr/>
        </p:nvSpPr>
        <p:spPr>
          <a:xfrm>
            <a:off x="2067890" y="851434"/>
            <a:ext cx="165006" cy="206188"/>
          </a:xfrm>
          <a:prstGeom prst="rect">
            <a:avLst/>
          </a:prstGeom>
        </p:spPr>
        <p:txBody>
          <a:bodyPr vert="horz" wrap="square" lIns="0" tIns="0" rIns="0" bIns="0" rtlCol="0">
            <a:spAutoFit/>
          </a:bodyPr>
          <a:lstStyle/>
          <a:p>
            <a:pPr marL="0" marR="0">
              <a:lnSpc>
                <a:spcPts val="650"/>
              </a:lnSpc>
              <a:spcBef>
                <a:spcPts val="0"/>
              </a:spcBef>
              <a:spcAft>
                <a:spcPts val="0"/>
              </a:spcAft>
            </a:pPr>
            <a:r>
              <a:rPr sz="650" dirty="0">
                <a:solidFill>
                  <a:srgbClr val="000000"/>
                </a:solidFill>
                <a:latin typeface="SimSun"/>
                <a:cs typeface="SimSun"/>
              </a:rPr>
              <a:t>0</a:t>
            </a:r>
          </a:p>
        </p:txBody>
      </p:sp>
      <p:sp>
        <p:nvSpPr>
          <p:cNvPr id="11" name="object 11"/>
          <p:cNvSpPr txBox="1"/>
          <p:nvPr/>
        </p:nvSpPr>
        <p:spPr>
          <a:xfrm>
            <a:off x="548966" y="937194"/>
            <a:ext cx="2376633" cy="298607"/>
          </a:xfrm>
          <a:prstGeom prst="rect">
            <a:avLst/>
          </a:prstGeom>
        </p:spPr>
        <p:txBody>
          <a:bodyPr vert="horz" wrap="square" lIns="0" tIns="0" rIns="0" bIns="0" rtlCol="0">
            <a:spAutoFit/>
          </a:bodyPr>
          <a:lstStyle/>
          <a:p>
            <a:pPr marL="0" marR="0">
              <a:lnSpc>
                <a:spcPts val="955"/>
              </a:lnSpc>
              <a:spcBef>
                <a:spcPts val="0"/>
              </a:spcBef>
              <a:spcAft>
                <a:spcPts val="0"/>
              </a:spcAft>
            </a:pPr>
            <a:r>
              <a:rPr sz="600" dirty="0">
                <a:solidFill>
                  <a:srgbClr val="3232CC"/>
                </a:solidFill>
                <a:latin typeface="IOTCPM+Wingdings-Regular"/>
                <a:cs typeface="IOTCPM+Wingdings-Regular"/>
              </a:rPr>
              <a:t></a:t>
            </a:r>
            <a:r>
              <a:rPr sz="600" spc="323" dirty="0">
                <a:solidFill>
                  <a:srgbClr val="3232CC"/>
                </a:solidFill>
                <a:latin typeface="Times New Roman"/>
                <a:cs typeface="Times New Roman"/>
              </a:rPr>
              <a:t> </a:t>
            </a:r>
            <a:r>
              <a:rPr sz="950" dirty="0">
                <a:solidFill>
                  <a:srgbClr val="000000"/>
                </a:solidFill>
                <a:latin typeface="SimSun"/>
                <a:cs typeface="SimSun"/>
              </a:rPr>
              <a:t>B.根据抽样所得样本</a:t>
            </a:r>
            <a:r>
              <a:rPr sz="950" spc="10" dirty="0">
                <a:solidFill>
                  <a:srgbClr val="FF0000"/>
                </a:solidFill>
                <a:latin typeface="SimSun"/>
                <a:cs typeface="SimSun"/>
              </a:rPr>
              <a:t>计算检验统计量</a:t>
            </a:r>
          </a:p>
        </p:txBody>
      </p:sp>
      <p:sp>
        <p:nvSpPr>
          <p:cNvPr id="16" name="object 16"/>
          <p:cNvSpPr txBox="1"/>
          <p:nvPr/>
        </p:nvSpPr>
        <p:spPr>
          <a:xfrm>
            <a:off x="541589" y="1276911"/>
            <a:ext cx="3027694" cy="327259"/>
          </a:xfrm>
          <a:prstGeom prst="rect">
            <a:avLst/>
          </a:prstGeom>
        </p:spPr>
        <p:txBody>
          <a:bodyPr vert="horz" wrap="square" lIns="0" tIns="0" rIns="0" bIns="0" rtlCol="0">
            <a:spAutoFit/>
          </a:bodyPr>
          <a:lstStyle/>
          <a:p>
            <a:pPr marL="0" marR="0">
              <a:lnSpc>
                <a:spcPts val="1170"/>
              </a:lnSpc>
              <a:spcBef>
                <a:spcPts val="0"/>
              </a:spcBef>
              <a:spcAft>
                <a:spcPts val="0"/>
              </a:spcAft>
            </a:pPr>
            <a:r>
              <a:rPr sz="600" dirty="0">
                <a:solidFill>
                  <a:srgbClr val="3232CC"/>
                </a:solidFill>
                <a:latin typeface="IOTCPM+Wingdings-Regular"/>
                <a:cs typeface="IOTCPM+Wingdings-Regular"/>
              </a:rPr>
              <a:t></a:t>
            </a:r>
            <a:r>
              <a:rPr sz="600" spc="323" dirty="0">
                <a:solidFill>
                  <a:srgbClr val="3232CC"/>
                </a:solidFill>
                <a:latin typeface="Times New Roman"/>
                <a:cs typeface="Times New Roman"/>
              </a:rPr>
              <a:t> </a:t>
            </a:r>
            <a:r>
              <a:rPr sz="950" dirty="0">
                <a:solidFill>
                  <a:srgbClr val="000000"/>
                </a:solidFill>
                <a:latin typeface="SimSun"/>
                <a:cs typeface="SimSun"/>
              </a:rPr>
              <a:t>C.确定显著水平</a:t>
            </a:r>
            <a:r>
              <a:rPr sz="950" dirty="0">
                <a:solidFill>
                  <a:srgbClr val="000000"/>
                </a:solidFill>
                <a:latin typeface="BTCIPT+SymbolMT"/>
                <a:cs typeface="BTCIPT+SymbolMT"/>
              </a:rPr>
              <a:t>α</a:t>
            </a:r>
            <a:r>
              <a:rPr sz="950" dirty="0">
                <a:solidFill>
                  <a:srgbClr val="000000"/>
                </a:solidFill>
                <a:latin typeface="SimSun"/>
                <a:cs typeface="SimSun"/>
              </a:rPr>
              <a:t>=0.05（或0.01）和查t表获得</a:t>
            </a:r>
          </a:p>
        </p:txBody>
      </p:sp>
      <p:sp>
        <p:nvSpPr>
          <p:cNvPr id="17" name="object 17"/>
          <p:cNvSpPr txBox="1"/>
          <p:nvPr/>
        </p:nvSpPr>
        <p:spPr>
          <a:xfrm>
            <a:off x="698094" y="1427158"/>
            <a:ext cx="672443" cy="302315"/>
          </a:xfrm>
          <a:prstGeom prst="rect">
            <a:avLst/>
          </a:prstGeom>
        </p:spPr>
        <p:txBody>
          <a:bodyPr vert="horz" wrap="square" lIns="0" tIns="0" rIns="0" bIns="0" rtlCol="0">
            <a:spAutoFit/>
          </a:bodyPr>
          <a:lstStyle/>
          <a:p>
            <a:pPr marL="0" marR="0">
              <a:lnSpc>
                <a:spcPts val="955"/>
              </a:lnSpc>
              <a:spcBef>
                <a:spcPts val="0"/>
              </a:spcBef>
              <a:spcAft>
                <a:spcPts val="0"/>
              </a:spcAft>
            </a:pPr>
            <a:r>
              <a:rPr sz="950" dirty="0">
                <a:solidFill>
                  <a:srgbClr val="000000"/>
                </a:solidFill>
                <a:latin typeface="SimSun"/>
                <a:cs typeface="SimSun"/>
              </a:rPr>
              <a:t>t</a:t>
            </a:r>
            <a:r>
              <a:rPr sz="950" spc="515" dirty="0">
                <a:solidFill>
                  <a:srgbClr val="000000"/>
                </a:solidFill>
                <a:latin typeface="SimSun"/>
                <a:cs typeface="SimSun"/>
              </a:rPr>
              <a:t> </a:t>
            </a:r>
            <a:r>
              <a:rPr sz="950" dirty="0">
                <a:solidFill>
                  <a:srgbClr val="000000"/>
                </a:solidFill>
                <a:latin typeface="SimSun"/>
                <a:cs typeface="SimSun"/>
              </a:rPr>
              <a:t>(n-1)</a:t>
            </a:r>
          </a:p>
        </p:txBody>
      </p:sp>
      <p:sp>
        <p:nvSpPr>
          <p:cNvPr id="18" name="object 18"/>
          <p:cNvSpPr txBox="1"/>
          <p:nvPr/>
        </p:nvSpPr>
        <p:spPr>
          <a:xfrm>
            <a:off x="773937" y="1493218"/>
            <a:ext cx="248407" cy="206188"/>
          </a:xfrm>
          <a:prstGeom prst="rect">
            <a:avLst/>
          </a:prstGeom>
        </p:spPr>
        <p:txBody>
          <a:bodyPr vert="horz" wrap="square" lIns="0" tIns="0" rIns="0" bIns="0" rtlCol="0">
            <a:spAutoFit/>
          </a:bodyPr>
          <a:lstStyle/>
          <a:p>
            <a:pPr marL="0" marR="0">
              <a:lnSpc>
                <a:spcPts val="650"/>
              </a:lnSpc>
              <a:spcBef>
                <a:spcPts val="0"/>
              </a:spcBef>
              <a:spcAft>
                <a:spcPts val="0"/>
              </a:spcAft>
            </a:pPr>
            <a:r>
              <a:rPr sz="650" dirty="0">
                <a:solidFill>
                  <a:srgbClr val="000000"/>
                </a:solidFill>
                <a:latin typeface="SimSun"/>
                <a:cs typeface="SimSun"/>
              </a:rPr>
              <a:t>a/2</a:t>
            </a:r>
          </a:p>
        </p:txBody>
      </p:sp>
      <p:sp>
        <p:nvSpPr>
          <p:cNvPr id="19" name="object 19"/>
          <p:cNvSpPr txBox="1"/>
          <p:nvPr/>
        </p:nvSpPr>
        <p:spPr>
          <a:xfrm>
            <a:off x="567982" y="1622453"/>
            <a:ext cx="2293077" cy="128240"/>
          </a:xfrm>
          <a:prstGeom prst="rect">
            <a:avLst/>
          </a:prstGeom>
        </p:spPr>
        <p:txBody>
          <a:bodyPr vert="horz" wrap="square" lIns="0" tIns="0" rIns="0" bIns="0" rtlCol="0">
            <a:spAutoFit/>
          </a:bodyPr>
          <a:lstStyle/>
          <a:p>
            <a:pPr marL="0" marR="0">
              <a:lnSpc>
                <a:spcPts val="955"/>
              </a:lnSpc>
              <a:spcBef>
                <a:spcPts val="0"/>
              </a:spcBef>
              <a:spcAft>
                <a:spcPts val="0"/>
              </a:spcAft>
            </a:pPr>
            <a:r>
              <a:rPr sz="600" dirty="0">
                <a:solidFill>
                  <a:srgbClr val="3232CC"/>
                </a:solidFill>
                <a:latin typeface="IOTCPM+Wingdings-Regular"/>
                <a:cs typeface="IOTCPM+Wingdings-Regular"/>
              </a:rPr>
              <a:t></a:t>
            </a:r>
            <a:r>
              <a:rPr sz="600" spc="323" dirty="0">
                <a:solidFill>
                  <a:srgbClr val="3232CC"/>
                </a:solidFill>
                <a:latin typeface="Times New Roman"/>
                <a:cs typeface="Times New Roman"/>
              </a:rPr>
              <a:t> </a:t>
            </a:r>
            <a:r>
              <a:rPr sz="950" dirty="0">
                <a:solidFill>
                  <a:srgbClr val="000000"/>
                </a:solidFill>
                <a:latin typeface="SimSun"/>
                <a:cs typeface="SimSun"/>
              </a:rPr>
              <a:t>D.将计算的t与t</a:t>
            </a:r>
            <a:r>
              <a:rPr sz="950" spc="509" dirty="0">
                <a:solidFill>
                  <a:srgbClr val="000000"/>
                </a:solidFill>
                <a:latin typeface="SimSun"/>
                <a:cs typeface="SimSun"/>
              </a:rPr>
              <a:t> </a:t>
            </a:r>
            <a:r>
              <a:rPr sz="950" dirty="0">
                <a:solidFill>
                  <a:srgbClr val="000000"/>
                </a:solidFill>
                <a:latin typeface="SimSun"/>
                <a:cs typeface="SimSun"/>
              </a:rPr>
              <a:t>(n-1)进行比较。</a:t>
            </a:r>
          </a:p>
        </p:txBody>
      </p:sp>
      <p:sp>
        <p:nvSpPr>
          <p:cNvPr id="20" name="object 20"/>
          <p:cNvSpPr txBox="1"/>
          <p:nvPr/>
        </p:nvSpPr>
        <p:spPr>
          <a:xfrm>
            <a:off x="1519665" y="1700012"/>
            <a:ext cx="248407" cy="206188"/>
          </a:xfrm>
          <a:prstGeom prst="rect">
            <a:avLst/>
          </a:prstGeom>
        </p:spPr>
        <p:txBody>
          <a:bodyPr vert="horz" wrap="square" lIns="0" tIns="0" rIns="0" bIns="0" rtlCol="0">
            <a:spAutoFit/>
          </a:bodyPr>
          <a:lstStyle/>
          <a:p>
            <a:pPr marL="0" marR="0">
              <a:lnSpc>
                <a:spcPts val="650"/>
              </a:lnSpc>
              <a:spcBef>
                <a:spcPts val="0"/>
              </a:spcBef>
              <a:spcAft>
                <a:spcPts val="0"/>
              </a:spcAft>
            </a:pPr>
            <a:r>
              <a:rPr sz="650" dirty="0">
                <a:solidFill>
                  <a:srgbClr val="000000"/>
                </a:solidFill>
                <a:latin typeface="SimSun"/>
                <a:cs typeface="SimSun"/>
              </a:rPr>
              <a:t>a/2</a:t>
            </a:r>
          </a:p>
        </p:txBody>
      </p:sp>
      <p:sp>
        <p:nvSpPr>
          <p:cNvPr id="21" name="object 21"/>
          <p:cNvSpPr txBox="1"/>
          <p:nvPr/>
        </p:nvSpPr>
        <p:spPr>
          <a:xfrm>
            <a:off x="548966" y="1781617"/>
            <a:ext cx="2642252" cy="299533"/>
          </a:xfrm>
          <a:prstGeom prst="rect">
            <a:avLst/>
          </a:prstGeom>
        </p:spPr>
        <p:txBody>
          <a:bodyPr vert="horz" wrap="square" lIns="0" tIns="0" rIns="0" bIns="0" rtlCol="0">
            <a:spAutoFit/>
          </a:bodyPr>
          <a:lstStyle/>
          <a:p>
            <a:pPr marL="0" marR="0">
              <a:lnSpc>
                <a:spcPts val="955"/>
              </a:lnSpc>
              <a:spcBef>
                <a:spcPts val="0"/>
              </a:spcBef>
              <a:spcAft>
                <a:spcPts val="0"/>
              </a:spcAft>
            </a:pPr>
            <a:r>
              <a:rPr sz="600" dirty="0">
                <a:solidFill>
                  <a:srgbClr val="3232CC"/>
                </a:solidFill>
                <a:latin typeface="IOTCPM+Wingdings-Regular"/>
                <a:cs typeface="IOTCPM+Wingdings-Regular"/>
              </a:rPr>
              <a:t></a:t>
            </a:r>
            <a:r>
              <a:rPr sz="600" spc="323" dirty="0">
                <a:solidFill>
                  <a:srgbClr val="3232CC"/>
                </a:solidFill>
                <a:latin typeface="Times New Roman"/>
                <a:cs typeface="Times New Roman"/>
              </a:rPr>
              <a:t> </a:t>
            </a:r>
            <a:r>
              <a:rPr sz="950" dirty="0">
                <a:solidFill>
                  <a:srgbClr val="000000"/>
                </a:solidFill>
                <a:latin typeface="SimSun"/>
                <a:cs typeface="SimSun"/>
              </a:rPr>
              <a:t>E.下结论：若|t|&gt;t</a:t>
            </a:r>
            <a:r>
              <a:rPr sz="950" spc="506" dirty="0">
                <a:solidFill>
                  <a:srgbClr val="000000"/>
                </a:solidFill>
                <a:latin typeface="SimSun"/>
                <a:cs typeface="SimSun"/>
              </a:rPr>
              <a:t> </a:t>
            </a:r>
            <a:r>
              <a:rPr sz="950" dirty="0">
                <a:solidFill>
                  <a:srgbClr val="000000"/>
                </a:solidFill>
                <a:latin typeface="SimSun"/>
                <a:cs typeface="SimSun"/>
              </a:rPr>
              <a:t>(n-1), 拒绝H</a:t>
            </a:r>
            <a:r>
              <a:rPr sz="950" spc="-146" dirty="0">
                <a:solidFill>
                  <a:srgbClr val="000000"/>
                </a:solidFill>
                <a:latin typeface="SimSun"/>
                <a:cs typeface="SimSun"/>
              </a:rPr>
              <a:t> </a:t>
            </a:r>
            <a:r>
              <a:rPr sz="950" spc="10" dirty="0">
                <a:solidFill>
                  <a:srgbClr val="000000"/>
                </a:solidFill>
                <a:latin typeface="SimSun"/>
                <a:cs typeface="SimSun"/>
              </a:rPr>
              <a:t>；若</a:t>
            </a:r>
          </a:p>
        </p:txBody>
      </p:sp>
      <p:sp>
        <p:nvSpPr>
          <p:cNvPr id="22" name="object 22"/>
          <p:cNvSpPr txBox="1"/>
          <p:nvPr/>
        </p:nvSpPr>
        <p:spPr>
          <a:xfrm>
            <a:off x="1703359" y="1845513"/>
            <a:ext cx="248407" cy="206188"/>
          </a:xfrm>
          <a:prstGeom prst="rect">
            <a:avLst/>
          </a:prstGeom>
        </p:spPr>
        <p:txBody>
          <a:bodyPr vert="horz" wrap="square" lIns="0" tIns="0" rIns="0" bIns="0" rtlCol="0">
            <a:spAutoFit/>
          </a:bodyPr>
          <a:lstStyle/>
          <a:p>
            <a:pPr marL="0" marR="0">
              <a:lnSpc>
                <a:spcPts val="650"/>
              </a:lnSpc>
              <a:spcBef>
                <a:spcPts val="0"/>
              </a:spcBef>
              <a:spcAft>
                <a:spcPts val="0"/>
              </a:spcAft>
            </a:pPr>
            <a:r>
              <a:rPr sz="650" dirty="0">
                <a:solidFill>
                  <a:srgbClr val="000000"/>
                </a:solidFill>
                <a:latin typeface="SimSun"/>
                <a:cs typeface="SimSun"/>
              </a:rPr>
              <a:t>a/2</a:t>
            </a:r>
          </a:p>
        </p:txBody>
      </p:sp>
      <p:sp>
        <p:nvSpPr>
          <p:cNvPr id="23" name="object 23"/>
          <p:cNvSpPr txBox="1"/>
          <p:nvPr/>
        </p:nvSpPr>
        <p:spPr>
          <a:xfrm>
            <a:off x="2561552" y="1845513"/>
            <a:ext cx="165006" cy="206188"/>
          </a:xfrm>
          <a:prstGeom prst="rect">
            <a:avLst/>
          </a:prstGeom>
        </p:spPr>
        <p:txBody>
          <a:bodyPr vert="horz" wrap="square" lIns="0" tIns="0" rIns="0" bIns="0" rtlCol="0">
            <a:spAutoFit/>
          </a:bodyPr>
          <a:lstStyle/>
          <a:p>
            <a:pPr marL="0" marR="0">
              <a:lnSpc>
                <a:spcPts val="650"/>
              </a:lnSpc>
              <a:spcBef>
                <a:spcPts val="0"/>
              </a:spcBef>
              <a:spcAft>
                <a:spcPts val="0"/>
              </a:spcAft>
            </a:pPr>
            <a:r>
              <a:rPr sz="650" dirty="0">
                <a:solidFill>
                  <a:srgbClr val="000000"/>
                </a:solidFill>
                <a:latin typeface="SimSun"/>
                <a:cs typeface="SimSun"/>
              </a:rPr>
              <a:t>0</a:t>
            </a:r>
          </a:p>
        </p:txBody>
      </p:sp>
      <p:sp>
        <p:nvSpPr>
          <p:cNvPr id="24" name="object 24"/>
          <p:cNvSpPr txBox="1"/>
          <p:nvPr/>
        </p:nvSpPr>
        <p:spPr>
          <a:xfrm>
            <a:off x="682127" y="1931251"/>
            <a:ext cx="1407788" cy="302314"/>
          </a:xfrm>
          <a:prstGeom prst="rect">
            <a:avLst/>
          </a:prstGeom>
        </p:spPr>
        <p:txBody>
          <a:bodyPr vert="horz" wrap="square" lIns="0" tIns="0" rIns="0" bIns="0" rtlCol="0">
            <a:spAutoFit/>
          </a:bodyPr>
          <a:lstStyle/>
          <a:p>
            <a:pPr marL="0" marR="0">
              <a:lnSpc>
                <a:spcPts val="955"/>
              </a:lnSpc>
              <a:spcBef>
                <a:spcPts val="0"/>
              </a:spcBef>
              <a:spcAft>
                <a:spcPts val="0"/>
              </a:spcAft>
            </a:pPr>
            <a:r>
              <a:rPr sz="950" dirty="0">
                <a:solidFill>
                  <a:srgbClr val="000000"/>
                </a:solidFill>
                <a:latin typeface="SimSun"/>
                <a:cs typeface="SimSun"/>
              </a:rPr>
              <a:t>|t|&lt;t</a:t>
            </a:r>
            <a:r>
              <a:rPr sz="950" spc="507" dirty="0">
                <a:solidFill>
                  <a:srgbClr val="000000"/>
                </a:solidFill>
                <a:latin typeface="SimSun"/>
                <a:cs typeface="SimSun"/>
              </a:rPr>
              <a:t> </a:t>
            </a:r>
            <a:r>
              <a:rPr sz="950" dirty="0">
                <a:solidFill>
                  <a:srgbClr val="000000"/>
                </a:solidFill>
                <a:latin typeface="SimSun"/>
                <a:cs typeface="SimSun"/>
              </a:rPr>
              <a:t>(n-1) </a:t>
            </a:r>
            <a:r>
              <a:rPr sz="950" spc="10" dirty="0">
                <a:solidFill>
                  <a:srgbClr val="000000"/>
                </a:solidFill>
                <a:latin typeface="SimSun"/>
                <a:cs typeface="SimSun"/>
              </a:rPr>
              <a:t>，接受H</a:t>
            </a:r>
          </a:p>
        </p:txBody>
      </p:sp>
      <p:sp>
        <p:nvSpPr>
          <p:cNvPr id="25" name="object 25"/>
          <p:cNvSpPr txBox="1"/>
          <p:nvPr/>
        </p:nvSpPr>
        <p:spPr>
          <a:xfrm>
            <a:off x="971699" y="1961914"/>
            <a:ext cx="248407" cy="206188"/>
          </a:xfrm>
          <a:prstGeom prst="rect">
            <a:avLst/>
          </a:prstGeom>
        </p:spPr>
        <p:txBody>
          <a:bodyPr vert="horz" wrap="square" lIns="0" tIns="0" rIns="0" bIns="0" rtlCol="0">
            <a:spAutoFit/>
          </a:bodyPr>
          <a:lstStyle/>
          <a:p>
            <a:pPr marL="0" marR="0">
              <a:lnSpc>
                <a:spcPts val="650"/>
              </a:lnSpc>
              <a:spcBef>
                <a:spcPts val="0"/>
              </a:spcBef>
              <a:spcAft>
                <a:spcPts val="0"/>
              </a:spcAft>
            </a:pPr>
            <a:r>
              <a:rPr sz="650" dirty="0">
                <a:solidFill>
                  <a:srgbClr val="000000"/>
                </a:solidFill>
                <a:latin typeface="SimSun"/>
                <a:cs typeface="SimSun"/>
              </a:rPr>
              <a:t>a/2</a:t>
            </a:r>
          </a:p>
        </p:txBody>
      </p:sp>
      <p:sp>
        <p:nvSpPr>
          <p:cNvPr id="26" name="object 26"/>
          <p:cNvSpPr txBox="1"/>
          <p:nvPr/>
        </p:nvSpPr>
        <p:spPr>
          <a:xfrm>
            <a:off x="1890430" y="1961914"/>
            <a:ext cx="165006" cy="206188"/>
          </a:xfrm>
          <a:prstGeom prst="rect">
            <a:avLst/>
          </a:prstGeom>
        </p:spPr>
        <p:txBody>
          <a:bodyPr vert="horz" wrap="square" lIns="0" tIns="0" rIns="0" bIns="0" rtlCol="0">
            <a:spAutoFit/>
          </a:bodyPr>
          <a:lstStyle/>
          <a:p>
            <a:pPr marL="0" marR="0">
              <a:lnSpc>
                <a:spcPts val="650"/>
              </a:lnSpc>
              <a:spcBef>
                <a:spcPts val="0"/>
              </a:spcBef>
              <a:spcAft>
                <a:spcPts val="0"/>
              </a:spcAft>
            </a:pPr>
            <a:r>
              <a:rPr sz="650" dirty="0">
                <a:solidFill>
                  <a:srgbClr val="000000"/>
                </a:solidFill>
                <a:latin typeface="SimSun"/>
                <a:cs typeface="SimSun"/>
              </a:rPr>
              <a:t>0</a:t>
            </a:r>
          </a:p>
        </p:txBody>
      </p:sp>
      <p:sp>
        <p:nvSpPr>
          <p:cNvPr id="27" name="object 27"/>
          <p:cNvSpPr txBox="1"/>
          <p:nvPr/>
        </p:nvSpPr>
        <p:spPr>
          <a:xfrm>
            <a:off x="561569" y="2157092"/>
            <a:ext cx="3217486" cy="299533"/>
          </a:xfrm>
          <a:prstGeom prst="rect">
            <a:avLst/>
          </a:prstGeom>
        </p:spPr>
        <p:txBody>
          <a:bodyPr vert="horz" wrap="square" lIns="0" tIns="0" rIns="0" bIns="0" rtlCol="0">
            <a:spAutoFit/>
          </a:bodyPr>
          <a:lstStyle/>
          <a:p>
            <a:pPr marL="0" marR="0">
              <a:lnSpc>
                <a:spcPts val="955"/>
              </a:lnSpc>
              <a:spcBef>
                <a:spcPts val="0"/>
              </a:spcBef>
              <a:spcAft>
                <a:spcPts val="0"/>
              </a:spcAft>
            </a:pPr>
            <a:r>
              <a:rPr sz="600" dirty="0">
                <a:solidFill>
                  <a:srgbClr val="3232CC"/>
                </a:solidFill>
                <a:latin typeface="IOTCPM+Wingdings-Regular"/>
                <a:cs typeface="IOTCPM+Wingdings-Regular"/>
              </a:rPr>
              <a:t></a:t>
            </a:r>
            <a:r>
              <a:rPr sz="600" spc="323" dirty="0">
                <a:solidFill>
                  <a:srgbClr val="3232CC"/>
                </a:solidFill>
                <a:latin typeface="Times New Roman"/>
                <a:cs typeface="Times New Roman"/>
              </a:rPr>
              <a:t> </a:t>
            </a:r>
            <a:r>
              <a:rPr sz="950" dirty="0">
                <a:solidFill>
                  <a:srgbClr val="000000"/>
                </a:solidFill>
                <a:latin typeface="SimSun"/>
                <a:cs typeface="SimSun"/>
              </a:rPr>
              <a:t>F.依据统计结论，作出专业（经济学）上的解释。</a:t>
            </a:r>
          </a:p>
        </p:txBody>
      </p:sp>
    </p:spTree>
    <p:extLst>
      <p:ext uri="{BB962C8B-B14F-4D97-AF65-F5344CB8AC3E}">
        <p14:creationId xmlns:p14="http://schemas.microsoft.com/office/powerpoint/2010/main" val="3095286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BA21D53-4630-6C49-9FEA-32739BBB2221}"/>
              </a:ext>
            </a:extLst>
          </p:cNvPr>
          <p:cNvSpPr>
            <a:spLocks noGrp="1"/>
          </p:cNvSpPr>
          <p:nvPr>
            <p:ph type="title"/>
          </p:nvPr>
        </p:nvSpPr>
        <p:spPr/>
        <p:txBody>
          <a:bodyPr/>
          <a:lstStyle/>
          <a:p>
            <a:r>
              <a:rPr lang="zh-CN" altLang="en-US" dirty="0">
                <a:latin typeface="KaiTi" panose="02010609060101010101" pitchFamily="49" charset="-122"/>
                <a:ea typeface="KaiTi" panose="02010609060101010101" pitchFamily="49" charset="-122"/>
              </a:rPr>
              <a:t>四、概率</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0C086CCB-0680-B940-972C-7B6556CDE346}"/>
                  </a:ext>
                </a:extLst>
              </p:cNvPr>
              <p:cNvSpPr>
                <a:spLocks noGrp="1"/>
              </p:cNvSpPr>
              <p:nvPr>
                <p:ph idx="1"/>
              </p:nvPr>
            </p:nvSpPr>
            <p:spPr/>
            <p:txBody>
              <a:bodyPr>
                <a:normAutofit/>
              </a:bodyPr>
              <a:lstStyle/>
              <a:p>
                <a:r>
                  <a:rPr lang="en-US" altLang="zh-CN" sz="900" dirty="0">
                    <a:latin typeface="KaiTi" panose="02010609060101010101" pitchFamily="49" charset="-122"/>
                    <a:ea typeface="KaiTi" panose="02010609060101010101" pitchFamily="49" charset="-122"/>
                  </a:rPr>
                  <a:t>4</a:t>
                </a:r>
                <a:r>
                  <a:rPr lang="zh-CN" altLang="en-US" sz="900" dirty="0">
                    <a:latin typeface="KaiTi" panose="02010609060101010101" pitchFamily="49" charset="-122"/>
                    <a:ea typeface="KaiTi" panose="02010609060101010101" pitchFamily="49" charset="-122"/>
                  </a:rPr>
                  <a:t>、概率规则</a:t>
                </a:r>
                <a:endParaRPr lang="en-US" altLang="zh-CN" sz="900" dirty="0">
                  <a:latin typeface="KaiTi" panose="02010609060101010101" pitchFamily="49" charset="-122"/>
                  <a:ea typeface="KaiTi" panose="02010609060101010101" pitchFamily="49" charset="-122"/>
                </a:endParaRPr>
              </a:p>
              <a:p>
                <a:pPr marL="0" marR="0">
                  <a:lnSpc>
                    <a:spcPts val="1315"/>
                  </a:lnSpc>
                  <a:spcBef>
                    <a:spcPts val="0"/>
                  </a:spcBef>
                  <a:spcAft>
                    <a:spcPts val="0"/>
                  </a:spcAft>
                </a:pPr>
                <a:r>
                  <a:rPr lang="zh-CN" altLang="en-US" sz="900" dirty="0">
                    <a:latin typeface="KaiTi" panose="02010609060101010101" pitchFamily="49" charset="-122"/>
                    <a:ea typeface="KaiTi" panose="02010609060101010101" pitchFamily="49" charset="-122"/>
                  </a:rPr>
                  <a:t>（</a:t>
                </a:r>
                <a:r>
                  <a:rPr lang="en-US" altLang="zh-CN" sz="900" dirty="0">
                    <a:latin typeface="KaiTi" panose="02010609060101010101" pitchFamily="49" charset="-122"/>
                    <a:ea typeface="KaiTi" panose="02010609060101010101" pitchFamily="49" charset="-122"/>
                  </a:rPr>
                  <a:t>2</a:t>
                </a:r>
                <a:r>
                  <a:rPr lang="zh-CN" altLang="en-US" sz="900" dirty="0">
                    <a:latin typeface="KaiTi" panose="02010609060101010101" pitchFamily="49" charset="-122"/>
                    <a:ea typeface="KaiTi" panose="02010609060101010101" pitchFamily="49" charset="-122"/>
                  </a:rPr>
                  <a:t>）非独立事件</a:t>
                </a:r>
                <a:endParaRPr lang="en-US" altLang="zh-CN" sz="900" dirty="0">
                  <a:latin typeface="KaiTi" panose="02010609060101010101" pitchFamily="49" charset="-122"/>
                  <a:ea typeface="KaiTi" panose="02010609060101010101" pitchFamily="49" charset="-122"/>
                </a:endParaRPr>
              </a:p>
              <a:p>
                <a:pPr marL="0" marR="0">
                  <a:lnSpc>
                    <a:spcPts val="1315"/>
                  </a:lnSpc>
                  <a:spcBef>
                    <a:spcPts val="0"/>
                  </a:spcBef>
                  <a:spcAft>
                    <a:spcPts val="0"/>
                  </a:spcAft>
                </a:pPr>
                <a:r>
                  <a:rPr lang="zh-CN" altLang="en-US" sz="900" dirty="0">
                    <a:solidFill>
                      <a:srgbClr val="000000"/>
                    </a:solidFill>
                    <a:latin typeface="KaiTi" panose="02010609060101010101" pitchFamily="49" charset="-122"/>
                    <a:ea typeface="KaiTi" panose="02010609060101010101" pitchFamily="49" charset="-122"/>
                    <a:cs typeface="SimSun"/>
                  </a:rPr>
                  <a:t>如果事件</a:t>
                </a:r>
                <a14:m>
                  <m:oMath xmlns:m="http://schemas.openxmlformats.org/officeDocument/2006/math">
                    <m:r>
                      <a:rPr lang="en-US" altLang="zh-CN" sz="900" i="1" dirty="0">
                        <a:solidFill>
                          <a:srgbClr val="000000"/>
                        </a:solidFill>
                        <a:latin typeface="Cambria Math" panose="02040503050406030204" pitchFamily="18" charset="0"/>
                        <a:ea typeface="KaiTi" panose="02010609060101010101" pitchFamily="49" charset="-122"/>
                        <a:cs typeface="Tahoma"/>
                      </a:rPr>
                      <m:t>𝐴</m:t>
                    </m:r>
                    <m:r>
                      <a:rPr lang="zh-CN" altLang="en-US" sz="900" i="1" dirty="0">
                        <a:solidFill>
                          <a:srgbClr val="000000"/>
                        </a:solidFill>
                        <a:latin typeface="Cambria Math" panose="02040503050406030204" pitchFamily="18" charset="0"/>
                        <a:ea typeface="KaiTi" panose="02010609060101010101" pitchFamily="49" charset="-122"/>
                        <a:cs typeface="Tahoma"/>
                      </a:rPr>
                      <m:t>，</m:t>
                    </m:r>
                    <m:r>
                      <a:rPr lang="en-US" altLang="zh-CN" sz="900" i="1" dirty="0">
                        <a:solidFill>
                          <a:srgbClr val="000000"/>
                        </a:solidFill>
                        <a:latin typeface="Cambria Math" panose="02040503050406030204" pitchFamily="18" charset="0"/>
                        <a:ea typeface="KaiTi" panose="02010609060101010101" pitchFamily="49" charset="-122"/>
                        <a:cs typeface="Tahoma"/>
                      </a:rPr>
                      <m:t>𝐵</m:t>
                    </m:r>
                    <m:r>
                      <a:rPr lang="zh-CN" altLang="en-US" sz="900" i="1" dirty="0" smtClean="0">
                        <a:solidFill>
                          <a:srgbClr val="000000"/>
                        </a:solidFill>
                        <a:latin typeface="Cambria Math" panose="02040503050406030204" pitchFamily="18" charset="0"/>
                        <a:ea typeface="KaiTi" panose="02010609060101010101" pitchFamily="49" charset="-122"/>
                        <a:cs typeface="Tahoma"/>
                      </a:rPr>
                      <m:t>不是</m:t>
                    </m:r>
                    <m:r>
                      <a:rPr lang="zh-CN" altLang="en-US" sz="900" i="1" dirty="0">
                        <a:solidFill>
                          <a:srgbClr val="000000"/>
                        </a:solidFill>
                        <a:latin typeface="Cambria Math" panose="02040503050406030204" pitchFamily="18" charset="0"/>
                        <a:ea typeface="KaiTi" panose="02010609060101010101" pitchFamily="49" charset="-122"/>
                        <a:cs typeface="Tahoma"/>
                      </a:rPr>
                      <m:t>互斥</m:t>
                    </m:r>
                    <m:r>
                      <a:rPr lang="zh-CN" altLang="en-US" sz="900" i="1" dirty="0" smtClean="0">
                        <a:solidFill>
                          <a:srgbClr val="000000"/>
                        </a:solidFill>
                        <a:latin typeface="Cambria Math" panose="02040503050406030204" pitchFamily="18" charset="0"/>
                        <a:ea typeface="KaiTi" panose="02010609060101010101" pitchFamily="49" charset="-122"/>
                        <a:cs typeface="Tahoma"/>
                      </a:rPr>
                      <m:t>的</m:t>
                    </m:r>
                    <m:r>
                      <a:rPr lang="zh-CN" altLang="en-US" sz="900" i="1" dirty="0">
                        <a:solidFill>
                          <a:srgbClr val="000000"/>
                        </a:solidFill>
                        <a:latin typeface="Cambria Math" panose="02040503050406030204" pitchFamily="18" charset="0"/>
                        <a:ea typeface="KaiTi" panose="02010609060101010101" pitchFamily="49" charset="-122"/>
                        <a:cs typeface="Tahoma"/>
                      </a:rPr>
                      <m:t>事件</m:t>
                    </m:r>
                    <m:r>
                      <a:rPr lang="zh-CN" altLang="en-US" sz="900" b="0" i="1" dirty="0" smtClean="0">
                        <a:solidFill>
                          <a:srgbClr val="000000"/>
                        </a:solidFill>
                        <a:latin typeface="Cambria Math" panose="02040503050406030204" pitchFamily="18" charset="0"/>
                        <a:ea typeface="KaiTi" panose="02010609060101010101" pitchFamily="49" charset="-122"/>
                        <a:cs typeface="Tahoma"/>
                      </a:rPr>
                      <m:t>，</m:t>
                    </m:r>
                  </m:oMath>
                </a14:m>
                <a:r>
                  <a:rPr lang="zh-CN" altLang="en-US" sz="900" dirty="0">
                    <a:solidFill>
                      <a:srgbClr val="000000"/>
                    </a:solidFill>
                    <a:latin typeface="KaiTi" panose="02010609060101010101" pitchFamily="49" charset="-122"/>
                    <a:ea typeface="KaiTi" panose="02010609060101010101" pitchFamily="49" charset="-122"/>
                    <a:cs typeface="Tahoma"/>
                  </a:rPr>
                  <a:t>则</a:t>
                </a:r>
                <a:endParaRPr lang="en-US" altLang="zh-CN" sz="900" dirty="0">
                  <a:solidFill>
                    <a:srgbClr val="000000"/>
                  </a:solidFill>
                  <a:latin typeface="KaiTi" panose="02010609060101010101" pitchFamily="49" charset="-122"/>
                  <a:ea typeface="KaiTi" panose="02010609060101010101" pitchFamily="49" charset="-122"/>
                  <a:cs typeface="Tahoma"/>
                </a:endParaRPr>
              </a:p>
              <a:p>
                <a:pPr marL="0" marR="0">
                  <a:lnSpc>
                    <a:spcPts val="1315"/>
                  </a:lnSpc>
                  <a:spcBef>
                    <a:spcPts val="0"/>
                  </a:spcBef>
                  <a:spcAft>
                    <a:spcPts val="0"/>
                  </a:spcAft>
                </a:pPr>
                <a14:m>
                  <m:oMath xmlns:m="http://schemas.openxmlformats.org/officeDocument/2006/math">
                    <m:r>
                      <a:rPr lang="en-US" altLang="zh-CN" sz="900" i="1" dirty="0" smtClean="0">
                        <a:solidFill>
                          <a:srgbClr val="000000"/>
                        </a:solidFill>
                        <a:latin typeface="Cambria Math" panose="02040503050406030204" pitchFamily="18" charset="0"/>
                        <a:ea typeface="KaiTi" panose="02010609060101010101" pitchFamily="49" charset="-122"/>
                        <a:cs typeface="Tahoma"/>
                      </a:rPr>
                      <m:t>𝑃</m:t>
                    </m:r>
                    <m:d>
                      <m:dPr>
                        <m:ctrlPr>
                          <a:rPr lang="en-US" altLang="zh-CN" sz="900" i="1" dirty="0" smtClean="0">
                            <a:solidFill>
                              <a:srgbClr val="000000"/>
                            </a:solidFill>
                            <a:latin typeface="Cambria Math" panose="02040503050406030204" pitchFamily="18" charset="0"/>
                            <a:ea typeface="KaiTi" panose="02010609060101010101" pitchFamily="49" charset="-122"/>
                            <a:cs typeface="Tahoma"/>
                          </a:rPr>
                        </m:ctrlPr>
                      </m:dPr>
                      <m:e>
                        <m:r>
                          <a:rPr lang="en-US" altLang="zh-CN" sz="900" i="1" dirty="0" smtClean="0">
                            <a:solidFill>
                              <a:srgbClr val="000000"/>
                            </a:solidFill>
                            <a:latin typeface="Cambria Math" panose="02040503050406030204" pitchFamily="18" charset="0"/>
                            <a:ea typeface="KaiTi" panose="02010609060101010101" pitchFamily="49" charset="-122"/>
                            <a:cs typeface="Tahoma"/>
                          </a:rPr>
                          <m:t>𝐴</m:t>
                        </m:r>
                        <m:r>
                          <a:rPr lang="en-US" altLang="zh-CN" sz="900" b="0" i="1" dirty="0" smtClean="0">
                            <a:solidFill>
                              <a:srgbClr val="000000"/>
                            </a:solidFill>
                            <a:latin typeface="Cambria Math" panose="02040503050406030204" pitchFamily="18" charset="0"/>
                            <a:ea typeface="KaiTi" panose="02010609060101010101" pitchFamily="49" charset="-122"/>
                            <a:cs typeface="Tahoma"/>
                          </a:rPr>
                          <m:t>+</m:t>
                        </m:r>
                        <m:r>
                          <a:rPr lang="en-US" altLang="zh-CN" sz="900" i="1" dirty="0" smtClean="0">
                            <a:solidFill>
                              <a:srgbClr val="000000"/>
                            </a:solidFill>
                            <a:latin typeface="Cambria Math" panose="02040503050406030204" pitchFamily="18" charset="0"/>
                            <a:ea typeface="KaiTi" panose="02010609060101010101" pitchFamily="49" charset="-122"/>
                            <a:cs typeface="Tahoma"/>
                          </a:rPr>
                          <m:t>𝐵</m:t>
                        </m:r>
                      </m:e>
                    </m:d>
                    <m:r>
                      <a:rPr lang="en-US" altLang="zh-CN" sz="900" i="1" dirty="0" smtClean="0">
                        <a:solidFill>
                          <a:srgbClr val="000000"/>
                        </a:solidFill>
                        <a:latin typeface="Cambria Math" panose="02040503050406030204" pitchFamily="18" charset="0"/>
                        <a:ea typeface="KaiTi" panose="02010609060101010101" pitchFamily="49" charset="-122"/>
                        <a:cs typeface="Tahoma"/>
                      </a:rPr>
                      <m:t>=</m:t>
                    </m:r>
                    <m:r>
                      <a:rPr lang="zh-CN" altLang="en-US" sz="900" i="1" dirty="0" smtClean="0">
                        <a:solidFill>
                          <a:srgbClr val="000000"/>
                        </a:solidFill>
                        <a:latin typeface="Cambria Math" panose="02040503050406030204" pitchFamily="18" charset="0"/>
                        <a:ea typeface="KaiTi" panose="02010609060101010101" pitchFamily="49" charset="-122"/>
                        <a:cs typeface="Tahoma"/>
                      </a:rPr>
                      <m:t> </m:t>
                    </m:r>
                    <m:r>
                      <a:rPr lang="en-US" altLang="zh-CN" sz="900" i="1" dirty="0" smtClean="0">
                        <a:solidFill>
                          <a:srgbClr val="000000"/>
                        </a:solidFill>
                        <a:latin typeface="Cambria Math" panose="02040503050406030204" pitchFamily="18" charset="0"/>
                        <a:ea typeface="KaiTi" panose="02010609060101010101" pitchFamily="49" charset="-122"/>
                        <a:cs typeface="Tahoma"/>
                      </a:rPr>
                      <m:t>𝑃</m:t>
                    </m:r>
                    <m:d>
                      <m:dPr>
                        <m:ctrlPr>
                          <a:rPr lang="en-US" altLang="zh-CN" sz="900" i="1" dirty="0" smtClean="0">
                            <a:solidFill>
                              <a:srgbClr val="000000"/>
                            </a:solidFill>
                            <a:latin typeface="Cambria Math" panose="02040503050406030204" pitchFamily="18" charset="0"/>
                            <a:ea typeface="KaiTi" panose="02010609060101010101" pitchFamily="49" charset="-122"/>
                            <a:cs typeface="Tahoma"/>
                          </a:rPr>
                        </m:ctrlPr>
                      </m:dPr>
                      <m:e>
                        <m:r>
                          <a:rPr lang="en-US" altLang="zh-CN" sz="900" i="1" dirty="0">
                            <a:solidFill>
                              <a:srgbClr val="000000"/>
                            </a:solidFill>
                            <a:latin typeface="Cambria Math" panose="02040503050406030204" pitchFamily="18" charset="0"/>
                            <a:ea typeface="KaiTi" panose="02010609060101010101" pitchFamily="49" charset="-122"/>
                            <a:cs typeface="Tahoma"/>
                          </a:rPr>
                          <m:t>𝐴</m:t>
                        </m:r>
                      </m:e>
                    </m:d>
                    <m:r>
                      <a:rPr lang="en-US" altLang="zh-CN" sz="900" b="0" i="1" dirty="0" smtClean="0">
                        <a:solidFill>
                          <a:srgbClr val="000000"/>
                        </a:solidFill>
                        <a:latin typeface="Cambria Math" panose="02040503050406030204" pitchFamily="18" charset="0"/>
                        <a:ea typeface="KaiTi" panose="02010609060101010101" pitchFamily="49" charset="-122"/>
                        <a:cs typeface="Tahoma"/>
                      </a:rPr>
                      <m:t>+</m:t>
                    </m:r>
                    <m:r>
                      <a:rPr lang="en-US" altLang="zh-CN" sz="900" i="1" dirty="0">
                        <a:solidFill>
                          <a:srgbClr val="000000"/>
                        </a:solidFill>
                        <a:latin typeface="Cambria Math" panose="02040503050406030204" pitchFamily="18" charset="0"/>
                        <a:ea typeface="KaiTi" panose="02010609060101010101" pitchFamily="49" charset="-122"/>
                        <a:cs typeface="Tahoma"/>
                      </a:rPr>
                      <m:t> </m:t>
                    </m:r>
                    <m:r>
                      <a:rPr lang="en-US" altLang="zh-CN" sz="900" i="1" dirty="0">
                        <a:solidFill>
                          <a:srgbClr val="000000"/>
                        </a:solidFill>
                        <a:latin typeface="Cambria Math" panose="02040503050406030204" pitchFamily="18" charset="0"/>
                        <a:ea typeface="KaiTi" panose="02010609060101010101" pitchFamily="49" charset="-122"/>
                        <a:cs typeface="Tahoma"/>
                      </a:rPr>
                      <m:t>𝑃</m:t>
                    </m:r>
                    <m:d>
                      <m:dPr>
                        <m:ctrlPr>
                          <a:rPr lang="en-US" altLang="zh-CN" sz="900" i="1" dirty="0">
                            <a:solidFill>
                              <a:srgbClr val="000000"/>
                            </a:solidFill>
                            <a:latin typeface="Cambria Math" panose="02040503050406030204" pitchFamily="18" charset="0"/>
                            <a:ea typeface="KaiTi" panose="02010609060101010101" pitchFamily="49" charset="-122"/>
                            <a:cs typeface="Tahoma"/>
                          </a:rPr>
                        </m:ctrlPr>
                      </m:dPr>
                      <m:e>
                        <m:r>
                          <a:rPr lang="en-US" altLang="zh-CN" sz="900" b="0" i="1" dirty="0" smtClean="0">
                            <a:solidFill>
                              <a:srgbClr val="000000"/>
                            </a:solidFill>
                            <a:latin typeface="Cambria Math" panose="02040503050406030204" pitchFamily="18" charset="0"/>
                            <a:ea typeface="KaiTi" panose="02010609060101010101" pitchFamily="49" charset="-122"/>
                            <a:cs typeface="Tahoma"/>
                          </a:rPr>
                          <m:t>𝐵</m:t>
                        </m:r>
                      </m:e>
                    </m:d>
                    <m:r>
                      <a:rPr lang="en-US" altLang="zh-CN" sz="900" b="0" i="1" dirty="0" smtClean="0">
                        <a:solidFill>
                          <a:srgbClr val="000000"/>
                        </a:solidFill>
                        <a:latin typeface="Cambria Math" panose="02040503050406030204" pitchFamily="18" charset="0"/>
                        <a:ea typeface="KaiTi" panose="02010609060101010101" pitchFamily="49" charset="-122"/>
                        <a:cs typeface="Tahoma"/>
                      </a:rPr>
                      <m:t>−</m:t>
                    </m:r>
                    <m:r>
                      <a:rPr lang="en-US" altLang="zh-CN" sz="900" i="1" dirty="0">
                        <a:solidFill>
                          <a:srgbClr val="000000"/>
                        </a:solidFill>
                        <a:latin typeface="Cambria Math" panose="02040503050406030204" pitchFamily="18" charset="0"/>
                        <a:ea typeface="KaiTi" panose="02010609060101010101" pitchFamily="49" charset="-122"/>
                        <a:cs typeface="Tahoma"/>
                      </a:rPr>
                      <m:t> </m:t>
                    </m:r>
                    <m:r>
                      <a:rPr lang="en-US" altLang="zh-CN" sz="900" i="1" dirty="0">
                        <a:solidFill>
                          <a:srgbClr val="000000"/>
                        </a:solidFill>
                        <a:latin typeface="Cambria Math" panose="02040503050406030204" pitchFamily="18" charset="0"/>
                        <a:ea typeface="KaiTi" panose="02010609060101010101" pitchFamily="49" charset="-122"/>
                        <a:cs typeface="Tahoma"/>
                      </a:rPr>
                      <m:t>𝑃</m:t>
                    </m:r>
                    <m:r>
                      <a:rPr lang="en-US" altLang="zh-CN" sz="900" i="1" dirty="0">
                        <a:solidFill>
                          <a:srgbClr val="000000"/>
                        </a:solidFill>
                        <a:latin typeface="Cambria Math" panose="02040503050406030204" pitchFamily="18" charset="0"/>
                        <a:ea typeface="KaiTi" panose="02010609060101010101" pitchFamily="49" charset="-122"/>
                        <a:cs typeface="Tahoma"/>
                      </a:rPr>
                      <m:t>(</m:t>
                    </m:r>
                    <m:r>
                      <m:rPr>
                        <m:sty m:val="p"/>
                      </m:rPr>
                      <a:rPr lang="en-US" altLang="zh-CN" sz="900" i="1" dirty="0" smtClean="0">
                        <a:solidFill>
                          <a:srgbClr val="000000"/>
                        </a:solidFill>
                        <a:latin typeface="Cambria Math" panose="02040503050406030204" pitchFamily="18" charset="0"/>
                        <a:ea typeface="KaiTi" panose="02010609060101010101" pitchFamily="49" charset="-122"/>
                        <a:cs typeface="Tahoma"/>
                      </a:rPr>
                      <m:t>AB</m:t>
                    </m:r>
                    <m:r>
                      <a:rPr lang="en-US" altLang="zh-CN" sz="900" i="1" dirty="0">
                        <a:solidFill>
                          <a:srgbClr val="000000"/>
                        </a:solidFill>
                        <a:latin typeface="Cambria Math" panose="02040503050406030204" pitchFamily="18" charset="0"/>
                        <a:ea typeface="KaiTi" panose="02010609060101010101" pitchFamily="49" charset="-122"/>
                        <a:cs typeface="Tahoma"/>
                      </a:rPr>
                      <m:t>)</m:t>
                    </m:r>
                    <m:r>
                      <a:rPr lang="en-US" altLang="zh-CN" sz="900" i="1" dirty="0" smtClean="0">
                        <a:solidFill>
                          <a:srgbClr val="000000"/>
                        </a:solidFill>
                        <a:latin typeface="Cambria Math" panose="02040503050406030204" pitchFamily="18" charset="0"/>
                        <a:ea typeface="KaiTi" panose="02010609060101010101" pitchFamily="49" charset="-122"/>
                        <a:cs typeface="Tahoma"/>
                      </a:rPr>
                      <m:t> </m:t>
                    </m:r>
                  </m:oMath>
                </a14:m>
                <a:r>
                  <a:rPr lang="zh-CN" altLang="en-US" sz="900" dirty="0">
                    <a:solidFill>
                      <a:srgbClr val="000000"/>
                    </a:solidFill>
                    <a:latin typeface="KaiTi" panose="02010609060101010101" pitchFamily="49" charset="-122"/>
                    <a:ea typeface="KaiTi" panose="02010609060101010101" pitchFamily="49" charset="-122"/>
                    <a:cs typeface="SimSun"/>
                  </a:rPr>
                  <a:t>，</a:t>
                </a:r>
                <a:r>
                  <a:rPr lang="en-US" altLang="zh-CN" sz="900" dirty="0">
                    <a:solidFill>
                      <a:srgbClr val="000000"/>
                    </a:solidFill>
                    <a:ea typeface="KaiTi" panose="02010609060101010101" pitchFamily="49" charset="-122"/>
                    <a:cs typeface="Tahoma"/>
                  </a:rPr>
                  <a:t> </a:t>
                </a:r>
              </a:p>
              <a:p>
                <a:pPr marL="0" marR="0">
                  <a:lnSpc>
                    <a:spcPts val="1315"/>
                  </a:lnSpc>
                  <a:spcBef>
                    <a:spcPts val="0"/>
                  </a:spcBef>
                  <a:spcAft>
                    <a:spcPts val="0"/>
                  </a:spcAft>
                </a:pPr>
                <a:endParaRPr lang="en-US" altLang="zh-CN" sz="900" dirty="0">
                  <a:solidFill>
                    <a:srgbClr val="000000"/>
                  </a:solidFill>
                  <a:latin typeface="KaiTi" panose="02010609060101010101" pitchFamily="49" charset="-122"/>
                  <a:ea typeface="KaiTi" panose="02010609060101010101" pitchFamily="49" charset="-122"/>
                  <a:cs typeface="Tahoma"/>
                </a:endParaRPr>
              </a:p>
              <a:p>
                <a:pPr marL="0" marR="0">
                  <a:lnSpc>
                    <a:spcPts val="1315"/>
                  </a:lnSpc>
                  <a:spcBef>
                    <a:spcPts val="0"/>
                  </a:spcBef>
                  <a:spcAft>
                    <a:spcPts val="0"/>
                  </a:spcAft>
                </a:pPr>
                <a:r>
                  <a:rPr lang="zh-CN" altLang="en-US" sz="900" dirty="0">
                    <a:solidFill>
                      <a:srgbClr val="000000"/>
                    </a:solidFill>
                    <a:latin typeface="KaiTi" panose="02010609060101010101" pitchFamily="49" charset="-122"/>
                    <a:ea typeface="KaiTi" panose="02010609060101010101" pitchFamily="49" charset="-122"/>
                    <a:cs typeface="Tahoma"/>
                  </a:rPr>
                  <a:t>（</a:t>
                </a:r>
                <a:r>
                  <a:rPr lang="en-US" altLang="zh-CN" sz="900" dirty="0">
                    <a:solidFill>
                      <a:srgbClr val="000000"/>
                    </a:solidFill>
                    <a:latin typeface="KaiTi" panose="02010609060101010101" pitchFamily="49" charset="-122"/>
                    <a:ea typeface="KaiTi" panose="02010609060101010101" pitchFamily="49" charset="-122"/>
                    <a:cs typeface="Tahoma"/>
                  </a:rPr>
                  <a:t>3</a:t>
                </a:r>
                <a:r>
                  <a:rPr lang="zh-CN" altLang="en-US" sz="900" dirty="0">
                    <a:solidFill>
                      <a:srgbClr val="000000"/>
                    </a:solidFill>
                    <a:latin typeface="KaiTi" panose="02010609060101010101" pitchFamily="49" charset="-122"/>
                    <a:ea typeface="KaiTi" panose="02010609060101010101" pitchFamily="49" charset="-122"/>
                    <a:cs typeface="Tahoma"/>
                  </a:rPr>
                  <a:t>）互补事件</a:t>
                </a:r>
                <a:endParaRPr lang="en-US" altLang="zh-CN" sz="900" dirty="0">
                  <a:solidFill>
                    <a:srgbClr val="000000"/>
                  </a:solidFill>
                  <a:latin typeface="KaiTi" panose="02010609060101010101" pitchFamily="49" charset="-122"/>
                  <a:ea typeface="KaiTi" panose="02010609060101010101" pitchFamily="49" charset="-122"/>
                  <a:cs typeface="Tahoma"/>
                </a:endParaRPr>
              </a:p>
              <a:p>
                <a:pPr marL="0" marR="0">
                  <a:lnSpc>
                    <a:spcPts val="1315"/>
                  </a:lnSpc>
                  <a:spcBef>
                    <a:spcPts val="0"/>
                  </a:spcBef>
                  <a:spcAft>
                    <a:spcPts val="0"/>
                  </a:spcAft>
                </a:pPr>
                <a14:m>
                  <m:oMath xmlns:m="http://schemas.openxmlformats.org/officeDocument/2006/math">
                    <m:r>
                      <a:rPr lang="en-US" altLang="zh-CN" sz="900" i="1" dirty="0" smtClean="0">
                        <a:solidFill>
                          <a:srgbClr val="000000"/>
                        </a:solidFill>
                        <a:latin typeface="Cambria Math" panose="02040503050406030204" pitchFamily="18" charset="0"/>
                        <a:ea typeface="KaiTi" panose="02010609060101010101" pitchFamily="49" charset="-122"/>
                        <a:cs typeface="Tahoma"/>
                      </a:rPr>
                      <m:t>𝑃</m:t>
                    </m:r>
                    <m:d>
                      <m:dPr>
                        <m:ctrlPr>
                          <a:rPr lang="en-US" altLang="zh-CN" sz="900" i="1" dirty="0" smtClean="0">
                            <a:solidFill>
                              <a:srgbClr val="000000"/>
                            </a:solidFill>
                            <a:latin typeface="Cambria Math" panose="02040503050406030204" pitchFamily="18" charset="0"/>
                            <a:ea typeface="KaiTi" panose="02010609060101010101" pitchFamily="49" charset="-122"/>
                            <a:cs typeface="Tahoma"/>
                          </a:rPr>
                        </m:ctrlPr>
                      </m:dPr>
                      <m:e>
                        <m:r>
                          <a:rPr lang="en-US" altLang="zh-CN" sz="900" i="1" dirty="0">
                            <a:solidFill>
                              <a:srgbClr val="000000"/>
                            </a:solidFill>
                            <a:latin typeface="Cambria Math" panose="02040503050406030204" pitchFamily="18" charset="0"/>
                            <a:ea typeface="KaiTi" panose="02010609060101010101" pitchFamily="49" charset="-122"/>
                            <a:cs typeface="Tahoma"/>
                          </a:rPr>
                          <m:t>𝐴</m:t>
                        </m:r>
                      </m:e>
                    </m:d>
                    <m:r>
                      <a:rPr lang="en-US" altLang="zh-CN" sz="900" b="0" i="1" dirty="0" smtClean="0">
                        <a:solidFill>
                          <a:srgbClr val="000000"/>
                        </a:solidFill>
                        <a:latin typeface="Cambria Math" panose="02040503050406030204" pitchFamily="18" charset="0"/>
                        <a:ea typeface="KaiTi" panose="02010609060101010101" pitchFamily="49" charset="-122"/>
                        <a:cs typeface="Tahoma"/>
                      </a:rPr>
                      <m:t>+</m:t>
                    </m:r>
                    <m:r>
                      <a:rPr lang="en-US" altLang="zh-CN" sz="900" i="1" dirty="0">
                        <a:solidFill>
                          <a:srgbClr val="000000"/>
                        </a:solidFill>
                        <a:latin typeface="Cambria Math" panose="02040503050406030204" pitchFamily="18" charset="0"/>
                        <a:ea typeface="KaiTi" panose="02010609060101010101" pitchFamily="49" charset="-122"/>
                        <a:cs typeface="Tahoma"/>
                      </a:rPr>
                      <m:t> </m:t>
                    </m:r>
                    <m:r>
                      <a:rPr lang="en-US" altLang="zh-CN" sz="900" i="1" dirty="0">
                        <a:solidFill>
                          <a:srgbClr val="000000"/>
                        </a:solidFill>
                        <a:latin typeface="Cambria Math" panose="02040503050406030204" pitchFamily="18" charset="0"/>
                        <a:ea typeface="KaiTi" panose="02010609060101010101" pitchFamily="49" charset="-122"/>
                        <a:cs typeface="Tahoma"/>
                      </a:rPr>
                      <m:t>𝑃</m:t>
                    </m:r>
                    <m:d>
                      <m:dPr>
                        <m:ctrlPr>
                          <a:rPr lang="en-US" altLang="zh-CN" sz="900" i="1" dirty="0">
                            <a:solidFill>
                              <a:srgbClr val="000000"/>
                            </a:solidFill>
                            <a:latin typeface="Cambria Math" panose="02040503050406030204" pitchFamily="18" charset="0"/>
                            <a:ea typeface="KaiTi" panose="02010609060101010101" pitchFamily="49" charset="-122"/>
                            <a:cs typeface="Tahoma"/>
                          </a:rPr>
                        </m:ctrlPr>
                      </m:dPr>
                      <m:e>
                        <m:acc>
                          <m:accPr>
                            <m:chr m:val="̅"/>
                            <m:ctrlPr>
                              <a:rPr lang="en-US" altLang="zh-CN" sz="900" i="1" dirty="0" smtClean="0">
                                <a:solidFill>
                                  <a:srgbClr val="000000"/>
                                </a:solidFill>
                                <a:latin typeface="Cambria Math" panose="02040503050406030204" pitchFamily="18" charset="0"/>
                                <a:ea typeface="KaiTi" panose="02010609060101010101" pitchFamily="49" charset="-122"/>
                                <a:cs typeface="Tahoma"/>
                              </a:rPr>
                            </m:ctrlPr>
                          </m:accPr>
                          <m:e>
                            <m:r>
                              <a:rPr lang="en-US" altLang="zh-CN" sz="900" b="0" i="1" dirty="0" smtClean="0">
                                <a:solidFill>
                                  <a:srgbClr val="000000"/>
                                </a:solidFill>
                                <a:latin typeface="Cambria Math" panose="02040503050406030204" pitchFamily="18" charset="0"/>
                                <a:ea typeface="KaiTi" panose="02010609060101010101" pitchFamily="49" charset="-122"/>
                                <a:cs typeface="Tahoma"/>
                              </a:rPr>
                              <m:t>𝐴</m:t>
                            </m:r>
                          </m:e>
                        </m:acc>
                      </m:e>
                    </m:d>
                    <m:r>
                      <a:rPr lang="en-US" altLang="zh-CN" sz="900" b="0" i="1" dirty="0" smtClean="0">
                        <a:solidFill>
                          <a:srgbClr val="000000"/>
                        </a:solidFill>
                        <a:latin typeface="Cambria Math" panose="02040503050406030204" pitchFamily="18" charset="0"/>
                        <a:ea typeface="KaiTi" panose="02010609060101010101" pitchFamily="49" charset="-122"/>
                        <a:cs typeface="Tahoma"/>
                      </a:rPr>
                      <m:t>=1</m:t>
                    </m:r>
                    <m:r>
                      <a:rPr lang="en-US" altLang="zh-CN" sz="900" i="1" dirty="0">
                        <a:solidFill>
                          <a:srgbClr val="000000"/>
                        </a:solidFill>
                        <a:latin typeface="Cambria Math" panose="02040503050406030204" pitchFamily="18" charset="0"/>
                        <a:ea typeface="KaiTi" panose="02010609060101010101" pitchFamily="49" charset="-122"/>
                        <a:cs typeface="Tahoma"/>
                      </a:rPr>
                      <m:t> </m:t>
                    </m:r>
                  </m:oMath>
                </a14:m>
                <a:endParaRPr lang="en-US" altLang="zh-CN" sz="900" dirty="0">
                  <a:latin typeface="KaiTi" panose="02010609060101010101" pitchFamily="49" charset="-122"/>
                  <a:ea typeface="KaiTi" panose="02010609060101010101" pitchFamily="49" charset="-122"/>
                </a:endParaRPr>
              </a:p>
            </p:txBody>
          </p:sp>
        </mc:Choice>
        <mc:Fallback xmlns="">
          <p:sp>
            <p:nvSpPr>
              <p:cNvPr id="5" name="内容占位符 4">
                <a:extLst>
                  <a:ext uri="{FF2B5EF4-FFF2-40B4-BE49-F238E27FC236}">
                    <a16:creationId xmlns:a16="http://schemas.microsoft.com/office/drawing/2014/main" id="{0C086CCB-0680-B940-972C-7B6556CDE346}"/>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0301722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object 1"/>
              <p:cNvSpPr/>
              <p:nvPr/>
            </p:nvSpPr>
            <p:spPr>
              <a:xfrm>
                <a:off x="1056041" y="430499"/>
                <a:ext cx="1447552"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𝑢</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𝜇</m:t>
                          </m:r>
                        </m:e>
                        <m:sub>
                          <m:r>
                            <a:rPr lang="en-US" altLang="zh-CN" b="0" i="1" smtClean="0">
                              <a:latin typeface="Cambria Math" panose="02040503050406030204" pitchFamily="18" charset="0"/>
                            </a:rPr>
                            <m:t>0</m:t>
                          </m:r>
                        </m:sub>
                      </m:sSub>
                    </m:oMath>
                  </m:oMathPara>
                </a14:m>
                <a:endParaRPr dirty="0"/>
              </a:p>
            </p:txBody>
          </p:sp>
        </mc:Choice>
        <mc:Fallback xmlns="">
          <p:sp>
            <p:nvSpPr>
              <p:cNvPr id="2" name="object 1"/>
              <p:cNvSpPr>
                <a:spLocks noRot="1" noChangeAspect="1" noMove="1" noResize="1" noEditPoints="1" noAdjustHandles="1" noChangeArrowheads="1" noChangeShapeType="1" noTextEdit="1"/>
              </p:cNvSpPr>
              <p:nvPr/>
            </p:nvSpPr>
            <p:spPr>
              <a:xfrm>
                <a:off x="1056041" y="430499"/>
                <a:ext cx="1447552" cy="276999"/>
              </a:xfrm>
              <a:prstGeom prst="rect">
                <a:avLst/>
              </a:prstGeom>
              <a:blipFill rotWithShape="0">
                <a:blip r:embed="rId2"/>
                <a:stretch>
                  <a:fillRect b="-22222"/>
                </a:stretch>
              </a:blipFill>
            </p:spPr>
            <p:txBody>
              <a:bodyPr/>
              <a:lstStyle/>
              <a:p>
                <a:r>
                  <a:rPr lang="zh-CN" altLang="en-US">
                    <a:noFill/>
                  </a:rPr>
                  <a:t> </a:t>
                </a:r>
                <a:endParaRPr lang="zh-CN" altLang="en-US">
                  <a:noFill/>
                </a:endParaRPr>
              </a:p>
            </p:txBody>
          </p:sp>
        </mc:Fallback>
      </mc:AlternateContent>
      <p:sp>
        <p:nvSpPr>
          <p:cNvPr id="3" name="object 3"/>
          <p:cNvSpPr txBox="1"/>
          <p:nvPr/>
        </p:nvSpPr>
        <p:spPr>
          <a:xfrm>
            <a:off x="769922" y="271796"/>
            <a:ext cx="928188" cy="192360"/>
          </a:xfrm>
          <a:prstGeom prst="rect">
            <a:avLst/>
          </a:prstGeom>
        </p:spPr>
        <p:txBody>
          <a:bodyPr vert="horz" wrap="square" lIns="0" tIns="0" rIns="0" bIns="0" rtlCol="0">
            <a:spAutoFit/>
          </a:bodyPr>
          <a:lstStyle/>
          <a:p>
            <a:pPr marL="0" marR="0">
              <a:lnSpc>
                <a:spcPts val="1480"/>
              </a:lnSpc>
              <a:spcBef>
                <a:spcPts val="0"/>
              </a:spcBef>
              <a:spcAft>
                <a:spcPts val="0"/>
              </a:spcAft>
            </a:pPr>
            <a:r>
              <a:rPr sz="1250" b="1" dirty="0" err="1">
                <a:solidFill>
                  <a:srgbClr val="FF0000"/>
                </a:solidFill>
                <a:latin typeface="Tahoma"/>
                <a:cs typeface="Tahoma"/>
              </a:rPr>
              <a:t>t</a:t>
            </a:r>
            <a:r>
              <a:rPr sz="1250" spc="-18" dirty="0" err="1">
                <a:solidFill>
                  <a:srgbClr val="FF0000"/>
                </a:solidFill>
                <a:latin typeface="SimSun"/>
                <a:cs typeface="SimSun"/>
              </a:rPr>
              <a:t>检验</a:t>
            </a:r>
            <a:endParaRPr sz="1250" spc="-18" dirty="0">
              <a:solidFill>
                <a:srgbClr val="FF0000"/>
              </a:solidFill>
              <a:latin typeface="SimSun"/>
              <a:cs typeface="SimSun"/>
            </a:endParaRPr>
          </a:p>
        </p:txBody>
      </p:sp>
      <p:sp>
        <p:nvSpPr>
          <p:cNvPr id="5" name="object 5"/>
          <p:cNvSpPr txBox="1"/>
          <p:nvPr/>
        </p:nvSpPr>
        <p:spPr>
          <a:xfrm>
            <a:off x="791237" y="559237"/>
            <a:ext cx="727849" cy="300665"/>
          </a:xfrm>
          <a:prstGeom prst="rect">
            <a:avLst/>
          </a:prstGeom>
        </p:spPr>
        <p:txBody>
          <a:bodyPr vert="horz" wrap="square" lIns="0" tIns="0" rIns="0" bIns="0" rtlCol="0">
            <a:spAutoFit/>
          </a:bodyPr>
          <a:lstStyle/>
          <a:p>
            <a:pPr marL="0" marR="0">
              <a:lnSpc>
                <a:spcPts val="1015"/>
              </a:lnSpc>
              <a:spcBef>
                <a:spcPts val="0"/>
              </a:spcBef>
              <a:spcAft>
                <a:spcPts val="0"/>
              </a:spcAft>
            </a:pPr>
            <a:r>
              <a:rPr sz="900" spc="33" dirty="0">
                <a:solidFill>
                  <a:srgbClr val="000000"/>
                </a:solidFill>
                <a:latin typeface="SimSun"/>
                <a:cs typeface="SimSun"/>
              </a:rPr>
              <a:t>零假设</a:t>
            </a:r>
            <a:r>
              <a:rPr sz="900" dirty="0">
                <a:solidFill>
                  <a:srgbClr val="000000"/>
                </a:solidFill>
                <a:latin typeface="IFFBPT+TimesNewRomanPS-BoldMT"/>
                <a:cs typeface="IFFBPT+TimesNewRomanPS-BoldMT"/>
              </a:rPr>
              <a:t>H</a:t>
            </a:r>
            <a:r>
              <a:rPr sz="900" spc="352" dirty="0">
                <a:solidFill>
                  <a:srgbClr val="000000"/>
                </a:solidFill>
                <a:latin typeface="IFFBPT+TimesNewRomanPS-BoldMT"/>
                <a:cs typeface="IFFBPT+TimesNewRomanPS-BoldMT"/>
              </a:rPr>
              <a:t> </a:t>
            </a:r>
            <a:r>
              <a:rPr sz="900" dirty="0">
                <a:solidFill>
                  <a:srgbClr val="000000"/>
                </a:solidFill>
                <a:latin typeface="IFFBPT+TimesNewRomanPS-BoldMT"/>
                <a:cs typeface="IFFBPT+TimesNewRomanPS-BoldMT"/>
              </a:rPr>
              <a:t>:</a:t>
            </a:r>
          </a:p>
        </p:txBody>
      </p:sp>
      <p:sp>
        <p:nvSpPr>
          <p:cNvPr id="6" name="object 6"/>
          <p:cNvSpPr txBox="1"/>
          <p:nvPr/>
        </p:nvSpPr>
        <p:spPr>
          <a:xfrm>
            <a:off x="1243587" y="631616"/>
            <a:ext cx="138806" cy="180149"/>
          </a:xfrm>
          <a:prstGeom prst="rect">
            <a:avLst/>
          </a:prstGeom>
        </p:spPr>
        <p:txBody>
          <a:bodyPr vert="horz" wrap="square" lIns="0" tIns="0" rIns="0" bIns="0" rtlCol="0">
            <a:spAutoFit/>
          </a:bodyPr>
          <a:lstStyle/>
          <a:p>
            <a:pPr marL="0" marR="0">
              <a:lnSpc>
                <a:spcPts val="595"/>
              </a:lnSpc>
              <a:spcBef>
                <a:spcPts val="0"/>
              </a:spcBef>
              <a:spcAft>
                <a:spcPts val="0"/>
              </a:spcAft>
            </a:pPr>
            <a:r>
              <a:rPr sz="550" dirty="0">
                <a:solidFill>
                  <a:srgbClr val="000000"/>
                </a:solidFill>
                <a:latin typeface="IFFBPT+TimesNewRomanPS-BoldMT"/>
                <a:cs typeface="IFFBPT+TimesNewRomanPS-BoldMT"/>
              </a:rPr>
              <a:t>0</a:t>
            </a:r>
          </a:p>
        </p:txBody>
      </p:sp>
      <p:sp>
        <p:nvSpPr>
          <p:cNvPr id="8" name="object 8"/>
          <p:cNvSpPr txBox="1"/>
          <p:nvPr/>
        </p:nvSpPr>
        <p:spPr>
          <a:xfrm>
            <a:off x="789416" y="773067"/>
            <a:ext cx="773188" cy="319465"/>
          </a:xfrm>
          <a:prstGeom prst="rect">
            <a:avLst/>
          </a:prstGeom>
        </p:spPr>
        <p:txBody>
          <a:bodyPr vert="horz" wrap="square" lIns="0" tIns="0" rIns="0" bIns="0" rtlCol="0">
            <a:spAutoFit/>
          </a:bodyPr>
          <a:lstStyle/>
          <a:p>
            <a:pPr marL="0" marR="0">
              <a:lnSpc>
                <a:spcPts val="1015"/>
              </a:lnSpc>
              <a:spcBef>
                <a:spcPts val="0"/>
              </a:spcBef>
              <a:spcAft>
                <a:spcPts val="0"/>
              </a:spcAft>
            </a:pPr>
            <a:r>
              <a:rPr sz="900" spc="33" dirty="0">
                <a:solidFill>
                  <a:srgbClr val="000000"/>
                </a:solidFill>
                <a:latin typeface="SimSun"/>
                <a:cs typeface="SimSun"/>
              </a:rPr>
              <a:t>备择假设</a:t>
            </a:r>
            <a:r>
              <a:rPr sz="900" spc="39" dirty="0">
                <a:solidFill>
                  <a:srgbClr val="000000"/>
                </a:solidFill>
                <a:latin typeface="IFFBPT+TimesNewRomanPS-BoldMT"/>
                <a:cs typeface="IFFBPT+TimesNewRomanPS-BoldMT"/>
              </a:rPr>
              <a:t>H</a:t>
            </a:r>
            <a:r>
              <a:rPr sz="800" baseline="-26000" dirty="0">
                <a:solidFill>
                  <a:srgbClr val="000000"/>
                </a:solidFill>
                <a:latin typeface="IFFBPT+TimesNewRomanPS-BoldMT"/>
                <a:cs typeface="IFFBPT+TimesNewRomanPS-BoldMT"/>
              </a:rPr>
              <a:t>1</a:t>
            </a:r>
          </a:p>
        </p:txBody>
      </p:sp>
      <p:sp>
        <p:nvSpPr>
          <p:cNvPr id="9" name="object 9"/>
          <p:cNvSpPr txBox="1"/>
          <p:nvPr/>
        </p:nvSpPr>
        <p:spPr>
          <a:xfrm>
            <a:off x="1636697" y="773067"/>
            <a:ext cx="1054570" cy="319465"/>
          </a:xfrm>
          <a:prstGeom prst="rect">
            <a:avLst/>
          </a:prstGeom>
        </p:spPr>
        <p:txBody>
          <a:bodyPr vert="horz" wrap="square" lIns="0" tIns="0" rIns="0" bIns="0" rtlCol="0">
            <a:spAutoFit/>
          </a:bodyPr>
          <a:lstStyle/>
          <a:p>
            <a:pPr marL="0" marR="0">
              <a:lnSpc>
                <a:spcPts val="1015"/>
              </a:lnSpc>
              <a:spcBef>
                <a:spcPts val="0"/>
              </a:spcBef>
              <a:spcAft>
                <a:spcPts val="0"/>
              </a:spcAft>
            </a:pPr>
            <a:r>
              <a:rPr sz="900" spc="36" dirty="0">
                <a:solidFill>
                  <a:srgbClr val="000000"/>
                </a:solidFill>
                <a:latin typeface="SimSun"/>
                <a:cs typeface="SimSun"/>
              </a:rPr>
              <a:t>临界区域</a:t>
            </a:r>
            <a:r>
              <a:rPr sz="900" spc="86" dirty="0">
                <a:solidFill>
                  <a:srgbClr val="000000"/>
                </a:solidFill>
                <a:latin typeface="IFFBPT+TimesNewRomanPS-BoldMT"/>
                <a:cs typeface="IFFBPT+TimesNewRomanPS-BoldMT"/>
              </a:rPr>
              <a:t>,</a:t>
            </a:r>
            <a:r>
              <a:rPr sz="900" spc="33" dirty="0">
                <a:solidFill>
                  <a:srgbClr val="000000"/>
                </a:solidFill>
                <a:latin typeface="SimSun"/>
                <a:cs typeface="SimSun"/>
              </a:rPr>
              <a:t>拒绝</a:t>
            </a:r>
            <a:r>
              <a:rPr sz="900" spc="63" dirty="0">
                <a:solidFill>
                  <a:srgbClr val="000000"/>
                </a:solidFill>
                <a:latin typeface="IFFBPT+TimesNewRomanPS-BoldMT"/>
                <a:cs typeface="IFFBPT+TimesNewRomanPS-BoldMT"/>
              </a:rPr>
              <a:t>H</a:t>
            </a:r>
            <a:r>
              <a:rPr sz="800" baseline="-26000" dirty="0">
                <a:solidFill>
                  <a:srgbClr val="000000"/>
                </a:solidFill>
                <a:latin typeface="IFFBPT+TimesNewRomanPS-BoldMT"/>
                <a:cs typeface="IFFBPT+TimesNewRomanPS-BoldMT"/>
              </a:rPr>
              <a:t>0</a:t>
            </a:r>
          </a:p>
        </p:txBody>
      </p:sp>
      <p:sp>
        <p:nvSpPr>
          <p:cNvPr id="10" name="object 10"/>
          <p:cNvSpPr txBox="1"/>
          <p:nvPr/>
        </p:nvSpPr>
        <p:spPr>
          <a:xfrm>
            <a:off x="2366024" y="943719"/>
            <a:ext cx="367542" cy="481118"/>
          </a:xfrm>
          <a:prstGeom prst="rect">
            <a:avLst/>
          </a:prstGeom>
        </p:spPr>
        <p:txBody>
          <a:bodyPr vert="horz" wrap="square" lIns="0" tIns="0" rIns="0" bIns="0" rtlCol="0">
            <a:spAutoFit/>
          </a:bodyPr>
          <a:lstStyle/>
          <a:p>
            <a:pPr marL="0" marR="0">
              <a:lnSpc>
                <a:spcPts val="1690"/>
              </a:lnSpc>
              <a:spcBef>
                <a:spcPts val="0"/>
              </a:spcBef>
              <a:spcAft>
                <a:spcPts val="0"/>
              </a:spcAft>
            </a:pPr>
            <a:r>
              <a:rPr sz="1400" dirty="0">
                <a:solidFill>
                  <a:srgbClr val="000000"/>
                </a:solidFill>
                <a:latin typeface="BTCIPT+SymbolMT"/>
                <a:cs typeface="BTCIPT+SymbolMT"/>
              </a:rPr>
              <a:t>μ</a:t>
            </a:r>
          </a:p>
        </p:txBody>
      </p:sp>
      <p:sp>
        <p:nvSpPr>
          <p:cNvPr id="11" name="object 11"/>
          <p:cNvSpPr txBox="1"/>
          <p:nvPr/>
        </p:nvSpPr>
        <p:spPr>
          <a:xfrm>
            <a:off x="2198405" y="982621"/>
            <a:ext cx="318384" cy="314395"/>
          </a:xfrm>
          <a:prstGeom prst="rect">
            <a:avLst/>
          </a:prstGeom>
        </p:spPr>
        <p:txBody>
          <a:bodyPr vert="horz" wrap="square" lIns="0" tIns="0" rIns="0" bIns="0" rtlCol="0">
            <a:spAutoFit/>
          </a:bodyPr>
          <a:lstStyle/>
          <a:p>
            <a:pPr marL="0" marR="0">
              <a:lnSpc>
                <a:spcPts val="1125"/>
              </a:lnSpc>
              <a:spcBef>
                <a:spcPts val="0"/>
              </a:spcBef>
              <a:spcAft>
                <a:spcPts val="0"/>
              </a:spcAft>
            </a:pPr>
            <a:r>
              <a:rPr sz="900" dirty="0">
                <a:solidFill>
                  <a:srgbClr val="000000"/>
                </a:solidFill>
                <a:latin typeface="IFFBPT+TimesNewRomanPS-BoldMT"/>
                <a:cs typeface="IFFBPT+TimesNewRomanPS-BoldMT"/>
              </a:rPr>
              <a:t>x</a:t>
            </a:r>
            <a:r>
              <a:rPr sz="900" spc="-22" dirty="0">
                <a:solidFill>
                  <a:srgbClr val="000000"/>
                </a:solidFill>
                <a:latin typeface="IFFBPT+TimesNewRomanPS-BoldMT"/>
                <a:cs typeface="IFFBPT+TimesNewRomanPS-BoldMT"/>
              </a:rPr>
              <a:t> </a:t>
            </a:r>
            <a:r>
              <a:rPr sz="900" dirty="0">
                <a:solidFill>
                  <a:srgbClr val="000000"/>
                </a:solidFill>
                <a:latin typeface="BTCIPT+SymbolMT"/>
                <a:cs typeface="BTCIPT+SymbolMT"/>
              </a:rPr>
              <a:t>−</a:t>
            </a:r>
          </a:p>
        </p:txBody>
      </p:sp>
      <p:sp>
        <p:nvSpPr>
          <p:cNvPr id="12" name="object 12"/>
          <p:cNvSpPr txBox="1"/>
          <p:nvPr/>
        </p:nvSpPr>
        <p:spPr>
          <a:xfrm>
            <a:off x="973118" y="1059075"/>
            <a:ext cx="371182" cy="1309948"/>
          </a:xfrm>
          <a:prstGeom prst="rect">
            <a:avLst/>
          </a:prstGeom>
        </p:spPr>
        <p:txBody>
          <a:bodyPr vert="horz" wrap="square" lIns="0" tIns="0" rIns="0" bIns="0" rtlCol="0">
            <a:spAutoFit/>
          </a:bodyPr>
          <a:lstStyle/>
          <a:p>
            <a:pPr marL="0" marR="0">
              <a:lnSpc>
                <a:spcPts val="1690"/>
              </a:lnSpc>
              <a:spcBef>
                <a:spcPts val="0"/>
              </a:spcBef>
              <a:spcAft>
                <a:spcPts val="0"/>
              </a:spcAft>
            </a:pPr>
            <a:r>
              <a:rPr sz="1400" dirty="0">
                <a:solidFill>
                  <a:srgbClr val="000000"/>
                </a:solidFill>
                <a:latin typeface="BTCIPT+SymbolMT"/>
                <a:cs typeface="BTCIPT+SymbolMT"/>
              </a:rPr>
              <a:t>μ</a:t>
            </a:r>
          </a:p>
          <a:p>
            <a:pPr marL="3810" marR="0">
              <a:lnSpc>
                <a:spcPts val="1690"/>
              </a:lnSpc>
              <a:spcBef>
                <a:spcPts val="1575"/>
              </a:spcBef>
              <a:spcAft>
                <a:spcPts val="0"/>
              </a:spcAft>
            </a:pPr>
            <a:r>
              <a:rPr sz="1400" dirty="0">
                <a:solidFill>
                  <a:srgbClr val="000000"/>
                </a:solidFill>
                <a:latin typeface="BTCIPT+SymbolMT"/>
                <a:cs typeface="BTCIPT+SymbolMT"/>
              </a:rPr>
              <a:t>μ</a:t>
            </a:r>
          </a:p>
          <a:p>
            <a:pPr marL="1905" marR="0">
              <a:lnSpc>
                <a:spcPts val="1690"/>
              </a:lnSpc>
              <a:spcBef>
                <a:spcPts val="1525"/>
              </a:spcBef>
              <a:spcAft>
                <a:spcPts val="0"/>
              </a:spcAft>
            </a:pPr>
            <a:r>
              <a:rPr sz="1400" dirty="0">
                <a:solidFill>
                  <a:srgbClr val="000000"/>
                </a:solidFill>
                <a:latin typeface="BTCIPT+SymbolMT"/>
                <a:cs typeface="BTCIPT+SymbolMT"/>
              </a:rPr>
              <a:t>μ</a:t>
            </a:r>
          </a:p>
        </p:txBody>
      </p:sp>
      <mc:AlternateContent xmlns:mc="http://schemas.openxmlformats.org/markup-compatibility/2006" xmlns:a14="http://schemas.microsoft.com/office/drawing/2010/main">
        <mc:Choice Requires="a14">
          <p:sp>
            <p:nvSpPr>
              <p:cNvPr id="13" name="object 13"/>
              <p:cNvSpPr txBox="1"/>
              <p:nvPr/>
            </p:nvSpPr>
            <p:spPr>
              <a:xfrm>
                <a:off x="789397" y="1097983"/>
                <a:ext cx="335535" cy="564257"/>
              </a:xfrm>
              <a:prstGeom prst="rect">
                <a:avLst/>
              </a:prstGeom>
            </p:spPr>
            <p:txBody>
              <a:bodyPr vert="horz" wrap="square" lIns="0" tIns="0" rIns="0" bIns="0" rtlCol="0">
                <a:spAutoFit/>
              </a:bodyPr>
              <a:lstStyle/>
              <a:p>
                <a:pPr marL="0" marR="0">
                  <a:lnSpc>
                    <a:spcPts val="1125"/>
                  </a:lnSpc>
                  <a:spcBef>
                    <a:spcPts val="0"/>
                  </a:spcBef>
                  <a:spcAft>
                    <a:spcPts val="0"/>
                  </a:spcAft>
                </a:pPr>
                <a:r>
                  <a:rPr sz="900" dirty="0">
                    <a:solidFill>
                      <a:srgbClr val="000000"/>
                    </a:solidFill>
                    <a:latin typeface="IFFBPT+TimesNewRomanPS-BoldMT"/>
                    <a:cs typeface="IFFBPT+TimesNewRomanPS-BoldMT"/>
                  </a:rPr>
                  <a:t>u</a:t>
                </a:r>
                <a:r>
                  <a:rPr sz="900" spc="15" dirty="0">
                    <a:solidFill>
                      <a:srgbClr val="000000"/>
                    </a:solidFill>
                    <a:latin typeface="IFFBPT+TimesNewRomanPS-BoldMT"/>
                    <a:cs typeface="IFFBPT+TimesNewRomanPS-BoldMT"/>
                  </a:rPr>
                  <a:t> </a:t>
                </a:r>
                <a:r>
                  <a:rPr sz="900" dirty="0">
                    <a:solidFill>
                      <a:srgbClr val="000000"/>
                    </a:solidFill>
                    <a:latin typeface="BTCIPT+SymbolMT"/>
                    <a:cs typeface="BTCIPT+SymbolMT"/>
                  </a:rPr>
                  <a:t>≠</a:t>
                </a:r>
              </a:p>
              <a:p>
                <a:pPr marL="0" marR="0">
                  <a:lnSpc>
                    <a:spcPts val="1015"/>
                  </a:lnSpc>
                  <a:spcBef>
                    <a:spcPts val="2295"/>
                  </a:spcBef>
                  <a:spcAft>
                    <a:spcPts val="0"/>
                  </a:spcAft>
                </a:pPr>
                <a:r>
                  <a:rPr sz="900" dirty="0">
                    <a:solidFill>
                      <a:srgbClr val="000000"/>
                    </a:solidFill>
                    <a:latin typeface="IFFBPT+TimesNewRomanPS-BoldMT"/>
                    <a:cs typeface="IFFBPT+TimesNewRomanPS-BoldMT"/>
                  </a:rPr>
                  <a:t>u</a:t>
                </a:r>
                <a:r>
                  <a:rPr sz="900" spc="15" dirty="0">
                    <a:solidFill>
                      <a:srgbClr val="000000"/>
                    </a:solidFill>
                    <a:latin typeface="IFFBPT+TimesNewRomanPS-BoldMT"/>
                    <a:cs typeface="IFFBPT+TimesNewRomanPS-BoldMT"/>
                  </a:rPr>
                  <a:t> </a:t>
                </a:r>
                <a14:m>
                  <m:oMath xmlns:m="http://schemas.openxmlformats.org/officeDocument/2006/math">
                    <m:r>
                      <a:rPr lang="en-US" altLang="zh-CN" sz="900" i="1" spc="15" smtClean="0">
                        <a:solidFill>
                          <a:srgbClr val="000000"/>
                        </a:solidFill>
                        <a:latin typeface="Cambria Math" panose="02040503050406030204" pitchFamily="18" charset="0"/>
                        <a:ea typeface="Cambria Math" panose="02040503050406030204" pitchFamily="18" charset="0"/>
                        <a:cs typeface="IFFBPT+TimesNewRomanPS-BoldMT"/>
                      </a:rPr>
                      <m:t>&gt;</m:t>
                    </m:r>
                  </m:oMath>
                </a14:m>
                <a:endParaRPr sz="900" dirty="0">
                  <a:solidFill>
                    <a:srgbClr val="000000"/>
                  </a:solidFill>
                  <a:latin typeface="PADDAV+MT-Extra"/>
                  <a:cs typeface="PADDAV+MT-Extra"/>
                </a:endParaRPr>
              </a:p>
            </p:txBody>
          </p:sp>
        </mc:Choice>
        <mc:Fallback xmlns="">
          <p:sp>
            <p:nvSpPr>
              <p:cNvPr id="13" name="object 13"/>
              <p:cNvSpPr txBox="1">
                <a:spLocks noRot="1" noChangeAspect="1" noMove="1" noResize="1" noEditPoints="1" noAdjustHandles="1" noChangeArrowheads="1" noChangeShapeType="1" noTextEdit="1"/>
              </p:cNvSpPr>
              <p:nvPr/>
            </p:nvSpPr>
            <p:spPr>
              <a:xfrm>
                <a:off x="789397" y="1097983"/>
                <a:ext cx="335535" cy="564257"/>
              </a:xfrm>
              <a:prstGeom prst="rect">
                <a:avLst/>
              </a:prstGeom>
              <a:blipFill>
                <a:blip r:embed="rId3"/>
                <a:stretch>
                  <a:fillRect l="-17857" t="-8696" b="-10870"/>
                </a:stretch>
              </a:blipFill>
            </p:spPr>
            <p:txBody>
              <a:bodyPr/>
              <a:lstStyle/>
              <a:p>
                <a:r>
                  <a:rPr lang="zh-CN" altLang="en-US">
                    <a:noFill/>
                  </a:rPr>
                  <a:t> </a:t>
                </a:r>
              </a:p>
            </p:txBody>
          </p:sp>
        </mc:Fallback>
      </mc:AlternateContent>
      <p:sp>
        <p:nvSpPr>
          <p:cNvPr id="14" name="object 14"/>
          <p:cNvSpPr txBox="1"/>
          <p:nvPr/>
        </p:nvSpPr>
        <p:spPr>
          <a:xfrm>
            <a:off x="1125602" y="1111350"/>
            <a:ext cx="682241" cy="1129475"/>
          </a:xfrm>
          <a:prstGeom prst="rect">
            <a:avLst/>
          </a:prstGeom>
        </p:spPr>
        <p:txBody>
          <a:bodyPr vert="horz" wrap="square" lIns="0" tIns="0" rIns="0" bIns="0" rtlCol="0">
            <a:spAutoFit/>
          </a:bodyPr>
          <a:lstStyle/>
          <a:p>
            <a:pPr marL="0" marR="0">
              <a:lnSpc>
                <a:spcPts val="1015"/>
              </a:lnSpc>
              <a:spcBef>
                <a:spcPts val="0"/>
              </a:spcBef>
              <a:spcAft>
                <a:spcPts val="0"/>
              </a:spcAft>
            </a:pPr>
            <a:r>
              <a:rPr sz="900" spc="100" dirty="0">
                <a:solidFill>
                  <a:srgbClr val="000000"/>
                </a:solidFill>
                <a:latin typeface="IFFBPT+TimesNewRomanPS-BoldMT"/>
                <a:cs typeface="IFFBPT+TimesNewRomanPS-BoldMT"/>
              </a:rPr>
              <a:t>,</a:t>
            </a:r>
            <a:r>
              <a:rPr sz="900" spc="21" dirty="0">
                <a:solidFill>
                  <a:srgbClr val="000000"/>
                </a:solidFill>
                <a:latin typeface="SimSun"/>
                <a:cs typeface="SimSun"/>
              </a:rPr>
              <a:t>双侧检验</a:t>
            </a:r>
          </a:p>
          <a:p>
            <a:pPr marL="3810" marR="0">
              <a:lnSpc>
                <a:spcPts val="1015"/>
              </a:lnSpc>
              <a:spcBef>
                <a:spcPts val="2295"/>
              </a:spcBef>
              <a:spcAft>
                <a:spcPts val="0"/>
              </a:spcAft>
            </a:pPr>
            <a:r>
              <a:rPr sz="900" spc="86" dirty="0">
                <a:solidFill>
                  <a:srgbClr val="000000"/>
                </a:solidFill>
                <a:latin typeface="IFFBPT+TimesNewRomanPS-BoldMT"/>
                <a:cs typeface="IFFBPT+TimesNewRomanPS-BoldMT"/>
              </a:rPr>
              <a:t>,</a:t>
            </a:r>
            <a:r>
              <a:rPr sz="900" spc="21" dirty="0">
                <a:solidFill>
                  <a:srgbClr val="000000"/>
                </a:solidFill>
                <a:latin typeface="SimSun"/>
                <a:cs typeface="SimSun"/>
              </a:rPr>
              <a:t>单侧检验</a:t>
            </a:r>
          </a:p>
          <a:p>
            <a:pPr marL="1905" marR="0">
              <a:lnSpc>
                <a:spcPts val="1015"/>
              </a:lnSpc>
              <a:spcBef>
                <a:spcPts val="2245"/>
              </a:spcBef>
              <a:spcAft>
                <a:spcPts val="0"/>
              </a:spcAft>
            </a:pPr>
            <a:r>
              <a:rPr sz="900" spc="86" dirty="0">
                <a:solidFill>
                  <a:srgbClr val="000000"/>
                </a:solidFill>
                <a:latin typeface="IFFBPT+TimesNewRomanPS-BoldMT"/>
                <a:cs typeface="IFFBPT+TimesNewRomanPS-BoldMT"/>
              </a:rPr>
              <a:t>,</a:t>
            </a:r>
            <a:r>
              <a:rPr sz="900" spc="21" dirty="0">
                <a:solidFill>
                  <a:srgbClr val="000000"/>
                </a:solidFill>
                <a:latin typeface="SimSun"/>
                <a:cs typeface="SimSun"/>
              </a:rPr>
              <a:t>单侧检验</a:t>
            </a:r>
          </a:p>
        </p:txBody>
      </p:sp>
      <p:sp>
        <p:nvSpPr>
          <p:cNvPr id="15" name="object 15"/>
          <p:cNvSpPr txBox="1"/>
          <p:nvPr/>
        </p:nvSpPr>
        <p:spPr>
          <a:xfrm>
            <a:off x="1979394" y="1097983"/>
            <a:ext cx="333949" cy="1143229"/>
          </a:xfrm>
          <a:prstGeom prst="rect">
            <a:avLst/>
          </a:prstGeom>
        </p:spPr>
        <p:txBody>
          <a:bodyPr vert="horz" wrap="square" lIns="0" tIns="0" rIns="0" bIns="0" rtlCol="0">
            <a:spAutoFit/>
          </a:bodyPr>
          <a:lstStyle/>
          <a:p>
            <a:pPr marL="13970" marR="0">
              <a:lnSpc>
                <a:spcPts val="1125"/>
              </a:lnSpc>
              <a:spcBef>
                <a:spcPts val="0"/>
              </a:spcBef>
              <a:spcAft>
                <a:spcPts val="0"/>
              </a:spcAft>
            </a:pPr>
            <a:r>
              <a:rPr sz="900" dirty="0">
                <a:solidFill>
                  <a:srgbClr val="000000"/>
                </a:solidFill>
                <a:latin typeface="IFFBPT+TimesNewRomanPS-BoldMT"/>
                <a:cs typeface="IFFBPT+TimesNewRomanPS-BoldMT"/>
              </a:rPr>
              <a:t>t</a:t>
            </a:r>
            <a:r>
              <a:rPr sz="900" spc="140" dirty="0">
                <a:solidFill>
                  <a:srgbClr val="000000"/>
                </a:solidFill>
                <a:latin typeface="IFFBPT+TimesNewRomanPS-BoldMT"/>
                <a:cs typeface="IFFBPT+TimesNewRomanPS-BoldMT"/>
              </a:rPr>
              <a:t> </a:t>
            </a:r>
            <a:r>
              <a:rPr sz="900" dirty="0">
                <a:solidFill>
                  <a:srgbClr val="000000"/>
                </a:solidFill>
                <a:latin typeface="BTCIPT+SymbolMT"/>
                <a:cs typeface="BTCIPT+SymbolMT"/>
              </a:rPr>
              <a:t>=</a:t>
            </a:r>
          </a:p>
          <a:p>
            <a:pPr marL="1905" marR="0">
              <a:lnSpc>
                <a:spcPts val="1125"/>
              </a:lnSpc>
              <a:spcBef>
                <a:spcPts val="2185"/>
              </a:spcBef>
              <a:spcAft>
                <a:spcPts val="0"/>
              </a:spcAft>
            </a:pPr>
            <a:r>
              <a:rPr sz="900" dirty="0">
                <a:solidFill>
                  <a:srgbClr val="000000"/>
                </a:solidFill>
                <a:latin typeface="IFFBPT+TimesNewRomanPS-BoldMT"/>
                <a:cs typeface="IFFBPT+TimesNewRomanPS-BoldMT"/>
              </a:rPr>
              <a:t>t</a:t>
            </a:r>
            <a:r>
              <a:rPr sz="900" spc="30" dirty="0">
                <a:solidFill>
                  <a:srgbClr val="000000"/>
                </a:solidFill>
                <a:latin typeface="IFFBPT+TimesNewRomanPS-BoldMT"/>
                <a:cs typeface="IFFBPT+TimesNewRomanPS-BoldMT"/>
              </a:rPr>
              <a:t> </a:t>
            </a:r>
            <a:r>
              <a:rPr sz="900" dirty="0">
                <a:solidFill>
                  <a:srgbClr val="000000"/>
                </a:solidFill>
                <a:latin typeface="BTCIPT+SymbolMT"/>
                <a:cs typeface="BTCIPT+SymbolMT"/>
              </a:rPr>
              <a:t>=</a:t>
            </a:r>
          </a:p>
          <a:p>
            <a:pPr marL="0" marR="0">
              <a:lnSpc>
                <a:spcPts val="1125"/>
              </a:lnSpc>
              <a:spcBef>
                <a:spcPts val="2185"/>
              </a:spcBef>
              <a:spcAft>
                <a:spcPts val="0"/>
              </a:spcAft>
            </a:pPr>
            <a:r>
              <a:rPr sz="900" dirty="0">
                <a:solidFill>
                  <a:srgbClr val="000000"/>
                </a:solidFill>
                <a:latin typeface="IFFBPT+TimesNewRomanPS-BoldMT"/>
                <a:cs typeface="IFFBPT+TimesNewRomanPS-BoldMT"/>
              </a:rPr>
              <a:t>t</a:t>
            </a:r>
            <a:r>
              <a:rPr sz="900" spc="30" dirty="0">
                <a:solidFill>
                  <a:srgbClr val="000000"/>
                </a:solidFill>
                <a:latin typeface="IFFBPT+TimesNewRomanPS-BoldMT"/>
                <a:cs typeface="IFFBPT+TimesNewRomanPS-BoldMT"/>
              </a:rPr>
              <a:t> </a:t>
            </a:r>
            <a:r>
              <a:rPr sz="900" dirty="0">
                <a:solidFill>
                  <a:srgbClr val="000000"/>
                </a:solidFill>
                <a:latin typeface="BTCIPT+SymbolMT"/>
                <a:cs typeface="BTCIPT+SymbolMT"/>
              </a:rPr>
              <a:t>=</a:t>
            </a:r>
          </a:p>
        </p:txBody>
      </p:sp>
      <p:sp>
        <p:nvSpPr>
          <p:cNvPr id="16" name="object 16"/>
          <p:cNvSpPr txBox="1"/>
          <p:nvPr/>
        </p:nvSpPr>
        <p:spPr>
          <a:xfrm>
            <a:off x="2472017" y="1097983"/>
            <a:ext cx="838546" cy="332815"/>
          </a:xfrm>
          <a:prstGeom prst="rect">
            <a:avLst/>
          </a:prstGeom>
        </p:spPr>
        <p:txBody>
          <a:bodyPr vert="horz" wrap="square" lIns="0" tIns="0" rIns="0" bIns="0" rtlCol="0">
            <a:spAutoFit/>
          </a:bodyPr>
          <a:lstStyle/>
          <a:p>
            <a:pPr marL="0" marR="0">
              <a:lnSpc>
                <a:spcPts val="1125"/>
              </a:lnSpc>
              <a:spcBef>
                <a:spcPts val="0"/>
              </a:spcBef>
              <a:spcAft>
                <a:spcPts val="0"/>
              </a:spcAft>
            </a:pPr>
            <a:r>
              <a:rPr sz="800" baseline="47000" dirty="0">
                <a:solidFill>
                  <a:srgbClr val="000000"/>
                </a:solidFill>
                <a:latin typeface="IFFBPT+TimesNewRomanPS-BoldMT"/>
                <a:cs typeface="IFFBPT+TimesNewRomanPS-BoldMT"/>
              </a:rPr>
              <a:t>0</a:t>
            </a:r>
            <a:r>
              <a:rPr sz="800" spc="193" baseline="47000" dirty="0">
                <a:solidFill>
                  <a:srgbClr val="000000"/>
                </a:solidFill>
                <a:latin typeface="IFFBPT+TimesNewRomanPS-BoldMT"/>
                <a:cs typeface="IFFBPT+TimesNewRomanPS-BoldMT"/>
              </a:rPr>
              <a:t> </a:t>
            </a:r>
            <a:r>
              <a:rPr sz="900" dirty="0">
                <a:solidFill>
                  <a:srgbClr val="000000"/>
                </a:solidFill>
                <a:latin typeface="BTCIPT+SymbolMT"/>
                <a:cs typeface="BTCIPT+SymbolMT"/>
              </a:rPr>
              <a:t>&gt;</a:t>
            </a:r>
            <a:r>
              <a:rPr sz="900" spc="22" dirty="0">
                <a:solidFill>
                  <a:srgbClr val="000000"/>
                </a:solidFill>
                <a:latin typeface="BTCIPT+SymbolMT"/>
                <a:cs typeface="BTCIPT+SymbolMT"/>
              </a:rPr>
              <a:t> </a:t>
            </a:r>
            <a:r>
              <a:rPr sz="900" spc="63" dirty="0">
                <a:solidFill>
                  <a:srgbClr val="000000"/>
                </a:solidFill>
                <a:latin typeface="IFFBPT+TimesNewRomanPS-BoldMT"/>
                <a:cs typeface="IFFBPT+TimesNewRomanPS-BoldMT"/>
              </a:rPr>
              <a:t>t</a:t>
            </a:r>
            <a:r>
              <a:rPr sz="550" dirty="0">
                <a:solidFill>
                  <a:srgbClr val="000000"/>
                </a:solidFill>
                <a:latin typeface="BTCIPT+SymbolMT"/>
                <a:cs typeface="BTCIPT+SymbolMT"/>
              </a:rPr>
              <a:t>α</a:t>
            </a:r>
            <a:r>
              <a:rPr sz="550" spc="-45" dirty="0">
                <a:solidFill>
                  <a:srgbClr val="000000"/>
                </a:solidFill>
                <a:latin typeface="BTCIPT+SymbolMT"/>
                <a:cs typeface="BTCIPT+SymbolMT"/>
              </a:rPr>
              <a:t> </a:t>
            </a:r>
            <a:r>
              <a:rPr sz="550" dirty="0">
                <a:solidFill>
                  <a:srgbClr val="000000"/>
                </a:solidFill>
                <a:latin typeface="IFFBPT+TimesNewRomanPS-BoldMT"/>
                <a:cs typeface="IFFBPT+TimesNewRomanPS-BoldMT"/>
              </a:rPr>
              <a:t>/</a:t>
            </a:r>
            <a:r>
              <a:rPr sz="550" spc="-24" dirty="0">
                <a:solidFill>
                  <a:srgbClr val="000000"/>
                </a:solidFill>
                <a:latin typeface="IFFBPT+TimesNewRomanPS-BoldMT"/>
                <a:cs typeface="IFFBPT+TimesNewRomanPS-BoldMT"/>
              </a:rPr>
              <a:t> </a:t>
            </a:r>
            <a:r>
              <a:rPr sz="550" spc="71" dirty="0">
                <a:solidFill>
                  <a:srgbClr val="000000"/>
                </a:solidFill>
                <a:latin typeface="IFFBPT+TimesNewRomanPS-BoldMT"/>
                <a:cs typeface="IFFBPT+TimesNewRomanPS-BoldMT"/>
              </a:rPr>
              <a:t>2</a:t>
            </a:r>
            <a:r>
              <a:rPr sz="900" spc="15" dirty="0">
                <a:solidFill>
                  <a:srgbClr val="000000"/>
                </a:solidFill>
                <a:latin typeface="IFFBPT+TimesNewRomanPS-BoldMT"/>
                <a:cs typeface="IFFBPT+TimesNewRomanPS-BoldMT"/>
              </a:rPr>
              <a:t>(n</a:t>
            </a:r>
            <a:r>
              <a:rPr sz="900" spc="-37" dirty="0">
                <a:solidFill>
                  <a:srgbClr val="000000"/>
                </a:solidFill>
                <a:latin typeface="IFFBPT+TimesNewRomanPS-BoldMT"/>
                <a:cs typeface="IFFBPT+TimesNewRomanPS-BoldMT"/>
              </a:rPr>
              <a:t> </a:t>
            </a:r>
            <a:r>
              <a:rPr sz="900" dirty="0">
                <a:solidFill>
                  <a:srgbClr val="000000"/>
                </a:solidFill>
                <a:latin typeface="BTCIPT+SymbolMT"/>
                <a:cs typeface="BTCIPT+SymbolMT"/>
              </a:rPr>
              <a:t>−</a:t>
            </a:r>
            <a:r>
              <a:rPr sz="900" spc="-58" dirty="0">
                <a:solidFill>
                  <a:srgbClr val="000000"/>
                </a:solidFill>
                <a:latin typeface="BTCIPT+SymbolMT"/>
                <a:cs typeface="BTCIPT+SymbolMT"/>
              </a:rPr>
              <a:t> </a:t>
            </a:r>
            <a:r>
              <a:rPr sz="900" dirty="0">
                <a:solidFill>
                  <a:srgbClr val="000000"/>
                </a:solidFill>
                <a:latin typeface="IFFBPT+TimesNewRomanPS-BoldMT"/>
                <a:cs typeface="IFFBPT+TimesNewRomanPS-BoldMT"/>
              </a:rPr>
              <a:t>1)</a:t>
            </a:r>
          </a:p>
        </p:txBody>
      </p:sp>
      <p:sp>
        <p:nvSpPr>
          <p:cNvPr id="17" name="object 17"/>
          <p:cNvSpPr txBox="1"/>
          <p:nvPr/>
        </p:nvSpPr>
        <p:spPr>
          <a:xfrm>
            <a:off x="1079112" y="1216476"/>
            <a:ext cx="142448" cy="1008981"/>
          </a:xfrm>
          <a:prstGeom prst="rect">
            <a:avLst/>
          </a:prstGeom>
        </p:spPr>
        <p:txBody>
          <a:bodyPr vert="horz" wrap="square" lIns="0" tIns="0" rIns="0" bIns="0" rtlCol="0">
            <a:spAutoFit/>
          </a:bodyPr>
          <a:lstStyle/>
          <a:p>
            <a:pPr marL="0" marR="0">
              <a:lnSpc>
                <a:spcPts val="595"/>
              </a:lnSpc>
              <a:spcBef>
                <a:spcPts val="0"/>
              </a:spcBef>
              <a:spcAft>
                <a:spcPts val="0"/>
              </a:spcAft>
            </a:pPr>
            <a:r>
              <a:rPr sz="550" dirty="0">
                <a:solidFill>
                  <a:srgbClr val="000000"/>
                </a:solidFill>
                <a:latin typeface="IFFBPT+TimesNewRomanPS-BoldMT"/>
                <a:cs typeface="IFFBPT+TimesNewRomanPS-BoldMT"/>
              </a:rPr>
              <a:t>0</a:t>
            </a:r>
          </a:p>
          <a:p>
            <a:pPr marL="3810" marR="0">
              <a:lnSpc>
                <a:spcPts val="595"/>
              </a:lnSpc>
              <a:spcBef>
                <a:spcPts val="2670"/>
              </a:spcBef>
              <a:spcAft>
                <a:spcPts val="0"/>
              </a:spcAft>
            </a:pPr>
            <a:r>
              <a:rPr sz="550" dirty="0">
                <a:solidFill>
                  <a:srgbClr val="000000"/>
                </a:solidFill>
                <a:latin typeface="IFFBPT+TimesNewRomanPS-BoldMT"/>
                <a:cs typeface="IFFBPT+TimesNewRomanPS-BoldMT"/>
              </a:rPr>
              <a:t>0</a:t>
            </a:r>
          </a:p>
          <a:p>
            <a:pPr marL="1905" marR="0">
              <a:lnSpc>
                <a:spcPts val="595"/>
              </a:lnSpc>
              <a:spcBef>
                <a:spcPts val="2620"/>
              </a:spcBef>
              <a:spcAft>
                <a:spcPts val="0"/>
              </a:spcAft>
            </a:pPr>
            <a:r>
              <a:rPr sz="550" dirty="0">
                <a:solidFill>
                  <a:srgbClr val="000000"/>
                </a:solidFill>
                <a:latin typeface="IFFBPT+TimesNewRomanPS-BoldMT"/>
                <a:cs typeface="IFFBPT+TimesNewRomanPS-BoldMT"/>
              </a:rPr>
              <a:t>0</a:t>
            </a:r>
          </a:p>
        </p:txBody>
      </p:sp>
      <p:sp>
        <p:nvSpPr>
          <p:cNvPr id="18" name="object 18"/>
          <p:cNvSpPr txBox="1"/>
          <p:nvPr/>
        </p:nvSpPr>
        <p:spPr>
          <a:xfrm>
            <a:off x="2207763" y="1207997"/>
            <a:ext cx="445505" cy="300665"/>
          </a:xfrm>
          <a:prstGeom prst="rect">
            <a:avLst/>
          </a:prstGeom>
        </p:spPr>
        <p:txBody>
          <a:bodyPr vert="horz" wrap="square" lIns="0" tIns="0" rIns="0" bIns="0" rtlCol="0">
            <a:spAutoFit/>
          </a:bodyPr>
          <a:lstStyle/>
          <a:p>
            <a:pPr marL="0" marR="0">
              <a:lnSpc>
                <a:spcPts val="1015"/>
              </a:lnSpc>
              <a:spcBef>
                <a:spcPts val="0"/>
              </a:spcBef>
              <a:spcAft>
                <a:spcPts val="0"/>
              </a:spcAft>
            </a:pPr>
            <a:r>
              <a:rPr sz="900" dirty="0">
                <a:solidFill>
                  <a:srgbClr val="000000"/>
                </a:solidFill>
                <a:latin typeface="IFFBPT+TimesNewRomanPS-BoldMT"/>
                <a:cs typeface="IFFBPT+TimesNewRomanPS-BoldMT"/>
              </a:rPr>
              <a:t>S</a:t>
            </a:r>
            <a:r>
              <a:rPr sz="900" spc="-85" dirty="0">
                <a:solidFill>
                  <a:srgbClr val="000000"/>
                </a:solidFill>
                <a:latin typeface="IFFBPT+TimesNewRomanPS-BoldMT"/>
                <a:cs typeface="IFFBPT+TimesNewRomanPS-BoldMT"/>
              </a:rPr>
              <a:t> </a:t>
            </a:r>
            <a:r>
              <a:rPr sz="900" dirty="0">
                <a:solidFill>
                  <a:srgbClr val="000000"/>
                </a:solidFill>
                <a:latin typeface="IFFBPT+TimesNewRomanPS-BoldMT"/>
                <a:cs typeface="IFFBPT+TimesNewRomanPS-BoldMT"/>
              </a:rPr>
              <a:t>/</a:t>
            </a:r>
            <a:r>
              <a:rPr sz="900" spc="532" dirty="0">
                <a:solidFill>
                  <a:srgbClr val="000000"/>
                </a:solidFill>
                <a:latin typeface="IFFBPT+TimesNewRomanPS-BoldMT"/>
                <a:cs typeface="IFFBPT+TimesNewRomanPS-BoldMT"/>
              </a:rPr>
              <a:t> </a:t>
            </a:r>
            <a:r>
              <a:rPr sz="900" dirty="0">
                <a:solidFill>
                  <a:srgbClr val="000000"/>
                </a:solidFill>
                <a:latin typeface="IFFBPT+TimesNewRomanPS-BoldMT"/>
                <a:cs typeface="IFFBPT+TimesNewRomanPS-BoldMT"/>
              </a:rPr>
              <a:t>n</a:t>
            </a:r>
          </a:p>
        </p:txBody>
      </p:sp>
      <p:sp>
        <p:nvSpPr>
          <p:cNvPr id="19" name="object 19"/>
          <p:cNvSpPr txBox="1"/>
          <p:nvPr/>
        </p:nvSpPr>
        <p:spPr>
          <a:xfrm>
            <a:off x="2340034" y="1358134"/>
            <a:ext cx="367542" cy="481118"/>
          </a:xfrm>
          <a:prstGeom prst="rect">
            <a:avLst/>
          </a:prstGeom>
        </p:spPr>
        <p:txBody>
          <a:bodyPr vert="horz" wrap="square" lIns="0" tIns="0" rIns="0" bIns="0" rtlCol="0">
            <a:spAutoFit/>
          </a:bodyPr>
          <a:lstStyle/>
          <a:p>
            <a:pPr marL="0" marR="0">
              <a:lnSpc>
                <a:spcPts val="1690"/>
              </a:lnSpc>
              <a:spcBef>
                <a:spcPts val="0"/>
              </a:spcBef>
              <a:spcAft>
                <a:spcPts val="0"/>
              </a:spcAft>
            </a:pPr>
            <a:r>
              <a:rPr sz="1400" dirty="0">
                <a:solidFill>
                  <a:srgbClr val="000000"/>
                </a:solidFill>
                <a:latin typeface="BTCIPT+SymbolMT"/>
                <a:cs typeface="BTCIPT+SymbolMT"/>
              </a:rPr>
              <a:t>μ</a:t>
            </a:r>
          </a:p>
        </p:txBody>
      </p:sp>
      <p:sp>
        <p:nvSpPr>
          <p:cNvPr id="20" name="object 20"/>
          <p:cNvSpPr txBox="1"/>
          <p:nvPr/>
        </p:nvSpPr>
        <p:spPr>
          <a:xfrm>
            <a:off x="2172186" y="1397037"/>
            <a:ext cx="318360" cy="314395"/>
          </a:xfrm>
          <a:prstGeom prst="rect">
            <a:avLst/>
          </a:prstGeom>
        </p:spPr>
        <p:txBody>
          <a:bodyPr vert="horz" wrap="square" lIns="0" tIns="0" rIns="0" bIns="0" rtlCol="0">
            <a:spAutoFit/>
          </a:bodyPr>
          <a:lstStyle/>
          <a:p>
            <a:pPr marL="0" marR="0">
              <a:lnSpc>
                <a:spcPts val="1125"/>
              </a:lnSpc>
              <a:spcBef>
                <a:spcPts val="0"/>
              </a:spcBef>
              <a:spcAft>
                <a:spcPts val="0"/>
              </a:spcAft>
            </a:pPr>
            <a:r>
              <a:rPr sz="900" dirty="0">
                <a:solidFill>
                  <a:srgbClr val="000000"/>
                </a:solidFill>
                <a:latin typeface="IFFBPT+TimesNewRomanPS-BoldMT"/>
                <a:cs typeface="IFFBPT+TimesNewRomanPS-BoldMT"/>
              </a:rPr>
              <a:t>x</a:t>
            </a:r>
            <a:r>
              <a:rPr sz="900" spc="-22" dirty="0">
                <a:solidFill>
                  <a:srgbClr val="000000"/>
                </a:solidFill>
                <a:latin typeface="IFFBPT+TimesNewRomanPS-BoldMT"/>
                <a:cs typeface="IFFBPT+TimesNewRomanPS-BoldMT"/>
              </a:rPr>
              <a:t> </a:t>
            </a:r>
            <a:r>
              <a:rPr sz="900" dirty="0">
                <a:solidFill>
                  <a:srgbClr val="000000"/>
                </a:solidFill>
                <a:latin typeface="BTCIPT+SymbolMT"/>
                <a:cs typeface="BTCIPT+SymbolMT"/>
              </a:rPr>
              <a:t>−</a:t>
            </a:r>
          </a:p>
        </p:txBody>
      </p:sp>
      <p:sp>
        <p:nvSpPr>
          <p:cNvPr id="21" name="object 21"/>
          <p:cNvSpPr txBox="1"/>
          <p:nvPr/>
        </p:nvSpPr>
        <p:spPr>
          <a:xfrm>
            <a:off x="2446038" y="1512400"/>
            <a:ext cx="759559" cy="314395"/>
          </a:xfrm>
          <a:prstGeom prst="rect">
            <a:avLst/>
          </a:prstGeom>
        </p:spPr>
        <p:txBody>
          <a:bodyPr vert="horz" wrap="square" lIns="0" tIns="0" rIns="0" bIns="0" rtlCol="0">
            <a:spAutoFit/>
          </a:bodyPr>
          <a:lstStyle/>
          <a:p>
            <a:pPr marL="0" marR="0">
              <a:lnSpc>
                <a:spcPts val="1125"/>
              </a:lnSpc>
              <a:spcBef>
                <a:spcPts val="0"/>
              </a:spcBef>
              <a:spcAft>
                <a:spcPts val="0"/>
              </a:spcAft>
            </a:pPr>
            <a:r>
              <a:rPr sz="800" baseline="47000" dirty="0">
                <a:solidFill>
                  <a:srgbClr val="000000"/>
                </a:solidFill>
                <a:latin typeface="IFFBPT+TimesNewRomanPS-BoldMT"/>
                <a:cs typeface="IFFBPT+TimesNewRomanPS-BoldMT"/>
              </a:rPr>
              <a:t>0</a:t>
            </a:r>
            <a:r>
              <a:rPr sz="800" spc="191" baseline="47000" dirty="0">
                <a:solidFill>
                  <a:srgbClr val="000000"/>
                </a:solidFill>
                <a:latin typeface="IFFBPT+TimesNewRomanPS-BoldMT"/>
                <a:cs typeface="IFFBPT+TimesNewRomanPS-BoldMT"/>
              </a:rPr>
              <a:t> </a:t>
            </a:r>
            <a:r>
              <a:rPr sz="900" dirty="0">
                <a:solidFill>
                  <a:srgbClr val="000000"/>
                </a:solidFill>
                <a:latin typeface="BTCIPT+SymbolMT"/>
                <a:cs typeface="BTCIPT+SymbolMT"/>
              </a:rPr>
              <a:t>&gt;</a:t>
            </a:r>
            <a:r>
              <a:rPr sz="900" spc="22" dirty="0">
                <a:solidFill>
                  <a:srgbClr val="000000"/>
                </a:solidFill>
                <a:latin typeface="BTCIPT+SymbolMT"/>
                <a:cs typeface="BTCIPT+SymbolMT"/>
              </a:rPr>
              <a:t> </a:t>
            </a:r>
            <a:r>
              <a:rPr sz="900" dirty="0">
                <a:solidFill>
                  <a:srgbClr val="000000"/>
                </a:solidFill>
                <a:latin typeface="IFFBPT+TimesNewRomanPS-BoldMT"/>
                <a:cs typeface="IFFBPT+TimesNewRomanPS-BoldMT"/>
              </a:rPr>
              <a:t>t</a:t>
            </a:r>
            <a:r>
              <a:rPr sz="900" spc="269" dirty="0">
                <a:solidFill>
                  <a:srgbClr val="000000"/>
                </a:solidFill>
                <a:latin typeface="IFFBPT+TimesNewRomanPS-BoldMT"/>
                <a:cs typeface="IFFBPT+TimesNewRomanPS-BoldMT"/>
              </a:rPr>
              <a:t> </a:t>
            </a:r>
            <a:r>
              <a:rPr sz="900" spc="15" dirty="0">
                <a:solidFill>
                  <a:srgbClr val="000000"/>
                </a:solidFill>
                <a:latin typeface="IFFBPT+TimesNewRomanPS-BoldMT"/>
                <a:cs typeface="IFFBPT+TimesNewRomanPS-BoldMT"/>
              </a:rPr>
              <a:t>(n</a:t>
            </a:r>
            <a:r>
              <a:rPr sz="900" spc="-37" dirty="0">
                <a:solidFill>
                  <a:srgbClr val="000000"/>
                </a:solidFill>
                <a:latin typeface="IFFBPT+TimesNewRomanPS-BoldMT"/>
                <a:cs typeface="IFFBPT+TimesNewRomanPS-BoldMT"/>
              </a:rPr>
              <a:t> </a:t>
            </a:r>
            <a:r>
              <a:rPr sz="900" dirty="0">
                <a:solidFill>
                  <a:srgbClr val="000000"/>
                </a:solidFill>
                <a:latin typeface="BTCIPT+SymbolMT"/>
                <a:cs typeface="BTCIPT+SymbolMT"/>
              </a:rPr>
              <a:t>−</a:t>
            </a:r>
            <a:r>
              <a:rPr sz="900" spc="-60" dirty="0">
                <a:solidFill>
                  <a:srgbClr val="000000"/>
                </a:solidFill>
                <a:latin typeface="BTCIPT+SymbolMT"/>
                <a:cs typeface="BTCIPT+SymbolMT"/>
              </a:rPr>
              <a:t> </a:t>
            </a:r>
            <a:r>
              <a:rPr sz="900" dirty="0">
                <a:solidFill>
                  <a:srgbClr val="000000"/>
                </a:solidFill>
                <a:latin typeface="IFFBPT+TimesNewRomanPS-BoldMT"/>
                <a:cs typeface="IFFBPT+TimesNewRomanPS-BoldMT"/>
              </a:rPr>
              <a:t>1)</a:t>
            </a:r>
          </a:p>
        </p:txBody>
      </p:sp>
      <p:sp>
        <p:nvSpPr>
          <p:cNvPr id="22" name="object 22"/>
          <p:cNvSpPr txBox="1"/>
          <p:nvPr/>
        </p:nvSpPr>
        <p:spPr>
          <a:xfrm>
            <a:off x="2670784" y="1590639"/>
            <a:ext cx="147713" cy="188158"/>
          </a:xfrm>
          <a:prstGeom prst="rect">
            <a:avLst/>
          </a:prstGeom>
        </p:spPr>
        <p:txBody>
          <a:bodyPr vert="horz" wrap="square" lIns="0" tIns="0" rIns="0" bIns="0" rtlCol="0">
            <a:spAutoFit/>
          </a:bodyPr>
          <a:lstStyle/>
          <a:p>
            <a:pPr marL="0" marR="0">
              <a:lnSpc>
                <a:spcPts val="655"/>
              </a:lnSpc>
              <a:spcBef>
                <a:spcPts val="0"/>
              </a:spcBef>
              <a:spcAft>
                <a:spcPts val="0"/>
              </a:spcAft>
            </a:pPr>
            <a:r>
              <a:rPr sz="550" dirty="0">
                <a:solidFill>
                  <a:srgbClr val="000000"/>
                </a:solidFill>
                <a:latin typeface="BTCIPT+SymbolMT"/>
                <a:cs typeface="BTCIPT+SymbolMT"/>
              </a:rPr>
              <a:t>α</a:t>
            </a:r>
          </a:p>
        </p:txBody>
      </p:sp>
      <p:sp>
        <p:nvSpPr>
          <p:cNvPr id="23" name="object 23"/>
          <p:cNvSpPr txBox="1"/>
          <p:nvPr/>
        </p:nvSpPr>
        <p:spPr>
          <a:xfrm>
            <a:off x="2181801" y="1622402"/>
            <a:ext cx="445237" cy="300665"/>
          </a:xfrm>
          <a:prstGeom prst="rect">
            <a:avLst/>
          </a:prstGeom>
        </p:spPr>
        <p:txBody>
          <a:bodyPr vert="horz" wrap="square" lIns="0" tIns="0" rIns="0" bIns="0" rtlCol="0">
            <a:spAutoFit/>
          </a:bodyPr>
          <a:lstStyle/>
          <a:p>
            <a:pPr marL="0" marR="0">
              <a:lnSpc>
                <a:spcPts val="1015"/>
              </a:lnSpc>
              <a:spcBef>
                <a:spcPts val="0"/>
              </a:spcBef>
              <a:spcAft>
                <a:spcPts val="0"/>
              </a:spcAft>
            </a:pPr>
            <a:r>
              <a:rPr sz="900" dirty="0">
                <a:solidFill>
                  <a:srgbClr val="000000"/>
                </a:solidFill>
                <a:latin typeface="IFFBPT+TimesNewRomanPS-BoldMT"/>
                <a:cs typeface="IFFBPT+TimesNewRomanPS-BoldMT"/>
              </a:rPr>
              <a:t>S</a:t>
            </a:r>
            <a:r>
              <a:rPr sz="900" spc="-85" dirty="0">
                <a:solidFill>
                  <a:srgbClr val="000000"/>
                </a:solidFill>
                <a:latin typeface="IFFBPT+TimesNewRomanPS-BoldMT"/>
                <a:cs typeface="IFFBPT+TimesNewRomanPS-BoldMT"/>
              </a:rPr>
              <a:t> </a:t>
            </a:r>
            <a:r>
              <a:rPr sz="900" dirty="0">
                <a:solidFill>
                  <a:srgbClr val="000000"/>
                </a:solidFill>
                <a:latin typeface="IFFBPT+TimesNewRomanPS-BoldMT"/>
                <a:cs typeface="IFFBPT+TimesNewRomanPS-BoldMT"/>
              </a:rPr>
              <a:t>/</a:t>
            </a:r>
            <a:r>
              <a:rPr sz="900" spc="529" dirty="0">
                <a:solidFill>
                  <a:srgbClr val="000000"/>
                </a:solidFill>
                <a:latin typeface="IFFBPT+TimesNewRomanPS-BoldMT"/>
                <a:cs typeface="IFFBPT+TimesNewRomanPS-BoldMT"/>
              </a:rPr>
              <a:t> </a:t>
            </a:r>
            <a:r>
              <a:rPr sz="900" dirty="0">
                <a:solidFill>
                  <a:srgbClr val="000000"/>
                </a:solidFill>
                <a:latin typeface="IFFBPT+TimesNewRomanPS-BoldMT"/>
                <a:cs typeface="IFFBPT+TimesNewRomanPS-BoldMT"/>
              </a:rPr>
              <a:t>n</a:t>
            </a:r>
          </a:p>
        </p:txBody>
      </p:sp>
      <p:sp>
        <p:nvSpPr>
          <p:cNvPr id="24" name="object 24"/>
          <p:cNvSpPr txBox="1"/>
          <p:nvPr/>
        </p:nvSpPr>
        <p:spPr>
          <a:xfrm>
            <a:off x="2338213" y="1772549"/>
            <a:ext cx="367542" cy="481118"/>
          </a:xfrm>
          <a:prstGeom prst="rect">
            <a:avLst/>
          </a:prstGeom>
        </p:spPr>
        <p:txBody>
          <a:bodyPr vert="horz" wrap="square" lIns="0" tIns="0" rIns="0" bIns="0" rtlCol="0">
            <a:spAutoFit/>
          </a:bodyPr>
          <a:lstStyle/>
          <a:p>
            <a:pPr marL="0" marR="0">
              <a:lnSpc>
                <a:spcPts val="1690"/>
              </a:lnSpc>
              <a:spcBef>
                <a:spcPts val="0"/>
              </a:spcBef>
              <a:spcAft>
                <a:spcPts val="0"/>
              </a:spcAft>
            </a:pPr>
            <a:r>
              <a:rPr sz="1400" dirty="0">
                <a:solidFill>
                  <a:srgbClr val="000000"/>
                </a:solidFill>
                <a:latin typeface="BTCIPT+SymbolMT"/>
                <a:cs typeface="BTCIPT+SymbolMT"/>
              </a:rPr>
              <a:t>μ</a:t>
            </a:r>
          </a:p>
        </p:txBody>
      </p:sp>
      <p:sp>
        <p:nvSpPr>
          <p:cNvPr id="25" name="object 25"/>
          <p:cNvSpPr txBox="1"/>
          <p:nvPr/>
        </p:nvSpPr>
        <p:spPr>
          <a:xfrm>
            <a:off x="2170366" y="1811454"/>
            <a:ext cx="318372" cy="314395"/>
          </a:xfrm>
          <a:prstGeom prst="rect">
            <a:avLst/>
          </a:prstGeom>
        </p:spPr>
        <p:txBody>
          <a:bodyPr vert="horz" wrap="square" lIns="0" tIns="0" rIns="0" bIns="0" rtlCol="0">
            <a:spAutoFit/>
          </a:bodyPr>
          <a:lstStyle/>
          <a:p>
            <a:pPr marL="0" marR="0">
              <a:lnSpc>
                <a:spcPts val="1125"/>
              </a:lnSpc>
              <a:spcBef>
                <a:spcPts val="0"/>
              </a:spcBef>
              <a:spcAft>
                <a:spcPts val="0"/>
              </a:spcAft>
            </a:pPr>
            <a:r>
              <a:rPr sz="900" dirty="0">
                <a:solidFill>
                  <a:srgbClr val="000000"/>
                </a:solidFill>
                <a:latin typeface="IFFBPT+TimesNewRomanPS-BoldMT"/>
                <a:cs typeface="IFFBPT+TimesNewRomanPS-BoldMT"/>
              </a:rPr>
              <a:t>x</a:t>
            </a:r>
            <a:r>
              <a:rPr sz="900" spc="-22" dirty="0">
                <a:solidFill>
                  <a:srgbClr val="000000"/>
                </a:solidFill>
                <a:latin typeface="IFFBPT+TimesNewRomanPS-BoldMT"/>
                <a:cs typeface="IFFBPT+TimesNewRomanPS-BoldMT"/>
              </a:rPr>
              <a:t> </a:t>
            </a:r>
            <a:r>
              <a:rPr sz="900" dirty="0">
                <a:solidFill>
                  <a:srgbClr val="000000"/>
                </a:solidFill>
                <a:latin typeface="BTCIPT+SymbolMT"/>
                <a:cs typeface="BTCIPT+SymbolMT"/>
              </a:rPr>
              <a:t>−</a:t>
            </a:r>
          </a:p>
        </p:txBody>
      </p:sp>
      <mc:AlternateContent xmlns:mc="http://schemas.openxmlformats.org/markup-compatibility/2006" xmlns:a14="http://schemas.microsoft.com/office/drawing/2010/main">
        <mc:Choice Requires="a14">
          <p:sp>
            <p:nvSpPr>
              <p:cNvPr id="26" name="object 26"/>
              <p:cNvSpPr txBox="1"/>
              <p:nvPr/>
            </p:nvSpPr>
            <p:spPr>
              <a:xfrm>
                <a:off x="789409" y="1940160"/>
                <a:ext cx="331883" cy="128240"/>
              </a:xfrm>
              <a:prstGeom prst="rect">
                <a:avLst/>
              </a:prstGeom>
            </p:spPr>
            <p:txBody>
              <a:bodyPr vert="horz" wrap="square" lIns="0" tIns="0" rIns="0" bIns="0" rtlCol="0">
                <a:spAutoFit/>
              </a:bodyPr>
              <a:lstStyle/>
              <a:p>
                <a:pPr marL="0" marR="0">
                  <a:lnSpc>
                    <a:spcPts val="1015"/>
                  </a:lnSpc>
                  <a:spcBef>
                    <a:spcPts val="0"/>
                  </a:spcBef>
                  <a:spcAft>
                    <a:spcPts val="0"/>
                  </a:spcAft>
                </a:pPr>
                <a:r>
                  <a:rPr sz="900" dirty="0">
                    <a:solidFill>
                      <a:srgbClr val="000000"/>
                    </a:solidFill>
                    <a:latin typeface="IFFBPT+TimesNewRomanPS-BoldMT"/>
                    <a:cs typeface="IFFBPT+TimesNewRomanPS-BoldMT"/>
                  </a:rPr>
                  <a:t>u</a:t>
                </a:r>
                <a:r>
                  <a:rPr sz="900" spc="-14" dirty="0">
                    <a:solidFill>
                      <a:srgbClr val="000000"/>
                    </a:solidFill>
                    <a:latin typeface="IFFBPT+TimesNewRomanPS-BoldMT"/>
                    <a:cs typeface="IFFBPT+TimesNewRomanPS-BoldMT"/>
                  </a:rPr>
                  <a:t> </a:t>
                </a:r>
                <a14:m>
                  <m:oMath xmlns:m="http://schemas.openxmlformats.org/officeDocument/2006/math">
                    <m:r>
                      <a:rPr lang="en-US" altLang="zh-CN" sz="900" i="1" spc="-14" smtClean="0">
                        <a:solidFill>
                          <a:srgbClr val="000000"/>
                        </a:solidFill>
                        <a:latin typeface="Cambria Math" panose="02040503050406030204" pitchFamily="18" charset="0"/>
                        <a:ea typeface="Cambria Math" panose="02040503050406030204" pitchFamily="18" charset="0"/>
                        <a:cs typeface="IFFBPT+TimesNewRomanPS-BoldMT"/>
                      </a:rPr>
                      <m:t>&lt;</m:t>
                    </m:r>
                  </m:oMath>
                </a14:m>
                <a:endParaRPr sz="900" dirty="0">
                  <a:solidFill>
                    <a:srgbClr val="000000"/>
                  </a:solidFill>
                  <a:latin typeface="PADDAV+MT-Extra"/>
                  <a:cs typeface="PADDAV+MT-Extra"/>
                </a:endParaRPr>
              </a:p>
            </p:txBody>
          </p:sp>
        </mc:Choice>
        <mc:Fallback xmlns="">
          <p:sp>
            <p:nvSpPr>
              <p:cNvPr id="26" name="object 26"/>
              <p:cNvSpPr txBox="1">
                <a:spLocks noRot="1" noChangeAspect="1" noMove="1" noResize="1" noEditPoints="1" noAdjustHandles="1" noChangeArrowheads="1" noChangeShapeType="1" noTextEdit="1"/>
              </p:cNvSpPr>
              <p:nvPr/>
            </p:nvSpPr>
            <p:spPr>
              <a:xfrm>
                <a:off x="789409" y="1940160"/>
                <a:ext cx="331883" cy="128240"/>
              </a:xfrm>
              <a:prstGeom prst="rect">
                <a:avLst/>
              </a:prstGeom>
              <a:blipFill>
                <a:blip r:embed="rId4"/>
                <a:stretch>
                  <a:fillRect l="-17857" t="-36364" b="-54545"/>
                </a:stretch>
              </a:blipFill>
            </p:spPr>
            <p:txBody>
              <a:bodyPr/>
              <a:lstStyle/>
              <a:p>
                <a:r>
                  <a:rPr lang="zh-CN" altLang="en-US">
                    <a:noFill/>
                  </a:rPr>
                  <a:t> </a:t>
                </a:r>
              </a:p>
            </p:txBody>
          </p:sp>
        </mc:Fallback>
      </mc:AlternateContent>
      <p:sp>
        <p:nvSpPr>
          <p:cNvPr id="27" name="object 27"/>
          <p:cNvSpPr txBox="1"/>
          <p:nvPr/>
        </p:nvSpPr>
        <p:spPr>
          <a:xfrm>
            <a:off x="2444220" y="1926816"/>
            <a:ext cx="834139" cy="314396"/>
          </a:xfrm>
          <a:prstGeom prst="rect">
            <a:avLst/>
          </a:prstGeom>
        </p:spPr>
        <p:txBody>
          <a:bodyPr vert="horz" wrap="square" lIns="0" tIns="0" rIns="0" bIns="0" rtlCol="0">
            <a:spAutoFit/>
          </a:bodyPr>
          <a:lstStyle/>
          <a:p>
            <a:pPr marL="0" marR="0">
              <a:lnSpc>
                <a:spcPts val="1125"/>
              </a:lnSpc>
              <a:spcBef>
                <a:spcPts val="0"/>
              </a:spcBef>
              <a:spcAft>
                <a:spcPts val="0"/>
              </a:spcAft>
            </a:pPr>
            <a:r>
              <a:rPr sz="800" baseline="47000" dirty="0">
                <a:solidFill>
                  <a:srgbClr val="000000"/>
                </a:solidFill>
                <a:latin typeface="IFFBPT+TimesNewRomanPS-BoldMT"/>
                <a:cs typeface="IFFBPT+TimesNewRomanPS-BoldMT"/>
              </a:rPr>
              <a:t>0</a:t>
            </a:r>
            <a:r>
              <a:rPr sz="800" spc="177" baseline="47000" dirty="0">
                <a:solidFill>
                  <a:srgbClr val="000000"/>
                </a:solidFill>
                <a:latin typeface="IFFBPT+TimesNewRomanPS-BoldMT"/>
                <a:cs typeface="IFFBPT+TimesNewRomanPS-BoldMT"/>
              </a:rPr>
              <a:t> </a:t>
            </a:r>
            <a:r>
              <a:rPr sz="900" dirty="0">
                <a:solidFill>
                  <a:srgbClr val="000000"/>
                </a:solidFill>
                <a:latin typeface="PADDAV+MT-Extra"/>
                <a:cs typeface="PADDAV+MT-Extra"/>
              </a:rPr>
              <a:t>p</a:t>
            </a:r>
            <a:r>
              <a:rPr sz="900" spc="35" dirty="0">
                <a:solidFill>
                  <a:srgbClr val="000000"/>
                </a:solidFill>
                <a:latin typeface="Times New Roman"/>
                <a:cs typeface="Times New Roman"/>
              </a:rPr>
              <a:t> </a:t>
            </a:r>
            <a:r>
              <a:rPr sz="900" spc="50" dirty="0">
                <a:solidFill>
                  <a:srgbClr val="000000"/>
                </a:solidFill>
                <a:latin typeface="BTCIPT+SymbolMT"/>
                <a:cs typeface="BTCIPT+SymbolMT"/>
              </a:rPr>
              <a:t>−</a:t>
            </a:r>
            <a:r>
              <a:rPr sz="900" dirty="0">
                <a:solidFill>
                  <a:srgbClr val="000000"/>
                </a:solidFill>
                <a:latin typeface="IFFBPT+TimesNewRomanPS-BoldMT"/>
                <a:cs typeface="IFFBPT+TimesNewRomanPS-BoldMT"/>
              </a:rPr>
              <a:t>t</a:t>
            </a:r>
            <a:r>
              <a:rPr sz="900" spc="267" dirty="0">
                <a:solidFill>
                  <a:srgbClr val="000000"/>
                </a:solidFill>
                <a:latin typeface="IFFBPT+TimesNewRomanPS-BoldMT"/>
                <a:cs typeface="IFFBPT+TimesNewRomanPS-BoldMT"/>
              </a:rPr>
              <a:t> </a:t>
            </a:r>
            <a:r>
              <a:rPr sz="900" spc="15" dirty="0">
                <a:solidFill>
                  <a:srgbClr val="000000"/>
                </a:solidFill>
                <a:latin typeface="IFFBPT+TimesNewRomanPS-BoldMT"/>
                <a:cs typeface="IFFBPT+TimesNewRomanPS-BoldMT"/>
              </a:rPr>
              <a:t>(n</a:t>
            </a:r>
            <a:r>
              <a:rPr sz="900" spc="-37" dirty="0">
                <a:solidFill>
                  <a:srgbClr val="000000"/>
                </a:solidFill>
                <a:latin typeface="IFFBPT+TimesNewRomanPS-BoldMT"/>
                <a:cs typeface="IFFBPT+TimesNewRomanPS-BoldMT"/>
              </a:rPr>
              <a:t> </a:t>
            </a:r>
            <a:r>
              <a:rPr sz="900" dirty="0">
                <a:solidFill>
                  <a:srgbClr val="000000"/>
                </a:solidFill>
                <a:latin typeface="BTCIPT+SymbolMT"/>
                <a:cs typeface="BTCIPT+SymbolMT"/>
              </a:rPr>
              <a:t>−</a:t>
            </a:r>
            <a:r>
              <a:rPr sz="900" spc="-58" dirty="0">
                <a:solidFill>
                  <a:srgbClr val="000000"/>
                </a:solidFill>
                <a:latin typeface="BTCIPT+SymbolMT"/>
                <a:cs typeface="BTCIPT+SymbolMT"/>
              </a:rPr>
              <a:t> </a:t>
            </a:r>
            <a:r>
              <a:rPr sz="900" dirty="0">
                <a:solidFill>
                  <a:srgbClr val="000000"/>
                </a:solidFill>
                <a:latin typeface="IFFBPT+TimesNewRomanPS-BoldMT"/>
                <a:cs typeface="IFFBPT+TimesNewRomanPS-BoldMT"/>
              </a:rPr>
              <a:t>1)</a:t>
            </a:r>
          </a:p>
        </p:txBody>
      </p:sp>
      <p:sp>
        <p:nvSpPr>
          <p:cNvPr id="28" name="object 28"/>
          <p:cNvSpPr txBox="1"/>
          <p:nvPr/>
        </p:nvSpPr>
        <p:spPr>
          <a:xfrm>
            <a:off x="2743795" y="2005055"/>
            <a:ext cx="147713" cy="188158"/>
          </a:xfrm>
          <a:prstGeom prst="rect">
            <a:avLst/>
          </a:prstGeom>
        </p:spPr>
        <p:txBody>
          <a:bodyPr vert="horz" wrap="square" lIns="0" tIns="0" rIns="0" bIns="0" rtlCol="0">
            <a:spAutoFit/>
          </a:bodyPr>
          <a:lstStyle/>
          <a:p>
            <a:pPr marL="0" marR="0">
              <a:lnSpc>
                <a:spcPts val="655"/>
              </a:lnSpc>
              <a:spcBef>
                <a:spcPts val="0"/>
              </a:spcBef>
              <a:spcAft>
                <a:spcPts val="0"/>
              </a:spcAft>
            </a:pPr>
            <a:r>
              <a:rPr sz="550" dirty="0">
                <a:solidFill>
                  <a:srgbClr val="000000"/>
                </a:solidFill>
                <a:latin typeface="BTCIPT+SymbolMT"/>
                <a:cs typeface="BTCIPT+SymbolMT"/>
              </a:rPr>
              <a:t>α</a:t>
            </a:r>
          </a:p>
        </p:txBody>
      </p:sp>
      <p:sp>
        <p:nvSpPr>
          <p:cNvPr id="29" name="object 29"/>
          <p:cNvSpPr txBox="1"/>
          <p:nvPr/>
        </p:nvSpPr>
        <p:spPr>
          <a:xfrm>
            <a:off x="2179981" y="2036807"/>
            <a:ext cx="445237" cy="300665"/>
          </a:xfrm>
          <a:prstGeom prst="rect">
            <a:avLst/>
          </a:prstGeom>
        </p:spPr>
        <p:txBody>
          <a:bodyPr vert="horz" wrap="square" lIns="0" tIns="0" rIns="0" bIns="0" rtlCol="0">
            <a:spAutoFit/>
          </a:bodyPr>
          <a:lstStyle/>
          <a:p>
            <a:pPr marL="0" marR="0">
              <a:lnSpc>
                <a:spcPts val="1015"/>
              </a:lnSpc>
              <a:spcBef>
                <a:spcPts val="0"/>
              </a:spcBef>
              <a:spcAft>
                <a:spcPts val="0"/>
              </a:spcAft>
            </a:pPr>
            <a:r>
              <a:rPr sz="900" dirty="0">
                <a:solidFill>
                  <a:srgbClr val="000000"/>
                </a:solidFill>
                <a:latin typeface="IFFBPT+TimesNewRomanPS-BoldMT"/>
                <a:cs typeface="IFFBPT+TimesNewRomanPS-BoldMT"/>
              </a:rPr>
              <a:t>S</a:t>
            </a:r>
            <a:r>
              <a:rPr sz="900" spc="-85" dirty="0">
                <a:solidFill>
                  <a:srgbClr val="000000"/>
                </a:solidFill>
                <a:latin typeface="IFFBPT+TimesNewRomanPS-BoldMT"/>
                <a:cs typeface="IFFBPT+TimesNewRomanPS-BoldMT"/>
              </a:rPr>
              <a:t> </a:t>
            </a:r>
            <a:r>
              <a:rPr sz="900" dirty="0">
                <a:solidFill>
                  <a:srgbClr val="000000"/>
                </a:solidFill>
                <a:latin typeface="IFFBPT+TimesNewRomanPS-BoldMT"/>
                <a:cs typeface="IFFBPT+TimesNewRomanPS-BoldMT"/>
              </a:rPr>
              <a:t>/</a:t>
            </a:r>
            <a:r>
              <a:rPr sz="900" spc="529" dirty="0">
                <a:solidFill>
                  <a:srgbClr val="000000"/>
                </a:solidFill>
                <a:latin typeface="IFFBPT+TimesNewRomanPS-BoldMT"/>
                <a:cs typeface="IFFBPT+TimesNewRomanPS-BoldMT"/>
              </a:rPr>
              <a:t> </a:t>
            </a:r>
            <a:r>
              <a:rPr sz="900" dirty="0">
                <a:solidFill>
                  <a:srgbClr val="000000"/>
                </a:solidFill>
                <a:latin typeface="IFFBPT+TimesNewRomanPS-BoldMT"/>
                <a:cs typeface="IFFBPT+TimesNewRomanPS-BoldMT"/>
              </a:rPr>
              <a:t>n</a:t>
            </a:r>
          </a:p>
        </p:txBody>
      </p:sp>
      <mc:AlternateContent xmlns:mc="http://schemas.openxmlformats.org/markup-compatibility/2006" xmlns:p14="http://schemas.microsoft.com/office/powerpoint/2010/main">
        <mc:Choice Requires="p14">
          <p:contentPart p14:bwMode="auto" r:id="rId5">
            <p14:nvContentPartPr>
              <p14:cNvPr id="4" name="墨迹 3">
                <a:extLst>
                  <a:ext uri="{FF2B5EF4-FFF2-40B4-BE49-F238E27FC236}">
                    <a16:creationId xmlns:a16="http://schemas.microsoft.com/office/drawing/2014/main" id="{2C43F74B-D2E7-CC40-8E6E-FF14A249535F}"/>
                  </a:ext>
                </a:extLst>
              </p14:cNvPr>
              <p14:cNvContentPartPr/>
              <p14:nvPr/>
            </p14:nvContentPartPr>
            <p14:xfrm>
              <a:off x="2199164" y="1162448"/>
              <a:ext cx="275040" cy="16200"/>
            </p14:xfrm>
          </p:contentPart>
        </mc:Choice>
        <mc:Fallback xmlns="">
          <p:pic>
            <p:nvPicPr>
              <p:cNvPr id="4" name="墨迹 3">
                <a:extLst>
                  <a:ext uri="{FF2B5EF4-FFF2-40B4-BE49-F238E27FC236}">
                    <a16:creationId xmlns:a16="http://schemas.microsoft.com/office/drawing/2014/main" id="{2C43F74B-D2E7-CC40-8E6E-FF14A249535F}"/>
                  </a:ext>
                </a:extLst>
              </p:cNvPr>
              <p:cNvPicPr/>
              <p:nvPr/>
            </p:nvPicPr>
            <p:blipFill>
              <a:blip r:embed="rId6"/>
              <a:stretch>
                <a:fillRect/>
              </a:stretch>
            </p:blipFill>
            <p:spPr>
              <a:xfrm>
                <a:off x="2181164" y="1144808"/>
                <a:ext cx="31068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墨迹 6">
                <a:extLst>
                  <a:ext uri="{FF2B5EF4-FFF2-40B4-BE49-F238E27FC236}">
                    <a16:creationId xmlns:a16="http://schemas.microsoft.com/office/drawing/2014/main" id="{A7E726C7-43E0-1F4E-B78F-A61000C0F872}"/>
                  </a:ext>
                </a:extLst>
              </p14:cNvPr>
              <p14:cNvContentPartPr/>
              <p14:nvPr/>
            </p14:nvContentPartPr>
            <p14:xfrm>
              <a:off x="2179724" y="1605248"/>
              <a:ext cx="282240" cy="3240"/>
            </p14:xfrm>
          </p:contentPart>
        </mc:Choice>
        <mc:Fallback xmlns="">
          <p:pic>
            <p:nvPicPr>
              <p:cNvPr id="7" name="墨迹 6">
                <a:extLst>
                  <a:ext uri="{FF2B5EF4-FFF2-40B4-BE49-F238E27FC236}">
                    <a16:creationId xmlns:a16="http://schemas.microsoft.com/office/drawing/2014/main" id="{A7E726C7-43E0-1F4E-B78F-A61000C0F872}"/>
                  </a:ext>
                </a:extLst>
              </p:cNvPr>
              <p:cNvPicPr/>
              <p:nvPr/>
            </p:nvPicPr>
            <p:blipFill>
              <a:blip r:embed="rId8"/>
              <a:stretch>
                <a:fillRect/>
              </a:stretch>
            </p:blipFill>
            <p:spPr>
              <a:xfrm>
                <a:off x="2161724" y="1587248"/>
                <a:ext cx="3178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0" name="墨迹 29">
                <a:extLst>
                  <a:ext uri="{FF2B5EF4-FFF2-40B4-BE49-F238E27FC236}">
                    <a16:creationId xmlns:a16="http://schemas.microsoft.com/office/drawing/2014/main" id="{47D85187-B701-094A-A7EF-F7CF909963DB}"/>
                  </a:ext>
                </a:extLst>
              </p14:cNvPr>
              <p14:cNvContentPartPr/>
              <p14:nvPr/>
            </p14:nvContentPartPr>
            <p14:xfrm>
              <a:off x="2181884" y="1991528"/>
              <a:ext cx="276120" cy="14400"/>
            </p14:xfrm>
          </p:contentPart>
        </mc:Choice>
        <mc:Fallback xmlns="">
          <p:pic>
            <p:nvPicPr>
              <p:cNvPr id="30" name="墨迹 29">
                <a:extLst>
                  <a:ext uri="{FF2B5EF4-FFF2-40B4-BE49-F238E27FC236}">
                    <a16:creationId xmlns:a16="http://schemas.microsoft.com/office/drawing/2014/main" id="{47D85187-B701-094A-A7EF-F7CF909963DB}"/>
                  </a:ext>
                </a:extLst>
              </p:cNvPr>
              <p:cNvPicPr/>
              <p:nvPr/>
            </p:nvPicPr>
            <p:blipFill>
              <a:blip r:embed="rId10"/>
              <a:stretch>
                <a:fillRect/>
              </a:stretch>
            </p:blipFill>
            <p:spPr>
              <a:xfrm>
                <a:off x="2164244" y="1973528"/>
                <a:ext cx="311760" cy="50040"/>
              </a:xfrm>
              <a:prstGeom prst="rect">
                <a:avLst/>
              </a:prstGeom>
            </p:spPr>
          </p:pic>
        </mc:Fallback>
      </mc:AlternateContent>
    </p:spTree>
    <p:extLst>
      <p:ext uri="{BB962C8B-B14F-4D97-AF65-F5344CB8AC3E}">
        <p14:creationId xmlns:p14="http://schemas.microsoft.com/office/powerpoint/2010/main" val="75259271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0"/>
            <a:ext cx="3784600" cy="2705100"/>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12443" y="730893"/>
            <a:ext cx="667888" cy="302312"/>
          </a:xfrm>
          <a:prstGeom prst="rect">
            <a:avLst/>
          </a:prstGeom>
        </p:spPr>
        <p:txBody>
          <a:bodyPr vert="horz" wrap="square" lIns="0" tIns="0" rIns="0" bIns="0" rtlCol="0">
            <a:spAutoFit/>
          </a:bodyPr>
          <a:lstStyle/>
          <a:p>
            <a:pPr marL="0" marR="0">
              <a:lnSpc>
                <a:spcPts val="955"/>
              </a:lnSpc>
              <a:spcBef>
                <a:spcPts val="0"/>
              </a:spcBef>
              <a:spcAft>
                <a:spcPts val="0"/>
              </a:spcAft>
            </a:pPr>
            <a:r>
              <a:rPr sz="950" spc="10" dirty="0">
                <a:solidFill>
                  <a:srgbClr val="FF0000"/>
                </a:solidFill>
                <a:latin typeface="FTMMJM+KaiTi_GB2312"/>
                <a:cs typeface="FTMMJM+KaiTi_GB2312"/>
              </a:rPr>
              <a:t>双边检验</a:t>
            </a:r>
          </a:p>
        </p:txBody>
      </p:sp>
      <p:sp>
        <p:nvSpPr>
          <p:cNvPr id="4" name="object 4"/>
          <p:cNvSpPr txBox="1"/>
          <p:nvPr/>
        </p:nvSpPr>
        <p:spPr>
          <a:xfrm>
            <a:off x="503854" y="865926"/>
            <a:ext cx="1403357" cy="345197"/>
          </a:xfrm>
          <a:prstGeom prst="rect">
            <a:avLst/>
          </a:prstGeom>
        </p:spPr>
        <p:txBody>
          <a:bodyPr vert="horz" wrap="square" lIns="0" tIns="0" rIns="0" bIns="0" rtlCol="0">
            <a:spAutoFit/>
          </a:bodyPr>
          <a:lstStyle/>
          <a:p>
            <a:pPr marL="0" marR="0">
              <a:lnSpc>
                <a:spcPts val="1220"/>
              </a:lnSpc>
              <a:spcBef>
                <a:spcPts val="0"/>
              </a:spcBef>
              <a:spcAft>
                <a:spcPts val="0"/>
              </a:spcAft>
            </a:pPr>
            <a:r>
              <a:rPr sz="1000" i="1" dirty="0">
                <a:solidFill>
                  <a:srgbClr val="000000"/>
                </a:solidFill>
                <a:latin typeface="QHNACC+TimesNewRomanPS-ItalicMT"/>
                <a:cs typeface="QHNACC+TimesNewRomanPS-ItalicMT"/>
              </a:rPr>
              <a:t>H</a:t>
            </a:r>
            <a:r>
              <a:rPr sz="1000" i="1" spc="364" dirty="0">
                <a:solidFill>
                  <a:srgbClr val="000000"/>
                </a:solidFill>
                <a:latin typeface="QHNACC+TimesNewRomanPS-ItalicMT"/>
                <a:cs typeface="QHNACC+TimesNewRomanPS-ItalicMT"/>
              </a:rPr>
              <a:t> </a:t>
            </a:r>
            <a:r>
              <a:rPr sz="1000" spc="125" dirty="0">
                <a:solidFill>
                  <a:srgbClr val="000000"/>
                </a:solidFill>
                <a:latin typeface="PJGUIU+TimesNewRomanPSMT"/>
                <a:cs typeface="PJGUIU+TimesNewRomanPSMT"/>
              </a:rPr>
              <a:t>:</a:t>
            </a:r>
            <a:r>
              <a:rPr sz="1000" i="1" dirty="0">
                <a:solidFill>
                  <a:srgbClr val="000000"/>
                </a:solidFill>
                <a:latin typeface="QHNACC+TimesNewRomanPS-ItalicMT"/>
                <a:cs typeface="QHNACC+TimesNewRomanPS-ItalicMT"/>
              </a:rPr>
              <a:t>u</a:t>
            </a:r>
            <a:r>
              <a:rPr sz="1000" i="1" spc="398" dirty="0">
                <a:solidFill>
                  <a:srgbClr val="000000"/>
                </a:solidFill>
                <a:latin typeface="QHNACC+TimesNewRomanPS-ItalicMT"/>
                <a:cs typeface="QHNACC+TimesNewRomanPS-ItalicMT"/>
              </a:rPr>
              <a:t> </a:t>
            </a:r>
            <a:r>
              <a:rPr sz="1000" dirty="0">
                <a:solidFill>
                  <a:srgbClr val="000000"/>
                </a:solidFill>
                <a:latin typeface="BTCIPT+SymbolMT"/>
                <a:cs typeface="BTCIPT+SymbolMT"/>
              </a:rPr>
              <a:t>=</a:t>
            </a:r>
            <a:r>
              <a:rPr sz="1000" spc="-54" dirty="0">
                <a:solidFill>
                  <a:srgbClr val="000000"/>
                </a:solidFill>
                <a:latin typeface="BTCIPT+SymbolMT"/>
                <a:cs typeface="BTCIPT+SymbolMT"/>
              </a:rPr>
              <a:t> </a:t>
            </a:r>
            <a:r>
              <a:rPr sz="1000" i="1" dirty="0">
                <a:solidFill>
                  <a:srgbClr val="000000"/>
                </a:solidFill>
                <a:latin typeface="QHNACC+TimesNewRomanPS-ItalicMT"/>
                <a:cs typeface="QHNACC+TimesNewRomanPS-ItalicMT"/>
              </a:rPr>
              <a:t>u</a:t>
            </a:r>
            <a:r>
              <a:rPr sz="1000" i="1" spc="1124" dirty="0">
                <a:solidFill>
                  <a:srgbClr val="000000"/>
                </a:solidFill>
                <a:latin typeface="QHNACC+TimesNewRomanPS-ItalicMT"/>
                <a:cs typeface="QHNACC+TimesNewRomanPS-ItalicMT"/>
              </a:rPr>
              <a:t> </a:t>
            </a:r>
            <a:r>
              <a:rPr sz="1000" i="1" dirty="0">
                <a:solidFill>
                  <a:srgbClr val="000000"/>
                </a:solidFill>
                <a:latin typeface="QHNACC+TimesNewRomanPS-ItalicMT"/>
                <a:cs typeface="QHNACC+TimesNewRomanPS-ItalicMT"/>
              </a:rPr>
              <a:t>H</a:t>
            </a:r>
            <a:r>
              <a:rPr sz="1000" i="1" spc="266" dirty="0">
                <a:solidFill>
                  <a:srgbClr val="000000"/>
                </a:solidFill>
                <a:latin typeface="QHNACC+TimesNewRomanPS-ItalicMT"/>
                <a:cs typeface="QHNACC+TimesNewRomanPS-ItalicMT"/>
              </a:rPr>
              <a:t> </a:t>
            </a:r>
            <a:r>
              <a:rPr sz="1000" spc="125" dirty="0">
                <a:solidFill>
                  <a:srgbClr val="000000"/>
                </a:solidFill>
                <a:latin typeface="PJGUIU+TimesNewRomanPSMT"/>
                <a:cs typeface="PJGUIU+TimesNewRomanPSMT"/>
              </a:rPr>
              <a:t>:</a:t>
            </a:r>
            <a:r>
              <a:rPr sz="1000" i="1" dirty="0">
                <a:solidFill>
                  <a:srgbClr val="000000"/>
                </a:solidFill>
                <a:latin typeface="QHNACC+TimesNewRomanPS-ItalicMT"/>
                <a:cs typeface="QHNACC+TimesNewRomanPS-ItalicMT"/>
              </a:rPr>
              <a:t>u</a:t>
            </a:r>
            <a:r>
              <a:rPr sz="1000" i="1" spc="398" dirty="0">
                <a:solidFill>
                  <a:srgbClr val="000000"/>
                </a:solidFill>
                <a:latin typeface="QHNACC+TimesNewRomanPS-ItalicMT"/>
                <a:cs typeface="QHNACC+TimesNewRomanPS-ItalicMT"/>
              </a:rPr>
              <a:t> </a:t>
            </a:r>
            <a:r>
              <a:rPr sz="1000" dirty="0">
                <a:solidFill>
                  <a:srgbClr val="000000"/>
                </a:solidFill>
                <a:latin typeface="BTCIPT+SymbolMT"/>
                <a:cs typeface="BTCIPT+SymbolMT"/>
              </a:rPr>
              <a:t>≠</a:t>
            </a:r>
            <a:r>
              <a:rPr sz="1000" spc="-40" dirty="0">
                <a:solidFill>
                  <a:srgbClr val="000000"/>
                </a:solidFill>
                <a:latin typeface="BTCIPT+SymbolMT"/>
                <a:cs typeface="BTCIPT+SymbolMT"/>
              </a:rPr>
              <a:t> </a:t>
            </a:r>
            <a:r>
              <a:rPr sz="1000" i="1" dirty="0">
                <a:solidFill>
                  <a:srgbClr val="000000"/>
                </a:solidFill>
                <a:latin typeface="QHNACC+TimesNewRomanPS-ItalicMT"/>
                <a:cs typeface="QHNACC+TimesNewRomanPS-ItalicMT"/>
              </a:rPr>
              <a:t>u</a:t>
            </a:r>
          </a:p>
        </p:txBody>
      </p:sp>
      <p:sp>
        <p:nvSpPr>
          <p:cNvPr id="5" name="object 5"/>
          <p:cNvSpPr txBox="1"/>
          <p:nvPr/>
        </p:nvSpPr>
        <p:spPr>
          <a:xfrm>
            <a:off x="604926" y="958938"/>
            <a:ext cx="151130" cy="195872"/>
          </a:xfrm>
          <a:prstGeom prst="rect">
            <a:avLst/>
          </a:prstGeom>
        </p:spPr>
        <p:txBody>
          <a:bodyPr vert="horz" wrap="square" lIns="0" tIns="0" rIns="0" bIns="0" rtlCol="0">
            <a:spAutoFit/>
          </a:bodyPr>
          <a:lstStyle/>
          <a:p>
            <a:pPr marL="0" marR="0">
              <a:lnSpc>
                <a:spcPts val="640"/>
              </a:lnSpc>
              <a:spcBef>
                <a:spcPts val="0"/>
              </a:spcBef>
              <a:spcAft>
                <a:spcPts val="0"/>
              </a:spcAft>
            </a:pPr>
            <a:r>
              <a:rPr sz="600" dirty="0">
                <a:solidFill>
                  <a:srgbClr val="000000"/>
                </a:solidFill>
                <a:latin typeface="PJGUIU+TimesNewRomanPSMT"/>
                <a:cs typeface="PJGUIU+TimesNewRomanPSMT"/>
              </a:rPr>
              <a:t>0</a:t>
            </a:r>
          </a:p>
        </p:txBody>
      </p:sp>
      <p:sp>
        <p:nvSpPr>
          <p:cNvPr id="6" name="object 6"/>
          <p:cNvSpPr txBox="1"/>
          <p:nvPr/>
        </p:nvSpPr>
        <p:spPr>
          <a:xfrm>
            <a:off x="794607" y="958938"/>
            <a:ext cx="146993" cy="195872"/>
          </a:xfrm>
          <a:prstGeom prst="rect">
            <a:avLst/>
          </a:prstGeom>
        </p:spPr>
        <p:txBody>
          <a:bodyPr vert="horz" wrap="square" lIns="0" tIns="0" rIns="0" bIns="0" rtlCol="0">
            <a:spAutoFit/>
          </a:bodyPr>
          <a:lstStyle/>
          <a:p>
            <a:pPr marL="0" marR="0">
              <a:lnSpc>
                <a:spcPts val="640"/>
              </a:lnSpc>
              <a:spcBef>
                <a:spcPts val="0"/>
              </a:spcBef>
              <a:spcAft>
                <a:spcPts val="0"/>
              </a:spcAft>
            </a:pPr>
            <a:r>
              <a:rPr sz="600" i="1" dirty="0">
                <a:solidFill>
                  <a:srgbClr val="000000"/>
                </a:solidFill>
                <a:latin typeface="QHNACC+TimesNewRomanPS-ItalicMT"/>
                <a:cs typeface="QHNACC+TimesNewRomanPS-ItalicMT"/>
              </a:rPr>
              <a:t>x</a:t>
            </a:r>
          </a:p>
        </p:txBody>
      </p:sp>
      <p:sp>
        <p:nvSpPr>
          <p:cNvPr id="7" name="object 7"/>
          <p:cNvSpPr txBox="1"/>
          <p:nvPr/>
        </p:nvSpPr>
        <p:spPr>
          <a:xfrm>
            <a:off x="1030261" y="958938"/>
            <a:ext cx="151130" cy="195872"/>
          </a:xfrm>
          <a:prstGeom prst="rect">
            <a:avLst/>
          </a:prstGeom>
        </p:spPr>
        <p:txBody>
          <a:bodyPr vert="horz" wrap="square" lIns="0" tIns="0" rIns="0" bIns="0" rtlCol="0">
            <a:spAutoFit/>
          </a:bodyPr>
          <a:lstStyle/>
          <a:p>
            <a:pPr marL="0" marR="0">
              <a:lnSpc>
                <a:spcPts val="640"/>
              </a:lnSpc>
              <a:spcBef>
                <a:spcPts val="0"/>
              </a:spcBef>
              <a:spcAft>
                <a:spcPts val="0"/>
              </a:spcAft>
            </a:pPr>
            <a:r>
              <a:rPr sz="600" dirty="0">
                <a:solidFill>
                  <a:srgbClr val="000000"/>
                </a:solidFill>
                <a:latin typeface="PJGUIU+TimesNewRomanPSMT"/>
                <a:cs typeface="PJGUIU+TimesNewRomanPSMT"/>
              </a:rPr>
              <a:t>0</a:t>
            </a:r>
          </a:p>
        </p:txBody>
      </p:sp>
      <p:sp>
        <p:nvSpPr>
          <p:cNvPr id="8" name="object 8"/>
          <p:cNvSpPr txBox="1"/>
          <p:nvPr/>
        </p:nvSpPr>
        <p:spPr>
          <a:xfrm>
            <a:off x="1297101" y="958938"/>
            <a:ext cx="151130" cy="195872"/>
          </a:xfrm>
          <a:prstGeom prst="rect">
            <a:avLst/>
          </a:prstGeom>
        </p:spPr>
        <p:txBody>
          <a:bodyPr vert="horz" wrap="square" lIns="0" tIns="0" rIns="0" bIns="0" rtlCol="0">
            <a:spAutoFit/>
          </a:bodyPr>
          <a:lstStyle/>
          <a:p>
            <a:pPr marL="0" marR="0">
              <a:lnSpc>
                <a:spcPts val="640"/>
              </a:lnSpc>
              <a:spcBef>
                <a:spcPts val="0"/>
              </a:spcBef>
              <a:spcAft>
                <a:spcPts val="0"/>
              </a:spcAft>
            </a:pPr>
            <a:r>
              <a:rPr sz="600" dirty="0">
                <a:solidFill>
                  <a:srgbClr val="000000"/>
                </a:solidFill>
                <a:latin typeface="PJGUIU+TimesNewRomanPSMT"/>
                <a:cs typeface="PJGUIU+TimesNewRomanPSMT"/>
              </a:rPr>
              <a:t>1</a:t>
            </a:r>
          </a:p>
        </p:txBody>
      </p:sp>
      <p:sp>
        <p:nvSpPr>
          <p:cNvPr id="9" name="object 9"/>
          <p:cNvSpPr txBox="1"/>
          <p:nvPr/>
        </p:nvSpPr>
        <p:spPr>
          <a:xfrm>
            <a:off x="1481060" y="958938"/>
            <a:ext cx="146993" cy="195872"/>
          </a:xfrm>
          <a:prstGeom prst="rect">
            <a:avLst/>
          </a:prstGeom>
        </p:spPr>
        <p:txBody>
          <a:bodyPr vert="horz" wrap="square" lIns="0" tIns="0" rIns="0" bIns="0" rtlCol="0">
            <a:spAutoFit/>
          </a:bodyPr>
          <a:lstStyle/>
          <a:p>
            <a:pPr marL="0" marR="0">
              <a:lnSpc>
                <a:spcPts val="640"/>
              </a:lnSpc>
              <a:spcBef>
                <a:spcPts val="0"/>
              </a:spcBef>
              <a:spcAft>
                <a:spcPts val="0"/>
              </a:spcAft>
            </a:pPr>
            <a:r>
              <a:rPr sz="600" i="1" dirty="0">
                <a:solidFill>
                  <a:srgbClr val="000000"/>
                </a:solidFill>
                <a:latin typeface="QHNACC+TimesNewRomanPS-ItalicMT"/>
                <a:cs typeface="QHNACC+TimesNewRomanPS-ItalicMT"/>
              </a:rPr>
              <a:t>x</a:t>
            </a:r>
          </a:p>
        </p:txBody>
      </p:sp>
      <p:sp>
        <p:nvSpPr>
          <p:cNvPr id="10" name="object 10"/>
          <p:cNvSpPr txBox="1"/>
          <p:nvPr/>
        </p:nvSpPr>
        <p:spPr>
          <a:xfrm>
            <a:off x="1718797" y="958938"/>
            <a:ext cx="152406" cy="813017"/>
          </a:xfrm>
          <a:prstGeom prst="rect">
            <a:avLst/>
          </a:prstGeom>
        </p:spPr>
        <p:txBody>
          <a:bodyPr vert="horz" wrap="square" lIns="0" tIns="0" rIns="0" bIns="0" rtlCol="0">
            <a:spAutoFit/>
          </a:bodyPr>
          <a:lstStyle/>
          <a:p>
            <a:pPr marL="0" marR="0">
              <a:lnSpc>
                <a:spcPts val="640"/>
              </a:lnSpc>
              <a:spcBef>
                <a:spcPts val="0"/>
              </a:spcBef>
              <a:spcAft>
                <a:spcPts val="0"/>
              </a:spcAft>
            </a:pPr>
            <a:r>
              <a:rPr sz="600" dirty="0">
                <a:solidFill>
                  <a:srgbClr val="000000"/>
                </a:solidFill>
                <a:latin typeface="PJGUIU+TimesNewRomanPSMT"/>
                <a:cs typeface="PJGUIU+TimesNewRomanPSMT"/>
              </a:rPr>
              <a:t>0</a:t>
            </a:r>
          </a:p>
          <a:p>
            <a:pPr marL="635" marR="0">
              <a:lnSpc>
                <a:spcPts val="655"/>
              </a:lnSpc>
              <a:spcBef>
                <a:spcPts val="4200"/>
              </a:spcBef>
              <a:spcAft>
                <a:spcPts val="0"/>
              </a:spcAft>
            </a:pPr>
            <a:r>
              <a:rPr sz="600" dirty="0">
                <a:solidFill>
                  <a:srgbClr val="000000"/>
                </a:solidFill>
                <a:latin typeface="PJGUIU+TimesNewRomanPSMT"/>
                <a:cs typeface="PJGUIU+TimesNewRomanPSMT"/>
              </a:rPr>
              <a:t>0</a:t>
            </a:r>
          </a:p>
        </p:txBody>
      </p:sp>
      <p:sp>
        <p:nvSpPr>
          <p:cNvPr id="11" name="object 11"/>
          <p:cNvSpPr txBox="1"/>
          <p:nvPr/>
        </p:nvSpPr>
        <p:spPr>
          <a:xfrm>
            <a:off x="479978" y="1320429"/>
            <a:ext cx="1422740" cy="502800"/>
          </a:xfrm>
          <a:prstGeom prst="rect">
            <a:avLst/>
          </a:prstGeom>
        </p:spPr>
        <p:txBody>
          <a:bodyPr vert="horz" wrap="square" lIns="0" tIns="0" rIns="0" bIns="0" rtlCol="0">
            <a:spAutoFit/>
          </a:bodyPr>
          <a:lstStyle/>
          <a:p>
            <a:pPr marL="32385" marR="0">
              <a:lnSpc>
                <a:spcPts val="955"/>
              </a:lnSpc>
              <a:spcBef>
                <a:spcPts val="0"/>
              </a:spcBef>
              <a:spcAft>
                <a:spcPts val="0"/>
              </a:spcAft>
            </a:pPr>
            <a:r>
              <a:rPr sz="950" spc="10" dirty="0">
                <a:solidFill>
                  <a:srgbClr val="FF0000"/>
                </a:solidFill>
                <a:latin typeface="FTMMJM+KaiTi_GB2312"/>
                <a:cs typeface="FTMMJM+KaiTi_GB2312"/>
              </a:rPr>
              <a:t>单边检验</a:t>
            </a:r>
          </a:p>
          <a:p>
            <a:pPr marL="0" marR="0">
              <a:lnSpc>
                <a:spcPts val="1245"/>
              </a:lnSpc>
              <a:spcBef>
                <a:spcPts val="210"/>
              </a:spcBef>
              <a:spcAft>
                <a:spcPts val="0"/>
              </a:spcAft>
            </a:pPr>
            <a:r>
              <a:rPr sz="1000" i="1" dirty="0">
                <a:solidFill>
                  <a:srgbClr val="000000"/>
                </a:solidFill>
                <a:latin typeface="QHNACC+TimesNewRomanPS-ItalicMT"/>
                <a:cs typeface="QHNACC+TimesNewRomanPS-ItalicMT"/>
              </a:rPr>
              <a:t>H</a:t>
            </a:r>
            <a:r>
              <a:rPr sz="1000" i="1" spc="392" dirty="0">
                <a:solidFill>
                  <a:srgbClr val="000000"/>
                </a:solidFill>
                <a:latin typeface="QHNACC+TimesNewRomanPS-ItalicMT"/>
                <a:cs typeface="QHNACC+TimesNewRomanPS-ItalicMT"/>
              </a:rPr>
              <a:t> </a:t>
            </a:r>
            <a:r>
              <a:rPr sz="1000" spc="133" dirty="0">
                <a:solidFill>
                  <a:srgbClr val="000000"/>
                </a:solidFill>
                <a:latin typeface="PJGUIU+TimesNewRomanPSMT"/>
                <a:cs typeface="PJGUIU+TimesNewRomanPSMT"/>
              </a:rPr>
              <a:t>:</a:t>
            </a:r>
            <a:r>
              <a:rPr sz="1000" i="1" dirty="0">
                <a:solidFill>
                  <a:srgbClr val="000000"/>
                </a:solidFill>
                <a:latin typeface="QHNACC+TimesNewRomanPS-ItalicMT"/>
                <a:cs typeface="QHNACC+TimesNewRomanPS-ItalicMT"/>
              </a:rPr>
              <a:t>u</a:t>
            </a:r>
            <a:r>
              <a:rPr sz="1000" i="1" spc="423" dirty="0">
                <a:solidFill>
                  <a:srgbClr val="000000"/>
                </a:solidFill>
                <a:latin typeface="QHNACC+TimesNewRomanPS-ItalicMT"/>
                <a:cs typeface="QHNACC+TimesNewRomanPS-ItalicMT"/>
              </a:rPr>
              <a:t> </a:t>
            </a:r>
            <a:r>
              <a:rPr sz="1000" dirty="0">
                <a:solidFill>
                  <a:srgbClr val="000000"/>
                </a:solidFill>
                <a:latin typeface="BTCIPT+SymbolMT"/>
                <a:cs typeface="BTCIPT+SymbolMT"/>
              </a:rPr>
              <a:t>=</a:t>
            </a:r>
            <a:r>
              <a:rPr sz="1000" spc="-40" dirty="0">
                <a:solidFill>
                  <a:srgbClr val="000000"/>
                </a:solidFill>
                <a:latin typeface="BTCIPT+SymbolMT"/>
                <a:cs typeface="BTCIPT+SymbolMT"/>
              </a:rPr>
              <a:t> </a:t>
            </a:r>
            <a:r>
              <a:rPr sz="1000" i="1" dirty="0">
                <a:solidFill>
                  <a:srgbClr val="000000"/>
                </a:solidFill>
                <a:latin typeface="QHNACC+TimesNewRomanPS-ItalicMT"/>
                <a:cs typeface="QHNACC+TimesNewRomanPS-ItalicMT"/>
              </a:rPr>
              <a:t>u</a:t>
            </a:r>
            <a:r>
              <a:rPr sz="1000" i="1" spc="1165" dirty="0">
                <a:solidFill>
                  <a:srgbClr val="000000"/>
                </a:solidFill>
                <a:latin typeface="QHNACC+TimesNewRomanPS-ItalicMT"/>
                <a:cs typeface="QHNACC+TimesNewRomanPS-ItalicMT"/>
              </a:rPr>
              <a:t> </a:t>
            </a:r>
            <a:r>
              <a:rPr sz="1000" i="1" dirty="0">
                <a:solidFill>
                  <a:srgbClr val="000000"/>
                </a:solidFill>
                <a:latin typeface="QHNACC+TimesNewRomanPS-ItalicMT"/>
                <a:cs typeface="QHNACC+TimesNewRomanPS-ItalicMT"/>
              </a:rPr>
              <a:t>H</a:t>
            </a:r>
            <a:r>
              <a:rPr sz="1000" i="1" spc="292" dirty="0">
                <a:solidFill>
                  <a:srgbClr val="000000"/>
                </a:solidFill>
                <a:latin typeface="QHNACC+TimesNewRomanPS-ItalicMT"/>
                <a:cs typeface="QHNACC+TimesNewRomanPS-ItalicMT"/>
              </a:rPr>
              <a:t> </a:t>
            </a:r>
            <a:r>
              <a:rPr sz="1000" spc="133" dirty="0">
                <a:solidFill>
                  <a:srgbClr val="000000"/>
                </a:solidFill>
                <a:latin typeface="PJGUIU+TimesNewRomanPSMT"/>
                <a:cs typeface="PJGUIU+TimesNewRomanPSMT"/>
              </a:rPr>
              <a:t>:</a:t>
            </a:r>
            <a:r>
              <a:rPr sz="1000" i="1" dirty="0">
                <a:solidFill>
                  <a:srgbClr val="000000"/>
                </a:solidFill>
                <a:latin typeface="QHNACC+TimesNewRomanPS-ItalicMT"/>
                <a:cs typeface="QHNACC+TimesNewRomanPS-ItalicMT"/>
              </a:rPr>
              <a:t>u</a:t>
            </a:r>
            <a:r>
              <a:rPr sz="1000" i="1" spc="423" dirty="0">
                <a:solidFill>
                  <a:srgbClr val="000000"/>
                </a:solidFill>
                <a:latin typeface="QHNACC+TimesNewRomanPS-ItalicMT"/>
                <a:cs typeface="QHNACC+TimesNewRomanPS-ItalicMT"/>
              </a:rPr>
              <a:t> </a:t>
            </a:r>
            <a:r>
              <a:rPr sz="1000" dirty="0">
                <a:solidFill>
                  <a:srgbClr val="000000"/>
                </a:solidFill>
                <a:latin typeface="BTCIPT+SymbolMT"/>
                <a:cs typeface="BTCIPT+SymbolMT"/>
              </a:rPr>
              <a:t>&gt;</a:t>
            </a:r>
            <a:r>
              <a:rPr sz="1000" spc="-40" dirty="0">
                <a:solidFill>
                  <a:srgbClr val="000000"/>
                </a:solidFill>
                <a:latin typeface="BTCIPT+SymbolMT"/>
                <a:cs typeface="BTCIPT+SymbolMT"/>
              </a:rPr>
              <a:t> </a:t>
            </a:r>
            <a:r>
              <a:rPr sz="1000" i="1" dirty="0">
                <a:solidFill>
                  <a:srgbClr val="000000"/>
                </a:solidFill>
                <a:latin typeface="QHNACC+TimesNewRomanPS-ItalicMT"/>
                <a:cs typeface="QHNACC+TimesNewRomanPS-ItalicMT"/>
              </a:rPr>
              <a:t>u</a:t>
            </a:r>
          </a:p>
        </p:txBody>
      </p:sp>
      <p:sp>
        <p:nvSpPr>
          <p:cNvPr id="12" name="object 12"/>
          <p:cNvSpPr txBox="1"/>
          <p:nvPr/>
        </p:nvSpPr>
        <p:spPr>
          <a:xfrm>
            <a:off x="583105" y="1574405"/>
            <a:ext cx="151887" cy="197550"/>
          </a:xfrm>
          <a:prstGeom prst="rect">
            <a:avLst/>
          </a:prstGeom>
        </p:spPr>
        <p:txBody>
          <a:bodyPr vert="horz" wrap="square" lIns="0" tIns="0" rIns="0" bIns="0" rtlCol="0">
            <a:spAutoFit/>
          </a:bodyPr>
          <a:lstStyle/>
          <a:p>
            <a:pPr marL="0" marR="0">
              <a:lnSpc>
                <a:spcPts val="655"/>
              </a:lnSpc>
              <a:spcBef>
                <a:spcPts val="0"/>
              </a:spcBef>
              <a:spcAft>
                <a:spcPts val="0"/>
              </a:spcAft>
            </a:pPr>
            <a:r>
              <a:rPr sz="600" dirty="0">
                <a:solidFill>
                  <a:srgbClr val="000000"/>
                </a:solidFill>
                <a:latin typeface="PJGUIU+TimesNewRomanPSMT"/>
                <a:cs typeface="PJGUIU+TimesNewRomanPSMT"/>
              </a:rPr>
              <a:t>0</a:t>
            </a:r>
          </a:p>
        </p:txBody>
      </p:sp>
      <p:sp>
        <p:nvSpPr>
          <p:cNvPr id="13" name="object 13"/>
          <p:cNvSpPr txBox="1"/>
          <p:nvPr/>
        </p:nvSpPr>
        <p:spPr>
          <a:xfrm>
            <a:off x="776942" y="1574405"/>
            <a:ext cx="147666" cy="197550"/>
          </a:xfrm>
          <a:prstGeom prst="rect">
            <a:avLst/>
          </a:prstGeom>
        </p:spPr>
        <p:txBody>
          <a:bodyPr vert="horz" wrap="square" lIns="0" tIns="0" rIns="0" bIns="0" rtlCol="0">
            <a:spAutoFit/>
          </a:bodyPr>
          <a:lstStyle/>
          <a:p>
            <a:pPr marL="0" marR="0">
              <a:lnSpc>
                <a:spcPts val="655"/>
              </a:lnSpc>
              <a:spcBef>
                <a:spcPts val="0"/>
              </a:spcBef>
              <a:spcAft>
                <a:spcPts val="0"/>
              </a:spcAft>
            </a:pPr>
            <a:r>
              <a:rPr sz="600" i="1" dirty="0">
                <a:solidFill>
                  <a:srgbClr val="000000"/>
                </a:solidFill>
                <a:latin typeface="QHNACC+TimesNewRomanPS-ItalicMT"/>
                <a:cs typeface="QHNACC+TimesNewRomanPS-ItalicMT"/>
              </a:rPr>
              <a:t>x</a:t>
            </a:r>
          </a:p>
        </p:txBody>
      </p:sp>
      <p:sp>
        <p:nvSpPr>
          <p:cNvPr id="14" name="object 14"/>
          <p:cNvSpPr txBox="1"/>
          <p:nvPr/>
        </p:nvSpPr>
        <p:spPr>
          <a:xfrm>
            <a:off x="1017790" y="1574405"/>
            <a:ext cx="151887" cy="197550"/>
          </a:xfrm>
          <a:prstGeom prst="rect">
            <a:avLst/>
          </a:prstGeom>
        </p:spPr>
        <p:txBody>
          <a:bodyPr vert="horz" wrap="square" lIns="0" tIns="0" rIns="0" bIns="0" rtlCol="0">
            <a:spAutoFit/>
          </a:bodyPr>
          <a:lstStyle/>
          <a:p>
            <a:pPr marL="0" marR="0">
              <a:lnSpc>
                <a:spcPts val="655"/>
              </a:lnSpc>
              <a:spcBef>
                <a:spcPts val="0"/>
              </a:spcBef>
              <a:spcAft>
                <a:spcPts val="0"/>
              </a:spcAft>
            </a:pPr>
            <a:r>
              <a:rPr sz="600" dirty="0">
                <a:solidFill>
                  <a:srgbClr val="000000"/>
                </a:solidFill>
                <a:latin typeface="PJGUIU+TimesNewRomanPSMT"/>
                <a:cs typeface="PJGUIU+TimesNewRomanPSMT"/>
              </a:rPr>
              <a:t>0</a:t>
            </a:r>
          </a:p>
        </p:txBody>
      </p:sp>
      <p:sp>
        <p:nvSpPr>
          <p:cNvPr id="15" name="object 15"/>
          <p:cNvSpPr txBox="1"/>
          <p:nvPr/>
        </p:nvSpPr>
        <p:spPr>
          <a:xfrm>
            <a:off x="1290345" y="1574405"/>
            <a:ext cx="151887" cy="197550"/>
          </a:xfrm>
          <a:prstGeom prst="rect">
            <a:avLst/>
          </a:prstGeom>
        </p:spPr>
        <p:txBody>
          <a:bodyPr vert="horz" wrap="square" lIns="0" tIns="0" rIns="0" bIns="0" rtlCol="0">
            <a:spAutoFit/>
          </a:bodyPr>
          <a:lstStyle/>
          <a:p>
            <a:pPr marL="0" marR="0">
              <a:lnSpc>
                <a:spcPts val="655"/>
              </a:lnSpc>
              <a:spcBef>
                <a:spcPts val="0"/>
              </a:spcBef>
              <a:spcAft>
                <a:spcPts val="0"/>
              </a:spcAft>
            </a:pPr>
            <a:r>
              <a:rPr sz="600" dirty="0">
                <a:solidFill>
                  <a:srgbClr val="000000"/>
                </a:solidFill>
                <a:latin typeface="PJGUIU+TimesNewRomanPSMT"/>
                <a:cs typeface="PJGUIU+TimesNewRomanPSMT"/>
              </a:rPr>
              <a:t>1</a:t>
            </a:r>
          </a:p>
        </p:txBody>
      </p:sp>
      <p:sp>
        <p:nvSpPr>
          <p:cNvPr id="16" name="object 16"/>
          <p:cNvSpPr txBox="1"/>
          <p:nvPr/>
        </p:nvSpPr>
        <p:spPr>
          <a:xfrm>
            <a:off x="1478461" y="1574405"/>
            <a:ext cx="147666" cy="197550"/>
          </a:xfrm>
          <a:prstGeom prst="rect">
            <a:avLst/>
          </a:prstGeom>
        </p:spPr>
        <p:txBody>
          <a:bodyPr vert="horz" wrap="square" lIns="0" tIns="0" rIns="0" bIns="0" rtlCol="0">
            <a:spAutoFit/>
          </a:bodyPr>
          <a:lstStyle/>
          <a:p>
            <a:pPr marL="0" marR="0">
              <a:lnSpc>
                <a:spcPts val="655"/>
              </a:lnSpc>
              <a:spcBef>
                <a:spcPts val="0"/>
              </a:spcBef>
              <a:spcAft>
                <a:spcPts val="0"/>
              </a:spcAft>
            </a:pPr>
            <a:r>
              <a:rPr sz="600" i="1" dirty="0">
                <a:solidFill>
                  <a:srgbClr val="000000"/>
                </a:solidFill>
                <a:latin typeface="QHNACC+TimesNewRomanPS-ItalicMT"/>
                <a:cs typeface="QHNACC+TimesNewRomanPS-ItalicMT"/>
              </a:rPr>
              <a:t>x</a:t>
            </a:r>
          </a:p>
        </p:txBody>
      </p:sp>
      <p:sp>
        <p:nvSpPr>
          <p:cNvPr id="17" name="object 17"/>
          <p:cNvSpPr txBox="1"/>
          <p:nvPr/>
        </p:nvSpPr>
        <p:spPr>
          <a:xfrm>
            <a:off x="537126" y="1958551"/>
            <a:ext cx="667888" cy="302312"/>
          </a:xfrm>
          <a:prstGeom prst="rect">
            <a:avLst/>
          </a:prstGeom>
        </p:spPr>
        <p:txBody>
          <a:bodyPr vert="horz" wrap="square" lIns="0" tIns="0" rIns="0" bIns="0" rtlCol="0">
            <a:spAutoFit/>
          </a:bodyPr>
          <a:lstStyle/>
          <a:p>
            <a:pPr marL="0" marR="0">
              <a:lnSpc>
                <a:spcPts val="955"/>
              </a:lnSpc>
              <a:spcBef>
                <a:spcPts val="0"/>
              </a:spcBef>
              <a:spcAft>
                <a:spcPts val="0"/>
              </a:spcAft>
            </a:pPr>
            <a:r>
              <a:rPr sz="950" spc="10" dirty="0">
                <a:solidFill>
                  <a:srgbClr val="FF0000"/>
                </a:solidFill>
                <a:latin typeface="FTMMJM+KaiTi_GB2312"/>
                <a:cs typeface="FTMMJM+KaiTi_GB2312"/>
              </a:rPr>
              <a:t>单边检验</a:t>
            </a:r>
          </a:p>
        </p:txBody>
      </p:sp>
      <p:sp>
        <p:nvSpPr>
          <p:cNvPr id="18" name="object 18"/>
          <p:cNvSpPr txBox="1"/>
          <p:nvPr/>
        </p:nvSpPr>
        <p:spPr>
          <a:xfrm>
            <a:off x="504388" y="2167102"/>
            <a:ext cx="1425428" cy="348380"/>
          </a:xfrm>
          <a:prstGeom prst="rect">
            <a:avLst/>
          </a:prstGeom>
        </p:spPr>
        <p:txBody>
          <a:bodyPr vert="horz" wrap="square" lIns="0" tIns="0" rIns="0" bIns="0" rtlCol="0">
            <a:spAutoFit/>
          </a:bodyPr>
          <a:lstStyle/>
          <a:p>
            <a:pPr marL="0" marR="0">
              <a:lnSpc>
                <a:spcPts val="1245"/>
              </a:lnSpc>
              <a:spcBef>
                <a:spcPts val="0"/>
              </a:spcBef>
              <a:spcAft>
                <a:spcPts val="0"/>
              </a:spcAft>
            </a:pPr>
            <a:r>
              <a:rPr sz="1000" i="1" dirty="0">
                <a:solidFill>
                  <a:srgbClr val="000000"/>
                </a:solidFill>
                <a:latin typeface="QHNACC+TimesNewRomanPS-ItalicMT"/>
                <a:cs typeface="QHNACC+TimesNewRomanPS-ItalicMT"/>
              </a:rPr>
              <a:t>H</a:t>
            </a:r>
            <a:r>
              <a:rPr sz="1000" i="1" spc="392" dirty="0">
                <a:solidFill>
                  <a:srgbClr val="000000"/>
                </a:solidFill>
                <a:latin typeface="QHNACC+TimesNewRomanPS-ItalicMT"/>
                <a:cs typeface="QHNACC+TimesNewRomanPS-ItalicMT"/>
              </a:rPr>
              <a:t> </a:t>
            </a:r>
            <a:r>
              <a:rPr sz="1000" spc="133" dirty="0">
                <a:solidFill>
                  <a:srgbClr val="000000"/>
                </a:solidFill>
                <a:latin typeface="PJGUIU+TimesNewRomanPSMT"/>
                <a:cs typeface="PJGUIU+TimesNewRomanPSMT"/>
              </a:rPr>
              <a:t>:</a:t>
            </a:r>
            <a:r>
              <a:rPr sz="1000" i="1" dirty="0">
                <a:solidFill>
                  <a:srgbClr val="000000"/>
                </a:solidFill>
                <a:latin typeface="QHNACC+TimesNewRomanPS-ItalicMT"/>
                <a:cs typeface="QHNACC+TimesNewRomanPS-ItalicMT"/>
              </a:rPr>
              <a:t>u</a:t>
            </a:r>
            <a:r>
              <a:rPr sz="1000" i="1" spc="423" dirty="0">
                <a:solidFill>
                  <a:srgbClr val="000000"/>
                </a:solidFill>
                <a:latin typeface="QHNACC+TimesNewRomanPS-ItalicMT"/>
                <a:cs typeface="QHNACC+TimesNewRomanPS-ItalicMT"/>
              </a:rPr>
              <a:t> </a:t>
            </a:r>
            <a:r>
              <a:rPr sz="1000" dirty="0">
                <a:solidFill>
                  <a:srgbClr val="000000"/>
                </a:solidFill>
                <a:latin typeface="BTCIPT+SymbolMT"/>
                <a:cs typeface="BTCIPT+SymbolMT"/>
              </a:rPr>
              <a:t>=</a:t>
            </a:r>
            <a:r>
              <a:rPr sz="1000" spc="-40" dirty="0">
                <a:solidFill>
                  <a:srgbClr val="000000"/>
                </a:solidFill>
                <a:latin typeface="BTCIPT+SymbolMT"/>
                <a:cs typeface="BTCIPT+SymbolMT"/>
              </a:rPr>
              <a:t> </a:t>
            </a:r>
            <a:r>
              <a:rPr sz="1000" i="1" dirty="0">
                <a:solidFill>
                  <a:srgbClr val="000000"/>
                </a:solidFill>
                <a:latin typeface="QHNACC+TimesNewRomanPS-ItalicMT"/>
                <a:cs typeface="QHNACC+TimesNewRomanPS-ItalicMT"/>
              </a:rPr>
              <a:t>u</a:t>
            </a:r>
            <a:r>
              <a:rPr sz="1000" i="1" spc="1165" dirty="0">
                <a:solidFill>
                  <a:srgbClr val="000000"/>
                </a:solidFill>
                <a:latin typeface="QHNACC+TimesNewRomanPS-ItalicMT"/>
                <a:cs typeface="QHNACC+TimesNewRomanPS-ItalicMT"/>
              </a:rPr>
              <a:t> </a:t>
            </a:r>
            <a:r>
              <a:rPr sz="1000" i="1" dirty="0">
                <a:solidFill>
                  <a:srgbClr val="000000"/>
                </a:solidFill>
                <a:latin typeface="QHNACC+TimesNewRomanPS-ItalicMT"/>
                <a:cs typeface="QHNACC+TimesNewRomanPS-ItalicMT"/>
              </a:rPr>
              <a:t>H</a:t>
            </a:r>
            <a:r>
              <a:rPr sz="1000" i="1" spc="292" dirty="0">
                <a:solidFill>
                  <a:srgbClr val="000000"/>
                </a:solidFill>
                <a:latin typeface="QHNACC+TimesNewRomanPS-ItalicMT"/>
                <a:cs typeface="QHNACC+TimesNewRomanPS-ItalicMT"/>
              </a:rPr>
              <a:t> </a:t>
            </a:r>
            <a:r>
              <a:rPr sz="1000" spc="133" dirty="0">
                <a:solidFill>
                  <a:srgbClr val="000000"/>
                </a:solidFill>
                <a:latin typeface="PJGUIU+TimesNewRomanPSMT"/>
                <a:cs typeface="PJGUIU+TimesNewRomanPSMT"/>
              </a:rPr>
              <a:t>:</a:t>
            </a:r>
            <a:r>
              <a:rPr sz="1000" i="1" dirty="0">
                <a:solidFill>
                  <a:srgbClr val="000000"/>
                </a:solidFill>
                <a:latin typeface="QHNACC+TimesNewRomanPS-ItalicMT"/>
                <a:cs typeface="QHNACC+TimesNewRomanPS-ItalicMT"/>
              </a:rPr>
              <a:t>u</a:t>
            </a:r>
            <a:r>
              <a:rPr sz="1000" i="1" spc="408" dirty="0">
                <a:solidFill>
                  <a:srgbClr val="000000"/>
                </a:solidFill>
                <a:latin typeface="QHNACC+TimesNewRomanPS-ItalicMT"/>
                <a:cs typeface="QHNACC+TimesNewRomanPS-ItalicMT"/>
              </a:rPr>
              <a:t> </a:t>
            </a:r>
            <a:r>
              <a:rPr sz="1000" dirty="0">
                <a:solidFill>
                  <a:srgbClr val="000000"/>
                </a:solidFill>
                <a:latin typeface="BTCIPT+SymbolMT"/>
                <a:cs typeface="BTCIPT+SymbolMT"/>
              </a:rPr>
              <a:t>&lt;</a:t>
            </a:r>
            <a:r>
              <a:rPr sz="1000" spc="-40" dirty="0">
                <a:solidFill>
                  <a:srgbClr val="000000"/>
                </a:solidFill>
                <a:latin typeface="BTCIPT+SymbolMT"/>
                <a:cs typeface="BTCIPT+SymbolMT"/>
              </a:rPr>
              <a:t> </a:t>
            </a:r>
            <a:r>
              <a:rPr sz="1000" i="1" dirty="0">
                <a:solidFill>
                  <a:srgbClr val="000000"/>
                </a:solidFill>
                <a:latin typeface="QHNACC+TimesNewRomanPS-ItalicMT"/>
                <a:cs typeface="QHNACC+TimesNewRomanPS-ItalicMT"/>
              </a:rPr>
              <a:t>u</a:t>
            </a:r>
          </a:p>
        </p:txBody>
      </p:sp>
      <p:sp>
        <p:nvSpPr>
          <p:cNvPr id="19" name="object 19"/>
          <p:cNvSpPr txBox="1"/>
          <p:nvPr/>
        </p:nvSpPr>
        <p:spPr>
          <a:xfrm>
            <a:off x="607531" y="2261894"/>
            <a:ext cx="151887" cy="197550"/>
          </a:xfrm>
          <a:prstGeom prst="rect">
            <a:avLst/>
          </a:prstGeom>
        </p:spPr>
        <p:txBody>
          <a:bodyPr vert="horz" wrap="square" lIns="0" tIns="0" rIns="0" bIns="0" rtlCol="0">
            <a:spAutoFit/>
          </a:bodyPr>
          <a:lstStyle/>
          <a:p>
            <a:pPr marL="0" marR="0">
              <a:lnSpc>
                <a:spcPts val="655"/>
              </a:lnSpc>
              <a:spcBef>
                <a:spcPts val="0"/>
              </a:spcBef>
              <a:spcAft>
                <a:spcPts val="0"/>
              </a:spcAft>
            </a:pPr>
            <a:r>
              <a:rPr sz="600" dirty="0">
                <a:solidFill>
                  <a:srgbClr val="000000"/>
                </a:solidFill>
                <a:latin typeface="PJGUIU+TimesNewRomanPSMT"/>
                <a:cs typeface="PJGUIU+TimesNewRomanPSMT"/>
              </a:rPr>
              <a:t>0</a:t>
            </a:r>
          </a:p>
        </p:txBody>
      </p:sp>
      <p:sp>
        <p:nvSpPr>
          <p:cNvPr id="20" name="object 20"/>
          <p:cNvSpPr txBox="1"/>
          <p:nvPr/>
        </p:nvSpPr>
        <p:spPr>
          <a:xfrm>
            <a:off x="801365" y="2261894"/>
            <a:ext cx="147666" cy="197550"/>
          </a:xfrm>
          <a:prstGeom prst="rect">
            <a:avLst/>
          </a:prstGeom>
        </p:spPr>
        <p:txBody>
          <a:bodyPr vert="horz" wrap="square" lIns="0" tIns="0" rIns="0" bIns="0" rtlCol="0">
            <a:spAutoFit/>
          </a:bodyPr>
          <a:lstStyle/>
          <a:p>
            <a:pPr marL="0" marR="0">
              <a:lnSpc>
                <a:spcPts val="655"/>
              </a:lnSpc>
              <a:spcBef>
                <a:spcPts val="0"/>
              </a:spcBef>
              <a:spcAft>
                <a:spcPts val="0"/>
              </a:spcAft>
            </a:pPr>
            <a:r>
              <a:rPr sz="600" i="1" dirty="0">
                <a:solidFill>
                  <a:srgbClr val="000000"/>
                </a:solidFill>
                <a:latin typeface="QHNACC+TimesNewRomanPS-ItalicMT"/>
                <a:cs typeface="QHNACC+TimesNewRomanPS-ItalicMT"/>
              </a:rPr>
              <a:t>x</a:t>
            </a:r>
          </a:p>
        </p:txBody>
      </p:sp>
      <p:sp>
        <p:nvSpPr>
          <p:cNvPr id="21" name="object 21"/>
          <p:cNvSpPr txBox="1"/>
          <p:nvPr/>
        </p:nvSpPr>
        <p:spPr>
          <a:xfrm>
            <a:off x="1042217" y="2261894"/>
            <a:ext cx="151887" cy="197550"/>
          </a:xfrm>
          <a:prstGeom prst="rect">
            <a:avLst/>
          </a:prstGeom>
        </p:spPr>
        <p:txBody>
          <a:bodyPr vert="horz" wrap="square" lIns="0" tIns="0" rIns="0" bIns="0" rtlCol="0">
            <a:spAutoFit/>
          </a:bodyPr>
          <a:lstStyle/>
          <a:p>
            <a:pPr marL="0" marR="0">
              <a:lnSpc>
                <a:spcPts val="655"/>
              </a:lnSpc>
              <a:spcBef>
                <a:spcPts val="0"/>
              </a:spcBef>
              <a:spcAft>
                <a:spcPts val="0"/>
              </a:spcAft>
            </a:pPr>
            <a:r>
              <a:rPr sz="600" dirty="0">
                <a:solidFill>
                  <a:srgbClr val="000000"/>
                </a:solidFill>
                <a:latin typeface="PJGUIU+TimesNewRomanPSMT"/>
                <a:cs typeface="PJGUIU+TimesNewRomanPSMT"/>
              </a:rPr>
              <a:t>0</a:t>
            </a:r>
          </a:p>
        </p:txBody>
      </p:sp>
      <p:sp>
        <p:nvSpPr>
          <p:cNvPr id="22" name="object 22"/>
          <p:cNvSpPr txBox="1"/>
          <p:nvPr/>
        </p:nvSpPr>
        <p:spPr>
          <a:xfrm>
            <a:off x="1314772" y="2261894"/>
            <a:ext cx="151887" cy="197550"/>
          </a:xfrm>
          <a:prstGeom prst="rect">
            <a:avLst/>
          </a:prstGeom>
        </p:spPr>
        <p:txBody>
          <a:bodyPr vert="horz" wrap="square" lIns="0" tIns="0" rIns="0" bIns="0" rtlCol="0">
            <a:spAutoFit/>
          </a:bodyPr>
          <a:lstStyle/>
          <a:p>
            <a:pPr marL="0" marR="0">
              <a:lnSpc>
                <a:spcPts val="655"/>
              </a:lnSpc>
              <a:spcBef>
                <a:spcPts val="0"/>
              </a:spcBef>
              <a:spcAft>
                <a:spcPts val="0"/>
              </a:spcAft>
            </a:pPr>
            <a:r>
              <a:rPr sz="600" dirty="0">
                <a:solidFill>
                  <a:srgbClr val="000000"/>
                </a:solidFill>
                <a:latin typeface="PJGUIU+TimesNewRomanPSMT"/>
                <a:cs typeface="PJGUIU+TimesNewRomanPSMT"/>
              </a:rPr>
              <a:t>1</a:t>
            </a:r>
          </a:p>
        </p:txBody>
      </p:sp>
      <p:sp>
        <p:nvSpPr>
          <p:cNvPr id="23" name="object 23"/>
          <p:cNvSpPr txBox="1"/>
          <p:nvPr/>
        </p:nvSpPr>
        <p:spPr>
          <a:xfrm>
            <a:off x="1502885" y="2261894"/>
            <a:ext cx="147666" cy="197550"/>
          </a:xfrm>
          <a:prstGeom prst="rect">
            <a:avLst/>
          </a:prstGeom>
        </p:spPr>
        <p:txBody>
          <a:bodyPr vert="horz" wrap="square" lIns="0" tIns="0" rIns="0" bIns="0" rtlCol="0">
            <a:spAutoFit/>
          </a:bodyPr>
          <a:lstStyle/>
          <a:p>
            <a:pPr marL="0" marR="0">
              <a:lnSpc>
                <a:spcPts val="655"/>
              </a:lnSpc>
              <a:spcBef>
                <a:spcPts val="0"/>
              </a:spcBef>
              <a:spcAft>
                <a:spcPts val="0"/>
              </a:spcAft>
            </a:pPr>
            <a:r>
              <a:rPr sz="600" i="1" dirty="0">
                <a:solidFill>
                  <a:srgbClr val="000000"/>
                </a:solidFill>
                <a:latin typeface="QHNACC+TimesNewRomanPS-ItalicMT"/>
                <a:cs typeface="QHNACC+TimesNewRomanPS-ItalicMT"/>
              </a:rPr>
              <a:t>x</a:t>
            </a:r>
          </a:p>
        </p:txBody>
      </p:sp>
      <p:sp>
        <p:nvSpPr>
          <p:cNvPr id="24" name="object 24"/>
          <p:cNvSpPr txBox="1"/>
          <p:nvPr/>
        </p:nvSpPr>
        <p:spPr>
          <a:xfrm>
            <a:off x="1741661" y="2261894"/>
            <a:ext cx="151887" cy="197550"/>
          </a:xfrm>
          <a:prstGeom prst="rect">
            <a:avLst/>
          </a:prstGeom>
        </p:spPr>
        <p:txBody>
          <a:bodyPr vert="horz" wrap="square" lIns="0" tIns="0" rIns="0" bIns="0" rtlCol="0">
            <a:spAutoFit/>
          </a:bodyPr>
          <a:lstStyle/>
          <a:p>
            <a:pPr marL="0" marR="0">
              <a:lnSpc>
                <a:spcPts val="655"/>
              </a:lnSpc>
              <a:spcBef>
                <a:spcPts val="0"/>
              </a:spcBef>
              <a:spcAft>
                <a:spcPts val="0"/>
              </a:spcAft>
            </a:pPr>
            <a:r>
              <a:rPr sz="600" dirty="0">
                <a:solidFill>
                  <a:srgbClr val="000000"/>
                </a:solidFill>
                <a:latin typeface="PJGUIU+TimesNewRomanPSMT"/>
                <a:cs typeface="PJGUIU+TimesNewRomanPSMT"/>
              </a:rPr>
              <a:t>0</a:t>
            </a:r>
          </a:p>
        </p:txBody>
      </p:sp>
      <p:sp>
        <p:nvSpPr>
          <p:cNvPr id="25" name="object 25"/>
          <p:cNvSpPr txBox="1"/>
          <p:nvPr/>
        </p:nvSpPr>
        <p:spPr>
          <a:xfrm>
            <a:off x="1824545" y="2328278"/>
            <a:ext cx="218233" cy="200619"/>
          </a:xfrm>
          <a:prstGeom prst="rect">
            <a:avLst/>
          </a:prstGeom>
        </p:spPr>
        <p:txBody>
          <a:bodyPr vert="horz" wrap="square" lIns="0" tIns="0" rIns="0" bIns="0" rtlCol="0">
            <a:spAutoFit/>
          </a:bodyPr>
          <a:lstStyle/>
          <a:p>
            <a:pPr marL="0" marR="0">
              <a:lnSpc>
                <a:spcPts val="680"/>
              </a:lnSpc>
              <a:spcBef>
                <a:spcPts val="0"/>
              </a:spcBef>
              <a:spcAft>
                <a:spcPts val="0"/>
              </a:spcAft>
            </a:pPr>
            <a:r>
              <a:rPr sz="600" dirty="0">
                <a:solidFill>
                  <a:srgbClr val="000000"/>
                </a:solidFill>
                <a:latin typeface="IFFBPT+TimesNewRomanPS-BoldMT"/>
                <a:cs typeface="IFFBPT+TimesNewRomanPS-BoldMT"/>
              </a:rPr>
              <a:t>5-7</a:t>
            </a:r>
          </a:p>
        </p:txBody>
      </p:sp>
    </p:spTree>
    <p:extLst>
      <p:ext uri="{BB962C8B-B14F-4D97-AF65-F5344CB8AC3E}">
        <p14:creationId xmlns:p14="http://schemas.microsoft.com/office/powerpoint/2010/main" val="1525783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15584" y="22503"/>
            <a:ext cx="3784600" cy="2692400"/>
          </a:xfrm>
          <a:prstGeom prst="rect">
            <a:avLst/>
          </a:prstGeom>
          <a:blipFill>
            <a:blip r:embed="rId2" cstate="print"/>
            <a:stretch>
              <a:fillRect/>
            </a:stretch>
          </a:blipFill>
        </p:spPr>
        <p:txBody>
          <a:bodyPr wrap="square" lIns="0" tIns="0" rIns="0" bIns="0" rtlCol="0">
            <a:spAutoFit/>
          </a:bodyPr>
          <a:lstStyle/>
          <a:p>
            <a:endParaRPr dirty="0"/>
          </a:p>
        </p:txBody>
      </p:sp>
      <mc:AlternateContent xmlns:mc="http://schemas.openxmlformats.org/markup-compatibility/2006" xmlns:a14="http://schemas.microsoft.com/office/drawing/2010/main">
        <mc:Choice Requires="a14">
          <p:sp>
            <p:nvSpPr>
              <p:cNvPr id="3" name="object 3"/>
              <p:cNvSpPr txBox="1"/>
              <p:nvPr/>
            </p:nvSpPr>
            <p:spPr>
              <a:xfrm>
                <a:off x="769931" y="252672"/>
                <a:ext cx="1230981" cy="218650"/>
              </a:xfrm>
              <a:prstGeom prst="rect">
                <a:avLst/>
              </a:prstGeom>
            </p:spPr>
            <p:txBody>
              <a:bodyPr vert="horz" wrap="square" lIns="0" tIns="0" rIns="0" bIns="0" rtlCol="0">
                <a:spAutoFit/>
              </a:bodyPr>
              <a:lstStyle/>
              <a:p>
                <a:pPr marL="0" marR="0">
                  <a:lnSpc>
                    <a:spcPts val="1835"/>
                  </a:lnSpc>
                  <a:spcBef>
                    <a:spcPts val="0"/>
                  </a:spcBef>
                  <a:spcAft>
                    <a:spcPts val="0"/>
                  </a:spcAft>
                </a:pPr>
                <a14:m>
                  <m:oMath xmlns:m="http://schemas.openxmlformats.org/officeDocument/2006/math">
                    <m:sSup>
                      <m:sSupPr>
                        <m:ctrlPr>
                          <a:rPr lang="ar-AE" altLang="zh-CN" sz="1500" i="1" dirty="0" smtClean="0">
                            <a:solidFill>
                              <a:srgbClr val="FF0000"/>
                            </a:solidFill>
                            <a:latin typeface="Cambria Math" panose="02040503050406030204" pitchFamily="18" charset="0"/>
                          </a:rPr>
                        </m:ctrlPr>
                      </m:sSupPr>
                      <m:e>
                        <m:r>
                          <a:rPr lang="en-US" altLang="zh-CN" sz="1500" b="0" i="1" dirty="0" smtClean="0">
                            <a:solidFill>
                              <a:srgbClr val="FF0000"/>
                            </a:solidFill>
                            <a:latin typeface="Cambria Math" panose="02040503050406030204" pitchFamily="18" charset="0"/>
                          </a:rPr>
                          <m:t>4</m:t>
                        </m:r>
                        <m:r>
                          <a:rPr lang="zh-CN" altLang="en-US" sz="1500" b="0" i="1" dirty="0" smtClean="0">
                            <a:solidFill>
                              <a:srgbClr val="FF0000"/>
                            </a:solidFill>
                            <a:latin typeface="Cambria Math" panose="02040503050406030204" pitchFamily="18" charset="0"/>
                          </a:rPr>
                          <m:t>、</m:t>
                        </m:r>
                        <m:r>
                          <a:rPr lang="ar-AE" altLang="zh-CN" sz="1500" i="1" dirty="0" smtClean="0">
                            <a:solidFill>
                              <a:srgbClr val="FF0000"/>
                            </a:solidFill>
                            <a:latin typeface="Cambria Math" panose="02040503050406030204" pitchFamily="18" charset="0"/>
                            <a:ea typeface="Cambria Math" panose="02040503050406030204" pitchFamily="18" charset="0"/>
                          </a:rPr>
                          <m:t>𝜒</m:t>
                        </m:r>
                      </m:e>
                      <m:sup>
                        <m:r>
                          <a:rPr lang="ar-AE" altLang="zh-CN" sz="1500" b="0" i="1" dirty="0" smtClean="0">
                            <a:solidFill>
                              <a:srgbClr val="FF0000"/>
                            </a:solidFill>
                            <a:latin typeface="Cambria Math" panose="02040503050406030204" pitchFamily="18" charset="0"/>
                          </a:rPr>
                          <m:t>2</m:t>
                        </m:r>
                      </m:sup>
                    </m:sSup>
                  </m:oMath>
                </a14:m>
                <a:r>
                  <a:rPr lang="zh-CN" altLang="en-US" sz="1350" spc="19" dirty="0">
                    <a:solidFill>
                      <a:srgbClr val="FF0000"/>
                    </a:solidFill>
                    <a:latin typeface="SimSun"/>
                    <a:cs typeface="SimSun"/>
                  </a:rPr>
                  <a:t>检验</a:t>
                </a:r>
                <a:endParaRPr sz="1350" spc="19" dirty="0">
                  <a:solidFill>
                    <a:srgbClr val="FF0000"/>
                  </a:solidFill>
                  <a:latin typeface="SimSun"/>
                  <a:cs typeface="SimSun"/>
                </a:endParaRPr>
              </a:p>
            </p:txBody>
          </p:sp>
        </mc:Choice>
        <mc:Fallback xmlns="">
          <p:sp>
            <p:nvSpPr>
              <p:cNvPr id="3" name="object 3"/>
              <p:cNvSpPr txBox="1">
                <a:spLocks noRot="1" noChangeAspect="1" noMove="1" noResize="1" noEditPoints="1" noAdjustHandles="1" noChangeArrowheads="1" noChangeShapeType="1" noTextEdit="1"/>
              </p:cNvSpPr>
              <p:nvPr/>
            </p:nvSpPr>
            <p:spPr>
              <a:xfrm>
                <a:off x="769931" y="252672"/>
                <a:ext cx="1230981" cy="218650"/>
              </a:xfrm>
              <a:prstGeom prst="rect">
                <a:avLst/>
              </a:prstGeom>
              <a:blipFill>
                <a:blip r:embed="rId3"/>
                <a:stretch>
                  <a:fillRect l="-5102" t="-16667" b="-55556"/>
                </a:stretch>
              </a:blipFill>
            </p:spPr>
            <p:txBody>
              <a:bodyPr/>
              <a:lstStyle/>
              <a:p>
                <a:r>
                  <a:rPr lang="zh-CN" altLang="en-US">
                    <a:noFill/>
                  </a:rPr>
                  <a:t> </a:t>
                </a:r>
              </a:p>
            </p:txBody>
          </p:sp>
        </mc:Fallback>
      </mc:AlternateContent>
      <p:sp>
        <p:nvSpPr>
          <p:cNvPr id="4" name="object 4"/>
          <p:cNvSpPr txBox="1"/>
          <p:nvPr/>
        </p:nvSpPr>
        <p:spPr>
          <a:xfrm>
            <a:off x="718696" y="605986"/>
            <a:ext cx="781552" cy="327748"/>
          </a:xfrm>
          <a:prstGeom prst="rect">
            <a:avLst/>
          </a:prstGeom>
        </p:spPr>
        <p:txBody>
          <a:bodyPr vert="horz" wrap="square" lIns="0" tIns="0" rIns="0" bIns="0" rtlCol="0">
            <a:spAutoFit/>
          </a:bodyPr>
          <a:lstStyle/>
          <a:p>
            <a:pPr marL="0" marR="0">
              <a:lnSpc>
                <a:spcPts val="1080"/>
              </a:lnSpc>
              <a:spcBef>
                <a:spcPts val="0"/>
              </a:spcBef>
              <a:spcAft>
                <a:spcPts val="0"/>
              </a:spcAft>
            </a:pPr>
            <a:r>
              <a:rPr sz="1000" dirty="0">
                <a:solidFill>
                  <a:srgbClr val="000000"/>
                </a:solidFill>
                <a:latin typeface="SimSun"/>
                <a:cs typeface="SimSun"/>
              </a:rPr>
              <a:t>零假设</a:t>
            </a:r>
            <a:r>
              <a:rPr sz="1000" dirty="0">
                <a:solidFill>
                  <a:srgbClr val="000000"/>
                </a:solidFill>
                <a:latin typeface="IFFBPT+TimesNewRomanPS-BoldMT"/>
                <a:cs typeface="IFFBPT+TimesNewRomanPS-BoldMT"/>
              </a:rPr>
              <a:t>H</a:t>
            </a:r>
            <a:r>
              <a:rPr sz="1000" spc="329" dirty="0">
                <a:solidFill>
                  <a:srgbClr val="000000"/>
                </a:solidFill>
                <a:latin typeface="IFFBPT+TimesNewRomanPS-BoldMT"/>
                <a:cs typeface="IFFBPT+TimesNewRomanPS-BoldMT"/>
              </a:rPr>
              <a:t> </a:t>
            </a:r>
            <a:r>
              <a:rPr sz="1000" dirty="0">
                <a:solidFill>
                  <a:srgbClr val="000000"/>
                </a:solidFill>
                <a:latin typeface="IFFBPT+TimesNewRomanPS-BoldMT"/>
                <a:cs typeface="IFFBPT+TimesNewRomanPS-BoldMT"/>
              </a:rPr>
              <a:t>:</a:t>
            </a:r>
          </a:p>
        </p:txBody>
      </p:sp>
      <p:sp>
        <p:nvSpPr>
          <p:cNvPr id="5" name="object 5"/>
          <p:cNvSpPr txBox="1"/>
          <p:nvPr/>
        </p:nvSpPr>
        <p:spPr>
          <a:xfrm>
            <a:off x="1571218" y="591825"/>
            <a:ext cx="265236" cy="342333"/>
          </a:xfrm>
          <a:prstGeom prst="rect">
            <a:avLst/>
          </a:prstGeom>
        </p:spPr>
        <p:txBody>
          <a:bodyPr vert="horz" wrap="square" lIns="0" tIns="0" rIns="0" bIns="0" rtlCol="0">
            <a:spAutoFit/>
          </a:bodyPr>
          <a:lstStyle/>
          <a:p>
            <a:pPr marL="0" marR="0">
              <a:lnSpc>
                <a:spcPts val="1195"/>
              </a:lnSpc>
              <a:spcBef>
                <a:spcPts val="0"/>
              </a:spcBef>
              <a:spcAft>
                <a:spcPts val="0"/>
              </a:spcAft>
            </a:pPr>
            <a:r>
              <a:rPr sz="1000" dirty="0">
                <a:solidFill>
                  <a:srgbClr val="000000"/>
                </a:solidFill>
                <a:latin typeface="BTCIPT+SymbolMT"/>
                <a:cs typeface="BTCIPT+SymbolMT"/>
              </a:rPr>
              <a:t>σ</a:t>
            </a:r>
          </a:p>
        </p:txBody>
      </p:sp>
      <p:sp>
        <p:nvSpPr>
          <p:cNvPr id="6" name="object 6"/>
          <p:cNvSpPr txBox="1"/>
          <p:nvPr/>
        </p:nvSpPr>
        <p:spPr>
          <a:xfrm>
            <a:off x="1654328" y="596424"/>
            <a:ext cx="140923" cy="184837"/>
          </a:xfrm>
          <a:prstGeom prst="rect">
            <a:avLst/>
          </a:prstGeom>
        </p:spPr>
        <p:txBody>
          <a:bodyPr vert="horz" wrap="square" lIns="0" tIns="0" rIns="0" bIns="0" rtlCol="0">
            <a:spAutoFit/>
          </a:bodyPr>
          <a:lstStyle/>
          <a:p>
            <a:pPr marL="0" marR="0">
              <a:lnSpc>
                <a:spcPts val="630"/>
              </a:lnSpc>
              <a:spcBef>
                <a:spcPts val="0"/>
              </a:spcBef>
              <a:spcAft>
                <a:spcPts val="0"/>
              </a:spcAft>
            </a:pPr>
            <a:r>
              <a:rPr sz="550" dirty="0">
                <a:solidFill>
                  <a:srgbClr val="000000"/>
                </a:solidFill>
                <a:latin typeface="IFFBPT+TimesNewRomanPS-BoldMT"/>
                <a:cs typeface="IFFBPT+TimesNewRomanPS-BoldMT"/>
              </a:rPr>
              <a:t>2</a:t>
            </a:r>
          </a:p>
        </p:txBody>
      </p:sp>
      <p:sp>
        <p:nvSpPr>
          <p:cNvPr id="7" name="object 7"/>
          <p:cNvSpPr txBox="1"/>
          <p:nvPr/>
        </p:nvSpPr>
        <p:spPr>
          <a:xfrm>
            <a:off x="1731269" y="591825"/>
            <a:ext cx="408490" cy="361684"/>
          </a:xfrm>
          <a:prstGeom prst="rect">
            <a:avLst/>
          </a:prstGeom>
        </p:spPr>
        <p:txBody>
          <a:bodyPr vert="horz" wrap="square" lIns="0" tIns="0" rIns="0" bIns="0" rtlCol="0">
            <a:spAutoFit/>
          </a:bodyPr>
          <a:lstStyle/>
          <a:p>
            <a:pPr marL="0" marR="0">
              <a:lnSpc>
                <a:spcPts val="1195"/>
              </a:lnSpc>
              <a:spcBef>
                <a:spcPts val="0"/>
              </a:spcBef>
              <a:spcAft>
                <a:spcPts val="0"/>
              </a:spcAft>
            </a:pPr>
            <a:r>
              <a:rPr sz="1000" dirty="0">
                <a:solidFill>
                  <a:srgbClr val="000000"/>
                </a:solidFill>
                <a:latin typeface="BTCIPT+SymbolMT"/>
                <a:cs typeface="BTCIPT+SymbolMT"/>
              </a:rPr>
              <a:t>=</a:t>
            </a:r>
            <a:r>
              <a:rPr sz="1000" spc="-11" dirty="0">
                <a:solidFill>
                  <a:srgbClr val="000000"/>
                </a:solidFill>
                <a:latin typeface="BTCIPT+SymbolMT"/>
                <a:cs typeface="BTCIPT+SymbolMT"/>
              </a:rPr>
              <a:t> </a:t>
            </a:r>
            <a:r>
              <a:rPr sz="1000" spc="41" dirty="0">
                <a:solidFill>
                  <a:srgbClr val="000000"/>
                </a:solidFill>
                <a:latin typeface="BTCIPT+SymbolMT"/>
                <a:cs typeface="BTCIPT+SymbolMT"/>
              </a:rPr>
              <a:t>σ</a:t>
            </a:r>
            <a:r>
              <a:rPr sz="800" baseline="-24000" dirty="0">
                <a:solidFill>
                  <a:srgbClr val="000000"/>
                </a:solidFill>
                <a:latin typeface="IFFBPT+TimesNewRomanPS-BoldMT"/>
                <a:cs typeface="IFFBPT+TimesNewRomanPS-BoldMT"/>
              </a:rPr>
              <a:t>0</a:t>
            </a:r>
          </a:p>
        </p:txBody>
      </p:sp>
      <p:sp>
        <p:nvSpPr>
          <p:cNvPr id="8" name="object 8"/>
          <p:cNvSpPr txBox="1"/>
          <p:nvPr/>
        </p:nvSpPr>
        <p:spPr>
          <a:xfrm>
            <a:off x="1914413" y="596424"/>
            <a:ext cx="140923" cy="184837"/>
          </a:xfrm>
          <a:prstGeom prst="rect">
            <a:avLst/>
          </a:prstGeom>
        </p:spPr>
        <p:txBody>
          <a:bodyPr vert="horz" wrap="square" lIns="0" tIns="0" rIns="0" bIns="0" rtlCol="0">
            <a:spAutoFit/>
          </a:bodyPr>
          <a:lstStyle/>
          <a:p>
            <a:pPr marL="0" marR="0">
              <a:lnSpc>
                <a:spcPts val="630"/>
              </a:lnSpc>
              <a:spcBef>
                <a:spcPts val="0"/>
              </a:spcBef>
              <a:spcAft>
                <a:spcPts val="0"/>
              </a:spcAft>
            </a:pPr>
            <a:r>
              <a:rPr sz="550" dirty="0">
                <a:solidFill>
                  <a:srgbClr val="000000"/>
                </a:solidFill>
                <a:latin typeface="IFFBPT+TimesNewRomanPS-BoldMT"/>
                <a:cs typeface="IFFBPT+TimesNewRomanPS-BoldMT"/>
              </a:rPr>
              <a:t>2</a:t>
            </a:r>
          </a:p>
        </p:txBody>
      </p:sp>
      <p:sp>
        <p:nvSpPr>
          <p:cNvPr id="9" name="object 9"/>
          <p:cNvSpPr txBox="1"/>
          <p:nvPr/>
        </p:nvSpPr>
        <p:spPr>
          <a:xfrm>
            <a:off x="1199116" y="682948"/>
            <a:ext cx="140923" cy="184837"/>
          </a:xfrm>
          <a:prstGeom prst="rect">
            <a:avLst/>
          </a:prstGeom>
        </p:spPr>
        <p:txBody>
          <a:bodyPr vert="horz" wrap="square" lIns="0" tIns="0" rIns="0" bIns="0" rtlCol="0">
            <a:spAutoFit/>
          </a:bodyPr>
          <a:lstStyle/>
          <a:p>
            <a:pPr marL="0" marR="0">
              <a:lnSpc>
                <a:spcPts val="630"/>
              </a:lnSpc>
              <a:spcBef>
                <a:spcPts val="0"/>
              </a:spcBef>
              <a:spcAft>
                <a:spcPts val="0"/>
              </a:spcAft>
            </a:pPr>
            <a:r>
              <a:rPr sz="550" dirty="0">
                <a:solidFill>
                  <a:srgbClr val="000000"/>
                </a:solidFill>
                <a:latin typeface="IFFBPT+TimesNewRomanPS-BoldMT"/>
                <a:cs typeface="IFFBPT+TimesNewRomanPS-BoldMT"/>
              </a:rPr>
              <a:t>0</a:t>
            </a:r>
          </a:p>
        </p:txBody>
      </p:sp>
      <p:sp>
        <p:nvSpPr>
          <p:cNvPr id="10" name="object 10"/>
          <p:cNvSpPr txBox="1"/>
          <p:nvPr/>
        </p:nvSpPr>
        <p:spPr>
          <a:xfrm>
            <a:off x="716614" y="798520"/>
            <a:ext cx="829971" cy="347774"/>
          </a:xfrm>
          <a:prstGeom prst="rect">
            <a:avLst/>
          </a:prstGeom>
        </p:spPr>
        <p:txBody>
          <a:bodyPr vert="horz" wrap="square" lIns="0" tIns="0" rIns="0" bIns="0" rtlCol="0">
            <a:spAutoFit/>
          </a:bodyPr>
          <a:lstStyle/>
          <a:p>
            <a:pPr marL="0" marR="0">
              <a:lnSpc>
                <a:spcPts val="1080"/>
              </a:lnSpc>
              <a:spcBef>
                <a:spcPts val="0"/>
              </a:spcBef>
              <a:spcAft>
                <a:spcPts val="0"/>
              </a:spcAft>
            </a:pPr>
            <a:r>
              <a:rPr sz="1000" dirty="0">
                <a:solidFill>
                  <a:srgbClr val="000000"/>
                </a:solidFill>
                <a:latin typeface="SimSun"/>
                <a:cs typeface="SimSun"/>
              </a:rPr>
              <a:t>备择假设</a:t>
            </a:r>
            <a:r>
              <a:rPr sz="1000" dirty="0">
                <a:solidFill>
                  <a:srgbClr val="000000"/>
                </a:solidFill>
                <a:latin typeface="IFFBPT+TimesNewRomanPS-BoldMT"/>
                <a:cs typeface="IFFBPT+TimesNewRomanPS-BoldMT"/>
              </a:rPr>
              <a:t>H</a:t>
            </a:r>
            <a:r>
              <a:rPr sz="800" baseline="-25000" dirty="0">
                <a:solidFill>
                  <a:srgbClr val="000000"/>
                </a:solidFill>
                <a:latin typeface="IFFBPT+TimesNewRomanPS-BoldMT"/>
                <a:cs typeface="IFFBPT+TimesNewRomanPS-BoldMT"/>
              </a:rPr>
              <a:t>1</a:t>
            </a:r>
          </a:p>
        </p:txBody>
      </p:sp>
      <p:sp>
        <p:nvSpPr>
          <p:cNvPr id="12" name="object 12"/>
          <p:cNvSpPr txBox="1"/>
          <p:nvPr/>
        </p:nvSpPr>
        <p:spPr>
          <a:xfrm>
            <a:off x="1819047" y="990402"/>
            <a:ext cx="564036" cy="342333"/>
          </a:xfrm>
          <a:prstGeom prst="rect">
            <a:avLst/>
          </a:prstGeom>
        </p:spPr>
        <p:txBody>
          <a:bodyPr vert="horz" wrap="square" lIns="0" tIns="0" rIns="0" bIns="0" rtlCol="0">
            <a:spAutoFit/>
          </a:bodyPr>
          <a:lstStyle/>
          <a:p>
            <a:pPr marL="0" marR="0">
              <a:lnSpc>
                <a:spcPts val="1195"/>
              </a:lnSpc>
              <a:spcBef>
                <a:spcPts val="0"/>
              </a:spcBef>
              <a:spcAft>
                <a:spcPts val="0"/>
              </a:spcAft>
            </a:pPr>
            <a:r>
              <a:rPr sz="1000" dirty="0">
                <a:solidFill>
                  <a:srgbClr val="000000"/>
                </a:solidFill>
                <a:latin typeface="IFFBPT+TimesNewRomanPS-BoldMT"/>
                <a:cs typeface="IFFBPT+TimesNewRomanPS-BoldMT"/>
              </a:rPr>
              <a:t>(n</a:t>
            </a:r>
            <a:r>
              <a:rPr sz="1000" spc="-62" dirty="0">
                <a:solidFill>
                  <a:srgbClr val="000000"/>
                </a:solidFill>
                <a:latin typeface="IFFBPT+TimesNewRomanPS-BoldMT"/>
                <a:cs typeface="IFFBPT+TimesNewRomanPS-BoldMT"/>
              </a:rPr>
              <a:t> </a:t>
            </a:r>
            <a:r>
              <a:rPr sz="1000" dirty="0">
                <a:solidFill>
                  <a:srgbClr val="000000"/>
                </a:solidFill>
                <a:latin typeface="BTCIPT+SymbolMT"/>
                <a:cs typeface="BTCIPT+SymbolMT"/>
              </a:rPr>
              <a:t>−</a:t>
            </a:r>
            <a:r>
              <a:rPr sz="1000" spc="-97" dirty="0">
                <a:solidFill>
                  <a:srgbClr val="000000"/>
                </a:solidFill>
                <a:latin typeface="BTCIPT+SymbolMT"/>
                <a:cs typeface="BTCIPT+SymbolMT"/>
              </a:rPr>
              <a:t> </a:t>
            </a:r>
            <a:r>
              <a:rPr sz="1000" spc="-28" dirty="0">
                <a:solidFill>
                  <a:srgbClr val="000000"/>
                </a:solidFill>
                <a:latin typeface="IFFBPT+TimesNewRomanPS-BoldMT"/>
                <a:cs typeface="IFFBPT+TimesNewRomanPS-BoldMT"/>
              </a:rPr>
              <a:t>1)s</a:t>
            </a:r>
          </a:p>
        </p:txBody>
      </p:sp>
      <p:sp>
        <p:nvSpPr>
          <p:cNvPr id="13" name="object 13"/>
          <p:cNvSpPr txBox="1"/>
          <p:nvPr/>
        </p:nvSpPr>
        <p:spPr>
          <a:xfrm>
            <a:off x="2198406" y="994992"/>
            <a:ext cx="144827" cy="941429"/>
          </a:xfrm>
          <a:prstGeom prst="rect">
            <a:avLst/>
          </a:prstGeom>
        </p:spPr>
        <p:txBody>
          <a:bodyPr vert="horz" wrap="square" lIns="0" tIns="0" rIns="0" bIns="0" rtlCol="0">
            <a:spAutoFit/>
          </a:bodyPr>
          <a:lstStyle/>
          <a:p>
            <a:pPr marL="0" marR="0">
              <a:lnSpc>
                <a:spcPts val="630"/>
              </a:lnSpc>
              <a:spcBef>
                <a:spcPts val="0"/>
              </a:spcBef>
              <a:spcAft>
                <a:spcPts val="0"/>
              </a:spcAft>
            </a:pPr>
            <a:r>
              <a:rPr sz="550" dirty="0">
                <a:solidFill>
                  <a:srgbClr val="000000"/>
                </a:solidFill>
                <a:latin typeface="IFFBPT+TimesNewRomanPS-BoldMT"/>
                <a:cs typeface="IFFBPT+TimesNewRomanPS-BoldMT"/>
              </a:rPr>
              <a:t>2</a:t>
            </a:r>
          </a:p>
          <a:p>
            <a:pPr marL="3810" marR="0">
              <a:lnSpc>
                <a:spcPts val="630"/>
              </a:lnSpc>
              <a:spcBef>
                <a:spcPts val="2400"/>
              </a:spcBef>
              <a:spcAft>
                <a:spcPts val="0"/>
              </a:spcAft>
            </a:pPr>
            <a:r>
              <a:rPr sz="550" dirty="0">
                <a:solidFill>
                  <a:srgbClr val="000000"/>
                </a:solidFill>
                <a:latin typeface="IFFBPT+TimesNewRomanPS-BoldMT"/>
                <a:cs typeface="IFFBPT+TimesNewRomanPS-BoldMT"/>
              </a:rPr>
              <a:t>2</a:t>
            </a:r>
          </a:p>
          <a:p>
            <a:pPr marL="1905" marR="0">
              <a:lnSpc>
                <a:spcPts val="630"/>
              </a:lnSpc>
              <a:spcBef>
                <a:spcPts val="2400"/>
              </a:spcBef>
              <a:spcAft>
                <a:spcPts val="0"/>
              </a:spcAft>
            </a:pPr>
            <a:r>
              <a:rPr sz="550" dirty="0">
                <a:solidFill>
                  <a:srgbClr val="000000"/>
                </a:solidFill>
                <a:latin typeface="IFFBPT+TimesNewRomanPS-BoldMT"/>
                <a:cs typeface="IFFBPT+TimesNewRomanPS-BoldMT"/>
              </a:rPr>
              <a:t>2</a:t>
            </a:r>
          </a:p>
        </p:txBody>
      </p:sp>
      <p:sp>
        <p:nvSpPr>
          <p:cNvPr id="14" name="object 14"/>
          <p:cNvSpPr txBox="1"/>
          <p:nvPr/>
        </p:nvSpPr>
        <p:spPr>
          <a:xfrm>
            <a:off x="718741" y="1069126"/>
            <a:ext cx="265236" cy="1098935"/>
          </a:xfrm>
          <a:prstGeom prst="rect">
            <a:avLst/>
          </a:prstGeom>
        </p:spPr>
        <p:txBody>
          <a:bodyPr vert="horz" wrap="square" lIns="0" tIns="0" rIns="0" bIns="0" rtlCol="0">
            <a:spAutoFit/>
          </a:bodyPr>
          <a:lstStyle/>
          <a:p>
            <a:pPr marL="0" marR="0">
              <a:lnSpc>
                <a:spcPts val="1195"/>
              </a:lnSpc>
              <a:spcBef>
                <a:spcPts val="0"/>
              </a:spcBef>
              <a:spcAft>
                <a:spcPts val="0"/>
              </a:spcAft>
            </a:pPr>
            <a:r>
              <a:rPr sz="1000" dirty="0">
                <a:solidFill>
                  <a:srgbClr val="000000"/>
                </a:solidFill>
                <a:latin typeface="BTCIPT+SymbolMT"/>
                <a:cs typeface="BTCIPT+SymbolMT"/>
              </a:rPr>
              <a:t>σ</a:t>
            </a:r>
          </a:p>
          <a:p>
            <a:pPr marL="0" marR="0">
              <a:lnSpc>
                <a:spcPts val="1195"/>
              </a:lnSpc>
              <a:spcBef>
                <a:spcPts val="1785"/>
              </a:spcBef>
              <a:spcAft>
                <a:spcPts val="0"/>
              </a:spcAft>
            </a:pPr>
            <a:r>
              <a:rPr sz="1000" dirty="0">
                <a:solidFill>
                  <a:srgbClr val="000000"/>
                </a:solidFill>
                <a:latin typeface="BTCIPT+SymbolMT"/>
                <a:cs typeface="BTCIPT+SymbolMT"/>
              </a:rPr>
              <a:t>σ</a:t>
            </a:r>
          </a:p>
          <a:p>
            <a:pPr marL="0" marR="0">
              <a:lnSpc>
                <a:spcPts val="1195"/>
              </a:lnSpc>
              <a:spcBef>
                <a:spcPts val="1785"/>
              </a:spcBef>
              <a:spcAft>
                <a:spcPts val="0"/>
              </a:spcAft>
            </a:pPr>
            <a:r>
              <a:rPr sz="1000" dirty="0">
                <a:solidFill>
                  <a:srgbClr val="000000"/>
                </a:solidFill>
                <a:latin typeface="BTCIPT+SymbolMT"/>
                <a:cs typeface="BTCIPT+SymbolMT"/>
              </a:rPr>
              <a:t>σ</a:t>
            </a:r>
          </a:p>
        </p:txBody>
      </p:sp>
      <p:sp>
        <p:nvSpPr>
          <p:cNvPr id="15" name="object 15"/>
          <p:cNvSpPr txBox="1"/>
          <p:nvPr/>
        </p:nvSpPr>
        <p:spPr>
          <a:xfrm>
            <a:off x="801589" y="1073715"/>
            <a:ext cx="140937" cy="941435"/>
          </a:xfrm>
          <a:prstGeom prst="rect">
            <a:avLst/>
          </a:prstGeom>
        </p:spPr>
        <p:txBody>
          <a:bodyPr vert="horz" wrap="square" lIns="0" tIns="0" rIns="0" bIns="0" rtlCol="0">
            <a:spAutoFit/>
          </a:bodyPr>
          <a:lstStyle/>
          <a:p>
            <a:pPr marL="0" marR="0">
              <a:lnSpc>
                <a:spcPts val="630"/>
              </a:lnSpc>
              <a:spcBef>
                <a:spcPts val="0"/>
              </a:spcBef>
              <a:spcAft>
                <a:spcPts val="0"/>
              </a:spcAft>
            </a:pPr>
            <a:r>
              <a:rPr sz="550" dirty="0">
                <a:solidFill>
                  <a:srgbClr val="000000"/>
                </a:solidFill>
                <a:latin typeface="IFFBPT+TimesNewRomanPS-BoldMT"/>
                <a:cs typeface="IFFBPT+TimesNewRomanPS-BoldMT"/>
              </a:rPr>
              <a:t>2</a:t>
            </a:r>
          </a:p>
          <a:p>
            <a:pPr marL="0" marR="0">
              <a:lnSpc>
                <a:spcPts val="630"/>
              </a:lnSpc>
              <a:spcBef>
                <a:spcPts val="2400"/>
              </a:spcBef>
              <a:spcAft>
                <a:spcPts val="0"/>
              </a:spcAft>
            </a:pPr>
            <a:r>
              <a:rPr sz="550" dirty="0">
                <a:solidFill>
                  <a:srgbClr val="000000"/>
                </a:solidFill>
                <a:latin typeface="IFFBPT+TimesNewRomanPS-BoldMT"/>
                <a:cs typeface="IFFBPT+TimesNewRomanPS-BoldMT"/>
              </a:rPr>
              <a:t>2</a:t>
            </a:r>
          </a:p>
          <a:p>
            <a:pPr marL="0" marR="0">
              <a:lnSpc>
                <a:spcPts val="630"/>
              </a:lnSpc>
              <a:spcBef>
                <a:spcPts val="2400"/>
              </a:spcBef>
              <a:spcAft>
                <a:spcPts val="0"/>
              </a:spcAft>
            </a:pPr>
            <a:r>
              <a:rPr sz="550" dirty="0">
                <a:solidFill>
                  <a:srgbClr val="000000"/>
                </a:solidFill>
                <a:latin typeface="IFFBPT+TimesNewRomanPS-BoldMT"/>
                <a:cs typeface="IFFBPT+TimesNewRomanPS-BoldMT"/>
              </a:rPr>
              <a:t>2</a:t>
            </a:r>
          </a:p>
        </p:txBody>
      </p:sp>
      <p:sp>
        <p:nvSpPr>
          <p:cNvPr id="16" name="object 16"/>
          <p:cNvSpPr txBox="1"/>
          <p:nvPr/>
        </p:nvSpPr>
        <p:spPr>
          <a:xfrm>
            <a:off x="878791" y="1069126"/>
            <a:ext cx="408229" cy="361675"/>
          </a:xfrm>
          <a:prstGeom prst="rect">
            <a:avLst/>
          </a:prstGeom>
        </p:spPr>
        <p:txBody>
          <a:bodyPr vert="horz" wrap="square" lIns="0" tIns="0" rIns="0" bIns="0" rtlCol="0">
            <a:spAutoFit/>
          </a:bodyPr>
          <a:lstStyle/>
          <a:p>
            <a:pPr marL="0" marR="0">
              <a:lnSpc>
                <a:spcPts val="1195"/>
              </a:lnSpc>
              <a:spcBef>
                <a:spcPts val="0"/>
              </a:spcBef>
              <a:spcAft>
                <a:spcPts val="0"/>
              </a:spcAft>
            </a:pPr>
            <a:r>
              <a:rPr sz="1000" dirty="0">
                <a:solidFill>
                  <a:srgbClr val="000000"/>
                </a:solidFill>
                <a:latin typeface="BTCIPT+SymbolMT"/>
                <a:cs typeface="BTCIPT+SymbolMT"/>
              </a:rPr>
              <a:t>≠</a:t>
            </a:r>
            <a:r>
              <a:rPr sz="1000" spc="-11" dirty="0">
                <a:solidFill>
                  <a:srgbClr val="000000"/>
                </a:solidFill>
                <a:latin typeface="BTCIPT+SymbolMT"/>
                <a:cs typeface="BTCIPT+SymbolMT"/>
              </a:rPr>
              <a:t> </a:t>
            </a:r>
            <a:r>
              <a:rPr sz="1000" spc="39" dirty="0">
                <a:solidFill>
                  <a:srgbClr val="000000"/>
                </a:solidFill>
                <a:latin typeface="BTCIPT+SymbolMT"/>
                <a:cs typeface="BTCIPT+SymbolMT"/>
              </a:rPr>
              <a:t>σ</a:t>
            </a:r>
            <a:r>
              <a:rPr sz="800" baseline="-24000" dirty="0">
                <a:solidFill>
                  <a:srgbClr val="000000"/>
                </a:solidFill>
                <a:latin typeface="IFFBPT+TimesNewRomanPS-BoldMT"/>
                <a:cs typeface="IFFBPT+TimesNewRomanPS-BoldMT"/>
              </a:rPr>
              <a:t>0</a:t>
            </a:r>
          </a:p>
        </p:txBody>
      </p:sp>
      <p:sp>
        <p:nvSpPr>
          <p:cNvPr id="17" name="object 17"/>
          <p:cNvSpPr txBox="1"/>
          <p:nvPr/>
        </p:nvSpPr>
        <p:spPr>
          <a:xfrm>
            <a:off x="1061674" y="1073715"/>
            <a:ext cx="140923" cy="184837"/>
          </a:xfrm>
          <a:prstGeom prst="rect">
            <a:avLst/>
          </a:prstGeom>
        </p:spPr>
        <p:txBody>
          <a:bodyPr vert="horz" wrap="square" lIns="0" tIns="0" rIns="0" bIns="0" rtlCol="0">
            <a:spAutoFit/>
          </a:bodyPr>
          <a:lstStyle/>
          <a:p>
            <a:pPr marL="0" marR="0">
              <a:lnSpc>
                <a:spcPts val="630"/>
              </a:lnSpc>
              <a:spcBef>
                <a:spcPts val="0"/>
              </a:spcBef>
              <a:spcAft>
                <a:spcPts val="0"/>
              </a:spcAft>
            </a:pPr>
            <a:r>
              <a:rPr sz="550" dirty="0">
                <a:solidFill>
                  <a:srgbClr val="000000"/>
                </a:solidFill>
                <a:latin typeface="IFFBPT+TimesNewRomanPS-BoldMT"/>
                <a:cs typeface="IFFBPT+TimesNewRomanPS-BoldMT"/>
              </a:rPr>
              <a:t>2</a:t>
            </a:r>
          </a:p>
        </p:txBody>
      </p:sp>
      <mc:AlternateContent xmlns:mc="http://schemas.openxmlformats.org/markup-compatibility/2006" xmlns:a14="http://schemas.microsoft.com/office/drawing/2010/main">
        <mc:Choice Requires="a14">
          <p:sp>
            <p:nvSpPr>
              <p:cNvPr id="18" name="object 18"/>
              <p:cNvSpPr txBox="1"/>
              <p:nvPr/>
            </p:nvSpPr>
            <p:spPr>
              <a:xfrm>
                <a:off x="1463069" y="966314"/>
                <a:ext cx="195208" cy="1090042"/>
              </a:xfrm>
              <a:prstGeom prst="rect">
                <a:avLst/>
              </a:prstGeom>
            </p:spPr>
            <p:txBody>
              <a:bodyPr vert="horz" wrap="square" lIns="0" tIns="0" rIns="0" bIns="0" rtlCol="0">
                <a:spAutoFit/>
              </a:bodyPr>
              <a:lstStyle/>
              <a:p>
                <a:pPr>
                  <a:lnSpc>
                    <a:spcPts val="1080"/>
                  </a:lnSpc>
                </a:pPr>
                <a14:m>
                  <m:oMathPara xmlns:m="http://schemas.openxmlformats.org/officeDocument/2006/math">
                    <m:oMathParaPr>
                      <m:jc m:val="centerGroup"/>
                    </m:oMathParaPr>
                    <m:oMath xmlns:m="http://schemas.openxmlformats.org/officeDocument/2006/math">
                      <m:sSup>
                        <m:sSupPr>
                          <m:ctrlPr>
                            <a:rPr lang="ar-AE" altLang="zh-CN" sz="1000" i="1" dirty="0" smtClean="0">
                              <a:solidFill>
                                <a:srgbClr val="FF0000"/>
                              </a:solidFill>
                              <a:latin typeface="Cambria Math" panose="02040503050406030204" pitchFamily="18" charset="0"/>
                            </a:rPr>
                          </m:ctrlPr>
                        </m:sSupPr>
                        <m:e>
                          <m:r>
                            <a:rPr lang="ar-AE" altLang="zh-CN" sz="1000" i="1" dirty="0">
                              <a:solidFill>
                                <a:srgbClr val="FF0000"/>
                              </a:solidFill>
                              <a:latin typeface="Cambria Math" panose="02040503050406030204" pitchFamily="18" charset="0"/>
                              <a:ea typeface="Cambria Math" panose="02040503050406030204" pitchFamily="18" charset="0"/>
                            </a:rPr>
                            <m:t>𝜒</m:t>
                          </m:r>
                        </m:e>
                        <m:sup>
                          <m:r>
                            <a:rPr lang="ar-AE" altLang="zh-CN" sz="1000" i="1" dirty="0">
                              <a:solidFill>
                                <a:srgbClr val="FF0000"/>
                              </a:solidFill>
                              <a:latin typeface="Cambria Math" panose="02040503050406030204" pitchFamily="18" charset="0"/>
                            </a:rPr>
                            <m:t>2</m:t>
                          </m:r>
                        </m:sup>
                      </m:sSup>
                    </m:oMath>
                  </m:oMathPara>
                </a14:m>
                <a:endParaRPr lang="ar-AE" altLang="zh-CN" sz="1000" dirty="0">
                  <a:solidFill>
                    <a:srgbClr val="000000"/>
                  </a:solidFill>
                  <a:latin typeface="IFFBPT+TimesNewRomanPS-BoldMT"/>
                  <a:cs typeface="IFFBPT+TimesNewRomanPS-BoldMT"/>
                </a:endParaRPr>
              </a:p>
              <a:p>
                <a:pPr>
                  <a:lnSpc>
                    <a:spcPts val="1080"/>
                  </a:lnSpc>
                </a:pPr>
                <a:r>
                  <a:rPr lang="ar-AE" altLang="zh-CN" sz="1000" dirty="0">
                    <a:solidFill>
                      <a:srgbClr val="000000"/>
                    </a:solidFill>
                    <a:latin typeface="IFFBPT+TimesNewRomanPS-BoldMT"/>
                    <a:cs typeface="IFFBPT+TimesNewRomanPS-BoldMT"/>
                  </a:rPr>
                  <a:t>  </a:t>
                </a:r>
                <a:endParaRPr lang="ar-AE" sz="1000" dirty="0">
                  <a:solidFill>
                    <a:srgbClr val="000000"/>
                  </a:solidFill>
                  <a:latin typeface="IFFBPT+TimesNewRomanPS-BoldMT"/>
                  <a:cs typeface="IFFBPT+TimesNewRomanPS-BoldMT"/>
                </a:endParaRPr>
              </a:p>
              <a:p>
                <a:pPr marL="3810" marR="0">
                  <a:lnSpc>
                    <a:spcPts val="1080"/>
                  </a:lnSpc>
                  <a:spcBef>
                    <a:spcPts val="1900"/>
                  </a:spcBef>
                  <a:spcAft>
                    <a:spcPts val="0"/>
                  </a:spcAft>
                </a:pPr>
                <a14:m>
                  <m:oMathPara xmlns:m="http://schemas.openxmlformats.org/officeDocument/2006/math">
                    <m:oMathParaPr>
                      <m:jc m:val="centerGroup"/>
                    </m:oMathParaPr>
                    <m:oMath xmlns:m="http://schemas.openxmlformats.org/officeDocument/2006/math">
                      <m:r>
                        <a:rPr lang="ar-AE" altLang="zh-CN" sz="1000" b="0" i="1" dirty="0" smtClean="0">
                          <a:solidFill>
                            <a:srgbClr val="FF0000"/>
                          </a:solidFill>
                          <a:latin typeface="Cambria Math" panose="02040503050406030204" pitchFamily="18" charset="0"/>
                        </a:rPr>
                        <m:t> </m:t>
                      </m:r>
                    </m:oMath>
                  </m:oMathPara>
                </a14:m>
                <a:endParaRPr lang="en-US" altLang="zh-CN" sz="1000" b="0" i="1" dirty="0">
                  <a:solidFill>
                    <a:srgbClr val="FF0000"/>
                  </a:solidFill>
                  <a:latin typeface="Cambria Math" panose="02040503050406030204" pitchFamily="18" charset="0"/>
                </a:endParaRPr>
              </a:p>
              <a:p>
                <a:pPr marL="3810" marR="0">
                  <a:lnSpc>
                    <a:spcPts val="1080"/>
                  </a:lnSpc>
                  <a:spcBef>
                    <a:spcPts val="1900"/>
                  </a:spcBef>
                  <a:spcAft>
                    <a:spcPts val="0"/>
                  </a:spcAft>
                </a:pPr>
                <a14:m>
                  <m:oMathPara xmlns:m="http://schemas.openxmlformats.org/officeDocument/2006/math">
                    <m:oMathParaPr>
                      <m:jc m:val="centerGroup"/>
                    </m:oMathParaPr>
                    <m:oMath xmlns:m="http://schemas.openxmlformats.org/officeDocument/2006/math">
                      <m:sSup>
                        <m:sSupPr>
                          <m:ctrlPr>
                            <a:rPr lang="ar-AE" altLang="zh-CN" sz="1000" i="1" dirty="0">
                              <a:solidFill>
                                <a:srgbClr val="FF0000"/>
                              </a:solidFill>
                              <a:latin typeface="Cambria Math" panose="02040503050406030204" pitchFamily="18" charset="0"/>
                            </a:rPr>
                          </m:ctrlPr>
                        </m:sSupPr>
                        <m:e>
                          <m:r>
                            <a:rPr lang="ar-AE" altLang="zh-CN" sz="1000" i="1" dirty="0">
                              <a:solidFill>
                                <a:srgbClr val="FF0000"/>
                              </a:solidFill>
                              <a:latin typeface="Cambria Math" panose="02040503050406030204" pitchFamily="18" charset="0"/>
                              <a:ea typeface="Cambria Math" panose="02040503050406030204" pitchFamily="18" charset="0"/>
                            </a:rPr>
                            <m:t>𝜒</m:t>
                          </m:r>
                        </m:e>
                        <m:sup>
                          <m:r>
                            <a:rPr lang="ar-AE" altLang="zh-CN" sz="1000" i="1" dirty="0">
                              <a:solidFill>
                                <a:srgbClr val="FF0000"/>
                              </a:solidFill>
                              <a:latin typeface="Cambria Math" panose="02040503050406030204" pitchFamily="18" charset="0"/>
                            </a:rPr>
                            <m:t>2</m:t>
                          </m:r>
                        </m:sup>
                      </m:sSup>
                    </m:oMath>
                  </m:oMathPara>
                </a14:m>
                <a:endParaRPr lang="en-US" altLang="zh-CN" sz="1000" i="1" dirty="0">
                  <a:solidFill>
                    <a:srgbClr val="FF0000"/>
                  </a:solidFill>
                  <a:latin typeface="Cambria Math" panose="02040503050406030204" pitchFamily="18" charset="0"/>
                </a:endParaRPr>
              </a:p>
              <a:p>
                <a:pPr marL="3810" marR="0">
                  <a:lnSpc>
                    <a:spcPts val="1080"/>
                  </a:lnSpc>
                  <a:spcBef>
                    <a:spcPts val="1900"/>
                  </a:spcBef>
                  <a:spcAft>
                    <a:spcPts val="0"/>
                  </a:spcAft>
                </a:pPr>
                <a:endParaRPr lang="en-US" altLang="zh-CN" sz="1000" i="1" dirty="0">
                  <a:solidFill>
                    <a:srgbClr val="FF0000"/>
                  </a:solidFill>
                  <a:latin typeface="Cambria Math" panose="02040503050406030204" pitchFamily="18" charset="0"/>
                </a:endParaRPr>
              </a:p>
              <a:p>
                <a:pPr marL="1905" marR="0">
                  <a:lnSpc>
                    <a:spcPts val="1080"/>
                  </a:lnSpc>
                  <a:spcBef>
                    <a:spcPts val="1850"/>
                  </a:spcBef>
                  <a:spcAft>
                    <a:spcPts val="0"/>
                  </a:spcAft>
                </a:pPr>
                <a14:m>
                  <m:oMathPara xmlns:m="http://schemas.openxmlformats.org/officeDocument/2006/math">
                    <m:oMathParaPr>
                      <m:jc m:val="centerGroup"/>
                    </m:oMathParaPr>
                    <m:oMath xmlns:m="http://schemas.openxmlformats.org/officeDocument/2006/math">
                      <m:sSup>
                        <m:sSupPr>
                          <m:ctrlPr>
                            <a:rPr lang="ar-AE" altLang="zh-CN" sz="1000" i="1" dirty="0" smtClean="0">
                              <a:solidFill>
                                <a:srgbClr val="FF0000"/>
                              </a:solidFill>
                              <a:latin typeface="Cambria Math" panose="02040503050406030204" pitchFamily="18" charset="0"/>
                            </a:rPr>
                          </m:ctrlPr>
                        </m:sSupPr>
                        <m:e>
                          <m:r>
                            <a:rPr lang="ar-AE" altLang="zh-CN" sz="1000" i="1" dirty="0">
                              <a:solidFill>
                                <a:srgbClr val="FF0000"/>
                              </a:solidFill>
                              <a:latin typeface="Cambria Math" panose="02040503050406030204" pitchFamily="18" charset="0"/>
                              <a:ea typeface="Cambria Math" panose="02040503050406030204" pitchFamily="18" charset="0"/>
                            </a:rPr>
                            <m:t>𝜒</m:t>
                          </m:r>
                        </m:e>
                        <m:sup>
                          <m:r>
                            <a:rPr lang="ar-AE" altLang="zh-CN" sz="1000" i="1" dirty="0">
                              <a:solidFill>
                                <a:srgbClr val="FF0000"/>
                              </a:solidFill>
                              <a:latin typeface="Cambria Math" panose="02040503050406030204" pitchFamily="18" charset="0"/>
                            </a:rPr>
                            <m:t>2</m:t>
                          </m:r>
                        </m:sup>
                      </m:sSup>
                    </m:oMath>
                  </m:oMathPara>
                </a14:m>
                <a:endParaRPr lang="en-US" sz="1000" dirty="0">
                  <a:solidFill>
                    <a:srgbClr val="000000"/>
                  </a:solidFill>
                  <a:latin typeface="IFFBPT+TimesNewRomanPS-BoldMT"/>
                  <a:cs typeface="IFFBPT+TimesNewRomanPS-BoldMT"/>
                </a:endParaRPr>
              </a:p>
            </p:txBody>
          </p:sp>
        </mc:Choice>
        <mc:Fallback xmlns="">
          <p:sp>
            <p:nvSpPr>
              <p:cNvPr id="18" name="object 18"/>
              <p:cNvSpPr txBox="1">
                <a:spLocks noRot="1" noChangeAspect="1" noMove="1" noResize="1" noEditPoints="1" noAdjustHandles="1" noChangeArrowheads="1" noChangeShapeType="1" noTextEdit="1"/>
              </p:cNvSpPr>
              <p:nvPr/>
            </p:nvSpPr>
            <p:spPr>
              <a:xfrm>
                <a:off x="1463069" y="966314"/>
                <a:ext cx="195208" cy="1090042"/>
              </a:xfrm>
              <a:prstGeom prst="rect">
                <a:avLst/>
              </a:prstGeom>
              <a:blipFill>
                <a:blip r:embed="rId4"/>
                <a:stretch>
                  <a:fillRect l="-43750" t="-4651" r="-37500" b="-3488"/>
                </a:stretch>
              </a:blipFill>
            </p:spPr>
            <p:txBody>
              <a:bodyPr/>
              <a:lstStyle/>
              <a:p>
                <a:r>
                  <a:rPr lang="zh-CN" altLang="en-US">
                    <a:noFill/>
                  </a:rPr>
                  <a:t> </a:t>
                </a:r>
              </a:p>
            </p:txBody>
          </p:sp>
        </mc:Fallback>
      </mc:AlternateContent>
      <p:sp>
        <p:nvSpPr>
          <p:cNvPr id="19" name="object 19"/>
          <p:cNvSpPr txBox="1"/>
          <p:nvPr/>
        </p:nvSpPr>
        <p:spPr>
          <a:xfrm>
            <a:off x="1633550" y="1073715"/>
            <a:ext cx="144827" cy="846386"/>
          </a:xfrm>
          <a:prstGeom prst="rect">
            <a:avLst/>
          </a:prstGeom>
        </p:spPr>
        <p:txBody>
          <a:bodyPr vert="horz" wrap="square" lIns="0" tIns="0" rIns="0" bIns="0" rtlCol="0">
            <a:spAutoFit/>
          </a:bodyPr>
          <a:lstStyle/>
          <a:p>
            <a:pPr marL="0" marR="0">
              <a:lnSpc>
                <a:spcPts val="630"/>
              </a:lnSpc>
              <a:spcBef>
                <a:spcPts val="0"/>
              </a:spcBef>
              <a:spcAft>
                <a:spcPts val="0"/>
              </a:spcAft>
            </a:pPr>
            <a:endParaRPr sz="550" dirty="0">
              <a:solidFill>
                <a:srgbClr val="000000"/>
              </a:solidFill>
              <a:latin typeface="IFFBPT+TimesNewRomanPS-BoldMT"/>
              <a:cs typeface="IFFBPT+TimesNewRomanPS-BoldMT"/>
            </a:endParaRPr>
          </a:p>
          <a:p>
            <a:pPr marL="3810" marR="0">
              <a:lnSpc>
                <a:spcPts val="630"/>
              </a:lnSpc>
              <a:spcBef>
                <a:spcPts val="2400"/>
              </a:spcBef>
              <a:spcAft>
                <a:spcPts val="0"/>
              </a:spcAft>
            </a:pPr>
            <a:endParaRPr sz="550" dirty="0">
              <a:solidFill>
                <a:srgbClr val="000000"/>
              </a:solidFill>
              <a:latin typeface="IFFBPT+TimesNewRomanPS-BoldMT"/>
              <a:cs typeface="IFFBPT+TimesNewRomanPS-BoldMT"/>
            </a:endParaRPr>
          </a:p>
          <a:p>
            <a:pPr marL="1905" marR="0">
              <a:lnSpc>
                <a:spcPts val="630"/>
              </a:lnSpc>
              <a:spcBef>
                <a:spcPts val="2400"/>
              </a:spcBef>
              <a:spcAft>
                <a:spcPts val="0"/>
              </a:spcAft>
            </a:pPr>
            <a:endParaRPr lang="en-US" sz="550" dirty="0">
              <a:solidFill>
                <a:srgbClr val="000000"/>
              </a:solidFill>
              <a:latin typeface="IFFBPT+TimesNewRomanPS-BoldMT"/>
              <a:cs typeface="IFFBPT+TimesNewRomanPS-BoldMT"/>
            </a:endParaRPr>
          </a:p>
        </p:txBody>
      </p:sp>
      <p:sp>
        <p:nvSpPr>
          <p:cNvPr id="20" name="object 20"/>
          <p:cNvSpPr txBox="1"/>
          <p:nvPr/>
        </p:nvSpPr>
        <p:spPr>
          <a:xfrm>
            <a:off x="1710745" y="1069126"/>
            <a:ext cx="262423" cy="1098935"/>
          </a:xfrm>
          <a:prstGeom prst="rect">
            <a:avLst/>
          </a:prstGeom>
        </p:spPr>
        <p:txBody>
          <a:bodyPr vert="horz" wrap="square" lIns="0" tIns="0" rIns="0" bIns="0" rtlCol="0">
            <a:spAutoFit/>
          </a:bodyPr>
          <a:lstStyle/>
          <a:p>
            <a:pPr marL="0" marR="0">
              <a:lnSpc>
                <a:spcPts val="1195"/>
              </a:lnSpc>
              <a:spcBef>
                <a:spcPts val="0"/>
              </a:spcBef>
              <a:spcAft>
                <a:spcPts val="0"/>
              </a:spcAft>
            </a:pPr>
            <a:r>
              <a:rPr sz="1000" dirty="0">
                <a:solidFill>
                  <a:srgbClr val="000000"/>
                </a:solidFill>
                <a:latin typeface="BTCIPT+SymbolMT"/>
                <a:cs typeface="BTCIPT+SymbolMT"/>
              </a:rPr>
              <a:t>=</a:t>
            </a:r>
          </a:p>
          <a:p>
            <a:pPr marL="3810" marR="0">
              <a:lnSpc>
                <a:spcPts val="1195"/>
              </a:lnSpc>
              <a:spcBef>
                <a:spcPts val="1785"/>
              </a:spcBef>
              <a:spcAft>
                <a:spcPts val="0"/>
              </a:spcAft>
            </a:pPr>
            <a:r>
              <a:rPr sz="1000" dirty="0">
                <a:solidFill>
                  <a:srgbClr val="000000"/>
                </a:solidFill>
                <a:latin typeface="BTCIPT+SymbolMT"/>
                <a:cs typeface="BTCIPT+SymbolMT"/>
              </a:rPr>
              <a:t>=</a:t>
            </a:r>
          </a:p>
          <a:p>
            <a:pPr marL="1905" marR="0">
              <a:lnSpc>
                <a:spcPts val="1195"/>
              </a:lnSpc>
              <a:spcBef>
                <a:spcPts val="1785"/>
              </a:spcBef>
              <a:spcAft>
                <a:spcPts val="0"/>
              </a:spcAft>
            </a:pPr>
            <a:r>
              <a:rPr sz="1000" dirty="0">
                <a:solidFill>
                  <a:srgbClr val="000000"/>
                </a:solidFill>
                <a:latin typeface="BTCIPT+SymbolMT"/>
                <a:cs typeface="BTCIPT+SymbolMT"/>
              </a:rPr>
              <a:t>=</a:t>
            </a:r>
          </a:p>
        </p:txBody>
      </p:sp>
      <p:sp>
        <p:nvSpPr>
          <p:cNvPr id="21" name="object 21"/>
          <p:cNvSpPr txBox="1"/>
          <p:nvPr/>
        </p:nvSpPr>
        <p:spPr>
          <a:xfrm>
            <a:off x="2283910" y="1069126"/>
            <a:ext cx="899493" cy="720634"/>
          </a:xfrm>
          <a:prstGeom prst="rect">
            <a:avLst/>
          </a:prstGeom>
        </p:spPr>
        <p:txBody>
          <a:bodyPr vert="horz" wrap="square" lIns="0" tIns="0" rIns="0" bIns="0" rtlCol="0">
            <a:spAutoFit/>
          </a:bodyPr>
          <a:lstStyle/>
          <a:p>
            <a:pPr marL="0" marR="0">
              <a:lnSpc>
                <a:spcPts val="1195"/>
              </a:lnSpc>
              <a:spcBef>
                <a:spcPts val="0"/>
              </a:spcBef>
              <a:spcAft>
                <a:spcPts val="0"/>
              </a:spcAft>
            </a:pPr>
            <a:r>
              <a:rPr sz="1000" dirty="0">
                <a:solidFill>
                  <a:srgbClr val="000000"/>
                </a:solidFill>
                <a:latin typeface="BTCIPT+SymbolMT"/>
                <a:cs typeface="BTCIPT+SymbolMT"/>
              </a:rPr>
              <a:t>&gt;</a:t>
            </a:r>
            <a:r>
              <a:rPr sz="1000" spc="19" dirty="0">
                <a:solidFill>
                  <a:srgbClr val="000000"/>
                </a:solidFill>
                <a:latin typeface="BTCIPT+SymbolMT"/>
                <a:cs typeface="BTCIPT+SymbolMT"/>
              </a:rPr>
              <a:t> </a:t>
            </a:r>
            <a:r>
              <a:rPr sz="1000" spc="23" dirty="0">
                <a:solidFill>
                  <a:srgbClr val="000000"/>
                </a:solidFill>
                <a:latin typeface="IFFBPT+TimesNewRomanPS-BoldMT"/>
                <a:cs typeface="IFFBPT+TimesNewRomanPS-BoldMT"/>
              </a:rPr>
              <a:t>X</a:t>
            </a:r>
            <a:r>
              <a:rPr sz="800" spc="44" baseline="44000" dirty="0">
                <a:solidFill>
                  <a:srgbClr val="000000"/>
                </a:solidFill>
                <a:latin typeface="IFFBPT+TimesNewRomanPS-BoldMT"/>
                <a:cs typeface="IFFBPT+TimesNewRomanPS-BoldMT"/>
              </a:rPr>
              <a:t>2</a:t>
            </a:r>
            <a:r>
              <a:rPr sz="550" dirty="0">
                <a:solidFill>
                  <a:srgbClr val="000000"/>
                </a:solidFill>
                <a:latin typeface="BTCIPT+SymbolMT"/>
                <a:cs typeface="BTCIPT+SymbolMT"/>
              </a:rPr>
              <a:t>α</a:t>
            </a:r>
            <a:r>
              <a:rPr sz="550" spc="-16" dirty="0">
                <a:solidFill>
                  <a:srgbClr val="000000"/>
                </a:solidFill>
                <a:latin typeface="BTCIPT+SymbolMT"/>
                <a:cs typeface="BTCIPT+SymbolMT"/>
              </a:rPr>
              <a:t> </a:t>
            </a:r>
            <a:r>
              <a:rPr sz="550" dirty="0">
                <a:solidFill>
                  <a:srgbClr val="000000"/>
                </a:solidFill>
                <a:latin typeface="IFFBPT+TimesNewRomanPS-BoldMT"/>
                <a:cs typeface="IFFBPT+TimesNewRomanPS-BoldMT"/>
              </a:rPr>
              <a:t>/ 2</a:t>
            </a:r>
            <a:r>
              <a:rPr sz="550" spc="-44" dirty="0">
                <a:solidFill>
                  <a:srgbClr val="000000"/>
                </a:solidFill>
                <a:latin typeface="IFFBPT+TimesNewRomanPS-BoldMT"/>
                <a:cs typeface="IFFBPT+TimesNewRomanPS-BoldMT"/>
              </a:rPr>
              <a:t> </a:t>
            </a:r>
            <a:r>
              <a:rPr sz="1000" dirty="0">
                <a:solidFill>
                  <a:srgbClr val="000000"/>
                </a:solidFill>
                <a:latin typeface="IFFBPT+TimesNewRomanPS-BoldMT"/>
                <a:cs typeface="IFFBPT+TimesNewRomanPS-BoldMT"/>
              </a:rPr>
              <a:t>(n</a:t>
            </a:r>
            <a:r>
              <a:rPr sz="1000" spc="-62" dirty="0">
                <a:solidFill>
                  <a:srgbClr val="000000"/>
                </a:solidFill>
                <a:latin typeface="IFFBPT+TimesNewRomanPS-BoldMT"/>
                <a:cs typeface="IFFBPT+TimesNewRomanPS-BoldMT"/>
              </a:rPr>
              <a:t> </a:t>
            </a:r>
            <a:r>
              <a:rPr sz="1000" dirty="0">
                <a:solidFill>
                  <a:srgbClr val="000000"/>
                </a:solidFill>
                <a:latin typeface="BTCIPT+SymbolMT"/>
                <a:cs typeface="BTCIPT+SymbolMT"/>
              </a:rPr>
              <a:t>−</a:t>
            </a:r>
            <a:r>
              <a:rPr sz="1000" spc="-97" dirty="0">
                <a:solidFill>
                  <a:srgbClr val="000000"/>
                </a:solidFill>
                <a:latin typeface="BTCIPT+SymbolMT"/>
                <a:cs typeface="BTCIPT+SymbolMT"/>
              </a:rPr>
              <a:t> </a:t>
            </a:r>
            <a:r>
              <a:rPr sz="1000" spc="-27" dirty="0">
                <a:solidFill>
                  <a:srgbClr val="000000"/>
                </a:solidFill>
                <a:latin typeface="IFFBPT+TimesNewRomanPS-BoldMT"/>
                <a:cs typeface="IFFBPT+TimesNewRomanPS-BoldMT"/>
              </a:rPr>
              <a:t>1)</a:t>
            </a:r>
          </a:p>
          <a:p>
            <a:pPr marL="3810" marR="0">
              <a:lnSpc>
                <a:spcPts val="1195"/>
              </a:lnSpc>
              <a:spcBef>
                <a:spcPts val="1785"/>
              </a:spcBef>
              <a:spcAft>
                <a:spcPts val="0"/>
              </a:spcAft>
            </a:pPr>
            <a:r>
              <a:rPr sz="1000" dirty="0">
                <a:solidFill>
                  <a:srgbClr val="000000"/>
                </a:solidFill>
                <a:latin typeface="BTCIPT+SymbolMT"/>
                <a:cs typeface="BTCIPT+SymbolMT"/>
              </a:rPr>
              <a:t>&gt;</a:t>
            </a:r>
            <a:r>
              <a:rPr sz="1000" spc="19" dirty="0">
                <a:solidFill>
                  <a:srgbClr val="000000"/>
                </a:solidFill>
                <a:latin typeface="BTCIPT+SymbolMT"/>
                <a:cs typeface="BTCIPT+SymbolMT"/>
              </a:rPr>
              <a:t> </a:t>
            </a:r>
            <a:r>
              <a:rPr sz="1000" spc="23" dirty="0">
                <a:solidFill>
                  <a:srgbClr val="000000"/>
                </a:solidFill>
                <a:latin typeface="IFFBPT+TimesNewRomanPS-BoldMT"/>
                <a:cs typeface="IFFBPT+TimesNewRomanPS-BoldMT"/>
              </a:rPr>
              <a:t>X</a:t>
            </a:r>
            <a:r>
              <a:rPr sz="800" spc="44" baseline="44000" dirty="0">
                <a:solidFill>
                  <a:srgbClr val="000000"/>
                </a:solidFill>
                <a:latin typeface="IFFBPT+TimesNewRomanPS-BoldMT"/>
                <a:cs typeface="IFFBPT+TimesNewRomanPS-BoldMT"/>
              </a:rPr>
              <a:t>2</a:t>
            </a:r>
            <a:r>
              <a:rPr sz="800" baseline="-89000" dirty="0">
                <a:solidFill>
                  <a:srgbClr val="000000"/>
                </a:solidFill>
                <a:latin typeface="BTCIPT+SymbolMT"/>
                <a:cs typeface="BTCIPT+SymbolMT"/>
              </a:rPr>
              <a:t>α</a:t>
            </a:r>
            <a:r>
              <a:rPr sz="800" spc="-26" baseline="-89000" dirty="0">
                <a:solidFill>
                  <a:srgbClr val="000000"/>
                </a:solidFill>
                <a:latin typeface="BTCIPT+SymbolMT"/>
                <a:cs typeface="BTCIPT+SymbolMT"/>
              </a:rPr>
              <a:t> </a:t>
            </a:r>
            <a:r>
              <a:rPr sz="1000" dirty="0">
                <a:solidFill>
                  <a:srgbClr val="000000"/>
                </a:solidFill>
                <a:latin typeface="IFFBPT+TimesNewRomanPS-BoldMT"/>
                <a:cs typeface="IFFBPT+TimesNewRomanPS-BoldMT"/>
              </a:rPr>
              <a:t>(n</a:t>
            </a:r>
            <a:r>
              <a:rPr sz="1000" spc="-62" dirty="0">
                <a:solidFill>
                  <a:srgbClr val="000000"/>
                </a:solidFill>
                <a:latin typeface="IFFBPT+TimesNewRomanPS-BoldMT"/>
                <a:cs typeface="IFFBPT+TimesNewRomanPS-BoldMT"/>
              </a:rPr>
              <a:t> </a:t>
            </a:r>
            <a:r>
              <a:rPr sz="1000" dirty="0">
                <a:solidFill>
                  <a:srgbClr val="000000"/>
                </a:solidFill>
                <a:latin typeface="BTCIPT+SymbolMT"/>
                <a:cs typeface="BTCIPT+SymbolMT"/>
              </a:rPr>
              <a:t>−</a:t>
            </a:r>
            <a:r>
              <a:rPr sz="1000" spc="-97" dirty="0">
                <a:solidFill>
                  <a:srgbClr val="000000"/>
                </a:solidFill>
                <a:latin typeface="BTCIPT+SymbolMT"/>
                <a:cs typeface="BTCIPT+SymbolMT"/>
              </a:rPr>
              <a:t> </a:t>
            </a:r>
            <a:r>
              <a:rPr sz="1000" spc="-27" dirty="0">
                <a:solidFill>
                  <a:srgbClr val="000000"/>
                </a:solidFill>
                <a:latin typeface="IFFBPT+TimesNewRomanPS-BoldMT"/>
                <a:cs typeface="IFFBPT+TimesNewRomanPS-BoldMT"/>
              </a:rPr>
              <a:t>1)</a:t>
            </a:r>
          </a:p>
        </p:txBody>
      </p:sp>
      <p:sp>
        <p:nvSpPr>
          <p:cNvPr id="22" name="object 22"/>
          <p:cNvSpPr txBox="1"/>
          <p:nvPr/>
        </p:nvSpPr>
        <p:spPr>
          <a:xfrm>
            <a:off x="1968221" y="1162659"/>
            <a:ext cx="265236" cy="342333"/>
          </a:xfrm>
          <a:prstGeom prst="rect">
            <a:avLst/>
          </a:prstGeom>
        </p:spPr>
        <p:txBody>
          <a:bodyPr vert="horz" wrap="square" lIns="0" tIns="0" rIns="0" bIns="0" rtlCol="0">
            <a:spAutoFit/>
          </a:bodyPr>
          <a:lstStyle/>
          <a:p>
            <a:pPr marL="0" marR="0">
              <a:lnSpc>
                <a:spcPts val="1195"/>
              </a:lnSpc>
              <a:spcBef>
                <a:spcPts val="0"/>
              </a:spcBef>
              <a:spcAft>
                <a:spcPts val="0"/>
              </a:spcAft>
            </a:pPr>
            <a:r>
              <a:rPr sz="1000" dirty="0">
                <a:solidFill>
                  <a:srgbClr val="000000"/>
                </a:solidFill>
                <a:latin typeface="BTCIPT+SymbolMT"/>
                <a:cs typeface="BTCIPT+SymbolMT"/>
              </a:rPr>
              <a:t>σ</a:t>
            </a:r>
          </a:p>
        </p:txBody>
      </p:sp>
      <p:sp>
        <p:nvSpPr>
          <p:cNvPr id="23" name="object 23"/>
          <p:cNvSpPr txBox="1"/>
          <p:nvPr/>
        </p:nvSpPr>
        <p:spPr>
          <a:xfrm>
            <a:off x="2049787" y="1167511"/>
            <a:ext cx="142224" cy="271361"/>
          </a:xfrm>
          <a:prstGeom prst="rect">
            <a:avLst/>
          </a:prstGeom>
        </p:spPr>
        <p:txBody>
          <a:bodyPr vert="horz" wrap="square" lIns="0" tIns="0" rIns="0" bIns="0" rtlCol="0">
            <a:spAutoFit/>
          </a:bodyPr>
          <a:lstStyle/>
          <a:p>
            <a:pPr marL="1270" marR="0">
              <a:lnSpc>
                <a:spcPts val="630"/>
              </a:lnSpc>
              <a:spcBef>
                <a:spcPts val="0"/>
              </a:spcBef>
              <a:spcAft>
                <a:spcPts val="0"/>
              </a:spcAft>
            </a:pPr>
            <a:r>
              <a:rPr sz="550" dirty="0">
                <a:solidFill>
                  <a:srgbClr val="000000"/>
                </a:solidFill>
                <a:latin typeface="IFFBPT+TimesNewRomanPS-BoldMT"/>
                <a:cs typeface="IFFBPT+TimesNewRomanPS-BoldMT"/>
              </a:rPr>
              <a:t>2</a:t>
            </a:r>
          </a:p>
          <a:p>
            <a:pPr marL="0" marR="0">
              <a:lnSpc>
                <a:spcPts val="630"/>
              </a:lnSpc>
              <a:spcBef>
                <a:spcPts val="50"/>
              </a:spcBef>
              <a:spcAft>
                <a:spcPts val="0"/>
              </a:spcAft>
            </a:pPr>
            <a:r>
              <a:rPr sz="550" dirty="0">
                <a:solidFill>
                  <a:srgbClr val="000000"/>
                </a:solidFill>
                <a:latin typeface="IFFBPT+TimesNewRomanPS-BoldMT"/>
                <a:cs typeface="IFFBPT+TimesNewRomanPS-BoldMT"/>
              </a:rPr>
              <a:t>0</a:t>
            </a:r>
          </a:p>
        </p:txBody>
      </p:sp>
      <p:sp>
        <p:nvSpPr>
          <p:cNvPr id="24" name="object 24"/>
          <p:cNvSpPr txBox="1"/>
          <p:nvPr/>
        </p:nvSpPr>
        <p:spPr>
          <a:xfrm>
            <a:off x="1822963" y="1368703"/>
            <a:ext cx="564036" cy="342333"/>
          </a:xfrm>
          <a:prstGeom prst="rect">
            <a:avLst/>
          </a:prstGeom>
        </p:spPr>
        <p:txBody>
          <a:bodyPr vert="horz" wrap="square" lIns="0" tIns="0" rIns="0" bIns="0" rtlCol="0">
            <a:spAutoFit/>
          </a:bodyPr>
          <a:lstStyle/>
          <a:p>
            <a:pPr marL="0" marR="0">
              <a:lnSpc>
                <a:spcPts val="1195"/>
              </a:lnSpc>
              <a:spcBef>
                <a:spcPts val="0"/>
              </a:spcBef>
              <a:spcAft>
                <a:spcPts val="0"/>
              </a:spcAft>
            </a:pPr>
            <a:r>
              <a:rPr sz="1000" dirty="0">
                <a:solidFill>
                  <a:srgbClr val="000000"/>
                </a:solidFill>
                <a:latin typeface="IFFBPT+TimesNewRomanPS-BoldMT"/>
                <a:cs typeface="IFFBPT+TimesNewRomanPS-BoldMT"/>
              </a:rPr>
              <a:t>(n</a:t>
            </a:r>
            <a:r>
              <a:rPr sz="1000" spc="-62" dirty="0">
                <a:solidFill>
                  <a:srgbClr val="000000"/>
                </a:solidFill>
                <a:latin typeface="IFFBPT+TimesNewRomanPS-BoldMT"/>
                <a:cs typeface="IFFBPT+TimesNewRomanPS-BoldMT"/>
              </a:rPr>
              <a:t> </a:t>
            </a:r>
            <a:r>
              <a:rPr sz="1000" dirty="0">
                <a:solidFill>
                  <a:srgbClr val="000000"/>
                </a:solidFill>
                <a:latin typeface="BTCIPT+SymbolMT"/>
                <a:cs typeface="BTCIPT+SymbolMT"/>
              </a:rPr>
              <a:t>−</a:t>
            </a:r>
            <a:r>
              <a:rPr sz="1000" spc="-97" dirty="0">
                <a:solidFill>
                  <a:srgbClr val="000000"/>
                </a:solidFill>
                <a:latin typeface="BTCIPT+SymbolMT"/>
                <a:cs typeface="BTCIPT+SymbolMT"/>
              </a:rPr>
              <a:t> </a:t>
            </a:r>
            <a:r>
              <a:rPr sz="1000" spc="-28" dirty="0">
                <a:solidFill>
                  <a:srgbClr val="000000"/>
                </a:solidFill>
                <a:latin typeface="IFFBPT+TimesNewRomanPS-BoldMT"/>
                <a:cs typeface="IFFBPT+TimesNewRomanPS-BoldMT"/>
              </a:rPr>
              <a:t>1)s</a:t>
            </a:r>
          </a:p>
        </p:txBody>
      </p:sp>
      <p:sp>
        <p:nvSpPr>
          <p:cNvPr id="25" name="object 25"/>
          <p:cNvSpPr txBox="1"/>
          <p:nvPr/>
        </p:nvSpPr>
        <p:spPr>
          <a:xfrm>
            <a:off x="878781" y="1447427"/>
            <a:ext cx="412143" cy="153888"/>
          </a:xfrm>
          <a:prstGeom prst="rect">
            <a:avLst/>
          </a:prstGeom>
        </p:spPr>
        <p:txBody>
          <a:bodyPr vert="horz" wrap="square" lIns="0" tIns="0" rIns="0" bIns="0" rtlCol="0">
            <a:spAutoFit/>
          </a:bodyPr>
          <a:lstStyle/>
          <a:p>
            <a:pPr>
              <a:lnSpc>
                <a:spcPts val="1195"/>
              </a:lnSpc>
            </a:pPr>
            <a:r>
              <a:rPr lang="en-US" altLang="zh-CN" sz="1000" dirty="0">
                <a:solidFill>
                  <a:srgbClr val="000000"/>
                </a:solidFill>
                <a:latin typeface="BTCIPT+SymbolMT"/>
                <a:cs typeface="BTCIPT+SymbolMT"/>
              </a:rPr>
              <a:t>&gt;</a:t>
            </a:r>
            <a:r>
              <a:rPr sz="1000" spc="-32" dirty="0">
                <a:solidFill>
                  <a:srgbClr val="000000"/>
                </a:solidFill>
                <a:latin typeface="Times New Roman"/>
                <a:cs typeface="Times New Roman"/>
              </a:rPr>
              <a:t> </a:t>
            </a:r>
            <a:r>
              <a:rPr sz="1000" spc="39" dirty="0">
                <a:solidFill>
                  <a:srgbClr val="000000"/>
                </a:solidFill>
                <a:latin typeface="BTCIPT+SymbolMT"/>
                <a:cs typeface="BTCIPT+SymbolMT"/>
              </a:rPr>
              <a:t>σ</a:t>
            </a:r>
            <a:r>
              <a:rPr sz="800" baseline="-24000" dirty="0">
                <a:solidFill>
                  <a:srgbClr val="000000"/>
                </a:solidFill>
                <a:latin typeface="IFFBPT+TimesNewRomanPS-BoldMT"/>
                <a:cs typeface="IFFBPT+TimesNewRomanPS-BoldMT"/>
              </a:rPr>
              <a:t>0</a:t>
            </a:r>
          </a:p>
        </p:txBody>
      </p:sp>
      <p:sp>
        <p:nvSpPr>
          <p:cNvPr id="26" name="object 26"/>
          <p:cNvSpPr txBox="1"/>
          <p:nvPr/>
        </p:nvSpPr>
        <p:spPr>
          <a:xfrm>
            <a:off x="1065578" y="1452018"/>
            <a:ext cx="140923" cy="184837"/>
          </a:xfrm>
          <a:prstGeom prst="rect">
            <a:avLst/>
          </a:prstGeom>
        </p:spPr>
        <p:txBody>
          <a:bodyPr vert="horz" wrap="square" lIns="0" tIns="0" rIns="0" bIns="0" rtlCol="0">
            <a:spAutoFit/>
          </a:bodyPr>
          <a:lstStyle/>
          <a:p>
            <a:pPr marL="0" marR="0">
              <a:lnSpc>
                <a:spcPts val="630"/>
              </a:lnSpc>
              <a:spcBef>
                <a:spcPts val="0"/>
              </a:spcBef>
              <a:spcAft>
                <a:spcPts val="0"/>
              </a:spcAft>
            </a:pPr>
            <a:r>
              <a:rPr sz="550" dirty="0">
                <a:solidFill>
                  <a:srgbClr val="000000"/>
                </a:solidFill>
                <a:latin typeface="IFFBPT+TimesNewRomanPS-BoldMT"/>
                <a:cs typeface="IFFBPT+TimesNewRomanPS-BoldMT"/>
              </a:rPr>
              <a:t>2</a:t>
            </a:r>
          </a:p>
        </p:txBody>
      </p:sp>
      <p:sp>
        <p:nvSpPr>
          <p:cNvPr id="27" name="object 27"/>
          <p:cNvSpPr txBox="1"/>
          <p:nvPr/>
        </p:nvSpPr>
        <p:spPr>
          <a:xfrm>
            <a:off x="1972125" y="1540960"/>
            <a:ext cx="265236" cy="342333"/>
          </a:xfrm>
          <a:prstGeom prst="rect">
            <a:avLst/>
          </a:prstGeom>
        </p:spPr>
        <p:txBody>
          <a:bodyPr vert="horz" wrap="square" lIns="0" tIns="0" rIns="0" bIns="0" rtlCol="0">
            <a:spAutoFit/>
          </a:bodyPr>
          <a:lstStyle/>
          <a:p>
            <a:pPr marL="0" marR="0">
              <a:lnSpc>
                <a:spcPts val="1195"/>
              </a:lnSpc>
              <a:spcBef>
                <a:spcPts val="0"/>
              </a:spcBef>
              <a:spcAft>
                <a:spcPts val="0"/>
              </a:spcAft>
            </a:pPr>
            <a:r>
              <a:rPr sz="1000" dirty="0">
                <a:solidFill>
                  <a:srgbClr val="000000"/>
                </a:solidFill>
                <a:latin typeface="BTCIPT+SymbolMT"/>
                <a:cs typeface="BTCIPT+SymbolMT"/>
              </a:rPr>
              <a:t>σ</a:t>
            </a:r>
          </a:p>
        </p:txBody>
      </p:sp>
      <p:sp>
        <p:nvSpPr>
          <p:cNvPr id="28" name="object 28"/>
          <p:cNvSpPr txBox="1"/>
          <p:nvPr/>
        </p:nvSpPr>
        <p:spPr>
          <a:xfrm>
            <a:off x="2053691" y="1545547"/>
            <a:ext cx="142224" cy="271361"/>
          </a:xfrm>
          <a:prstGeom prst="rect">
            <a:avLst/>
          </a:prstGeom>
        </p:spPr>
        <p:txBody>
          <a:bodyPr vert="horz" wrap="square" lIns="0" tIns="0" rIns="0" bIns="0" rtlCol="0">
            <a:spAutoFit/>
          </a:bodyPr>
          <a:lstStyle/>
          <a:p>
            <a:pPr marL="1270" marR="0">
              <a:lnSpc>
                <a:spcPts val="630"/>
              </a:lnSpc>
              <a:spcBef>
                <a:spcPts val="0"/>
              </a:spcBef>
              <a:spcAft>
                <a:spcPts val="0"/>
              </a:spcAft>
            </a:pPr>
            <a:r>
              <a:rPr sz="550" dirty="0">
                <a:solidFill>
                  <a:srgbClr val="000000"/>
                </a:solidFill>
                <a:latin typeface="IFFBPT+TimesNewRomanPS-BoldMT"/>
                <a:cs typeface="IFFBPT+TimesNewRomanPS-BoldMT"/>
              </a:rPr>
              <a:t>2</a:t>
            </a:r>
          </a:p>
          <a:p>
            <a:pPr marL="0" marR="0">
              <a:lnSpc>
                <a:spcPts val="630"/>
              </a:lnSpc>
              <a:spcBef>
                <a:spcPts val="50"/>
              </a:spcBef>
              <a:spcAft>
                <a:spcPts val="0"/>
              </a:spcAft>
            </a:pPr>
            <a:r>
              <a:rPr sz="550" dirty="0">
                <a:solidFill>
                  <a:srgbClr val="000000"/>
                </a:solidFill>
                <a:latin typeface="IFFBPT+TimesNewRomanPS-BoldMT"/>
                <a:cs typeface="IFFBPT+TimesNewRomanPS-BoldMT"/>
              </a:rPr>
              <a:t>0</a:t>
            </a:r>
          </a:p>
        </p:txBody>
      </p:sp>
      <p:sp>
        <p:nvSpPr>
          <p:cNvPr id="29" name="object 29"/>
          <p:cNvSpPr txBox="1"/>
          <p:nvPr/>
        </p:nvSpPr>
        <p:spPr>
          <a:xfrm>
            <a:off x="1821152" y="1747004"/>
            <a:ext cx="564036" cy="342333"/>
          </a:xfrm>
          <a:prstGeom prst="rect">
            <a:avLst/>
          </a:prstGeom>
        </p:spPr>
        <p:txBody>
          <a:bodyPr vert="horz" wrap="square" lIns="0" tIns="0" rIns="0" bIns="0" rtlCol="0">
            <a:spAutoFit/>
          </a:bodyPr>
          <a:lstStyle/>
          <a:p>
            <a:pPr marL="0" marR="0">
              <a:lnSpc>
                <a:spcPts val="1195"/>
              </a:lnSpc>
              <a:spcBef>
                <a:spcPts val="0"/>
              </a:spcBef>
              <a:spcAft>
                <a:spcPts val="0"/>
              </a:spcAft>
            </a:pPr>
            <a:r>
              <a:rPr sz="1000" dirty="0">
                <a:solidFill>
                  <a:srgbClr val="000000"/>
                </a:solidFill>
                <a:latin typeface="IFFBPT+TimesNewRomanPS-BoldMT"/>
                <a:cs typeface="IFFBPT+TimesNewRomanPS-BoldMT"/>
              </a:rPr>
              <a:t>(n</a:t>
            </a:r>
            <a:r>
              <a:rPr sz="1000" spc="-62" dirty="0">
                <a:solidFill>
                  <a:srgbClr val="000000"/>
                </a:solidFill>
                <a:latin typeface="IFFBPT+TimesNewRomanPS-BoldMT"/>
                <a:cs typeface="IFFBPT+TimesNewRomanPS-BoldMT"/>
              </a:rPr>
              <a:t> </a:t>
            </a:r>
            <a:r>
              <a:rPr sz="1000" dirty="0">
                <a:solidFill>
                  <a:srgbClr val="000000"/>
                </a:solidFill>
                <a:latin typeface="BTCIPT+SymbolMT"/>
                <a:cs typeface="BTCIPT+SymbolMT"/>
              </a:rPr>
              <a:t>−</a:t>
            </a:r>
            <a:r>
              <a:rPr sz="1000" spc="-97" dirty="0">
                <a:solidFill>
                  <a:srgbClr val="000000"/>
                </a:solidFill>
                <a:latin typeface="BTCIPT+SymbolMT"/>
                <a:cs typeface="BTCIPT+SymbolMT"/>
              </a:rPr>
              <a:t> </a:t>
            </a:r>
            <a:r>
              <a:rPr sz="1000" spc="-28" dirty="0">
                <a:solidFill>
                  <a:srgbClr val="000000"/>
                </a:solidFill>
                <a:latin typeface="IFFBPT+TimesNewRomanPS-BoldMT"/>
                <a:cs typeface="IFFBPT+TimesNewRomanPS-BoldMT"/>
              </a:rPr>
              <a:t>1)s</a:t>
            </a:r>
          </a:p>
        </p:txBody>
      </p:sp>
      <mc:AlternateContent xmlns:mc="http://schemas.openxmlformats.org/markup-compatibility/2006" xmlns:a14="http://schemas.microsoft.com/office/drawing/2010/main">
        <mc:Choice Requires="a14">
          <p:sp>
            <p:nvSpPr>
              <p:cNvPr id="30" name="object 30"/>
              <p:cNvSpPr txBox="1"/>
              <p:nvPr/>
            </p:nvSpPr>
            <p:spPr>
              <a:xfrm>
                <a:off x="874890" y="1825727"/>
                <a:ext cx="413967" cy="153888"/>
              </a:xfrm>
              <a:prstGeom prst="rect">
                <a:avLst/>
              </a:prstGeom>
            </p:spPr>
            <p:txBody>
              <a:bodyPr vert="horz" wrap="square" lIns="0" tIns="0" rIns="0" bIns="0" rtlCol="0">
                <a:spAutoFit/>
              </a:bodyPr>
              <a:lstStyle/>
              <a:p>
                <a:pPr marL="0" marR="0">
                  <a:lnSpc>
                    <a:spcPts val="1195"/>
                  </a:lnSpc>
                  <a:spcBef>
                    <a:spcPts val="0"/>
                  </a:spcBef>
                  <a:spcAft>
                    <a:spcPts val="0"/>
                  </a:spcAft>
                </a:pPr>
                <a14:m>
                  <m:oMath xmlns:m="http://schemas.openxmlformats.org/officeDocument/2006/math">
                    <m:r>
                      <a:rPr lang="en-US" altLang="zh-CN" sz="1000" i="1" spc="39" smtClean="0">
                        <a:solidFill>
                          <a:srgbClr val="000000"/>
                        </a:solidFill>
                        <a:latin typeface="Cambria Math" panose="02040503050406030204" pitchFamily="18" charset="0"/>
                        <a:ea typeface="Cambria Math" panose="02040503050406030204" pitchFamily="18" charset="0"/>
                        <a:cs typeface="BTCIPT+SymbolMT"/>
                      </a:rPr>
                      <m:t>&lt;</m:t>
                    </m:r>
                  </m:oMath>
                </a14:m>
                <a:r>
                  <a:rPr sz="1000" spc="39" dirty="0">
                    <a:solidFill>
                      <a:srgbClr val="000000"/>
                    </a:solidFill>
                    <a:latin typeface="BTCIPT+SymbolMT"/>
                    <a:cs typeface="BTCIPT+SymbolMT"/>
                  </a:rPr>
                  <a:t>σ</a:t>
                </a:r>
                <a:r>
                  <a:rPr sz="800" baseline="-24000" dirty="0">
                    <a:solidFill>
                      <a:srgbClr val="000000"/>
                    </a:solidFill>
                    <a:latin typeface="IFFBPT+TimesNewRomanPS-BoldMT"/>
                    <a:cs typeface="IFFBPT+TimesNewRomanPS-BoldMT"/>
                  </a:rPr>
                  <a:t>0</a:t>
                </a:r>
              </a:p>
            </p:txBody>
          </p:sp>
        </mc:Choice>
        <mc:Fallback xmlns="">
          <p:sp>
            <p:nvSpPr>
              <p:cNvPr id="30" name="object 30"/>
              <p:cNvSpPr txBox="1">
                <a:spLocks noRot="1" noChangeAspect="1" noMove="1" noResize="1" noEditPoints="1" noAdjustHandles="1" noChangeArrowheads="1" noChangeShapeType="1" noTextEdit="1"/>
              </p:cNvSpPr>
              <p:nvPr/>
            </p:nvSpPr>
            <p:spPr>
              <a:xfrm>
                <a:off x="874890" y="1825727"/>
                <a:ext cx="413967" cy="153888"/>
              </a:xfrm>
              <a:prstGeom prst="rect">
                <a:avLst/>
              </a:prstGeom>
              <a:blipFill>
                <a:blip r:embed="rId5"/>
                <a:stretch>
                  <a:fillRect l="-12121" t="-23077" b="-46154"/>
                </a:stretch>
              </a:blipFill>
            </p:spPr>
            <p:txBody>
              <a:bodyPr/>
              <a:lstStyle/>
              <a:p>
                <a:r>
                  <a:rPr lang="zh-CN" altLang="en-US">
                    <a:noFill/>
                  </a:rPr>
                  <a:t> </a:t>
                </a:r>
              </a:p>
            </p:txBody>
          </p:sp>
        </mc:Fallback>
      </mc:AlternateContent>
      <p:sp>
        <p:nvSpPr>
          <p:cNvPr id="31" name="object 31"/>
          <p:cNvSpPr txBox="1"/>
          <p:nvPr/>
        </p:nvSpPr>
        <p:spPr>
          <a:xfrm>
            <a:off x="1063511" y="1830313"/>
            <a:ext cx="140923" cy="184837"/>
          </a:xfrm>
          <a:prstGeom prst="rect">
            <a:avLst/>
          </a:prstGeom>
        </p:spPr>
        <p:txBody>
          <a:bodyPr vert="horz" wrap="square" lIns="0" tIns="0" rIns="0" bIns="0" rtlCol="0">
            <a:spAutoFit/>
          </a:bodyPr>
          <a:lstStyle/>
          <a:p>
            <a:pPr marL="0" marR="0">
              <a:lnSpc>
                <a:spcPts val="630"/>
              </a:lnSpc>
              <a:spcBef>
                <a:spcPts val="0"/>
              </a:spcBef>
              <a:spcAft>
                <a:spcPts val="0"/>
              </a:spcAft>
            </a:pPr>
            <a:r>
              <a:rPr sz="550" dirty="0">
                <a:solidFill>
                  <a:srgbClr val="000000"/>
                </a:solidFill>
                <a:latin typeface="IFFBPT+TimesNewRomanPS-BoldMT"/>
                <a:cs typeface="IFFBPT+TimesNewRomanPS-BoldMT"/>
              </a:rPr>
              <a:t>2</a:t>
            </a:r>
          </a:p>
        </p:txBody>
      </p:sp>
      <mc:AlternateContent xmlns:mc="http://schemas.openxmlformats.org/markup-compatibility/2006" xmlns:a14="http://schemas.microsoft.com/office/drawing/2010/main">
        <mc:Choice Requires="a14">
          <p:sp>
            <p:nvSpPr>
              <p:cNvPr id="32" name="object 32"/>
              <p:cNvSpPr txBox="1"/>
              <p:nvPr/>
            </p:nvSpPr>
            <p:spPr>
              <a:xfrm>
                <a:off x="2283910" y="1825727"/>
                <a:ext cx="963429" cy="153888"/>
              </a:xfrm>
              <a:prstGeom prst="rect">
                <a:avLst/>
              </a:prstGeom>
            </p:spPr>
            <p:txBody>
              <a:bodyPr vert="horz" wrap="square" lIns="0" tIns="0" rIns="0" bIns="0" rtlCol="0">
                <a:spAutoFit/>
              </a:bodyPr>
              <a:lstStyle/>
              <a:p>
                <a:pPr>
                  <a:lnSpc>
                    <a:spcPts val="1195"/>
                  </a:lnSpc>
                </a:pPr>
                <a14:m>
                  <m:oMath xmlns:m="http://schemas.openxmlformats.org/officeDocument/2006/math">
                    <m:r>
                      <a:rPr lang="en-US" altLang="zh-CN" sz="1000" i="1" spc="39">
                        <a:solidFill>
                          <a:srgbClr val="000000"/>
                        </a:solidFill>
                        <a:latin typeface="Cambria Math" panose="02040503050406030204" pitchFamily="18" charset="0"/>
                        <a:ea typeface="Cambria Math" panose="02040503050406030204" pitchFamily="18" charset="0"/>
                        <a:cs typeface="BTCIPT+SymbolMT"/>
                      </a:rPr>
                      <m:t>&lt;</m:t>
                    </m:r>
                  </m:oMath>
                </a14:m>
                <a:r>
                  <a:rPr sz="1000" spc="13" dirty="0">
                    <a:solidFill>
                      <a:srgbClr val="000000"/>
                    </a:solidFill>
                    <a:latin typeface="Times New Roman"/>
                    <a:cs typeface="Times New Roman"/>
                  </a:rPr>
                  <a:t> </a:t>
                </a:r>
                <a:r>
                  <a:rPr sz="1000" spc="23" dirty="0">
                    <a:solidFill>
                      <a:srgbClr val="000000"/>
                    </a:solidFill>
                    <a:latin typeface="IFFBPT+TimesNewRomanPS-BoldMT"/>
                    <a:cs typeface="IFFBPT+TimesNewRomanPS-BoldMT"/>
                  </a:rPr>
                  <a:t>X</a:t>
                </a:r>
                <a:r>
                  <a:rPr sz="800" spc="38" baseline="44000" dirty="0">
                    <a:solidFill>
                      <a:srgbClr val="000000"/>
                    </a:solidFill>
                    <a:latin typeface="IFFBPT+TimesNewRomanPS-BoldMT"/>
                    <a:cs typeface="IFFBPT+TimesNewRomanPS-BoldMT"/>
                  </a:rPr>
                  <a:t>2</a:t>
                </a:r>
                <a:r>
                  <a:rPr sz="550" spc="33" dirty="0">
                    <a:solidFill>
                      <a:srgbClr val="000000"/>
                    </a:solidFill>
                    <a:latin typeface="IFFBPT+TimesNewRomanPS-BoldMT"/>
                    <a:cs typeface="IFFBPT+TimesNewRomanPS-BoldMT"/>
                  </a:rPr>
                  <a:t>(1</a:t>
                </a:r>
                <a:r>
                  <a:rPr sz="550" spc="69" dirty="0">
                    <a:solidFill>
                      <a:srgbClr val="000000"/>
                    </a:solidFill>
                    <a:latin typeface="BTCIPT+SymbolMT"/>
                    <a:cs typeface="BTCIPT+SymbolMT"/>
                  </a:rPr>
                  <a:t>−α</a:t>
                </a:r>
                <a:r>
                  <a:rPr sz="550" dirty="0">
                    <a:solidFill>
                      <a:srgbClr val="000000"/>
                    </a:solidFill>
                    <a:latin typeface="IFFBPT+TimesNewRomanPS-BoldMT"/>
                    <a:cs typeface="IFFBPT+TimesNewRomanPS-BoldMT"/>
                  </a:rPr>
                  <a:t>)</a:t>
                </a:r>
                <a:r>
                  <a:rPr sz="550" spc="-49" dirty="0">
                    <a:solidFill>
                      <a:srgbClr val="000000"/>
                    </a:solidFill>
                    <a:latin typeface="IFFBPT+TimesNewRomanPS-BoldMT"/>
                    <a:cs typeface="IFFBPT+TimesNewRomanPS-BoldMT"/>
                  </a:rPr>
                  <a:t> </a:t>
                </a:r>
                <a:r>
                  <a:rPr sz="1000" dirty="0">
                    <a:solidFill>
                      <a:srgbClr val="000000"/>
                    </a:solidFill>
                    <a:latin typeface="IFFBPT+TimesNewRomanPS-BoldMT"/>
                    <a:cs typeface="IFFBPT+TimesNewRomanPS-BoldMT"/>
                  </a:rPr>
                  <a:t>(n</a:t>
                </a:r>
                <a:r>
                  <a:rPr sz="1000" spc="-62" dirty="0">
                    <a:solidFill>
                      <a:srgbClr val="000000"/>
                    </a:solidFill>
                    <a:latin typeface="IFFBPT+TimesNewRomanPS-BoldMT"/>
                    <a:cs typeface="IFFBPT+TimesNewRomanPS-BoldMT"/>
                  </a:rPr>
                  <a:t> </a:t>
                </a:r>
                <a:r>
                  <a:rPr sz="1000" dirty="0">
                    <a:solidFill>
                      <a:srgbClr val="000000"/>
                    </a:solidFill>
                    <a:latin typeface="BTCIPT+SymbolMT"/>
                    <a:cs typeface="BTCIPT+SymbolMT"/>
                  </a:rPr>
                  <a:t>−</a:t>
                </a:r>
                <a:r>
                  <a:rPr sz="1000" spc="-97" dirty="0">
                    <a:solidFill>
                      <a:srgbClr val="000000"/>
                    </a:solidFill>
                    <a:latin typeface="BTCIPT+SymbolMT"/>
                    <a:cs typeface="BTCIPT+SymbolMT"/>
                  </a:rPr>
                  <a:t> </a:t>
                </a:r>
                <a:r>
                  <a:rPr sz="1000" spc="-27" dirty="0">
                    <a:solidFill>
                      <a:srgbClr val="000000"/>
                    </a:solidFill>
                    <a:latin typeface="IFFBPT+TimesNewRomanPS-BoldMT"/>
                    <a:cs typeface="IFFBPT+TimesNewRomanPS-BoldMT"/>
                  </a:rPr>
                  <a:t>1)</a:t>
                </a:r>
              </a:p>
            </p:txBody>
          </p:sp>
        </mc:Choice>
        <mc:Fallback xmlns="">
          <p:sp>
            <p:nvSpPr>
              <p:cNvPr id="32" name="object 32"/>
              <p:cNvSpPr txBox="1">
                <a:spLocks noRot="1" noChangeAspect="1" noMove="1" noResize="1" noEditPoints="1" noAdjustHandles="1" noChangeArrowheads="1" noChangeShapeType="1" noTextEdit="1"/>
              </p:cNvSpPr>
              <p:nvPr/>
            </p:nvSpPr>
            <p:spPr>
              <a:xfrm>
                <a:off x="2283910" y="1825727"/>
                <a:ext cx="963429" cy="153888"/>
              </a:xfrm>
              <a:prstGeom prst="rect">
                <a:avLst/>
              </a:prstGeom>
              <a:blipFill>
                <a:blip r:embed="rId6"/>
                <a:stretch>
                  <a:fillRect l="-5263" t="-23077" b="-46154"/>
                </a:stretch>
              </a:blipFill>
            </p:spPr>
            <p:txBody>
              <a:bodyPr/>
              <a:lstStyle/>
              <a:p>
                <a:r>
                  <a:rPr lang="zh-CN" altLang="en-US">
                    <a:noFill/>
                  </a:rPr>
                  <a:t> </a:t>
                </a:r>
              </a:p>
            </p:txBody>
          </p:sp>
        </mc:Fallback>
      </mc:AlternateContent>
      <p:sp>
        <p:nvSpPr>
          <p:cNvPr id="33" name="object 33"/>
          <p:cNvSpPr txBox="1"/>
          <p:nvPr/>
        </p:nvSpPr>
        <p:spPr>
          <a:xfrm>
            <a:off x="1970303" y="1919261"/>
            <a:ext cx="265236" cy="342333"/>
          </a:xfrm>
          <a:prstGeom prst="rect">
            <a:avLst/>
          </a:prstGeom>
        </p:spPr>
        <p:txBody>
          <a:bodyPr vert="horz" wrap="square" lIns="0" tIns="0" rIns="0" bIns="0" rtlCol="0">
            <a:spAutoFit/>
          </a:bodyPr>
          <a:lstStyle/>
          <a:p>
            <a:pPr marL="0" marR="0">
              <a:lnSpc>
                <a:spcPts val="1195"/>
              </a:lnSpc>
              <a:spcBef>
                <a:spcPts val="0"/>
              </a:spcBef>
              <a:spcAft>
                <a:spcPts val="0"/>
              </a:spcAft>
            </a:pPr>
            <a:r>
              <a:rPr sz="1000" dirty="0">
                <a:solidFill>
                  <a:srgbClr val="000000"/>
                </a:solidFill>
                <a:latin typeface="BTCIPT+SymbolMT"/>
                <a:cs typeface="BTCIPT+SymbolMT"/>
              </a:rPr>
              <a:t>σ</a:t>
            </a:r>
          </a:p>
        </p:txBody>
      </p:sp>
      <p:sp>
        <p:nvSpPr>
          <p:cNvPr id="34" name="object 34"/>
          <p:cNvSpPr txBox="1"/>
          <p:nvPr/>
        </p:nvSpPr>
        <p:spPr>
          <a:xfrm>
            <a:off x="2051876" y="1923843"/>
            <a:ext cx="142224" cy="271361"/>
          </a:xfrm>
          <a:prstGeom prst="rect">
            <a:avLst/>
          </a:prstGeom>
        </p:spPr>
        <p:txBody>
          <a:bodyPr vert="horz" wrap="square" lIns="0" tIns="0" rIns="0" bIns="0" rtlCol="0">
            <a:spAutoFit/>
          </a:bodyPr>
          <a:lstStyle/>
          <a:p>
            <a:pPr marL="1270" marR="0">
              <a:lnSpc>
                <a:spcPts val="630"/>
              </a:lnSpc>
              <a:spcBef>
                <a:spcPts val="0"/>
              </a:spcBef>
              <a:spcAft>
                <a:spcPts val="0"/>
              </a:spcAft>
            </a:pPr>
            <a:r>
              <a:rPr sz="550" dirty="0">
                <a:solidFill>
                  <a:srgbClr val="000000"/>
                </a:solidFill>
                <a:latin typeface="IFFBPT+TimesNewRomanPS-BoldMT"/>
                <a:cs typeface="IFFBPT+TimesNewRomanPS-BoldMT"/>
              </a:rPr>
              <a:t>2</a:t>
            </a:r>
          </a:p>
          <a:p>
            <a:pPr marL="0" marR="0">
              <a:lnSpc>
                <a:spcPts val="630"/>
              </a:lnSpc>
              <a:spcBef>
                <a:spcPts val="50"/>
              </a:spcBef>
              <a:spcAft>
                <a:spcPts val="0"/>
              </a:spcAft>
            </a:pPr>
            <a:r>
              <a:rPr sz="550" dirty="0">
                <a:solidFill>
                  <a:srgbClr val="000000"/>
                </a:solidFill>
                <a:latin typeface="IFFBPT+TimesNewRomanPS-BoldMT"/>
                <a:cs typeface="IFFBPT+TimesNewRomanPS-BoldMT"/>
              </a:rPr>
              <a:t>0</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p:nvPr/>
        </p:nvSpPr>
        <p:spPr>
          <a:xfrm>
            <a:off x="439440" y="845960"/>
            <a:ext cx="3221617" cy="679673"/>
          </a:xfrm>
          <a:prstGeom prst="rect">
            <a:avLst/>
          </a:prstGeom>
        </p:spPr>
        <p:txBody>
          <a:bodyPr vert="horz" wrap="square" lIns="0" tIns="0" rIns="0" bIns="0" rtlCol="0">
            <a:spAutoFit/>
          </a:bodyPr>
          <a:lstStyle/>
          <a:p>
            <a:pPr marL="0" marR="0">
              <a:lnSpc>
                <a:spcPts val="1060"/>
              </a:lnSpc>
              <a:spcBef>
                <a:spcPts val="0"/>
              </a:spcBef>
              <a:spcAft>
                <a:spcPts val="0"/>
              </a:spcAft>
            </a:pPr>
            <a:r>
              <a:rPr sz="950" spc="10" dirty="0">
                <a:solidFill>
                  <a:srgbClr val="000000"/>
                </a:solidFill>
                <a:latin typeface="FTMMJM+KaiTi_GB2312"/>
                <a:cs typeface="FTMMJM+KaiTi_GB2312"/>
              </a:rPr>
              <a:t>假定随机样本来自正态总体，样本容量为</a:t>
            </a:r>
            <a:r>
              <a:rPr sz="950" dirty="0">
                <a:solidFill>
                  <a:srgbClr val="000000"/>
                </a:solidFill>
                <a:latin typeface="IFFBPT+TimesNewRomanPS-BoldMT"/>
                <a:cs typeface="IFFBPT+TimesNewRomanPS-BoldMT"/>
              </a:rPr>
              <a:t>31</a:t>
            </a:r>
            <a:r>
              <a:rPr sz="950" spc="10" dirty="0">
                <a:solidFill>
                  <a:srgbClr val="000000"/>
                </a:solidFill>
                <a:latin typeface="FTMMJM+KaiTi_GB2312"/>
                <a:cs typeface="FTMMJM+KaiTi_GB2312"/>
              </a:rPr>
              <a:t>，</a:t>
            </a:r>
            <a:r>
              <a:rPr sz="950" b="1" spc="10" dirty="0">
                <a:solidFill>
                  <a:srgbClr val="000000"/>
                </a:solidFill>
                <a:latin typeface="FTMMJM+KaiTi_GB2312"/>
                <a:cs typeface="FTMMJM+KaiTi_GB2312"/>
              </a:rPr>
              <a:t>样</a:t>
            </a:r>
          </a:p>
          <a:p>
            <a:pPr marL="0" marR="0">
              <a:lnSpc>
                <a:spcPts val="1060"/>
              </a:lnSpc>
              <a:spcBef>
                <a:spcPts val="270"/>
              </a:spcBef>
              <a:spcAft>
                <a:spcPts val="0"/>
              </a:spcAft>
            </a:pPr>
            <a:r>
              <a:rPr sz="950" b="1" dirty="0">
                <a:solidFill>
                  <a:srgbClr val="000000"/>
                </a:solidFill>
                <a:latin typeface="FTMMJM+KaiTi_GB2312"/>
                <a:cs typeface="FTMMJM+KaiTi_GB2312"/>
              </a:rPr>
              <a:t>本方差为</a:t>
            </a:r>
            <a:r>
              <a:rPr sz="950" b="1" dirty="0">
                <a:solidFill>
                  <a:srgbClr val="000000"/>
                </a:solidFill>
                <a:latin typeface="IFFBPT+TimesNewRomanPS-BoldMT"/>
                <a:cs typeface="IFFBPT+TimesNewRomanPS-BoldMT"/>
              </a:rPr>
              <a:t>12</a:t>
            </a:r>
            <a:r>
              <a:rPr sz="950" dirty="0">
                <a:solidFill>
                  <a:srgbClr val="000000"/>
                </a:solidFill>
                <a:latin typeface="FTMMJM+KaiTi_GB2312"/>
                <a:cs typeface="FTMMJM+KaiTi_GB2312"/>
              </a:rPr>
              <a:t>。</a:t>
            </a:r>
            <a:endParaRPr lang="en-US" sz="950" dirty="0">
              <a:solidFill>
                <a:srgbClr val="000000"/>
              </a:solidFill>
              <a:latin typeface="FTMMJM+KaiTi_GB2312"/>
              <a:cs typeface="FTMMJM+KaiTi_GB2312"/>
            </a:endParaRPr>
          </a:p>
          <a:p>
            <a:pPr marL="0" marR="0">
              <a:lnSpc>
                <a:spcPts val="1060"/>
              </a:lnSpc>
              <a:spcBef>
                <a:spcPts val="270"/>
              </a:spcBef>
              <a:spcAft>
                <a:spcPts val="0"/>
              </a:spcAft>
            </a:pPr>
            <a:r>
              <a:rPr sz="950" dirty="0">
                <a:solidFill>
                  <a:srgbClr val="000000"/>
                </a:solidFill>
                <a:latin typeface="FTMMJM+KaiTi_GB2312"/>
                <a:cs typeface="FTMMJM+KaiTi_GB2312"/>
              </a:rPr>
              <a:t>检验零假设：真实的方差为</a:t>
            </a:r>
            <a:r>
              <a:rPr sz="950" dirty="0">
                <a:solidFill>
                  <a:srgbClr val="000000"/>
                </a:solidFill>
                <a:latin typeface="IFFBPT+TimesNewRomanPS-BoldMT"/>
                <a:cs typeface="IFFBPT+TimesNewRomanPS-BoldMT"/>
              </a:rPr>
              <a:t>9</a:t>
            </a:r>
            <a:r>
              <a:rPr sz="950" dirty="0">
                <a:solidFill>
                  <a:srgbClr val="000000"/>
                </a:solidFill>
                <a:latin typeface="FTMMJM+KaiTi_GB2312"/>
                <a:cs typeface="FTMMJM+KaiTi_GB2312"/>
              </a:rPr>
              <a:t>；</a:t>
            </a:r>
            <a:endParaRPr lang="en-US" sz="950" dirty="0">
              <a:solidFill>
                <a:srgbClr val="000000"/>
              </a:solidFill>
              <a:latin typeface="FTMMJM+KaiTi_GB2312"/>
              <a:cs typeface="FTMMJM+KaiTi_GB2312"/>
            </a:endParaRPr>
          </a:p>
          <a:p>
            <a:pPr marL="0" marR="0">
              <a:lnSpc>
                <a:spcPts val="1060"/>
              </a:lnSpc>
              <a:spcBef>
                <a:spcPts val="270"/>
              </a:spcBef>
              <a:spcAft>
                <a:spcPts val="0"/>
              </a:spcAft>
            </a:pPr>
            <a:r>
              <a:rPr sz="950" dirty="0">
                <a:solidFill>
                  <a:srgbClr val="000000"/>
                </a:solidFill>
                <a:latin typeface="FTMMJM+KaiTi_GB2312"/>
                <a:cs typeface="FTMMJM+KaiTi_GB2312"/>
              </a:rPr>
              <a:t>备择</a:t>
            </a:r>
            <a:r>
              <a:rPr sz="950" spc="10" dirty="0">
                <a:solidFill>
                  <a:srgbClr val="000000"/>
                </a:solidFill>
                <a:latin typeface="FTMMJM+KaiTi_GB2312"/>
                <a:cs typeface="FTMMJM+KaiTi_GB2312"/>
              </a:rPr>
              <a:t>假设：真实的方差不等于</a:t>
            </a:r>
            <a:r>
              <a:rPr sz="950" dirty="0">
                <a:solidFill>
                  <a:srgbClr val="000000"/>
                </a:solidFill>
                <a:latin typeface="IFFBPT+TimesNewRomanPS-BoldMT"/>
                <a:cs typeface="IFFBPT+TimesNewRomanPS-BoldMT"/>
              </a:rPr>
              <a:t>9</a:t>
            </a:r>
            <a:r>
              <a:rPr sz="950" dirty="0">
                <a:solidFill>
                  <a:srgbClr val="000000"/>
                </a:solidFill>
                <a:latin typeface="FTMMJM+KaiTi_GB2312"/>
                <a:cs typeface="FTMMJM+KaiTi_GB2312"/>
              </a:rPr>
              <a:t>。给定显著性水平为</a:t>
            </a:r>
            <a:r>
              <a:rPr sz="950" dirty="0">
                <a:solidFill>
                  <a:srgbClr val="000000"/>
                </a:solidFill>
                <a:latin typeface="IFFBPT+TimesNewRomanPS-BoldMT"/>
                <a:cs typeface="IFFBPT+TimesNewRomanPS-BoldMT"/>
              </a:rPr>
              <a:t>5</a:t>
            </a:r>
            <a:r>
              <a:rPr sz="950" spc="10" dirty="0">
                <a:solidFill>
                  <a:srgbClr val="000000"/>
                </a:solidFill>
                <a:latin typeface="FTMMJM+KaiTi_GB2312"/>
                <a:cs typeface="FTMMJM+KaiTi_GB2312"/>
              </a:rPr>
              <a:t>％。</a:t>
            </a:r>
          </a:p>
        </p:txBody>
      </p:sp>
      <p:sp>
        <p:nvSpPr>
          <p:cNvPr id="8" name="object 8"/>
          <p:cNvSpPr txBox="1"/>
          <p:nvPr/>
        </p:nvSpPr>
        <p:spPr>
          <a:xfrm>
            <a:off x="1291659" y="1888407"/>
            <a:ext cx="612423" cy="363807"/>
          </a:xfrm>
          <a:prstGeom prst="rect">
            <a:avLst/>
          </a:prstGeom>
        </p:spPr>
        <p:txBody>
          <a:bodyPr vert="horz" wrap="square" lIns="0" tIns="0" rIns="0" bIns="0" rtlCol="0">
            <a:spAutoFit/>
          </a:bodyPr>
          <a:lstStyle/>
          <a:p>
            <a:pPr marL="0" marR="0">
              <a:lnSpc>
                <a:spcPts val="1290"/>
              </a:lnSpc>
              <a:spcBef>
                <a:spcPts val="0"/>
              </a:spcBef>
              <a:spcAft>
                <a:spcPts val="0"/>
              </a:spcAft>
            </a:pPr>
            <a:r>
              <a:rPr sz="1050" spc="51" dirty="0">
                <a:solidFill>
                  <a:srgbClr val="000000"/>
                </a:solidFill>
                <a:latin typeface="PJGUIU+TimesNewRomanPSMT"/>
                <a:cs typeface="PJGUIU+TimesNewRomanPSMT"/>
              </a:rPr>
              <a:t>(</a:t>
            </a:r>
            <a:r>
              <a:rPr sz="1050" i="1" dirty="0">
                <a:solidFill>
                  <a:srgbClr val="000000"/>
                </a:solidFill>
                <a:latin typeface="QHNACC+TimesNewRomanPS-ItalicMT"/>
                <a:cs typeface="QHNACC+TimesNewRomanPS-ItalicMT"/>
              </a:rPr>
              <a:t>n</a:t>
            </a:r>
            <a:r>
              <a:rPr sz="1050" i="1" spc="-39" dirty="0">
                <a:solidFill>
                  <a:srgbClr val="000000"/>
                </a:solidFill>
                <a:latin typeface="QHNACC+TimesNewRomanPS-ItalicMT"/>
                <a:cs typeface="QHNACC+TimesNewRomanPS-ItalicMT"/>
              </a:rPr>
              <a:t> </a:t>
            </a:r>
            <a:r>
              <a:rPr sz="1050" spc="104" dirty="0">
                <a:solidFill>
                  <a:srgbClr val="000000"/>
                </a:solidFill>
                <a:latin typeface="BTCIPT+SymbolMT"/>
                <a:cs typeface="BTCIPT+SymbolMT"/>
              </a:rPr>
              <a:t>−</a:t>
            </a:r>
            <a:r>
              <a:rPr sz="1050" spc="-27" dirty="0">
                <a:solidFill>
                  <a:srgbClr val="000000"/>
                </a:solidFill>
                <a:latin typeface="PJGUIU+TimesNewRomanPSMT"/>
                <a:cs typeface="PJGUIU+TimesNewRomanPSMT"/>
              </a:rPr>
              <a:t>1)</a:t>
            </a:r>
            <a:r>
              <a:rPr sz="1050" i="1" dirty="0">
                <a:solidFill>
                  <a:srgbClr val="000000"/>
                </a:solidFill>
                <a:latin typeface="QHNACC+TimesNewRomanPS-ItalicMT"/>
                <a:cs typeface="QHNACC+TimesNewRomanPS-ItalicMT"/>
              </a:rPr>
              <a:t>S</a:t>
            </a:r>
          </a:p>
        </p:txBody>
      </p:sp>
      <p:sp>
        <p:nvSpPr>
          <p:cNvPr id="9" name="object 9"/>
          <p:cNvSpPr txBox="1"/>
          <p:nvPr/>
        </p:nvSpPr>
        <p:spPr>
          <a:xfrm>
            <a:off x="1726845" y="1893557"/>
            <a:ext cx="153292" cy="200663"/>
          </a:xfrm>
          <a:prstGeom prst="rect">
            <a:avLst/>
          </a:prstGeom>
        </p:spPr>
        <p:txBody>
          <a:bodyPr vert="horz" wrap="square" lIns="0" tIns="0" rIns="0" bIns="0" rtlCol="0">
            <a:spAutoFit/>
          </a:bodyPr>
          <a:lstStyle/>
          <a:p>
            <a:pPr marL="0" marR="0">
              <a:lnSpc>
                <a:spcPts val="680"/>
              </a:lnSpc>
              <a:spcBef>
                <a:spcPts val="0"/>
              </a:spcBef>
              <a:spcAft>
                <a:spcPts val="0"/>
              </a:spcAft>
            </a:pPr>
            <a:r>
              <a:rPr sz="600" dirty="0">
                <a:solidFill>
                  <a:srgbClr val="000000"/>
                </a:solidFill>
                <a:latin typeface="PJGUIU+TimesNewRomanPSMT"/>
                <a:cs typeface="PJGUIU+TimesNewRomanPSMT"/>
              </a:rPr>
              <a:t>2</a:t>
            </a:r>
          </a:p>
        </p:txBody>
      </p:sp>
      <p:sp>
        <p:nvSpPr>
          <p:cNvPr id="10" name="object 10"/>
          <p:cNvSpPr txBox="1"/>
          <p:nvPr/>
        </p:nvSpPr>
        <p:spPr>
          <a:xfrm>
            <a:off x="984541" y="1972588"/>
            <a:ext cx="273397" cy="363807"/>
          </a:xfrm>
          <a:prstGeom prst="rect">
            <a:avLst/>
          </a:prstGeom>
        </p:spPr>
        <p:txBody>
          <a:bodyPr vert="horz" wrap="square" lIns="0" tIns="0" rIns="0" bIns="0" rtlCol="0">
            <a:spAutoFit/>
          </a:bodyPr>
          <a:lstStyle/>
          <a:p>
            <a:pPr marL="0" marR="0">
              <a:lnSpc>
                <a:spcPts val="1290"/>
              </a:lnSpc>
              <a:spcBef>
                <a:spcPts val="0"/>
              </a:spcBef>
              <a:spcAft>
                <a:spcPts val="0"/>
              </a:spcAft>
            </a:pPr>
            <a:r>
              <a:rPr sz="1050" dirty="0">
                <a:solidFill>
                  <a:srgbClr val="000000"/>
                </a:solidFill>
                <a:latin typeface="BTCIPT+SymbolMT"/>
                <a:cs typeface="BTCIPT+SymbolMT"/>
              </a:rPr>
              <a:t>χ</a:t>
            </a:r>
          </a:p>
        </p:txBody>
      </p:sp>
      <p:sp>
        <p:nvSpPr>
          <p:cNvPr id="11" name="object 11"/>
          <p:cNvSpPr txBox="1"/>
          <p:nvPr/>
        </p:nvSpPr>
        <p:spPr>
          <a:xfrm>
            <a:off x="1083004" y="1977743"/>
            <a:ext cx="153292" cy="200663"/>
          </a:xfrm>
          <a:prstGeom prst="rect">
            <a:avLst/>
          </a:prstGeom>
        </p:spPr>
        <p:txBody>
          <a:bodyPr vert="horz" wrap="square" lIns="0" tIns="0" rIns="0" bIns="0" rtlCol="0">
            <a:spAutoFit/>
          </a:bodyPr>
          <a:lstStyle/>
          <a:p>
            <a:pPr marL="0" marR="0">
              <a:lnSpc>
                <a:spcPts val="680"/>
              </a:lnSpc>
              <a:spcBef>
                <a:spcPts val="0"/>
              </a:spcBef>
              <a:spcAft>
                <a:spcPts val="0"/>
              </a:spcAft>
            </a:pPr>
            <a:r>
              <a:rPr sz="600" dirty="0">
                <a:solidFill>
                  <a:srgbClr val="000000"/>
                </a:solidFill>
                <a:latin typeface="PJGUIU+TimesNewRomanPSMT"/>
                <a:cs typeface="PJGUIU+TimesNewRomanPSMT"/>
              </a:rPr>
              <a:t>2</a:t>
            </a:r>
          </a:p>
        </p:txBody>
      </p:sp>
      <p:sp>
        <p:nvSpPr>
          <p:cNvPr id="12" name="object 12"/>
          <p:cNvSpPr txBox="1"/>
          <p:nvPr/>
        </p:nvSpPr>
        <p:spPr>
          <a:xfrm>
            <a:off x="1171346" y="1972591"/>
            <a:ext cx="273397" cy="363807"/>
          </a:xfrm>
          <a:prstGeom prst="rect">
            <a:avLst/>
          </a:prstGeom>
        </p:spPr>
        <p:txBody>
          <a:bodyPr vert="horz" wrap="square" lIns="0" tIns="0" rIns="0" bIns="0" rtlCol="0">
            <a:spAutoFit/>
          </a:bodyPr>
          <a:lstStyle/>
          <a:p>
            <a:pPr marL="0" marR="0">
              <a:lnSpc>
                <a:spcPts val="1290"/>
              </a:lnSpc>
              <a:spcBef>
                <a:spcPts val="0"/>
              </a:spcBef>
              <a:spcAft>
                <a:spcPts val="0"/>
              </a:spcAft>
            </a:pPr>
            <a:r>
              <a:rPr sz="1050" dirty="0">
                <a:solidFill>
                  <a:srgbClr val="000000"/>
                </a:solidFill>
                <a:latin typeface="BTCIPT+SymbolMT"/>
                <a:cs typeface="BTCIPT+SymbolMT"/>
              </a:rPr>
              <a:t>=</a:t>
            </a:r>
          </a:p>
        </p:txBody>
      </p:sp>
      <p:sp>
        <p:nvSpPr>
          <p:cNvPr id="13" name="object 13"/>
          <p:cNvSpPr txBox="1"/>
          <p:nvPr/>
        </p:nvSpPr>
        <p:spPr>
          <a:xfrm>
            <a:off x="1826883" y="1972588"/>
            <a:ext cx="781667" cy="363807"/>
          </a:xfrm>
          <a:prstGeom prst="rect">
            <a:avLst/>
          </a:prstGeom>
        </p:spPr>
        <p:txBody>
          <a:bodyPr vert="horz" wrap="square" lIns="0" tIns="0" rIns="0" bIns="0" rtlCol="0">
            <a:spAutoFit/>
          </a:bodyPr>
          <a:lstStyle/>
          <a:p>
            <a:pPr marL="0" marR="0">
              <a:lnSpc>
                <a:spcPts val="1290"/>
              </a:lnSpc>
              <a:spcBef>
                <a:spcPts val="0"/>
              </a:spcBef>
              <a:spcAft>
                <a:spcPts val="0"/>
              </a:spcAft>
            </a:pPr>
            <a:r>
              <a:rPr sz="1050" dirty="0">
                <a:solidFill>
                  <a:srgbClr val="000000"/>
                </a:solidFill>
                <a:latin typeface="PJGUIU+TimesNewRomanPSMT"/>
                <a:cs typeface="PJGUIU+TimesNewRomanPSMT"/>
              </a:rPr>
              <a:t>~</a:t>
            </a:r>
            <a:r>
              <a:rPr sz="1050" spc="94" dirty="0">
                <a:solidFill>
                  <a:srgbClr val="000000"/>
                </a:solidFill>
                <a:latin typeface="PJGUIU+TimesNewRomanPSMT"/>
                <a:cs typeface="PJGUIU+TimesNewRomanPSMT"/>
              </a:rPr>
              <a:t> </a:t>
            </a:r>
            <a:r>
              <a:rPr sz="1050" dirty="0">
                <a:solidFill>
                  <a:srgbClr val="000000"/>
                </a:solidFill>
                <a:latin typeface="BTCIPT+SymbolMT"/>
                <a:cs typeface="BTCIPT+SymbolMT"/>
              </a:rPr>
              <a:t>χ</a:t>
            </a:r>
            <a:r>
              <a:rPr sz="1050" spc="387" dirty="0">
                <a:solidFill>
                  <a:srgbClr val="000000"/>
                </a:solidFill>
                <a:latin typeface="BTCIPT+SymbolMT"/>
                <a:cs typeface="BTCIPT+SymbolMT"/>
              </a:rPr>
              <a:t> </a:t>
            </a:r>
            <a:r>
              <a:rPr sz="1050" dirty="0">
                <a:solidFill>
                  <a:srgbClr val="000000"/>
                </a:solidFill>
                <a:latin typeface="PJGUIU+TimesNewRomanPSMT"/>
                <a:cs typeface="PJGUIU+TimesNewRomanPSMT"/>
              </a:rPr>
              <a:t>(n </a:t>
            </a:r>
            <a:r>
              <a:rPr sz="1050" spc="36" dirty="0">
                <a:solidFill>
                  <a:srgbClr val="000000"/>
                </a:solidFill>
                <a:latin typeface="PJGUIU+TimesNewRomanPSMT"/>
                <a:cs typeface="PJGUIU+TimesNewRomanPSMT"/>
              </a:rPr>
              <a:t>-1)</a:t>
            </a:r>
          </a:p>
        </p:txBody>
      </p:sp>
      <p:sp>
        <p:nvSpPr>
          <p:cNvPr id="14" name="object 14"/>
          <p:cNvSpPr txBox="1"/>
          <p:nvPr/>
        </p:nvSpPr>
        <p:spPr>
          <a:xfrm>
            <a:off x="2042796" y="1977743"/>
            <a:ext cx="153292" cy="200663"/>
          </a:xfrm>
          <a:prstGeom prst="rect">
            <a:avLst/>
          </a:prstGeom>
        </p:spPr>
        <p:txBody>
          <a:bodyPr vert="horz" wrap="square" lIns="0" tIns="0" rIns="0" bIns="0" rtlCol="0">
            <a:spAutoFit/>
          </a:bodyPr>
          <a:lstStyle/>
          <a:p>
            <a:pPr marL="0" marR="0">
              <a:lnSpc>
                <a:spcPts val="680"/>
              </a:lnSpc>
              <a:spcBef>
                <a:spcPts val="0"/>
              </a:spcBef>
              <a:spcAft>
                <a:spcPts val="0"/>
              </a:spcAft>
            </a:pPr>
            <a:r>
              <a:rPr sz="600" dirty="0">
                <a:solidFill>
                  <a:srgbClr val="000000"/>
                </a:solidFill>
                <a:latin typeface="PJGUIU+TimesNewRomanPSMT"/>
                <a:cs typeface="PJGUIU+TimesNewRomanPSMT"/>
              </a:rPr>
              <a:t>2</a:t>
            </a:r>
          </a:p>
        </p:txBody>
      </p:sp>
      <p:sp>
        <p:nvSpPr>
          <p:cNvPr id="15" name="object 15"/>
          <p:cNvSpPr txBox="1"/>
          <p:nvPr/>
        </p:nvSpPr>
        <p:spPr>
          <a:xfrm>
            <a:off x="1447798" y="2077040"/>
            <a:ext cx="280643" cy="363807"/>
          </a:xfrm>
          <a:prstGeom prst="rect">
            <a:avLst/>
          </a:prstGeom>
        </p:spPr>
        <p:txBody>
          <a:bodyPr vert="horz" wrap="square" lIns="0" tIns="0" rIns="0" bIns="0" rtlCol="0">
            <a:spAutoFit/>
          </a:bodyPr>
          <a:lstStyle/>
          <a:p>
            <a:pPr marL="0" marR="0">
              <a:lnSpc>
                <a:spcPts val="1290"/>
              </a:lnSpc>
              <a:spcBef>
                <a:spcPts val="0"/>
              </a:spcBef>
              <a:spcAft>
                <a:spcPts val="0"/>
              </a:spcAft>
            </a:pPr>
            <a:r>
              <a:rPr sz="1050" dirty="0">
                <a:solidFill>
                  <a:srgbClr val="000000"/>
                </a:solidFill>
                <a:latin typeface="BTCIPT+SymbolMT"/>
                <a:cs typeface="BTCIPT+SymbolMT"/>
              </a:rPr>
              <a:t>σ</a:t>
            </a:r>
          </a:p>
        </p:txBody>
      </p:sp>
      <p:sp>
        <p:nvSpPr>
          <p:cNvPr id="16" name="object 16"/>
          <p:cNvSpPr txBox="1"/>
          <p:nvPr/>
        </p:nvSpPr>
        <p:spPr>
          <a:xfrm>
            <a:off x="1561858" y="2082189"/>
            <a:ext cx="153292" cy="200663"/>
          </a:xfrm>
          <a:prstGeom prst="rect">
            <a:avLst/>
          </a:prstGeom>
        </p:spPr>
        <p:txBody>
          <a:bodyPr vert="horz" wrap="square" lIns="0" tIns="0" rIns="0" bIns="0" rtlCol="0">
            <a:spAutoFit/>
          </a:bodyPr>
          <a:lstStyle/>
          <a:p>
            <a:pPr marL="0" marR="0">
              <a:lnSpc>
                <a:spcPts val="680"/>
              </a:lnSpc>
              <a:spcBef>
                <a:spcPts val="0"/>
              </a:spcBef>
              <a:spcAft>
                <a:spcPts val="0"/>
              </a:spcAft>
            </a:pPr>
            <a:r>
              <a:rPr sz="600" dirty="0">
                <a:solidFill>
                  <a:srgbClr val="000000"/>
                </a:solidFill>
                <a:latin typeface="PJGUIU+TimesNewRomanPSMT"/>
                <a:cs typeface="PJGUIU+TimesNewRomanPSMT"/>
              </a:rPr>
              <a:t>2</a:t>
            </a:r>
          </a:p>
        </p:txBody>
      </p:sp>
      <mc:AlternateContent xmlns:mc="http://schemas.openxmlformats.org/markup-compatibility/2006" xmlns:p14="http://schemas.microsoft.com/office/powerpoint/2010/main">
        <mc:Choice Requires="p14">
          <p:contentPart p14:bwMode="auto" r:id="rId2">
            <p14:nvContentPartPr>
              <p14:cNvPr id="3" name="墨迹 2">
                <a:extLst>
                  <a:ext uri="{FF2B5EF4-FFF2-40B4-BE49-F238E27FC236}">
                    <a16:creationId xmlns:a16="http://schemas.microsoft.com/office/drawing/2014/main" id="{61010335-7EBF-784B-BE43-D3B71B751B34}"/>
                  </a:ext>
                </a:extLst>
              </p14:cNvPr>
              <p14:cNvContentPartPr/>
              <p14:nvPr/>
            </p14:nvContentPartPr>
            <p14:xfrm>
              <a:off x="1346141" y="2082968"/>
              <a:ext cx="309240" cy="4680"/>
            </p14:xfrm>
          </p:contentPart>
        </mc:Choice>
        <mc:Fallback xmlns="">
          <p:pic>
            <p:nvPicPr>
              <p:cNvPr id="3" name="墨迹 2">
                <a:extLst>
                  <a:ext uri="{FF2B5EF4-FFF2-40B4-BE49-F238E27FC236}">
                    <a16:creationId xmlns:a16="http://schemas.microsoft.com/office/drawing/2014/main" id="{61010335-7EBF-784B-BE43-D3B71B751B34}"/>
                  </a:ext>
                </a:extLst>
              </p:cNvPr>
              <p:cNvPicPr/>
              <p:nvPr/>
            </p:nvPicPr>
            <p:blipFill>
              <a:blip r:embed="rId3"/>
              <a:stretch>
                <a:fillRect/>
              </a:stretch>
            </p:blipFill>
            <p:spPr>
              <a:xfrm>
                <a:off x="1328141" y="2065328"/>
                <a:ext cx="344880" cy="40320"/>
              </a:xfrm>
              <a:prstGeom prst="rect">
                <a:avLst/>
              </a:prstGeom>
            </p:spPr>
          </p:pic>
        </mc:Fallback>
      </mc:AlternateContent>
      <p:sp>
        <p:nvSpPr>
          <p:cNvPr id="18" name="标题 17">
            <a:extLst>
              <a:ext uri="{FF2B5EF4-FFF2-40B4-BE49-F238E27FC236}">
                <a16:creationId xmlns:a16="http://schemas.microsoft.com/office/drawing/2014/main" id="{A2880269-264F-6141-877D-3EB306BA2DBC}"/>
              </a:ext>
            </a:extLst>
          </p:cNvPr>
          <p:cNvSpPr>
            <a:spLocks noGrp="1"/>
          </p:cNvSpPr>
          <p:nvPr>
            <p:ph type="title"/>
          </p:nvPr>
        </p:nvSpPr>
        <p:spPr/>
        <p:txBody>
          <a:bodyPr>
            <a:noAutofit/>
          </a:bodyPr>
          <a:lstStyle/>
          <a:p>
            <a:r>
              <a:rPr lang="zh-CN" altLang="en-US" sz="1200" dirty="0">
                <a:latin typeface="KaiTi" panose="02010609060101010101" pitchFamily="49" charset="-122"/>
                <a:ea typeface="KaiTi" panose="02010609060101010101" pitchFamily="49" charset="-122"/>
              </a:rPr>
              <a:t>（</a:t>
            </a:r>
            <a:r>
              <a:rPr lang="en-US" altLang="zh-CN" sz="1200" dirty="0">
                <a:latin typeface="KaiTi" panose="02010609060101010101" pitchFamily="49" charset="-122"/>
                <a:ea typeface="KaiTi" panose="02010609060101010101" pitchFamily="49" charset="-122"/>
              </a:rPr>
              <a:t>1</a:t>
            </a:r>
            <a:r>
              <a:rPr lang="zh-CN" altLang="en-US" sz="1200" dirty="0">
                <a:latin typeface="KaiTi" panose="02010609060101010101" pitchFamily="49" charset="-122"/>
                <a:ea typeface="KaiTi" panose="02010609060101010101" pitchFamily="49" charset="-122"/>
              </a:rPr>
              <a:t>）期望已知时的求方差是否相同</a:t>
            </a:r>
            <a:endParaRPr lang="zh-CN" altLang="en-US" sz="1000"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7CE8A83-5DE7-E349-84AF-A747C1CF8A41}"/>
              </a:ext>
            </a:extLst>
          </p:cNvPr>
          <p:cNvSpPr>
            <a:spLocks noGrp="1"/>
          </p:cNvSpPr>
          <p:nvPr>
            <p:ph type="title"/>
          </p:nvPr>
        </p:nvSpPr>
        <p:spPr/>
        <p:txBody>
          <a:bodyPr>
            <a:normAutofit/>
          </a:bodyPr>
          <a:lstStyle/>
          <a:p>
            <a:r>
              <a:rPr lang="zh-CN" altLang="en-US" dirty="0">
                <a:latin typeface="KaiTi" panose="02010609060101010101" pitchFamily="49" charset="-122"/>
                <a:ea typeface="KaiTi" panose="02010609060101010101" pitchFamily="49" charset="-122"/>
              </a:rPr>
              <a:t>（</a:t>
            </a:r>
            <a:r>
              <a:rPr lang="en-US" altLang="zh-CN" dirty="0">
                <a:latin typeface="KaiTi" panose="02010609060101010101" pitchFamily="49" charset="-122"/>
                <a:ea typeface="KaiTi" panose="02010609060101010101" pitchFamily="49" charset="-122"/>
              </a:rPr>
              <a:t>2</a:t>
            </a:r>
            <a:r>
              <a:rPr lang="zh-CN" altLang="en-US" dirty="0">
                <a:latin typeface="KaiTi" panose="02010609060101010101" pitchFamily="49" charset="-122"/>
                <a:ea typeface="KaiTi" panose="02010609060101010101" pitchFamily="49" charset="-122"/>
              </a:rPr>
              <a:t>）期望未知时的求方差是否相同</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012B7904-7467-2C4C-BD80-D17BA51850A4}"/>
                  </a:ext>
                </a:extLst>
              </p:cNvPr>
              <p:cNvSpPr>
                <a:spLocks noGrp="1"/>
              </p:cNvSpPr>
              <p:nvPr>
                <p:ph idx="1"/>
              </p:nvPr>
            </p:nvSpPr>
            <p:spPr/>
            <p:txBody>
              <a:bodyPr/>
              <a:lstStyle/>
              <a:p>
                <a:pPr marL="0" marR="0">
                  <a:lnSpc>
                    <a:spcPts val="1085"/>
                  </a:lnSpc>
                  <a:spcBef>
                    <a:spcPts val="0"/>
                  </a:spcBef>
                  <a:spcAft>
                    <a:spcPts val="0"/>
                  </a:spcAft>
                </a:pPr>
                <a:r>
                  <a:rPr lang="zh-CN" altLang="en-US" sz="800" dirty="0">
                    <a:solidFill>
                      <a:srgbClr val="000000"/>
                    </a:solidFill>
                    <a:latin typeface="KaiTi" panose="02010609060101010101" pitchFamily="49" charset="-122"/>
                    <a:ea typeface="KaiTi" panose="02010609060101010101" pitchFamily="49" charset="-122"/>
                    <a:cs typeface="SimSun"/>
                  </a:rPr>
                  <a:t>某铁厂的铁水含碳量</a:t>
                </a:r>
                <a:r>
                  <a:rPr lang="el-GR" altLang="zh-CN" sz="800" dirty="0">
                    <a:solidFill>
                      <a:srgbClr val="000000"/>
                    </a:solidFill>
                    <a:latin typeface="KaiTi" panose="02010609060101010101" pitchFamily="49" charset="-122"/>
                    <a:ea typeface="KaiTi" panose="02010609060101010101" pitchFamily="49" charset="-122"/>
                    <a:cs typeface="BTCIPT+SymbolMT"/>
                  </a:rPr>
                  <a:t>ξ</a:t>
                </a:r>
                <a:r>
                  <a:rPr lang="zh-CN" altLang="en-US" sz="800" dirty="0">
                    <a:solidFill>
                      <a:srgbClr val="000000"/>
                    </a:solidFill>
                    <a:latin typeface="KaiTi" panose="02010609060101010101" pitchFamily="49" charset="-122"/>
                    <a:ea typeface="KaiTi" panose="02010609060101010101" pitchFamily="49" charset="-122"/>
                    <a:cs typeface="SimSun"/>
                  </a:rPr>
                  <a:t>在正常情况下服从正态分布，现对操作工艺进行改进，然后抽取</a:t>
                </a:r>
                <a:r>
                  <a:rPr lang="en-US" altLang="zh-CN" sz="800" b="1" dirty="0">
                    <a:solidFill>
                      <a:srgbClr val="000000"/>
                    </a:solidFill>
                    <a:latin typeface="KaiTi" panose="02010609060101010101" pitchFamily="49" charset="-122"/>
                    <a:ea typeface="KaiTi" panose="02010609060101010101" pitchFamily="49" charset="-122"/>
                    <a:cs typeface="Tahoma"/>
                  </a:rPr>
                  <a:t>5</a:t>
                </a:r>
                <a:r>
                  <a:rPr lang="zh-CN" altLang="en-US" sz="800" spc="-10" dirty="0">
                    <a:solidFill>
                      <a:srgbClr val="000000"/>
                    </a:solidFill>
                    <a:latin typeface="KaiTi" panose="02010609060101010101" pitchFamily="49" charset="-122"/>
                    <a:ea typeface="KaiTi" panose="02010609060101010101" pitchFamily="49" charset="-122"/>
                    <a:cs typeface="SimSun"/>
                  </a:rPr>
                  <a:t>炉铁水测</a:t>
                </a:r>
                <a:r>
                  <a:rPr lang="zh-CN" altLang="en-US" sz="800" dirty="0">
                    <a:solidFill>
                      <a:srgbClr val="000000"/>
                    </a:solidFill>
                    <a:latin typeface="KaiTi" panose="02010609060101010101" pitchFamily="49" charset="-122"/>
                    <a:ea typeface="KaiTi" panose="02010609060101010101" pitchFamily="49" charset="-122"/>
                    <a:cs typeface="SimSun"/>
                  </a:rPr>
                  <a:t>得含碳量数据如下：</a:t>
                </a:r>
                <a:endParaRPr lang="en-US" altLang="zh-CN" sz="800" dirty="0">
                  <a:solidFill>
                    <a:srgbClr val="000000"/>
                  </a:solidFill>
                  <a:latin typeface="KaiTi" panose="02010609060101010101" pitchFamily="49" charset="-122"/>
                  <a:ea typeface="KaiTi" panose="02010609060101010101" pitchFamily="49" charset="-122"/>
                  <a:cs typeface="SimSun"/>
                </a:endParaRPr>
              </a:p>
              <a:p>
                <a:pPr marL="0" marR="0">
                  <a:lnSpc>
                    <a:spcPts val="1085"/>
                  </a:lnSpc>
                  <a:spcBef>
                    <a:spcPts val="0"/>
                  </a:spcBef>
                  <a:spcAft>
                    <a:spcPts val="0"/>
                  </a:spcAft>
                </a:pPr>
                <a:endParaRPr lang="en-US" altLang="zh-CN" sz="800" dirty="0">
                  <a:solidFill>
                    <a:srgbClr val="000000"/>
                  </a:solidFill>
                  <a:latin typeface="KaiTi" panose="02010609060101010101" pitchFamily="49" charset="-122"/>
                  <a:ea typeface="KaiTi" panose="02010609060101010101" pitchFamily="49" charset="-122"/>
                  <a:cs typeface="SimSun"/>
                </a:endParaRPr>
              </a:p>
              <a:p>
                <a:pPr marL="0" marR="0">
                  <a:lnSpc>
                    <a:spcPts val="1085"/>
                  </a:lnSpc>
                  <a:spcBef>
                    <a:spcPts val="0"/>
                  </a:spcBef>
                  <a:spcAft>
                    <a:spcPts val="0"/>
                  </a:spcAft>
                </a:pPr>
                <a:endParaRPr lang="en-US" altLang="zh-CN" sz="800" dirty="0">
                  <a:solidFill>
                    <a:srgbClr val="000000"/>
                  </a:solidFill>
                  <a:latin typeface="KaiTi" panose="02010609060101010101" pitchFamily="49" charset="-122"/>
                  <a:ea typeface="KaiTi" panose="02010609060101010101" pitchFamily="49" charset="-122"/>
                  <a:cs typeface="SimSun"/>
                </a:endParaRPr>
              </a:p>
              <a:p>
                <a:pPr marL="0" marR="0">
                  <a:lnSpc>
                    <a:spcPts val="885"/>
                  </a:lnSpc>
                  <a:spcBef>
                    <a:spcPts val="0"/>
                  </a:spcBef>
                  <a:spcAft>
                    <a:spcPts val="0"/>
                  </a:spcAft>
                </a:pPr>
                <a:r>
                  <a:rPr lang="zh-CN" altLang="en-US" sz="800" dirty="0">
                    <a:solidFill>
                      <a:srgbClr val="000000"/>
                    </a:solidFill>
                    <a:latin typeface="KaiTi" panose="02010609060101010101" pitchFamily="49" charset="-122"/>
                    <a:ea typeface="KaiTi" panose="02010609060101010101" pitchFamily="49" charset="-122"/>
                    <a:cs typeface="SimSun"/>
                  </a:rPr>
                  <a:t>问是否可以认为新工艺炼出的铁水含碳量的方差</a:t>
                </a:r>
                <a:r>
                  <a:rPr lang="zh-CN" altLang="en-US" sz="800" spc="-10" dirty="0">
                    <a:solidFill>
                      <a:srgbClr val="000000"/>
                    </a:solidFill>
                    <a:latin typeface="KaiTi" panose="02010609060101010101" pitchFamily="49" charset="-122"/>
                    <a:ea typeface="KaiTi" panose="02010609060101010101" pitchFamily="49" charset="-122"/>
                    <a:cs typeface="SimSun"/>
                  </a:rPr>
                  <a:t>就是原先的</a:t>
                </a:r>
                <a14:m>
                  <m:oMath xmlns:m="http://schemas.openxmlformats.org/officeDocument/2006/math">
                    <m:r>
                      <a:rPr lang="en-US" altLang="zh-CN" sz="800" b="1" i="1" dirty="0" smtClean="0">
                        <a:solidFill>
                          <a:srgbClr val="000000"/>
                        </a:solidFill>
                        <a:latin typeface="Cambria Math" panose="02040503050406030204" pitchFamily="18" charset="0"/>
                        <a:ea typeface="KaiTi" panose="02010609060101010101" pitchFamily="49" charset="-122"/>
                        <a:cs typeface="Tahoma"/>
                      </a:rPr>
                      <m:t>𝟎</m:t>
                    </m:r>
                    <m:r>
                      <a:rPr lang="en-US" altLang="zh-CN" sz="800" b="1" i="1" dirty="0" smtClean="0">
                        <a:solidFill>
                          <a:srgbClr val="000000"/>
                        </a:solidFill>
                        <a:latin typeface="Cambria Math" panose="02040503050406030204" pitchFamily="18" charset="0"/>
                        <a:ea typeface="KaiTi" panose="02010609060101010101" pitchFamily="49" charset="-122"/>
                        <a:cs typeface="Tahoma"/>
                      </a:rPr>
                      <m:t>.</m:t>
                    </m:r>
                    <m:r>
                      <a:rPr lang="en-US" altLang="zh-CN" sz="800" b="1" i="1" dirty="0" smtClean="0">
                        <a:solidFill>
                          <a:srgbClr val="000000"/>
                        </a:solidFill>
                        <a:latin typeface="Cambria Math" panose="02040503050406030204" pitchFamily="18" charset="0"/>
                        <a:ea typeface="KaiTi" panose="02010609060101010101" pitchFamily="49" charset="-122"/>
                        <a:cs typeface="Tahoma"/>
                      </a:rPr>
                      <m:t>𝟏𝟎𝟖𝟐</m:t>
                    </m:r>
                    <m:r>
                      <a:rPr lang="en-US" altLang="zh-CN" sz="800" b="1" i="1" dirty="0">
                        <a:solidFill>
                          <a:srgbClr val="000000"/>
                        </a:solidFill>
                        <a:latin typeface="Cambria Math" panose="02040503050406030204" pitchFamily="18" charset="0"/>
                        <a:ea typeface="KaiTi" panose="02010609060101010101" pitchFamily="49" charset="-122"/>
                        <a:cs typeface="Tahoma"/>
                      </a:rPr>
                      <m:t>(</m:t>
                    </m:r>
                    <m:r>
                      <a:rPr lang="el-GR" altLang="zh-CN" sz="800" i="1" dirty="0">
                        <a:solidFill>
                          <a:srgbClr val="000000"/>
                        </a:solidFill>
                        <a:latin typeface="Cambria Math" panose="02040503050406030204" pitchFamily="18" charset="0"/>
                        <a:ea typeface="KaiTi" panose="02010609060101010101" pitchFamily="49" charset="-122"/>
                        <a:cs typeface="BTCIPT+SymbolMT"/>
                      </a:rPr>
                      <m:t>𝛼</m:t>
                    </m:r>
                    <m:r>
                      <a:rPr lang="el-GR" altLang="zh-CN" sz="800" b="1" i="1" dirty="0">
                        <a:solidFill>
                          <a:srgbClr val="000000"/>
                        </a:solidFill>
                        <a:latin typeface="Cambria Math" panose="02040503050406030204" pitchFamily="18" charset="0"/>
                        <a:ea typeface="KaiTi" panose="02010609060101010101" pitchFamily="49" charset="-122"/>
                        <a:cs typeface="Tahoma"/>
                      </a:rPr>
                      <m:t>=</m:t>
                    </m:r>
                    <m:r>
                      <a:rPr lang="el-GR" altLang="zh-CN" sz="800" b="1" i="1" dirty="0">
                        <a:solidFill>
                          <a:srgbClr val="000000"/>
                        </a:solidFill>
                        <a:latin typeface="Cambria Math" panose="02040503050406030204" pitchFamily="18" charset="0"/>
                        <a:ea typeface="KaiTi" panose="02010609060101010101" pitchFamily="49" charset="-122"/>
                        <a:cs typeface="Tahoma"/>
                      </a:rPr>
                      <m:t>𝟎</m:t>
                    </m:r>
                    <m:r>
                      <a:rPr lang="el-GR" altLang="zh-CN" sz="800" b="1" i="1" dirty="0">
                        <a:solidFill>
                          <a:srgbClr val="000000"/>
                        </a:solidFill>
                        <a:latin typeface="Cambria Math" panose="02040503050406030204" pitchFamily="18" charset="0"/>
                        <a:ea typeface="KaiTi" panose="02010609060101010101" pitchFamily="49" charset="-122"/>
                        <a:cs typeface="Tahoma"/>
                      </a:rPr>
                      <m:t>.</m:t>
                    </m:r>
                    <m:r>
                      <a:rPr lang="el-GR" altLang="zh-CN" sz="800" b="1" i="1" dirty="0">
                        <a:solidFill>
                          <a:srgbClr val="000000"/>
                        </a:solidFill>
                        <a:latin typeface="Cambria Math" panose="02040503050406030204" pitchFamily="18" charset="0"/>
                        <a:ea typeface="KaiTi" panose="02010609060101010101" pitchFamily="49" charset="-122"/>
                        <a:cs typeface="Tahoma"/>
                      </a:rPr>
                      <m:t>𝟎𝟓</m:t>
                    </m:r>
                    <m:r>
                      <a:rPr lang="el-GR" altLang="zh-CN" sz="800" b="1" i="1" dirty="0">
                        <a:solidFill>
                          <a:srgbClr val="000000"/>
                        </a:solidFill>
                        <a:latin typeface="Cambria Math" panose="02040503050406030204" pitchFamily="18" charset="0"/>
                        <a:ea typeface="KaiTi" panose="02010609060101010101" pitchFamily="49" charset="-122"/>
                        <a:cs typeface="Tahoma"/>
                      </a:rPr>
                      <m:t>)?</m:t>
                    </m:r>
                  </m:oMath>
                </a14:m>
                <a:endParaRPr lang="el-GR" altLang="zh-CN" sz="800" b="1" dirty="0">
                  <a:solidFill>
                    <a:srgbClr val="000000"/>
                  </a:solidFill>
                  <a:latin typeface="KaiTi" panose="02010609060101010101" pitchFamily="49" charset="-122"/>
                  <a:ea typeface="KaiTi" panose="02010609060101010101" pitchFamily="49" charset="-122"/>
                  <a:cs typeface="Tahoma"/>
                </a:endParaRPr>
              </a:p>
              <a:p>
                <a:pPr marL="0" marR="0">
                  <a:lnSpc>
                    <a:spcPts val="1085"/>
                  </a:lnSpc>
                  <a:spcBef>
                    <a:spcPts val="0"/>
                  </a:spcBef>
                  <a:spcAft>
                    <a:spcPts val="0"/>
                  </a:spcAft>
                </a:pPr>
                <a:endParaRPr lang="zh-CN" altLang="en-US" sz="800" dirty="0">
                  <a:solidFill>
                    <a:srgbClr val="000000"/>
                  </a:solidFill>
                  <a:latin typeface="KaiTi" panose="02010609060101010101" pitchFamily="49" charset="-122"/>
                  <a:ea typeface="KaiTi" panose="02010609060101010101" pitchFamily="49" charset="-122"/>
                  <a:cs typeface="SimSun"/>
                </a:endParaRPr>
              </a:p>
              <a:p>
                <a:endParaRPr lang="zh-CN" altLang="en-US" dirty="0">
                  <a:latin typeface="KaiTi" panose="02010609060101010101" pitchFamily="49" charset="-122"/>
                  <a:ea typeface="KaiTi" panose="02010609060101010101" pitchFamily="49" charset="-122"/>
                </a:endParaRPr>
              </a:p>
            </p:txBody>
          </p:sp>
        </mc:Choice>
        <mc:Fallback xmlns="">
          <p:sp>
            <p:nvSpPr>
              <p:cNvPr id="5" name="内容占位符 4">
                <a:extLst>
                  <a:ext uri="{FF2B5EF4-FFF2-40B4-BE49-F238E27FC236}">
                    <a16:creationId xmlns:a16="http://schemas.microsoft.com/office/drawing/2014/main" id="{012B7904-7467-2C4C-BD80-D17BA51850A4}"/>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0BD02F62-B1B2-CD4E-94E8-C771180B09C2}"/>
              </a:ext>
            </a:extLst>
          </p:cNvPr>
          <p:cNvPicPr>
            <a:picLocks noChangeAspect="1"/>
          </p:cNvPicPr>
          <p:nvPr/>
        </p:nvPicPr>
        <p:blipFill>
          <a:blip r:embed="rId3"/>
          <a:stretch>
            <a:fillRect/>
          </a:stretch>
        </p:blipFill>
        <p:spPr>
          <a:xfrm>
            <a:off x="1087512" y="1206491"/>
            <a:ext cx="2095624" cy="279417"/>
          </a:xfrm>
          <a:prstGeom prst="rect">
            <a:avLst/>
          </a:prstGeom>
        </p:spPr>
      </p:pic>
    </p:spTree>
    <p:extLst>
      <p:ext uri="{BB962C8B-B14F-4D97-AF65-F5344CB8AC3E}">
        <p14:creationId xmlns:p14="http://schemas.microsoft.com/office/powerpoint/2010/main" val="93056009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3784600" cy="2692400"/>
          </a:xfrm>
          <a:prstGeom prst="rect">
            <a:avLst/>
          </a:prstGeom>
          <a:blipFill>
            <a:blip r:embed="rId2" cstate="print"/>
            <a:stretch>
              <a:fillRect/>
            </a:stretch>
          </a:blipFill>
        </p:spPr>
        <p:txBody>
          <a:bodyPr wrap="square" lIns="0" tIns="0" rIns="0" bIns="0" rtlCol="0">
            <a:spAutoFit/>
          </a:bodyPr>
          <a:lstStyle/>
          <a:p>
            <a:endParaRPr dirty="0"/>
          </a:p>
        </p:txBody>
      </p:sp>
      <p:sp>
        <p:nvSpPr>
          <p:cNvPr id="3" name="object 3"/>
          <p:cNvSpPr txBox="1"/>
          <p:nvPr/>
        </p:nvSpPr>
        <p:spPr>
          <a:xfrm>
            <a:off x="659498" y="353444"/>
            <a:ext cx="417276" cy="348034"/>
          </a:xfrm>
          <a:prstGeom prst="rect">
            <a:avLst/>
          </a:prstGeom>
        </p:spPr>
        <p:txBody>
          <a:bodyPr vert="horz" wrap="square" lIns="0" tIns="0" rIns="0" bIns="0" rtlCol="0">
            <a:spAutoFit/>
          </a:bodyPr>
          <a:lstStyle/>
          <a:p>
            <a:pPr marL="0" marR="0">
              <a:lnSpc>
                <a:spcPts val="1090"/>
              </a:lnSpc>
              <a:spcBef>
                <a:spcPts val="0"/>
              </a:spcBef>
              <a:spcAft>
                <a:spcPts val="0"/>
              </a:spcAft>
            </a:pPr>
            <a:r>
              <a:rPr sz="1100" spc="-10" dirty="0">
                <a:solidFill>
                  <a:srgbClr val="FF0000"/>
                </a:solidFill>
                <a:latin typeface="SimHei"/>
                <a:cs typeface="SimHei"/>
              </a:rPr>
              <a:t>解:</a:t>
            </a:r>
          </a:p>
        </p:txBody>
      </p:sp>
      <p:sp>
        <p:nvSpPr>
          <p:cNvPr id="4" name="object 4"/>
          <p:cNvSpPr txBox="1"/>
          <p:nvPr/>
        </p:nvSpPr>
        <p:spPr>
          <a:xfrm>
            <a:off x="1732310" y="594115"/>
            <a:ext cx="253714" cy="328751"/>
          </a:xfrm>
          <a:prstGeom prst="rect">
            <a:avLst/>
          </a:prstGeom>
        </p:spPr>
        <p:txBody>
          <a:bodyPr vert="horz" wrap="square" lIns="0" tIns="0" rIns="0" bIns="0" rtlCol="0">
            <a:spAutoFit/>
          </a:bodyPr>
          <a:lstStyle/>
          <a:p>
            <a:pPr marL="0" marR="0">
              <a:lnSpc>
                <a:spcPts val="1165"/>
              </a:lnSpc>
              <a:spcBef>
                <a:spcPts val="0"/>
              </a:spcBef>
              <a:spcAft>
                <a:spcPts val="0"/>
              </a:spcAft>
            </a:pPr>
            <a:r>
              <a:rPr sz="950" dirty="0">
                <a:solidFill>
                  <a:srgbClr val="000000"/>
                </a:solidFill>
                <a:latin typeface="BTCIPT+SymbolMT"/>
                <a:cs typeface="BTCIPT+SymbolMT"/>
              </a:rPr>
              <a:t>σ</a:t>
            </a:r>
          </a:p>
        </p:txBody>
      </p:sp>
      <p:sp>
        <p:nvSpPr>
          <p:cNvPr id="5" name="object 5"/>
          <p:cNvSpPr txBox="1"/>
          <p:nvPr/>
        </p:nvSpPr>
        <p:spPr>
          <a:xfrm>
            <a:off x="1818069" y="599556"/>
            <a:ext cx="90129" cy="118622"/>
          </a:xfrm>
          <a:prstGeom prst="rect">
            <a:avLst/>
          </a:prstGeom>
        </p:spPr>
        <p:txBody>
          <a:bodyPr vert="horz" wrap="square" lIns="0" tIns="0" rIns="0" bIns="0" rtlCol="0">
            <a:spAutoFit/>
          </a:bodyPr>
          <a:lstStyle/>
          <a:p>
            <a:pPr marL="0" marR="0">
              <a:lnSpc>
                <a:spcPts val="410"/>
              </a:lnSpc>
              <a:spcBef>
                <a:spcPts val="0"/>
              </a:spcBef>
              <a:spcAft>
                <a:spcPts val="0"/>
              </a:spcAft>
            </a:pPr>
            <a:r>
              <a:rPr sz="350" dirty="0">
                <a:solidFill>
                  <a:srgbClr val="000000"/>
                </a:solidFill>
                <a:latin typeface="IFFBPT+TimesNewRomanPS-BoldMT"/>
                <a:cs typeface="IFFBPT+TimesNewRomanPS-BoldMT"/>
              </a:rPr>
              <a:t>2</a:t>
            </a:r>
          </a:p>
        </p:txBody>
      </p:sp>
      <p:sp>
        <p:nvSpPr>
          <p:cNvPr id="6" name="object 6"/>
          <p:cNvSpPr txBox="1"/>
          <p:nvPr/>
        </p:nvSpPr>
        <p:spPr>
          <a:xfrm>
            <a:off x="1865594" y="594115"/>
            <a:ext cx="295301" cy="300176"/>
          </a:xfrm>
          <a:prstGeom prst="rect">
            <a:avLst/>
          </a:prstGeom>
        </p:spPr>
        <p:txBody>
          <a:bodyPr vert="horz" wrap="square" lIns="0" tIns="0" rIns="0" bIns="0" rtlCol="0">
            <a:spAutoFit/>
          </a:bodyPr>
          <a:lstStyle/>
          <a:p>
            <a:pPr marL="0" marR="0">
              <a:lnSpc>
                <a:spcPts val="1165"/>
              </a:lnSpc>
              <a:spcBef>
                <a:spcPts val="0"/>
              </a:spcBef>
              <a:spcAft>
                <a:spcPts val="0"/>
              </a:spcAft>
            </a:pPr>
            <a:r>
              <a:rPr sz="650" dirty="0">
                <a:solidFill>
                  <a:srgbClr val="000000"/>
                </a:solidFill>
                <a:latin typeface="BTCIPT+SymbolMT"/>
                <a:cs typeface="BTCIPT+SymbolMT"/>
              </a:rPr>
              <a:t>=</a:t>
            </a:r>
            <a:r>
              <a:rPr sz="650" spc="33" dirty="0">
                <a:solidFill>
                  <a:srgbClr val="000000"/>
                </a:solidFill>
                <a:latin typeface="BTCIPT+SymbolMT"/>
                <a:cs typeface="BTCIPT+SymbolMT"/>
              </a:rPr>
              <a:t> </a:t>
            </a:r>
            <a:r>
              <a:rPr sz="950" dirty="0">
                <a:solidFill>
                  <a:srgbClr val="000000"/>
                </a:solidFill>
                <a:latin typeface="BTCIPT+SymbolMT"/>
                <a:cs typeface="BTCIPT+SymbolMT"/>
              </a:rPr>
              <a:t>σ</a:t>
            </a:r>
          </a:p>
        </p:txBody>
      </p:sp>
      <p:sp>
        <p:nvSpPr>
          <p:cNvPr id="7" name="object 7"/>
          <p:cNvSpPr txBox="1"/>
          <p:nvPr/>
        </p:nvSpPr>
        <p:spPr>
          <a:xfrm>
            <a:off x="2020471" y="599556"/>
            <a:ext cx="90908" cy="198907"/>
          </a:xfrm>
          <a:prstGeom prst="rect">
            <a:avLst/>
          </a:prstGeom>
        </p:spPr>
        <p:txBody>
          <a:bodyPr vert="horz" wrap="square" lIns="0" tIns="0" rIns="0" bIns="0" rtlCol="0">
            <a:spAutoFit/>
          </a:bodyPr>
          <a:lstStyle/>
          <a:p>
            <a:pPr marL="635" marR="0">
              <a:lnSpc>
                <a:spcPts val="410"/>
              </a:lnSpc>
              <a:spcBef>
                <a:spcPts val="0"/>
              </a:spcBef>
              <a:spcAft>
                <a:spcPts val="0"/>
              </a:spcAft>
            </a:pPr>
            <a:r>
              <a:rPr sz="350" dirty="0">
                <a:solidFill>
                  <a:srgbClr val="000000"/>
                </a:solidFill>
                <a:latin typeface="IFFBPT+TimesNewRomanPS-BoldMT"/>
                <a:cs typeface="IFFBPT+TimesNewRomanPS-BoldMT"/>
              </a:rPr>
              <a:t>2</a:t>
            </a:r>
          </a:p>
          <a:p>
            <a:pPr marL="0" marR="0">
              <a:lnSpc>
                <a:spcPts val="410"/>
              </a:lnSpc>
              <a:spcBef>
                <a:spcPts val="225"/>
              </a:spcBef>
              <a:spcAft>
                <a:spcPts val="0"/>
              </a:spcAft>
            </a:pPr>
            <a:r>
              <a:rPr sz="350" dirty="0">
                <a:solidFill>
                  <a:srgbClr val="000000"/>
                </a:solidFill>
                <a:latin typeface="IFFBPT+TimesNewRomanPS-BoldMT"/>
                <a:cs typeface="IFFBPT+TimesNewRomanPS-BoldMT"/>
              </a:rPr>
              <a:t>0</a:t>
            </a:r>
          </a:p>
        </p:txBody>
      </p:sp>
      <p:sp>
        <p:nvSpPr>
          <p:cNvPr id="8" name="object 8"/>
          <p:cNvSpPr txBox="1"/>
          <p:nvPr/>
        </p:nvSpPr>
        <p:spPr>
          <a:xfrm>
            <a:off x="467201" y="621337"/>
            <a:ext cx="1405086" cy="204241"/>
          </a:xfrm>
          <a:prstGeom prst="rect">
            <a:avLst/>
          </a:prstGeom>
        </p:spPr>
        <p:txBody>
          <a:bodyPr vert="horz" wrap="square" lIns="0" tIns="0" rIns="0" bIns="0" rtlCol="0">
            <a:spAutoFit/>
          </a:bodyPr>
          <a:lstStyle/>
          <a:p>
            <a:pPr marL="0" marR="0">
              <a:lnSpc>
                <a:spcPts val="635"/>
              </a:lnSpc>
              <a:spcBef>
                <a:spcPts val="0"/>
              </a:spcBef>
              <a:spcAft>
                <a:spcPts val="0"/>
              </a:spcAft>
            </a:pPr>
            <a:r>
              <a:rPr sz="650" spc="-14" dirty="0">
                <a:solidFill>
                  <a:srgbClr val="000000"/>
                </a:solidFill>
                <a:latin typeface="SimSun"/>
                <a:cs typeface="SimSun"/>
              </a:rPr>
              <a:t>这是一个未知数学期望</a:t>
            </a:r>
            <a:r>
              <a:rPr sz="650" spc="395" dirty="0">
                <a:solidFill>
                  <a:srgbClr val="000000"/>
                </a:solidFill>
                <a:latin typeface="SimSun"/>
                <a:cs typeface="SimSun"/>
              </a:rPr>
              <a:t> </a:t>
            </a:r>
            <a:r>
              <a:rPr sz="650" spc="-14" dirty="0">
                <a:solidFill>
                  <a:srgbClr val="000000"/>
                </a:solidFill>
                <a:latin typeface="SimSun"/>
                <a:cs typeface="SimSun"/>
              </a:rPr>
              <a:t>检验方差</a:t>
            </a:r>
          </a:p>
        </p:txBody>
      </p:sp>
      <p:sp>
        <p:nvSpPr>
          <p:cNvPr id="9" name="object 9"/>
          <p:cNvSpPr txBox="1"/>
          <p:nvPr/>
        </p:nvSpPr>
        <p:spPr>
          <a:xfrm>
            <a:off x="2052385" y="621337"/>
            <a:ext cx="931245" cy="204241"/>
          </a:xfrm>
          <a:prstGeom prst="rect">
            <a:avLst/>
          </a:prstGeom>
        </p:spPr>
        <p:txBody>
          <a:bodyPr vert="horz" wrap="square" lIns="0" tIns="0" rIns="0" bIns="0" rtlCol="0">
            <a:spAutoFit/>
          </a:bodyPr>
          <a:lstStyle/>
          <a:p>
            <a:pPr marL="0" marR="0">
              <a:lnSpc>
                <a:spcPts val="635"/>
              </a:lnSpc>
              <a:spcBef>
                <a:spcPts val="0"/>
              </a:spcBef>
              <a:spcAft>
                <a:spcPts val="0"/>
              </a:spcAft>
            </a:pPr>
            <a:r>
              <a:rPr sz="650" spc="-14" dirty="0">
                <a:solidFill>
                  <a:srgbClr val="000000"/>
                </a:solidFill>
                <a:latin typeface="SimSun"/>
                <a:cs typeface="SimSun"/>
              </a:rPr>
              <a:t>的问题，求解步骤如下</a:t>
            </a:r>
          </a:p>
        </p:txBody>
      </p:sp>
      <p:sp>
        <p:nvSpPr>
          <p:cNvPr id="10" name="object 10"/>
          <p:cNvSpPr txBox="1"/>
          <p:nvPr/>
        </p:nvSpPr>
        <p:spPr>
          <a:xfrm>
            <a:off x="2951376" y="621337"/>
            <a:ext cx="204241" cy="204241"/>
          </a:xfrm>
          <a:prstGeom prst="rect">
            <a:avLst/>
          </a:prstGeom>
        </p:spPr>
        <p:txBody>
          <a:bodyPr vert="horz" wrap="square" lIns="0" tIns="0" rIns="0" bIns="0" rtlCol="0">
            <a:spAutoFit/>
          </a:bodyPr>
          <a:lstStyle/>
          <a:p>
            <a:pPr marL="0" marR="0">
              <a:lnSpc>
                <a:spcPts val="635"/>
              </a:lnSpc>
              <a:spcBef>
                <a:spcPts val="0"/>
              </a:spcBef>
              <a:spcAft>
                <a:spcPts val="0"/>
              </a:spcAft>
            </a:pPr>
            <a:r>
              <a:rPr sz="650" dirty="0">
                <a:solidFill>
                  <a:srgbClr val="000000"/>
                </a:solidFill>
                <a:latin typeface="SimSun"/>
                <a:cs typeface="SimSun"/>
              </a:rPr>
              <a:t>：</a:t>
            </a:r>
          </a:p>
        </p:txBody>
      </p:sp>
      <p:sp>
        <p:nvSpPr>
          <p:cNvPr id="11" name="object 11"/>
          <p:cNvSpPr txBox="1"/>
          <p:nvPr/>
        </p:nvSpPr>
        <p:spPr>
          <a:xfrm>
            <a:off x="429791" y="766398"/>
            <a:ext cx="1001114" cy="285982"/>
          </a:xfrm>
          <a:prstGeom prst="rect">
            <a:avLst/>
          </a:prstGeom>
        </p:spPr>
        <p:txBody>
          <a:bodyPr vert="horz" wrap="square" lIns="0" tIns="0" rIns="0" bIns="0" rtlCol="0">
            <a:spAutoFit/>
          </a:bodyPr>
          <a:lstStyle/>
          <a:p>
            <a:pPr marL="0" marR="0">
              <a:lnSpc>
                <a:spcPts val="1050"/>
              </a:lnSpc>
              <a:spcBef>
                <a:spcPts val="0"/>
              </a:spcBef>
              <a:spcAft>
                <a:spcPts val="0"/>
              </a:spcAft>
            </a:pPr>
            <a:r>
              <a:rPr sz="1000" spc="-126" baseline="21000" dirty="0">
                <a:solidFill>
                  <a:srgbClr val="000000"/>
                </a:solidFill>
                <a:latin typeface="SimSun"/>
                <a:cs typeface="SimSun"/>
              </a:rPr>
              <a:t>（</a:t>
            </a:r>
            <a:r>
              <a:rPr sz="1000" spc="-162" baseline="21000" dirty="0">
                <a:solidFill>
                  <a:srgbClr val="000000"/>
                </a:solidFill>
                <a:latin typeface="IFFBPT+TimesNewRomanPS-BoldMT"/>
                <a:cs typeface="IFFBPT+TimesNewRomanPS-BoldMT"/>
              </a:rPr>
              <a:t>1</a:t>
            </a:r>
            <a:r>
              <a:rPr sz="1000" spc="-14" baseline="21000" dirty="0">
                <a:solidFill>
                  <a:srgbClr val="000000"/>
                </a:solidFill>
                <a:latin typeface="SimSun"/>
                <a:cs typeface="SimSun"/>
              </a:rPr>
              <a:t>）提出零假设</a:t>
            </a:r>
            <a:r>
              <a:rPr sz="1000" spc="19" baseline="21000" dirty="0">
                <a:solidFill>
                  <a:srgbClr val="000000"/>
                </a:solidFill>
                <a:latin typeface="SimSun"/>
                <a:cs typeface="SimSun"/>
              </a:rPr>
              <a:t> </a:t>
            </a:r>
            <a:r>
              <a:rPr sz="950" dirty="0">
                <a:solidFill>
                  <a:srgbClr val="000000"/>
                </a:solidFill>
                <a:latin typeface="IFFBPT+TimesNewRomanPS-BoldMT"/>
                <a:cs typeface="IFFBPT+TimesNewRomanPS-BoldMT"/>
              </a:rPr>
              <a:t>H</a:t>
            </a:r>
            <a:r>
              <a:rPr sz="950" spc="50" dirty="0">
                <a:solidFill>
                  <a:srgbClr val="000000"/>
                </a:solidFill>
                <a:latin typeface="IFFBPT+TimesNewRomanPS-BoldMT"/>
                <a:cs typeface="IFFBPT+TimesNewRomanPS-BoldMT"/>
              </a:rPr>
              <a:t> </a:t>
            </a:r>
            <a:r>
              <a:rPr sz="650" dirty="0">
                <a:solidFill>
                  <a:srgbClr val="000000"/>
                </a:solidFill>
                <a:latin typeface="SimSun"/>
                <a:cs typeface="SimSun"/>
              </a:rPr>
              <a:t>：</a:t>
            </a:r>
          </a:p>
        </p:txBody>
      </p:sp>
      <p:sp>
        <p:nvSpPr>
          <p:cNvPr id="12" name="object 12"/>
          <p:cNvSpPr txBox="1"/>
          <p:nvPr/>
        </p:nvSpPr>
        <p:spPr>
          <a:xfrm>
            <a:off x="1239172" y="751566"/>
            <a:ext cx="253714" cy="328751"/>
          </a:xfrm>
          <a:prstGeom prst="rect">
            <a:avLst/>
          </a:prstGeom>
        </p:spPr>
        <p:txBody>
          <a:bodyPr vert="horz" wrap="square" lIns="0" tIns="0" rIns="0" bIns="0" rtlCol="0">
            <a:spAutoFit/>
          </a:bodyPr>
          <a:lstStyle/>
          <a:p>
            <a:pPr marL="0" marR="0">
              <a:lnSpc>
                <a:spcPts val="1165"/>
              </a:lnSpc>
              <a:spcBef>
                <a:spcPts val="0"/>
              </a:spcBef>
              <a:spcAft>
                <a:spcPts val="0"/>
              </a:spcAft>
            </a:pPr>
            <a:r>
              <a:rPr sz="950" dirty="0">
                <a:solidFill>
                  <a:srgbClr val="000000"/>
                </a:solidFill>
                <a:latin typeface="BTCIPT+SymbolMT"/>
                <a:cs typeface="BTCIPT+SymbolMT"/>
              </a:rPr>
              <a:t>σ</a:t>
            </a:r>
          </a:p>
        </p:txBody>
      </p:sp>
      <p:sp>
        <p:nvSpPr>
          <p:cNvPr id="13" name="object 13"/>
          <p:cNvSpPr txBox="1"/>
          <p:nvPr/>
        </p:nvSpPr>
        <p:spPr>
          <a:xfrm>
            <a:off x="1324669" y="757268"/>
            <a:ext cx="90129" cy="118622"/>
          </a:xfrm>
          <a:prstGeom prst="rect">
            <a:avLst/>
          </a:prstGeom>
        </p:spPr>
        <p:txBody>
          <a:bodyPr vert="horz" wrap="square" lIns="0" tIns="0" rIns="0" bIns="0" rtlCol="0">
            <a:spAutoFit/>
          </a:bodyPr>
          <a:lstStyle/>
          <a:p>
            <a:pPr marL="0" marR="0">
              <a:lnSpc>
                <a:spcPts val="410"/>
              </a:lnSpc>
              <a:spcBef>
                <a:spcPts val="0"/>
              </a:spcBef>
              <a:spcAft>
                <a:spcPts val="0"/>
              </a:spcAft>
            </a:pPr>
            <a:r>
              <a:rPr sz="350" dirty="0">
                <a:solidFill>
                  <a:srgbClr val="000000"/>
                </a:solidFill>
                <a:latin typeface="IFFBPT+TimesNewRomanPS-BoldMT"/>
                <a:cs typeface="IFFBPT+TimesNewRomanPS-BoldMT"/>
              </a:rPr>
              <a:t>2</a:t>
            </a:r>
          </a:p>
        </p:txBody>
      </p:sp>
      <p:sp>
        <p:nvSpPr>
          <p:cNvPr id="14" name="object 14"/>
          <p:cNvSpPr txBox="1"/>
          <p:nvPr/>
        </p:nvSpPr>
        <p:spPr>
          <a:xfrm>
            <a:off x="1372191" y="767309"/>
            <a:ext cx="167959" cy="222342"/>
          </a:xfrm>
          <a:prstGeom prst="rect">
            <a:avLst/>
          </a:prstGeom>
        </p:spPr>
        <p:txBody>
          <a:bodyPr vert="horz" wrap="square" lIns="0" tIns="0" rIns="0" bIns="0" rtlCol="0">
            <a:spAutoFit/>
          </a:bodyPr>
          <a:lstStyle/>
          <a:p>
            <a:pPr marL="0" marR="0">
              <a:lnSpc>
                <a:spcPts val="775"/>
              </a:lnSpc>
              <a:spcBef>
                <a:spcPts val="0"/>
              </a:spcBef>
              <a:spcAft>
                <a:spcPts val="0"/>
              </a:spcAft>
            </a:pPr>
            <a:r>
              <a:rPr sz="650" dirty="0">
                <a:solidFill>
                  <a:srgbClr val="000000"/>
                </a:solidFill>
                <a:latin typeface="BTCIPT+SymbolMT"/>
                <a:cs typeface="BTCIPT+SymbolMT"/>
              </a:rPr>
              <a:t>=</a:t>
            </a:r>
          </a:p>
        </p:txBody>
      </p:sp>
      <p:sp>
        <p:nvSpPr>
          <p:cNvPr id="15" name="object 15"/>
          <p:cNvSpPr txBox="1"/>
          <p:nvPr/>
        </p:nvSpPr>
        <p:spPr>
          <a:xfrm>
            <a:off x="1442342" y="765361"/>
            <a:ext cx="461427" cy="314557"/>
          </a:xfrm>
          <a:prstGeom prst="rect">
            <a:avLst/>
          </a:prstGeom>
        </p:spPr>
        <p:txBody>
          <a:bodyPr vert="horz" wrap="square" lIns="0" tIns="0" rIns="0" bIns="0" rtlCol="0">
            <a:spAutoFit/>
          </a:bodyPr>
          <a:lstStyle/>
          <a:p>
            <a:pPr marL="0" marR="0">
              <a:lnSpc>
                <a:spcPts val="1050"/>
              </a:lnSpc>
              <a:spcBef>
                <a:spcPts val="0"/>
              </a:spcBef>
              <a:spcAft>
                <a:spcPts val="0"/>
              </a:spcAft>
            </a:pPr>
            <a:r>
              <a:rPr sz="950" spc="18" dirty="0">
                <a:solidFill>
                  <a:srgbClr val="000000"/>
                </a:solidFill>
                <a:latin typeface="IFFBPT+TimesNewRomanPS-BoldMT"/>
                <a:cs typeface="IFFBPT+TimesNewRomanPS-BoldMT"/>
              </a:rPr>
              <a:t>0.108</a:t>
            </a:r>
          </a:p>
        </p:txBody>
      </p:sp>
      <p:sp>
        <p:nvSpPr>
          <p:cNvPr id="16" name="object 16"/>
          <p:cNvSpPr txBox="1"/>
          <p:nvPr/>
        </p:nvSpPr>
        <p:spPr>
          <a:xfrm>
            <a:off x="1741678" y="757268"/>
            <a:ext cx="90129" cy="118622"/>
          </a:xfrm>
          <a:prstGeom prst="rect">
            <a:avLst/>
          </a:prstGeom>
        </p:spPr>
        <p:txBody>
          <a:bodyPr vert="horz" wrap="square" lIns="0" tIns="0" rIns="0" bIns="0" rtlCol="0">
            <a:spAutoFit/>
          </a:bodyPr>
          <a:lstStyle/>
          <a:p>
            <a:pPr marL="0" marR="0">
              <a:lnSpc>
                <a:spcPts val="410"/>
              </a:lnSpc>
              <a:spcBef>
                <a:spcPts val="0"/>
              </a:spcBef>
              <a:spcAft>
                <a:spcPts val="0"/>
              </a:spcAft>
            </a:pPr>
            <a:r>
              <a:rPr sz="350" dirty="0">
                <a:solidFill>
                  <a:srgbClr val="000000"/>
                </a:solidFill>
                <a:latin typeface="IFFBPT+TimesNewRomanPS-BoldMT"/>
                <a:cs typeface="IFFBPT+TimesNewRomanPS-BoldMT"/>
              </a:rPr>
              <a:t>2</a:t>
            </a:r>
          </a:p>
        </p:txBody>
      </p:sp>
      <p:sp>
        <p:nvSpPr>
          <p:cNvPr id="17" name="object 17"/>
          <p:cNvSpPr txBox="1"/>
          <p:nvPr/>
        </p:nvSpPr>
        <p:spPr>
          <a:xfrm>
            <a:off x="1175274" y="836510"/>
            <a:ext cx="90129" cy="118622"/>
          </a:xfrm>
          <a:prstGeom prst="rect">
            <a:avLst/>
          </a:prstGeom>
        </p:spPr>
        <p:txBody>
          <a:bodyPr vert="horz" wrap="square" lIns="0" tIns="0" rIns="0" bIns="0" rtlCol="0">
            <a:spAutoFit/>
          </a:bodyPr>
          <a:lstStyle/>
          <a:p>
            <a:pPr marL="0" marR="0">
              <a:lnSpc>
                <a:spcPts val="410"/>
              </a:lnSpc>
              <a:spcBef>
                <a:spcPts val="0"/>
              </a:spcBef>
              <a:spcAft>
                <a:spcPts val="0"/>
              </a:spcAft>
            </a:pPr>
            <a:r>
              <a:rPr sz="350" dirty="0">
                <a:solidFill>
                  <a:srgbClr val="000000"/>
                </a:solidFill>
                <a:latin typeface="IFFBPT+TimesNewRomanPS-BoldMT"/>
                <a:cs typeface="IFFBPT+TimesNewRomanPS-BoldMT"/>
              </a:rPr>
              <a:t>0</a:t>
            </a:r>
          </a:p>
        </p:txBody>
      </p:sp>
      <p:sp>
        <p:nvSpPr>
          <p:cNvPr id="18" name="object 18"/>
          <p:cNvSpPr txBox="1"/>
          <p:nvPr/>
        </p:nvSpPr>
        <p:spPr>
          <a:xfrm>
            <a:off x="429791" y="905925"/>
            <a:ext cx="2174205" cy="264551"/>
          </a:xfrm>
          <a:prstGeom prst="rect">
            <a:avLst/>
          </a:prstGeom>
        </p:spPr>
        <p:txBody>
          <a:bodyPr vert="horz" wrap="square" lIns="0" tIns="0" rIns="0" bIns="0" rtlCol="0">
            <a:spAutoFit/>
          </a:bodyPr>
          <a:lstStyle/>
          <a:p>
            <a:pPr marL="0" marR="0">
              <a:lnSpc>
                <a:spcPts val="1050"/>
              </a:lnSpc>
              <a:spcBef>
                <a:spcPts val="0"/>
              </a:spcBef>
              <a:spcAft>
                <a:spcPts val="0"/>
              </a:spcAft>
            </a:pPr>
            <a:r>
              <a:rPr sz="1000" spc="-83" baseline="22000" dirty="0">
                <a:solidFill>
                  <a:srgbClr val="000000"/>
                </a:solidFill>
                <a:latin typeface="SimSun"/>
                <a:cs typeface="SimSun"/>
              </a:rPr>
              <a:t>（</a:t>
            </a:r>
            <a:r>
              <a:rPr sz="1000" spc="-141" baseline="22000" dirty="0">
                <a:solidFill>
                  <a:srgbClr val="000000"/>
                </a:solidFill>
                <a:latin typeface="IFFBPT+TimesNewRomanPS-BoldMT"/>
                <a:cs typeface="IFFBPT+TimesNewRomanPS-BoldMT"/>
              </a:rPr>
              <a:t>2</a:t>
            </a:r>
            <a:r>
              <a:rPr sz="1000" spc="-14" baseline="22000" dirty="0">
                <a:solidFill>
                  <a:srgbClr val="000000"/>
                </a:solidFill>
                <a:latin typeface="SimSun"/>
                <a:cs typeface="SimSun"/>
              </a:rPr>
              <a:t>）在</a:t>
            </a:r>
            <a:r>
              <a:rPr sz="1000" spc="-289" baseline="22000" dirty="0">
                <a:solidFill>
                  <a:srgbClr val="000000"/>
                </a:solidFill>
                <a:latin typeface="SimSun"/>
                <a:cs typeface="SimSun"/>
              </a:rPr>
              <a:t> </a:t>
            </a:r>
            <a:r>
              <a:rPr sz="950" dirty="0">
                <a:solidFill>
                  <a:srgbClr val="000000"/>
                </a:solidFill>
                <a:latin typeface="IFFBPT+TimesNewRomanPS-BoldMT"/>
                <a:cs typeface="IFFBPT+TimesNewRomanPS-BoldMT"/>
              </a:rPr>
              <a:t>H</a:t>
            </a:r>
            <a:r>
              <a:rPr sz="950" spc="149" dirty="0">
                <a:solidFill>
                  <a:srgbClr val="000000"/>
                </a:solidFill>
                <a:latin typeface="IFFBPT+TimesNewRomanPS-BoldMT"/>
                <a:cs typeface="IFFBPT+TimesNewRomanPS-BoldMT"/>
              </a:rPr>
              <a:t> </a:t>
            </a:r>
            <a:r>
              <a:rPr sz="1000" spc="-14" baseline="22000" dirty="0">
                <a:solidFill>
                  <a:srgbClr val="000000"/>
                </a:solidFill>
                <a:latin typeface="SimSun"/>
                <a:cs typeface="SimSun"/>
              </a:rPr>
              <a:t>成立下，选取关于样本</a:t>
            </a:r>
            <a:r>
              <a:rPr sz="1000" spc="221" baseline="22000" dirty="0">
                <a:solidFill>
                  <a:srgbClr val="000000"/>
                </a:solidFill>
                <a:latin typeface="SimSun"/>
                <a:cs typeface="SimSun"/>
              </a:rPr>
              <a:t> </a:t>
            </a:r>
            <a:r>
              <a:rPr sz="650" spc="-14" dirty="0">
                <a:solidFill>
                  <a:srgbClr val="000000"/>
                </a:solidFill>
                <a:latin typeface="SimSun"/>
                <a:cs typeface="SimSun"/>
              </a:rPr>
              <a:t>的检验统计量：</a:t>
            </a:r>
          </a:p>
        </p:txBody>
      </p:sp>
      <p:sp>
        <p:nvSpPr>
          <p:cNvPr id="19" name="object 19"/>
          <p:cNvSpPr txBox="1"/>
          <p:nvPr/>
        </p:nvSpPr>
        <p:spPr>
          <a:xfrm>
            <a:off x="821137" y="975778"/>
            <a:ext cx="90129" cy="118622"/>
          </a:xfrm>
          <a:prstGeom prst="rect">
            <a:avLst/>
          </a:prstGeom>
        </p:spPr>
        <p:txBody>
          <a:bodyPr vert="horz" wrap="square" lIns="0" tIns="0" rIns="0" bIns="0" rtlCol="0">
            <a:spAutoFit/>
          </a:bodyPr>
          <a:lstStyle/>
          <a:p>
            <a:pPr marL="0" marR="0">
              <a:lnSpc>
                <a:spcPts val="410"/>
              </a:lnSpc>
              <a:spcBef>
                <a:spcPts val="0"/>
              </a:spcBef>
              <a:spcAft>
                <a:spcPts val="0"/>
              </a:spcAft>
            </a:pPr>
            <a:r>
              <a:rPr sz="350" dirty="0">
                <a:solidFill>
                  <a:srgbClr val="000000"/>
                </a:solidFill>
                <a:latin typeface="IFFBPT+TimesNewRomanPS-BoldMT"/>
                <a:cs typeface="IFFBPT+TimesNewRomanPS-BoldMT"/>
              </a:rPr>
              <a:t>0</a:t>
            </a:r>
          </a:p>
        </p:txBody>
      </p:sp>
      <p:sp>
        <p:nvSpPr>
          <p:cNvPr id="20" name="object 20"/>
          <p:cNvSpPr txBox="1"/>
          <p:nvPr/>
        </p:nvSpPr>
        <p:spPr>
          <a:xfrm>
            <a:off x="669633" y="1043222"/>
            <a:ext cx="451887" cy="447707"/>
          </a:xfrm>
          <a:prstGeom prst="rect">
            <a:avLst/>
          </a:prstGeom>
        </p:spPr>
        <p:txBody>
          <a:bodyPr vert="horz" wrap="square" lIns="0" tIns="0" rIns="0" bIns="0" rtlCol="0">
            <a:spAutoFit/>
          </a:bodyPr>
          <a:lstStyle/>
          <a:p>
            <a:pPr marL="6985" marR="0">
              <a:lnSpc>
                <a:spcPts val="1050"/>
              </a:lnSpc>
              <a:spcBef>
                <a:spcPts val="0"/>
              </a:spcBef>
              <a:spcAft>
                <a:spcPts val="0"/>
              </a:spcAft>
            </a:pPr>
            <a:r>
              <a:rPr sz="800" spc="-60" dirty="0">
                <a:solidFill>
                  <a:srgbClr val="000000"/>
                </a:solidFill>
                <a:latin typeface="BTCIPT+SymbolMT"/>
                <a:cs typeface="BTCIPT+SymbolMT"/>
              </a:rPr>
              <a:t>(</a:t>
            </a:r>
            <a:r>
              <a:rPr sz="1000" baseline="-2000" dirty="0">
                <a:solidFill>
                  <a:srgbClr val="000000"/>
                </a:solidFill>
                <a:latin typeface="IFFBPT+TimesNewRomanPS-BoldMT"/>
                <a:cs typeface="IFFBPT+TimesNewRomanPS-BoldMT"/>
              </a:rPr>
              <a:t>n</a:t>
            </a:r>
            <a:r>
              <a:rPr sz="1000" spc="-77" baseline="-2000" dirty="0">
                <a:solidFill>
                  <a:srgbClr val="000000"/>
                </a:solidFill>
                <a:latin typeface="IFFBPT+TimesNewRomanPS-BoldMT"/>
                <a:cs typeface="IFFBPT+TimesNewRomanPS-BoldMT"/>
              </a:rPr>
              <a:t> </a:t>
            </a:r>
            <a:r>
              <a:rPr sz="650" dirty="0">
                <a:solidFill>
                  <a:srgbClr val="000000"/>
                </a:solidFill>
                <a:latin typeface="BTCIPT+SymbolMT"/>
                <a:cs typeface="BTCIPT+SymbolMT"/>
              </a:rPr>
              <a:t>−</a:t>
            </a:r>
            <a:r>
              <a:rPr sz="650" spc="-18" dirty="0">
                <a:solidFill>
                  <a:srgbClr val="000000"/>
                </a:solidFill>
                <a:latin typeface="BTCIPT+SymbolMT"/>
                <a:cs typeface="BTCIPT+SymbolMT"/>
              </a:rPr>
              <a:t> </a:t>
            </a:r>
            <a:r>
              <a:rPr sz="1000" spc="25" baseline="-2000" dirty="0">
                <a:solidFill>
                  <a:srgbClr val="000000"/>
                </a:solidFill>
                <a:latin typeface="IFFBPT+TimesNewRomanPS-BoldMT"/>
                <a:cs typeface="IFFBPT+TimesNewRomanPS-BoldMT"/>
              </a:rPr>
              <a:t>1</a:t>
            </a:r>
            <a:r>
              <a:rPr sz="800" spc="-39" dirty="0">
                <a:solidFill>
                  <a:srgbClr val="000000"/>
                </a:solidFill>
                <a:latin typeface="BTCIPT+SymbolMT"/>
                <a:cs typeface="BTCIPT+SymbolMT"/>
              </a:rPr>
              <a:t>)</a:t>
            </a:r>
            <a:r>
              <a:rPr sz="950" u="sng" dirty="0">
                <a:solidFill>
                  <a:srgbClr val="000000"/>
                </a:solidFill>
                <a:latin typeface="IFFBPT+TimesNewRomanPS-BoldMT"/>
                <a:cs typeface="IFFBPT+TimesNewRomanPS-BoldMT"/>
              </a:rPr>
              <a:t>s</a:t>
            </a:r>
          </a:p>
          <a:p>
            <a:pPr marL="0" marR="0">
              <a:lnSpc>
                <a:spcPts val="1050"/>
              </a:lnSpc>
              <a:spcBef>
                <a:spcPts val="125"/>
              </a:spcBef>
              <a:spcAft>
                <a:spcPts val="0"/>
              </a:spcAft>
            </a:pPr>
            <a:r>
              <a:rPr sz="950" spc="18" dirty="0">
                <a:solidFill>
                  <a:srgbClr val="000000"/>
                </a:solidFill>
                <a:latin typeface="IFFBPT+TimesNewRomanPS-BoldMT"/>
                <a:cs typeface="IFFBPT+TimesNewRomanPS-BoldMT"/>
              </a:rPr>
              <a:t>0.108</a:t>
            </a:r>
          </a:p>
        </p:txBody>
      </p:sp>
      <p:sp>
        <p:nvSpPr>
          <p:cNvPr id="21" name="object 21"/>
          <p:cNvSpPr txBox="1"/>
          <p:nvPr/>
        </p:nvSpPr>
        <p:spPr>
          <a:xfrm>
            <a:off x="962477" y="1053463"/>
            <a:ext cx="90129" cy="118622"/>
          </a:xfrm>
          <a:prstGeom prst="rect">
            <a:avLst/>
          </a:prstGeom>
        </p:spPr>
        <p:txBody>
          <a:bodyPr vert="horz" wrap="square" lIns="0" tIns="0" rIns="0" bIns="0" rtlCol="0">
            <a:spAutoFit/>
          </a:bodyPr>
          <a:lstStyle/>
          <a:p>
            <a:pPr marL="0" marR="0">
              <a:lnSpc>
                <a:spcPts val="410"/>
              </a:lnSpc>
              <a:spcBef>
                <a:spcPts val="0"/>
              </a:spcBef>
              <a:spcAft>
                <a:spcPts val="0"/>
              </a:spcAft>
            </a:pPr>
            <a:r>
              <a:rPr sz="350" dirty="0">
                <a:solidFill>
                  <a:srgbClr val="000000"/>
                </a:solidFill>
                <a:latin typeface="IFFBPT+TimesNewRomanPS-BoldMT"/>
                <a:cs typeface="IFFBPT+TimesNewRomanPS-BoldMT"/>
              </a:rPr>
              <a:t>2</a:t>
            </a:r>
          </a:p>
        </p:txBody>
      </p:sp>
      <p:sp>
        <p:nvSpPr>
          <p:cNvPr id="22" name="object 22"/>
          <p:cNvSpPr txBox="1"/>
          <p:nvPr/>
        </p:nvSpPr>
        <p:spPr>
          <a:xfrm>
            <a:off x="467235" y="1092970"/>
            <a:ext cx="247177" cy="328751"/>
          </a:xfrm>
          <a:prstGeom prst="rect">
            <a:avLst/>
          </a:prstGeom>
        </p:spPr>
        <p:txBody>
          <a:bodyPr vert="horz" wrap="square" lIns="0" tIns="0" rIns="0" bIns="0" rtlCol="0">
            <a:spAutoFit/>
          </a:bodyPr>
          <a:lstStyle/>
          <a:p>
            <a:pPr marL="0" marR="0">
              <a:lnSpc>
                <a:spcPts val="1165"/>
              </a:lnSpc>
              <a:spcBef>
                <a:spcPts val="0"/>
              </a:spcBef>
              <a:spcAft>
                <a:spcPts val="0"/>
              </a:spcAft>
            </a:pPr>
            <a:r>
              <a:rPr sz="950" dirty="0">
                <a:solidFill>
                  <a:srgbClr val="000000"/>
                </a:solidFill>
                <a:latin typeface="BTCIPT+SymbolMT"/>
                <a:cs typeface="BTCIPT+SymbolMT"/>
              </a:rPr>
              <a:t>χ</a:t>
            </a:r>
          </a:p>
        </p:txBody>
      </p:sp>
      <p:sp>
        <p:nvSpPr>
          <p:cNvPr id="23" name="object 23"/>
          <p:cNvSpPr txBox="1"/>
          <p:nvPr/>
        </p:nvSpPr>
        <p:spPr>
          <a:xfrm>
            <a:off x="544427" y="1098674"/>
            <a:ext cx="90129" cy="118622"/>
          </a:xfrm>
          <a:prstGeom prst="rect">
            <a:avLst/>
          </a:prstGeom>
        </p:spPr>
        <p:txBody>
          <a:bodyPr vert="horz" wrap="square" lIns="0" tIns="0" rIns="0" bIns="0" rtlCol="0">
            <a:spAutoFit/>
          </a:bodyPr>
          <a:lstStyle/>
          <a:p>
            <a:pPr marL="0" marR="0">
              <a:lnSpc>
                <a:spcPts val="410"/>
              </a:lnSpc>
              <a:spcBef>
                <a:spcPts val="0"/>
              </a:spcBef>
              <a:spcAft>
                <a:spcPts val="0"/>
              </a:spcAft>
            </a:pPr>
            <a:r>
              <a:rPr sz="350" dirty="0">
                <a:solidFill>
                  <a:srgbClr val="000000"/>
                </a:solidFill>
                <a:latin typeface="IFFBPT+TimesNewRomanPS-BoldMT"/>
                <a:cs typeface="IFFBPT+TimesNewRomanPS-BoldMT"/>
              </a:rPr>
              <a:t>2</a:t>
            </a:r>
          </a:p>
        </p:txBody>
      </p:sp>
      <p:sp>
        <p:nvSpPr>
          <p:cNvPr id="24" name="object 24"/>
          <p:cNvSpPr txBox="1"/>
          <p:nvPr/>
        </p:nvSpPr>
        <p:spPr>
          <a:xfrm>
            <a:off x="1025350" y="1092970"/>
            <a:ext cx="287180" cy="243656"/>
          </a:xfrm>
          <a:prstGeom prst="rect">
            <a:avLst/>
          </a:prstGeom>
        </p:spPr>
        <p:txBody>
          <a:bodyPr vert="horz" wrap="square" lIns="0" tIns="0" rIns="0" bIns="0" rtlCol="0">
            <a:spAutoFit/>
          </a:bodyPr>
          <a:lstStyle/>
          <a:p>
            <a:pPr marL="68580" marR="0">
              <a:lnSpc>
                <a:spcPts val="1165"/>
              </a:lnSpc>
              <a:spcBef>
                <a:spcPts val="0"/>
              </a:spcBef>
              <a:spcAft>
                <a:spcPts val="0"/>
              </a:spcAft>
            </a:pPr>
            <a:r>
              <a:rPr sz="950" dirty="0" err="1">
                <a:solidFill>
                  <a:srgbClr val="000000"/>
                </a:solidFill>
                <a:latin typeface="BTCIPT+SymbolMT"/>
                <a:cs typeface="BTCIPT+SymbolMT"/>
              </a:rPr>
              <a:t>χ</a:t>
            </a:r>
          </a:p>
          <a:p>
            <a:pPr marL="0" marR="0">
              <a:lnSpc>
                <a:spcPts val="700"/>
              </a:lnSpc>
              <a:spcBef>
                <a:spcPts val="0"/>
              </a:spcBef>
              <a:spcAft>
                <a:spcPts val="0"/>
              </a:spcAft>
            </a:pPr>
            <a:endParaRPr sz="650" dirty="0">
              <a:solidFill>
                <a:srgbClr val="000000"/>
              </a:solidFill>
              <a:latin typeface="IFFBPT+TimesNewRomanPS-BoldMT"/>
              <a:cs typeface="IFFBPT+TimesNewRomanPS-BoldMT"/>
            </a:endParaRPr>
          </a:p>
        </p:txBody>
      </p:sp>
      <p:sp>
        <p:nvSpPr>
          <p:cNvPr id="25" name="object 25"/>
          <p:cNvSpPr txBox="1"/>
          <p:nvPr/>
        </p:nvSpPr>
        <p:spPr>
          <a:xfrm>
            <a:off x="1171376" y="1098674"/>
            <a:ext cx="90129" cy="118622"/>
          </a:xfrm>
          <a:prstGeom prst="rect">
            <a:avLst/>
          </a:prstGeom>
        </p:spPr>
        <p:txBody>
          <a:bodyPr vert="horz" wrap="square" lIns="0" tIns="0" rIns="0" bIns="0" rtlCol="0">
            <a:spAutoFit/>
          </a:bodyPr>
          <a:lstStyle/>
          <a:p>
            <a:pPr marL="0" marR="0">
              <a:lnSpc>
                <a:spcPts val="410"/>
              </a:lnSpc>
              <a:spcBef>
                <a:spcPts val="0"/>
              </a:spcBef>
              <a:spcAft>
                <a:spcPts val="0"/>
              </a:spcAft>
            </a:pPr>
            <a:r>
              <a:rPr sz="350" dirty="0">
                <a:solidFill>
                  <a:srgbClr val="000000"/>
                </a:solidFill>
                <a:latin typeface="IFFBPT+TimesNewRomanPS-BoldMT"/>
                <a:cs typeface="IFFBPT+TimesNewRomanPS-BoldMT"/>
              </a:rPr>
              <a:t>2</a:t>
            </a:r>
          </a:p>
        </p:txBody>
      </p:sp>
      <p:sp>
        <p:nvSpPr>
          <p:cNvPr id="26" name="object 26"/>
          <p:cNvSpPr txBox="1"/>
          <p:nvPr/>
        </p:nvSpPr>
        <p:spPr>
          <a:xfrm>
            <a:off x="1206428" y="1099604"/>
            <a:ext cx="350075" cy="273422"/>
          </a:xfrm>
          <a:prstGeom prst="rect">
            <a:avLst/>
          </a:prstGeom>
        </p:spPr>
        <p:txBody>
          <a:bodyPr vert="horz" wrap="square" lIns="0" tIns="0" rIns="0" bIns="0" rtlCol="0">
            <a:spAutoFit/>
          </a:bodyPr>
          <a:lstStyle/>
          <a:p>
            <a:pPr marL="0" marR="0">
              <a:lnSpc>
                <a:spcPts val="950"/>
              </a:lnSpc>
              <a:spcBef>
                <a:spcPts val="0"/>
              </a:spcBef>
              <a:spcAft>
                <a:spcPts val="0"/>
              </a:spcAft>
            </a:pPr>
            <a:r>
              <a:rPr sz="800" spc="-60" dirty="0">
                <a:solidFill>
                  <a:srgbClr val="000000"/>
                </a:solidFill>
                <a:latin typeface="BTCIPT+SymbolMT"/>
                <a:cs typeface="BTCIPT+SymbolMT"/>
              </a:rPr>
              <a:t>(</a:t>
            </a:r>
            <a:r>
              <a:rPr sz="650" dirty="0">
                <a:solidFill>
                  <a:srgbClr val="000000"/>
                </a:solidFill>
                <a:latin typeface="IFFBPT+TimesNewRomanPS-BoldMT"/>
                <a:cs typeface="IFFBPT+TimesNewRomanPS-BoldMT"/>
              </a:rPr>
              <a:t>n</a:t>
            </a:r>
            <a:r>
              <a:rPr sz="650" spc="10" dirty="0">
                <a:solidFill>
                  <a:srgbClr val="000000"/>
                </a:solidFill>
                <a:latin typeface="IFFBPT+TimesNewRomanPS-BoldMT"/>
                <a:cs typeface="IFFBPT+TimesNewRomanPS-BoldMT"/>
              </a:rPr>
              <a:t> </a:t>
            </a:r>
            <a:r>
              <a:rPr sz="650" dirty="0">
                <a:solidFill>
                  <a:srgbClr val="000000"/>
                </a:solidFill>
                <a:latin typeface="BTCIPT+SymbolMT"/>
                <a:cs typeface="BTCIPT+SymbolMT"/>
              </a:rPr>
              <a:t>−</a:t>
            </a:r>
            <a:r>
              <a:rPr sz="650" spc="-20" dirty="0">
                <a:solidFill>
                  <a:srgbClr val="000000"/>
                </a:solidFill>
                <a:latin typeface="BTCIPT+SymbolMT"/>
                <a:cs typeface="BTCIPT+SymbolMT"/>
              </a:rPr>
              <a:t> </a:t>
            </a:r>
            <a:r>
              <a:rPr sz="650" dirty="0">
                <a:solidFill>
                  <a:srgbClr val="000000"/>
                </a:solidFill>
                <a:latin typeface="IFFBPT+TimesNewRomanPS-BoldMT"/>
                <a:cs typeface="IFFBPT+TimesNewRomanPS-BoldMT"/>
              </a:rPr>
              <a:t>1</a:t>
            </a:r>
          </a:p>
        </p:txBody>
      </p:sp>
      <p:sp>
        <p:nvSpPr>
          <p:cNvPr id="27" name="object 27"/>
          <p:cNvSpPr txBox="1"/>
          <p:nvPr/>
        </p:nvSpPr>
        <p:spPr>
          <a:xfrm>
            <a:off x="1408314" y="1099604"/>
            <a:ext cx="182208" cy="273422"/>
          </a:xfrm>
          <a:prstGeom prst="rect">
            <a:avLst/>
          </a:prstGeom>
        </p:spPr>
        <p:txBody>
          <a:bodyPr vert="horz" wrap="square" lIns="0" tIns="0" rIns="0" bIns="0" rtlCol="0">
            <a:spAutoFit/>
          </a:bodyPr>
          <a:lstStyle/>
          <a:p>
            <a:pPr marL="0" marR="0">
              <a:lnSpc>
                <a:spcPts val="950"/>
              </a:lnSpc>
              <a:spcBef>
                <a:spcPts val="0"/>
              </a:spcBef>
              <a:spcAft>
                <a:spcPts val="0"/>
              </a:spcAft>
            </a:pPr>
            <a:r>
              <a:rPr sz="800" dirty="0">
                <a:solidFill>
                  <a:srgbClr val="000000"/>
                </a:solidFill>
                <a:latin typeface="BTCIPT+SymbolMT"/>
                <a:cs typeface="BTCIPT+SymbolMT"/>
              </a:rPr>
              <a:t>)</a:t>
            </a:r>
          </a:p>
        </p:txBody>
      </p:sp>
      <p:sp>
        <p:nvSpPr>
          <p:cNvPr id="28" name="object 28"/>
          <p:cNvSpPr txBox="1"/>
          <p:nvPr/>
        </p:nvSpPr>
        <p:spPr>
          <a:xfrm>
            <a:off x="592201" y="1119887"/>
            <a:ext cx="167959" cy="222342"/>
          </a:xfrm>
          <a:prstGeom prst="rect">
            <a:avLst/>
          </a:prstGeom>
        </p:spPr>
        <p:txBody>
          <a:bodyPr vert="horz" wrap="square" lIns="0" tIns="0" rIns="0" bIns="0" rtlCol="0">
            <a:spAutoFit/>
          </a:bodyPr>
          <a:lstStyle/>
          <a:p>
            <a:pPr marL="0" marR="0">
              <a:lnSpc>
                <a:spcPts val="775"/>
              </a:lnSpc>
              <a:spcBef>
                <a:spcPts val="0"/>
              </a:spcBef>
              <a:spcAft>
                <a:spcPts val="0"/>
              </a:spcAft>
            </a:pPr>
            <a:r>
              <a:rPr sz="650" dirty="0">
                <a:solidFill>
                  <a:srgbClr val="000000"/>
                </a:solidFill>
                <a:latin typeface="BTCIPT+SymbolMT"/>
                <a:cs typeface="BTCIPT+SymbolMT"/>
              </a:rPr>
              <a:t>=</a:t>
            </a:r>
          </a:p>
        </p:txBody>
      </p:sp>
      <p:sp>
        <p:nvSpPr>
          <p:cNvPr id="29" name="object 29"/>
          <p:cNvSpPr txBox="1"/>
          <p:nvPr/>
        </p:nvSpPr>
        <p:spPr>
          <a:xfrm>
            <a:off x="968974" y="1184785"/>
            <a:ext cx="90129" cy="118622"/>
          </a:xfrm>
          <a:prstGeom prst="rect">
            <a:avLst/>
          </a:prstGeom>
        </p:spPr>
        <p:txBody>
          <a:bodyPr vert="horz" wrap="square" lIns="0" tIns="0" rIns="0" bIns="0" rtlCol="0">
            <a:spAutoFit/>
          </a:bodyPr>
          <a:lstStyle/>
          <a:p>
            <a:pPr marL="0" marR="0">
              <a:lnSpc>
                <a:spcPts val="385"/>
              </a:lnSpc>
              <a:spcBef>
                <a:spcPts val="0"/>
              </a:spcBef>
              <a:spcAft>
                <a:spcPts val="0"/>
              </a:spcAft>
            </a:pPr>
            <a:r>
              <a:rPr sz="350" dirty="0">
                <a:solidFill>
                  <a:srgbClr val="000000"/>
                </a:solidFill>
                <a:latin typeface="IFFBPT+TimesNewRomanPS-BoldMT"/>
                <a:cs typeface="IFFBPT+TimesNewRomanPS-BoldMT"/>
              </a:rPr>
              <a:t>2</a:t>
            </a:r>
          </a:p>
        </p:txBody>
      </p:sp>
      <p:sp>
        <p:nvSpPr>
          <p:cNvPr id="30" name="object 30"/>
          <p:cNvSpPr txBox="1"/>
          <p:nvPr/>
        </p:nvSpPr>
        <p:spPr>
          <a:xfrm>
            <a:off x="1275022" y="1329672"/>
            <a:ext cx="247177" cy="328751"/>
          </a:xfrm>
          <a:prstGeom prst="rect">
            <a:avLst/>
          </a:prstGeom>
        </p:spPr>
        <p:txBody>
          <a:bodyPr vert="horz" wrap="square" lIns="0" tIns="0" rIns="0" bIns="0" rtlCol="0">
            <a:spAutoFit/>
          </a:bodyPr>
          <a:lstStyle/>
          <a:p>
            <a:pPr marL="0" marR="0">
              <a:lnSpc>
                <a:spcPts val="1165"/>
              </a:lnSpc>
              <a:spcBef>
                <a:spcPts val="0"/>
              </a:spcBef>
              <a:spcAft>
                <a:spcPts val="0"/>
              </a:spcAft>
            </a:pPr>
            <a:r>
              <a:rPr sz="950" dirty="0">
                <a:solidFill>
                  <a:srgbClr val="000000"/>
                </a:solidFill>
                <a:latin typeface="BTCIPT+SymbolMT"/>
                <a:cs typeface="BTCIPT+SymbolMT"/>
              </a:rPr>
              <a:t>χ</a:t>
            </a:r>
          </a:p>
        </p:txBody>
      </p:sp>
      <p:sp>
        <p:nvSpPr>
          <p:cNvPr id="31" name="object 31"/>
          <p:cNvSpPr txBox="1"/>
          <p:nvPr/>
        </p:nvSpPr>
        <p:spPr>
          <a:xfrm>
            <a:off x="1352209" y="1335371"/>
            <a:ext cx="90129" cy="118622"/>
          </a:xfrm>
          <a:prstGeom prst="rect">
            <a:avLst/>
          </a:prstGeom>
        </p:spPr>
        <p:txBody>
          <a:bodyPr vert="horz" wrap="square" lIns="0" tIns="0" rIns="0" bIns="0" rtlCol="0">
            <a:spAutoFit/>
          </a:bodyPr>
          <a:lstStyle/>
          <a:p>
            <a:pPr marL="0" marR="0">
              <a:lnSpc>
                <a:spcPts val="410"/>
              </a:lnSpc>
              <a:spcBef>
                <a:spcPts val="0"/>
              </a:spcBef>
              <a:spcAft>
                <a:spcPts val="0"/>
              </a:spcAft>
            </a:pPr>
            <a:r>
              <a:rPr sz="350" dirty="0">
                <a:solidFill>
                  <a:srgbClr val="000000"/>
                </a:solidFill>
                <a:latin typeface="IFFBPT+TimesNewRomanPS-BoldMT"/>
                <a:cs typeface="IFFBPT+TimesNewRomanPS-BoldMT"/>
              </a:rPr>
              <a:t>2</a:t>
            </a:r>
          </a:p>
        </p:txBody>
      </p:sp>
      <p:sp>
        <p:nvSpPr>
          <p:cNvPr id="32" name="object 32"/>
          <p:cNvSpPr txBox="1"/>
          <p:nvPr/>
        </p:nvSpPr>
        <p:spPr>
          <a:xfrm>
            <a:off x="429800" y="1356584"/>
            <a:ext cx="942399" cy="222342"/>
          </a:xfrm>
          <a:prstGeom prst="rect">
            <a:avLst/>
          </a:prstGeom>
        </p:spPr>
        <p:txBody>
          <a:bodyPr vert="horz" wrap="square" lIns="0" tIns="0" rIns="0" bIns="0" rtlCol="0">
            <a:spAutoFit/>
          </a:bodyPr>
          <a:lstStyle/>
          <a:p>
            <a:pPr marL="0" marR="0">
              <a:lnSpc>
                <a:spcPts val="775"/>
              </a:lnSpc>
              <a:spcBef>
                <a:spcPts val="0"/>
              </a:spcBef>
              <a:spcAft>
                <a:spcPts val="0"/>
              </a:spcAft>
            </a:pPr>
            <a:r>
              <a:rPr sz="650" spc="-83" dirty="0">
                <a:solidFill>
                  <a:srgbClr val="000000"/>
                </a:solidFill>
                <a:latin typeface="SimSun"/>
                <a:cs typeface="SimSun"/>
              </a:rPr>
              <a:t>（</a:t>
            </a:r>
            <a:r>
              <a:rPr sz="650" spc="-141" dirty="0">
                <a:solidFill>
                  <a:srgbClr val="000000"/>
                </a:solidFill>
                <a:latin typeface="IFFBPT+TimesNewRomanPS-BoldMT"/>
                <a:cs typeface="IFFBPT+TimesNewRomanPS-BoldMT"/>
              </a:rPr>
              <a:t>3</a:t>
            </a:r>
            <a:r>
              <a:rPr sz="650" spc="-14" dirty="0">
                <a:solidFill>
                  <a:srgbClr val="000000"/>
                </a:solidFill>
                <a:latin typeface="SimSun"/>
                <a:cs typeface="SimSun"/>
              </a:rPr>
              <a:t>）根据</a:t>
            </a:r>
            <a:r>
              <a:rPr sz="650" spc="-108" dirty="0">
                <a:solidFill>
                  <a:srgbClr val="000000"/>
                </a:solidFill>
                <a:latin typeface="SimSun"/>
                <a:cs typeface="SimSun"/>
              </a:rPr>
              <a:t> </a:t>
            </a:r>
            <a:r>
              <a:rPr sz="650" dirty="0">
                <a:solidFill>
                  <a:srgbClr val="000000"/>
                </a:solidFill>
                <a:latin typeface="BTCIPT+SymbolMT"/>
                <a:cs typeface="BTCIPT+SymbolMT"/>
              </a:rPr>
              <a:t>α</a:t>
            </a:r>
            <a:r>
              <a:rPr sz="650" spc="43" dirty="0">
                <a:solidFill>
                  <a:srgbClr val="000000"/>
                </a:solidFill>
                <a:latin typeface="BTCIPT+SymbolMT"/>
                <a:cs typeface="BTCIPT+SymbolMT"/>
              </a:rPr>
              <a:t> </a:t>
            </a:r>
            <a:r>
              <a:rPr sz="650" dirty="0">
                <a:solidFill>
                  <a:srgbClr val="000000"/>
                </a:solidFill>
                <a:latin typeface="BTCIPT+SymbolMT"/>
                <a:cs typeface="BTCIPT+SymbolMT"/>
              </a:rPr>
              <a:t>=</a:t>
            </a:r>
            <a:r>
              <a:rPr sz="650" spc="44" dirty="0">
                <a:solidFill>
                  <a:srgbClr val="000000"/>
                </a:solidFill>
                <a:latin typeface="BTCIPT+SymbolMT"/>
                <a:cs typeface="BTCIPT+SymbolMT"/>
              </a:rPr>
              <a:t> </a:t>
            </a:r>
            <a:r>
              <a:rPr sz="650" dirty="0">
                <a:solidFill>
                  <a:srgbClr val="000000"/>
                </a:solidFill>
                <a:latin typeface="IFFBPT+TimesNewRomanPS-BoldMT"/>
                <a:cs typeface="IFFBPT+TimesNewRomanPS-BoldMT"/>
              </a:rPr>
              <a:t>0.05</a:t>
            </a:r>
            <a:r>
              <a:rPr sz="650" spc="-16" dirty="0">
                <a:solidFill>
                  <a:srgbClr val="000000"/>
                </a:solidFill>
                <a:latin typeface="SimSun"/>
                <a:cs typeface="SimSun"/>
              </a:rPr>
              <a:t>，查</a:t>
            </a:r>
          </a:p>
        </p:txBody>
      </p:sp>
      <p:sp>
        <p:nvSpPr>
          <p:cNvPr id="33" name="object 33"/>
          <p:cNvSpPr txBox="1"/>
          <p:nvPr/>
        </p:nvSpPr>
        <p:spPr>
          <a:xfrm>
            <a:off x="1387511" y="1355674"/>
            <a:ext cx="1353092" cy="314557"/>
          </a:xfrm>
          <a:prstGeom prst="rect">
            <a:avLst/>
          </a:prstGeom>
        </p:spPr>
        <p:txBody>
          <a:bodyPr vert="horz" wrap="square" lIns="0" tIns="0" rIns="0" bIns="0" rtlCol="0">
            <a:spAutoFit/>
          </a:bodyPr>
          <a:lstStyle/>
          <a:p>
            <a:pPr marL="0" marR="0">
              <a:lnSpc>
                <a:spcPts val="1050"/>
              </a:lnSpc>
              <a:spcBef>
                <a:spcPts val="0"/>
              </a:spcBef>
              <a:spcAft>
                <a:spcPts val="0"/>
              </a:spcAft>
            </a:pPr>
            <a:r>
              <a:rPr sz="1000" spc="-14" baseline="21000" dirty="0">
                <a:solidFill>
                  <a:srgbClr val="000000"/>
                </a:solidFill>
                <a:latin typeface="SimSun"/>
                <a:cs typeface="SimSun"/>
              </a:rPr>
              <a:t>表，确定拒绝</a:t>
            </a:r>
            <a:r>
              <a:rPr sz="1000" baseline="21000" dirty="0">
                <a:solidFill>
                  <a:srgbClr val="000000"/>
                </a:solidFill>
                <a:latin typeface="SimSun"/>
                <a:cs typeface="SimSun"/>
              </a:rPr>
              <a:t> </a:t>
            </a:r>
            <a:r>
              <a:rPr sz="950" dirty="0">
                <a:solidFill>
                  <a:srgbClr val="000000"/>
                </a:solidFill>
                <a:latin typeface="IFFBPT+TimesNewRomanPS-BoldMT"/>
                <a:cs typeface="IFFBPT+TimesNewRomanPS-BoldMT"/>
              </a:rPr>
              <a:t>H</a:t>
            </a:r>
            <a:r>
              <a:rPr sz="950" spc="116" dirty="0">
                <a:solidFill>
                  <a:srgbClr val="000000"/>
                </a:solidFill>
                <a:latin typeface="IFFBPT+TimesNewRomanPS-BoldMT"/>
                <a:cs typeface="IFFBPT+TimesNewRomanPS-BoldMT"/>
              </a:rPr>
              <a:t> </a:t>
            </a:r>
            <a:r>
              <a:rPr sz="1000" spc="-14" baseline="21000" dirty="0">
                <a:solidFill>
                  <a:srgbClr val="000000"/>
                </a:solidFill>
                <a:latin typeface="SimSun"/>
                <a:cs typeface="SimSun"/>
              </a:rPr>
              <a:t>的临界值，使</a:t>
            </a:r>
          </a:p>
        </p:txBody>
      </p:sp>
      <p:sp>
        <p:nvSpPr>
          <p:cNvPr id="34" name="object 34"/>
          <p:cNvSpPr txBox="1"/>
          <p:nvPr/>
        </p:nvSpPr>
        <p:spPr>
          <a:xfrm>
            <a:off x="2044371" y="1425787"/>
            <a:ext cx="90129" cy="118622"/>
          </a:xfrm>
          <a:prstGeom prst="rect">
            <a:avLst/>
          </a:prstGeom>
        </p:spPr>
        <p:txBody>
          <a:bodyPr vert="horz" wrap="square" lIns="0" tIns="0" rIns="0" bIns="0" rtlCol="0">
            <a:spAutoFit/>
          </a:bodyPr>
          <a:lstStyle/>
          <a:p>
            <a:pPr marL="0" marR="0">
              <a:lnSpc>
                <a:spcPts val="410"/>
              </a:lnSpc>
              <a:spcBef>
                <a:spcPts val="0"/>
              </a:spcBef>
              <a:spcAft>
                <a:spcPts val="0"/>
              </a:spcAft>
            </a:pPr>
            <a:r>
              <a:rPr sz="350" dirty="0">
                <a:solidFill>
                  <a:srgbClr val="000000"/>
                </a:solidFill>
                <a:latin typeface="IFFBPT+TimesNewRomanPS-BoldMT"/>
                <a:cs typeface="IFFBPT+TimesNewRomanPS-BoldMT"/>
              </a:rPr>
              <a:t>0</a:t>
            </a:r>
          </a:p>
        </p:txBody>
      </p:sp>
      <p:sp>
        <p:nvSpPr>
          <p:cNvPr id="35" name="object 35"/>
          <p:cNvSpPr txBox="1"/>
          <p:nvPr/>
        </p:nvSpPr>
        <p:spPr>
          <a:xfrm>
            <a:off x="467235" y="1505048"/>
            <a:ext cx="247177" cy="328751"/>
          </a:xfrm>
          <a:prstGeom prst="rect">
            <a:avLst/>
          </a:prstGeom>
        </p:spPr>
        <p:txBody>
          <a:bodyPr vert="horz" wrap="square" lIns="0" tIns="0" rIns="0" bIns="0" rtlCol="0">
            <a:spAutoFit/>
          </a:bodyPr>
          <a:lstStyle/>
          <a:p>
            <a:pPr marL="0" marR="0">
              <a:lnSpc>
                <a:spcPts val="1165"/>
              </a:lnSpc>
              <a:spcBef>
                <a:spcPts val="0"/>
              </a:spcBef>
              <a:spcAft>
                <a:spcPts val="0"/>
              </a:spcAft>
            </a:pPr>
            <a:r>
              <a:rPr sz="950" dirty="0">
                <a:solidFill>
                  <a:srgbClr val="000000"/>
                </a:solidFill>
                <a:latin typeface="BTCIPT+SymbolMT"/>
                <a:cs typeface="BTCIPT+SymbolMT"/>
              </a:rPr>
              <a:t>χ</a:t>
            </a:r>
          </a:p>
        </p:txBody>
      </p:sp>
      <p:sp>
        <p:nvSpPr>
          <p:cNvPr id="36" name="object 36"/>
          <p:cNvSpPr txBox="1"/>
          <p:nvPr/>
        </p:nvSpPr>
        <p:spPr>
          <a:xfrm>
            <a:off x="544423" y="1510486"/>
            <a:ext cx="90129" cy="118622"/>
          </a:xfrm>
          <a:prstGeom prst="rect">
            <a:avLst/>
          </a:prstGeom>
        </p:spPr>
        <p:txBody>
          <a:bodyPr vert="horz" wrap="square" lIns="0" tIns="0" rIns="0" bIns="0" rtlCol="0">
            <a:spAutoFit/>
          </a:bodyPr>
          <a:lstStyle/>
          <a:p>
            <a:pPr marL="0" marR="0">
              <a:lnSpc>
                <a:spcPts val="410"/>
              </a:lnSpc>
              <a:spcBef>
                <a:spcPts val="0"/>
              </a:spcBef>
              <a:spcAft>
                <a:spcPts val="0"/>
              </a:spcAft>
            </a:pPr>
            <a:r>
              <a:rPr sz="350" dirty="0">
                <a:solidFill>
                  <a:srgbClr val="000000"/>
                </a:solidFill>
                <a:latin typeface="IFFBPT+TimesNewRomanPS-BoldMT"/>
                <a:cs typeface="IFFBPT+TimesNewRomanPS-BoldMT"/>
              </a:rPr>
              <a:t>2</a:t>
            </a:r>
          </a:p>
        </p:txBody>
      </p:sp>
      <p:sp>
        <p:nvSpPr>
          <p:cNvPr id="37" name="object 37"/>
          <p:cNvSpPr txBox="1"/>
          <p:nvPr/>
        </p:nvSpPr>
        <p:spPr>
          <a:xfrm>
            <a:off x="751740" y="1505048"/>
            <a:ext cx="247177" cy="328751"/>
          </a:xfrm>
          <a:prstGeom prst="rect">
            <a:avLst/>
          </a:prstGeom>
        </p:spPr>
        <p:txBody>
          <a:bodyPr vert="horz" wrap="square" lIns="0" tIns="0" rIns="0" bIns="0" rtlCol="0">
            <a:spAutoFit/>
          </a:bodyPr>
          <a:lstStyle/>
          <a:p>
            <a:pPr marL="0" marR="0">
              <a:lnSpc>
                <a:spcPts val="1165"/>
              </a:lnSpc>
              <a:spcBef>
                <a:spcPts val="0"/>
              </a:spcBef>
              <a:spcAft>
                <a:spcPts val="0"/>
              </a:spcAft>
            </a:pPr>
            <a:r>
              <a:rPr sz="950" dirty="0">
                <a:solidFill>
                  <a:srgbClr val="000000"/>
                </a:solidFill>
                <a:latin typeface="BTCIPT+SymbolMT"/>
                <a:cs typeface="BTCIPT+SymbolMT"/>
              </a:rPr>
              <a:t>χ</a:t>
            </a:r>
          </a:p>
        </p:txBody>
      </p:sp>
      <p:sp>
        <p:nvSpPr>
          <p:cNvPr id="38" name="object 38"/>
          <p:cNvSpPr txBox="1"/>
          <p:nvPr/>
        </p:nvSpPr>
        <p:spPr>
          <a:xfrm>
            <a:off x="828925" y="1510486"/>
            <a:ext cx="90129" cy="118622"/>
          </a:xfrm>
          <a:prstGeom prst="rect">
            <a:avLst/>
          </a:prstGeom>
        </p:spPr>
        <p:txBody>
          <a:bodyPr vert="horz" wrap="square" lIns="0" tIns="0" rIns="0" bIns="0" rtlCol="0">
            <a:spAutoFit/>
          </a:bodyPr>
          <a:lstStyle/>
          <a:p>
            <a:pPr marL="0" marR="0">
              <a:lnSpc>
                <a:spcPts val="410"/>
              </a:lnSpc>
              <a:spcBef>
                <a:spcPts val="0"/>
              </a:spcBef>
              <a:spcAft>
                <a:spcPts val="0"/>
              </a:spcAft>
            </a:pPr>
            <a:r>
              <a:rPr sz="350" dirty="0">
                <a:solidFill>
                  <a:srgbClr val="000000"/>
                </a:solidFill>
                <a:latin typeface="IFFBPT+TimesNewRomanPS-BoldMT"/>
                <a:cs typeface="IFFBPT+TimesNewRomanPS-BoldMT"/>
              </a:rPr>
              <a:t>2</a:t>
            </a:r>
          </a:p>
        </p:txBody>
      </p:sp>
      <p:sp>
        <p:nvSpPr>
          <p:cNvPr id="39" name="object 39"/>
          <p:cNvSpPr txBox="1"/>
          <p:nvPr/>
        </p:nvSpPr>
        <p:spPr>
          <a:xfrm>
            <a:off x="953360" y="1511677"/>
            <a:ext cx="242752" cy="179536"/>
          </a:xfrm>
          <a:prstGeom prst="rect">
            <a:avLst/>
          </a:prstGeom>
        </p:spPr>
        <p:txBody>
          <a:bodyPr vert="horz" wrap="square" lIns="0" tIns="0" rIns="0" bIns="0" rtlCol="0">
            <a:spAutoFit/>
          </a:bodyPr>
          <a:lstStyle/>
          <a:p>
            <a:pPr marL="27940">
              <a:lnSpc>
                <a:spcPts val="700"/>
              </a:lnSpc>
            </a:pPr>
            <a:r>
              <a:rPr lang="en-US" sz="650" dirty="0">
                <a:solidFill>
                  <a:srgbClr val="000000"/>
                </a:solidFill>
                <a:latin typeface="IFFBPT+TimesNewRomanPS-BoldMT"/>
                <a:cs typeface="IFFBPT+TimesNewRomanPS-BoldMT"/>
              </a:rPr>
              <a:t>(</a:t>
            </a:r>
            <a:r>
              <a:rPr sz="650" dirty="0">
                <a:solidFill>
                  <a:srgbClr val="000000"/>
                </a:solidFill>
                <a:latin typeface="IFFBPT+TimesNewRomanPS-BoldMT"/>
                <a:cs typeface="IFFBPT+TimesNewRomanPS-BoldMT"/>
              </a:rPr>
              <a:t>4</a:t>
            </a:r>
            <a:r>
              <a:rPr lang="en-US" altLang="zh-CN" sz="700" dirty="0">
                <a:solidFill>
                  <a:srgbClr val="000000"/>
                </a:solidFill>
                <a:latin typeface="BTCIPT+SymbolMT"/>
                <a:cs typeface="BTCIPT+SymbolMT"/>
              </a:rPr>
              <a:t>)</a:t>
            </a:r>
          </a:p>
          <a:p>
            <a:pPr marL="27940" marR="0">
              <a:lnSpc>
                <a:spcPts val="700"/>
              </a:lnSpc>
              <a:spcBef>
                <a:spcPts val="0"/>
              </a:spcBef>
              <a:spcAft>
                <a:spcPts val="0"/>
              </a:spcAft>
            </a:pPr>
            <a:r>
              <a:rPr sz="800" spc="123" dirty="0">
                <a:solidFill>
                  <a:srgbClr val="000000"/>
                </a:solidFill>
                <a:latin typeface="BTCIPT+SymbolMT"/>
                <a:cs typeface="BTCIPT+SymbolMT"/>
              </a:rPr>
              <a:t> </a:t>
            </a:r>
            <a:endParaRPr sz="800" dirty="0">
              <a:solidFill>
                <a:srgbClr val="000000"/>
              </a:solidFill>
              <a:latin typeface="BTCIPT+SymbolMT"/>
              <a:cs typeface="BTCIPT+SymbolMT"/>
            </a:endParaRPr>
          </a:p>
        </p:txBody>
      </p:sp>
      <p:sp>
        <p:nvSpPr>
          <p:cNvPr id="40" name="object 40"/>
          <p:cNvSpPr txBox="1"/>
          <p:nvPr/>
        </p:nvSpPr>
        <p:spPr>
          <a:xfrm>
            <a:off x="681575" y="1531707"/>
            <a:ext cx="167959" cy="222342"/>
          </a:xfrm>
          <a:prstGeom prst="rect">
            <a:avLst/>
          </a:prstGeom>
        </p:spPr>
        <p:txBody>
          <a:bodyPr vert="horz" wrap="square" lIns="0" tIns="0" rIns="0" bIns="0" rtlCol="0">
            <a:spAutoFit/>
          </a:bodyPr>
          <a:lstStyle/>
          <a:p>
            <a:pPr marL="0" marR="0">
              <a:lnSpc>
                <a:spcPts val="775"/>
              </a:lnSpc>
              <a:spcBef>
                <a:spcPts val="0"/>
              </a:spcBef>
              <a:spcAft>
                <a:spcPts val="0"/>
              </a:spcAft>
            </a:pPr>
            <a:r>
              <a:rPr sz="650" dirty="0">
                <a:solidFill>
                  <a:srgbClr val="000000"/>
                </a:solidFill>
                <a:latin typeface="BTCIPT+SymbolMT"/>
                <a:cs typeface="BTCIPT+SymbolMT"/>
              </a:rPr>
              <a:t>=</a:t>
            </a:r>
          </a:p>
        </p:txBody>
      </p:sp>
      <p:sp>
        <p:nvSpPr>
          <p:cNvPr id="41" name="object 41"/>
          <p:cNvSpPr txBox="1"/>
          <p:nvPr/>
        </p:nvSpPr>
        <p:spPr>
          <a:xfrm>
            <a:off x="1073131" y="1531707"/>
            <a:ext cx="382238" cy="222342"/>
          </a:xfrm>
          <a:prstGeom prst="rect">
            <a:avLst/>
          </a:prstGeom>
        </p:spPr>
        <p:txBody>
          <a:bodyPr vert="horz" wrap="square" lIns="0" tIns="0" rIns="0" bIns="0" rtlCol="0">
            <a:spAutoFit/>
          </a:bodyPr>
          <a:lstStyle/>
          <a:p>
            <a:pPr marL="0" marR="0">
              <a:lnSpc>
                <a:spcPts val="775"/>
              </a:lnSpc>
              <a:spcBef>
                <a:spcPts val="0"/>
              </a:spcBef>
              <a:spcAft>
                <a:spcPts val="0"/>
              </a:spcAft>
            </a:pPr>
            <a:r>
              <a:rPr sz="650" dirty="0">
                <a:solidFill>
                  <a:srgbClr val="000000"/>
                </a:solidFill>
                <a:latin typeface="BTCIPT+SymbolMT"/>
                <a:cs typeface="BTCIPT+SymbolMT"/>
              </a:rPr>
              <a:t>=</a:t>
            </a:r>
            <a:r>
              <a:rPr sz="650" spc="11" dirty="0">
                <a:solidFill>
                  <a:srgbClr val="000000"/>
                </a:solidFill>
                <a:latin typeface="BTCIPT+SymbolMT"/>
                <a:cs typeface="BTCIPT+SymbolMT"/>
              </a:rPr>
              <a:t> </a:t>
            </a:r>
            <a:r>
              <a:rPr sz="650" spc="13" dirty="0">
                <a:solidFill>
                  <a:srgbClr val="000000"/>
                </a:solidFill>
                <a:latin typeface="IFFBPT+TimesNewRomanPS-BoldMT"/>
                <a:cs typeface="IFFBPT+TimesNewRomanPS-BoldMT"/>
              </a:rPr>
              <a:t>11.14</a:t>
            </a:r>
          </a:p>
        </p:txBody>
      </p:sp>
      <p:sp>
        <p:nvSpPr>
          <p:cNvPr id="42" name="object 42"/>
          <p:cNvSpPr txBox="1"/>
          <p:nvPr/>
        </p:nvSpPr>
        <p:spPr>
          <a:xfrm>
            <a:off x="543648" y="1613376"/>
            <a:ext cx="175747" cy="118622"/>
          </a:xfrm>
          <a:prstGeom prst="rect">
            <a:avLst/>
          </a:prstGeom>
        </p:spPr>
        <p:txBody>
          <a:bodyPr vert="horz" wrap="square" lIns="0" tIns="0" rIns="0" bIns="0" rtlCol="0">
            <a:spAutoFit/>
          </a:bodyPr>
          <a:lstStyle/>
          <a:p>
            <a:pPr marL="0" marR="0">
              <a:lnSpc>
                <a:spcPts val="410"/>
              </a:lnSpc>
              <a:spcBef>
                <a:spcPts val="0"/>
              </a:spcBef>
              <a:spcAft>
                <a:spcPts val="0"/>
              </a:spcAft>
            </a:pPr>
            <a:r>
              <a:rPr sz="350" spc="15" dirty="0">
                <a:solidFill>
                  <a:srgbClr val="000000"/>
                </a:solidFill>
                <a:latin typeface="IFFBPT+TimesNewRomanPS-BoldMT"/>
                <a:cs typeface="IFFBPT+TimesNewRomanPS-BoldMT"/>
              </a:rPr>
              <a:t>0.025</a:t>
            </a:r>
          </a:p>
        </p:txBody>
      </p:sp>
      <p:sp>
        <p:nvSpPr>
          <p:cNvPr id="43" name="object 43"/>
          <p:cNvSpPr txBox="1"/>
          <p:nvPr/>
        </p:nvSpPr>
        <p:spPr>
          <a:xfrm>
            <a:off x="827887" y="1613376"/>
            <a:ext cx="176010" cy="118622"/>
          </a:xfrm>
          <a:prstGeom prst="rect">
            <a:avLst/>
          </a:prstGeom>
        </p:spPr>
        <p:txBody>
          <a:bodyPr vert="horz" wrap="square" lIns="0" tIns="0" rIns="0" bIns="0" rtlCol="0">
            <a:spAutoFit/>
          </a:bodyPr>
          <a:lstStyle/>
          <a:p>
            <a:pPr marL="0" marR="0">
              <a:lnSpc>
                <a:spcPts val="410"/>
              </a:lnSpc>
              <a:spcBef>
                <a:spcPts val="0"/>
              </a:spcBef>
              <a:spcAft>
                <a:spcPts val="0"/>
              </a:spcAft>
            </a:pPr>
            <a:r>
              <a:rPr sz="350" spc="16" dirty="0">
                <a:solidFill>
                  <a:srgbClr val="000000"/>
                </a:solidFill>
                <a:latin typeface="IFFBPT+TimesNewRomanPS-BoldMT"/>
                <a:cs typeface="IFFBPT+TimesNewRomanPS-BoldMT"/>
              </a:rPr>
              <a:t>0.025</a:t>
            </a:r>
          </a:p>
        </p:txBody>
      </p:sp>
      <p:sp>
        <p:nvSpPr>
          <p:cNvPr id="44" name="object 44"/>
          <p:cNvSpPr txBox="1"/>
          <p:nvPr/>
        </p:nvSpPr>
        <p:spPr>
          <a:xfrm>
            <a:off x="1185130" y="1699164"/>
            <a:ext cx="570947" cy="435521"/>
          </a:xfrm>
          <a:prstGeom prst="rect">
            <a:avLst/>
          </a:prstGeom>
        </p:spPr>
        <p:txBody>
          <a:bodyPr vert="horz" wrap="square" lIns="0" tIns="0" rIns="0" bIns="0" rtlCol="0">
            <a:spAutoFit/>
          </a:bodyPr>
          <a:lstStyle/>
          <a:p>
            <a:pPr marL="0" marR="0">
              <a:lnSpc>
                <a:spcPts val="1050"/>
              </a:lnSpc>
              <a:spcBef>
                <a:spcPts val="0"/>
              </a:spcBef>
              <a:spcAft>
                <a:spcPts val="0"/>
              </a:spcAft>
            </a:pPr>
            <a:r>
              <a:rPr sz="650" dirty="0">
                <a:solidFill>
                  <a:srgbClr val="000000"/>
                </a:solidFill>
                <a:latin typeface="IFFBPT+TimesNewRomanPS-BoldMT"/>
                <a:cs typeface="IFFBPT+TimesNewRomanPS-BoldMT"/>
              </a:rPr>
              <a:t>4</a:t>
            </a:r>
            <a:r>
              <a:rPr sz="650" spc="-52" dirty="0">
                <a:solidFill>
                  <a:srgbClr val="000000"/>
                </a:solidFill>
                <a:latin typeface="IFFBPT+TimesNewRomanPS-BoldMT"/>
                <a:cs typeface="IFFBPT+TimesNewRomanPS-BoldMT"/>
              </a:rPr>
              <a:t> </a:t>
            </a:r>
            <a:r>
              <a:rPr sz="650" dirty="0">
                <a:solidFill>
                  <a:srgbClr val="000000"/>
                </a:solidFill>
                <a:latin typeface="BTCIPT+SymbolMT"/>
                <a:cs typeface="BTCIPT+SymbolMT"/>
              </a:rPr>
              <a:t>×</a:t>
            </a:r>
            <a:r>
              <a:rPr sz="650" spc="-30" dirty="0">
                <a:solidFill>
                  <a:srgbClr val="000000"/>
                </a:solidFill>
                <a:latin typeface="BTCIPT+SymbolMT"/>
                <a:cs typeface="BTCIPT+SymbolMT"/>
              </a:rPr>
              <a:t> </a:t>
            </a:r>
            <a:r>
              <a:rPr sz="950" spc="18" dirty="0">
                <a:solidFill>
                  <a:srgbClr val="000000"/>
                </a:solidFill>
                <a:latin typeface="IFFBPT+TimesNewRomanPS-BoldMT"/>
                <a:cs typeface="IFFBPT+TimesNewRomanPS-BoldMT"/>
              </a:rPr>
              <a:t>0.228</a:t>
            </a:r>
          </a:p>
          <a:p>
            <a:pPr marL="58420" marR="0">
              <a:lnSpc>
                <a:spcPts val="1050"/>
              </a:lnSpc>
              <a:spcBef>
                <a:spcPts val="110"/>
              </a:spcBef>
              <a:spcAft>
                <a:spcPts val="0"/>
              </a:spcAft>
            </a:pPr>
            <a:r>
              <a:rPr sz="950" spc="18" dirty="0">
                <a:solidFill>
                  <a:srgbClr val="000000"/>
                </a:solidFill>
                <a:latin typeface="IFFBPT+TimesNewRomanPS-BoldMT"/>
                <a:cs typeface="IFFBPT+TimesNewRomanPS-BoldMT"/>
              </a:rPr>
              <a:t>0.108</a:t>
            </a:r>
          </a:p>
        </p:txBody>
      </p:sp>
      <p:sp>
        <p:nvSpPr>
          <p:cNvPr id="45" name="object 45"/>
          <p:cNvSpPr txBox="1"/>
          <p:nvPr/>
        </p:nvSpPr>
        <p:spPr>
          <a:xfrm>
            <a:off x="1601886" y="1690798"/>
            <a:ext cx="90129" cy="118622"/>
          </a:xfrm>
          <a:prstGeom prst="rect">
            <a:avLst/>
          </a:prstGeom>
        </p:spPr>
        <p:txBody>
          <a:bodyPr vert="horz" wrap="square" lIns="0" tIns="0" rIns="0" bIns="0" rtlCol="0">
            <a:spAutoFit/>
          </a:bodyPr>
          <a:lstStyle/>
          <a:p>
            <a:pPr marL="0" marR="0">
              <a:lnSpc>
                <a:spcPts val="410"/>
              </a:lnSpc>
              <a:spcBef>
                <a:spcPts val="0"/>
              </a:spcBef>
              <a:spcAft>
                <a:spcPts val="0"/>
              </a:spcAft>
            </a:pPr>
            <a:r>
              <a:rPr sz="350" dirty="0">
                <a:solidFill>
                  <a:srgbClr val="000000"/>
                </a:solidFill>
                <a:latin typeface="IFFBPT+TimesNewRomanPS-BoldMT"/>
                <a:cs typeface="IFFBPT+TimesNewRomanPS-BoldMT"/>
              </a:rPr>
              <a:t>2</a:t>
            </a:r>
          </a:p>
        </p:txBody>
      </p:sp>
      <p:sp>
        <p:nvSpPr>
          <p:cNvPr id="46" name="object 46"/>
          <p:cNvSpPr txBox="1"/>
          <p:nvPr/>
        </p:nvSpPr>
        <p:spPr>
          <a:xfrm>
            <a:off x="981422" y="1730580"/>
            <a:ext cx="247177" cy="328751"/>
          </a:xfrm>
          <a:prstGeom prst="rect">
            <a:avLst/>
          </a:prstGeom>
        </p:spPr>
        <p:txBody>
          <a:bodyPr vert="horz" wrap="square" lIns="0" tIns="0" rIns="0" bIns="0" rtlCol="0">
            <a:spAutoFit/>
          </a:bodyPr>
          <a:lstStyle/>
          <a:p>
            <a:pPr marL="0" marR="0">
              <a:lnSpc>
                <a:spcPts val="1165"/>
              </a:lnSpc>
              <a:spcBef>
                <a:spcPts val="0"/>
              </a:spcBef>
              <a:spcAft>
                <a:spcPts val="0"/>
              </a:spcAft>
            </a:pPr>
            <a:r>
              <a:rPr sz="950" dirty="0">
                <a:solidFill>
                  <a:srgbClr val="000000"/>
                </a:solidFill>
                <a:latin typeface="BTCIPT+SymbolMT"/>
                <a:cs typeface="BTCIPT+SymbolMT"/>
              </a:rPr>
              <a:t>χ</a:t>
            </a:r>
          </a:p>
        </p:txBody>
      </p:sp>
      <p:sp>
        <p:nvSpPr>
          <p:cNvPr id="47" name="object 47"/>
          <p:cNvSpPr txBox="1"/>
          <p:nvPr/>
        </p:nvSpPr>
        <p:spPr>
          <a:xfrm>
            <a:off x="1058604" y="1736009"/>
            <a:ext cx="90129" cy="118622"/>
          </a:xfrm>
          <a:prstGeom prst="rect">
            <a:avLst/>
          </a:prstGeom>
        </p:spPr>
        <p:txBody>
          <a:bodyPr vert="horz" wrap="square" lIns="0" tIns="0" rIns="0" bIns="0" rtlCol="0">
            <a:spAutoFit/>
          </a:bodyPr>
          <a:lstStyle/>
          <a:p>
            <a:pPr marL="0" marR="0">
              <a:lnSpc>
                <a:spcPts val="410"/>
              </a:lnSpc>
              <a:spcBef>
                <a:spcPts val="0"/>
              </a:spcBef>
              <a:spcAft>
                <a:spcPts val="0"/>
              </a:spcAft>
            </a:pPr>
            <a:r>
              <a:rPr sz="350" dirty="0">
                <a:solidFill>
                  <a:srgbClr val="000000"/>
                </a:solidFill>
                <a:latin typeface="IFFBPT+TimesNewRomanPS-BoldMT"/>
                <a:cs typeface="IFFBPT+TimesNewRomanPS-BoldMT"/>
              </a:rPr>
              <a:t>2</a:t>
            </a:r>
          </a:p>
        </p:txBody>
      </p:sp>
      <p:sp>
        <p:nvSpPr>
          <p:cNvPr id="48" name="object 48"/>
          <p:cNvSpPr txBox="1"/>
          <p:nvPr/>
        </p:nvSpPr>
        <p:spPr>
          <a:xfrm>
            <a:off x="429800" y="1766423"/>
            <a:ext cx="646531" cy="212879"/>
          </a:xfrm>
          <a:prstGeom prst="rect">
            <a:avLst/>
          </a:prstGeom>
        </p:spPr>
        <p:txBody>
          <a:bodyPr vert="horz" wrap="square" lIns="0" tIns="0" rIns="0" bIns="0" rtlCol="0">
            <a:spAutoFit/>
          </a:bodyPr>
          <a:lstStyle/>
          <a:p>
            <a:pPr marL="0" marR="0">
              <a:lnSpc>
                <a:spcPts val="700"/>
              </a:lnSpc>
              <a:spcBef>
                <a:spcPts val="0"/>
              </a:spcBef>
              <a:spcAft>
                <a:spcPts val="0"/>
              </a:spcAft>
            </a:pPr>
            <a:r>
              <a:rPr sz="650" spc="-93" dirty="0">
                <a:solidFill>
                  <a:srgbClr val="000000"/>
                </a:solidFill>
                <a:latin typeface="SimSun"/>
                <a:cs typeface="SimSun"/>
              </a:rPr>
              <a:t>（</a:t>
            </a:r>
            <a:r>
              <a:rPr sz="650" spc="-141" dirty="0">
                <a:solidFill>
                  <a:srgbClr val="000000"/>
                </a:solidFill>
                <a:latin typeface="IFFBPT+TimesNewRomanPS-BoldMT"/>
                <a:cs typeface="IFFBPT+TimesNewRomanPS-BoldMT"/>
              </a:rPr>
              <a:t>4</a:t>
            </a:r>
            <a:r>
              <a:rPr sz="650" spc="-14" dirty="0">
                <a:solidFill>
                  <a:srgbClr val="000000"/>
                </a:solidFill>
                <a:latin typeface="SimSun"/>
                <a:cs typeface="SimSun"/>
              </a:rPr>
              <a:t>）具体计算</a:t>
            </a:r>
          </a:p>
        </p:txBody>
      </p:sp>
      <p:sp>
        <p:nvSpPr>
          <p:cNvPr id="49" name="object 49"/>
          <p:cNvSpPr txBox="1"/>
          <p:nvPr/>
        </p:nvSpPr>
        <p:spPr>
          <a:xfrm>
            <a:off x="1106125" y="1757235"/>
            <a:ext cx="167959" cy="222342"/>
          </a:xfrm>
          <a:prstGeom prst="rect">
            <a:avLst/>
          </a:prstGeom>
        </p:spPr>
        <p:txBody>
          <a:bodyPr vert="horz" wrap="square" lIns="0" tIns="0" rIns="0" bIns="0" rtlCol="0">
            <a:spAutoFit/>
          </a:bodyPr>
          <a:lstStyle/>
          <a:p>
            <a:pPr marL="0" marR="0">
              <a:lnSpc>
                <a:spcPts val="775"/>
              </a:lnSpc>
              <a:spcBef>
                <a:spcPts val="0"/>
              </a:spcBef>
              <a:spcAft>
                <a:spcPts val="0"/>
              </a:spcAft>
            </a:pPr>
            <a:r>
              <a:rPr sz="650" dirty="0">
                <a:solidFill>
                  <a:srgbClr val="000000"/>
                </a:solidFill>
                <a:latin typeface="BTCIPT+SymbolMT"/>
                <a:cs typeface="BTCIPT+SymbolMT"/>
              </a:rPr>
              <a:t>=</a:t>
            </a:r>
          </a:p>
        </p:txBody>
      </p:sp>
      <p:sp>
        <p:nvSpPr>
          <p:cNvPr id="50" name="object 50"/>
          <p:cNvSpPr txBox="1"/>
          <p:nvPr/>
        </p:nvSpPr>
        <p:spPr>
          <a:xfrm>
            <a:off x="1656953" y="1757235"/>
            <a:ext cx="713248" cy="222342"/>
          </a:xfrm>
          <a:prstGeom prst="rect">
            <a:avLst/>
          </a:prstGeom>
        </p:spPr>
        <p:txBody>
          <a:bodyPr vert="horz" wrap="square" lIns="0" tIns="0" rIns="0" bIns="0" rtlCol="0">
            <a:spAutoFit/>
          </a:bodyPr>
          <a:lstStyle/>
          <a:p>
            <a:pPr marL="0" marR="0">
              <a:lnSpc>
                <a:spcPts val="775"/>
              </a:lnSpc>
              <a:spcBef>
                <a:spcPts val="0"/>
              </a:spcBef>
              <a:spcAft>
                <a:spcPts val="0"/>
              </a:spcAft>
            </a:pPr>
            <a:r>
              <a:rPr sz="650" dirty="0">
                <a:solidFill>
                  <a:srgbClr val="000000"/>
                </a:solidFill>
                <a:latin typeface="BTCIPT+SymbolMT"/>
                <a:cs typeface="BTCIPT+SymbolMT"/>
              </a:rPr>
              <a:t>=</a:t>
            </a:r>
            <a:r>
              <a:rPr sz="650" spc="11" dirty="0">
                <a:solidFill>
                  <a:srgbClr val="000000"/>
                </a:solidFill>
                <a:latin typeface="BTCIPT+SymbolMT"/>
                <a:cs typeface="BTCIPT+SymbolMT"/>
              </a:rPr>
              <a:t> </a:t>
            </a:r>
            <a:r>
              <a:rPr sz="650" dirty="0">
                <a:solidFill>
                  <a:srgbClr val="000000"/>
                </a:solidFill>
                <a:latin typeface="IFFBPT+TimesNewRomanPS-BoldMT"/>
                <a:cs typeface="IFFBPT+TimesNewRomanPS-BoldMT"/>
              </a:rPr>
              <a:t>17.827</a:t>
            </a:r>
            <a:r>
              <a:rPr sz="650" spc="76" dirty="0">
                <a:solidFill>
                  <a:srgbClr val="000000"/>
                </a:solidFill>
                <a:latin typeface="IFFBPT+TimesNewRomanPS-BoldMT"/>
                <a:cs typeface="IFFBPT+TimesNewRomanPS-BoldMT"/>
              </a:rPr>
              <a:t> </a:t>
            </a:r>
            <a:r>
              <a:rPr sz="650" dirty="0">
                <a:solidFill>
                  <a:srgbClr val="000000"/>
                </a:solidFill>
                <a:latin typeface="BTCIPT+SymbolMT"/>
                <a:cs typeface="BTCIPT+SymbolMT"/>
              </a:rPr>
              <a:t>&gt;</a:t>
            </a:r>
            <a:r>
              <a:rPr sz="650" spc="13" dirty="0">
                <a:solidFill>
                  <a:srgbClr val="000000"/>
                </a:solidFill>
                <a:latin typeface="BTCIPT+SymbolMT"/>
                <a:cs typeface="BTCIPT+SymbolMT"/>
              </a:rPr>
              <a:t> </a:t>
            </a:r>
            <a:r>
              <a:rPr sz="650" spc="12" dirty="0">
                <a:solidFill>
                  <a:srgbClr val="000000"/>
                </a:solidFill>
                <a:latin typeface="IFFBPT+TimesNewRomanPS-BoldMT"/>
                <a:cs typeface="IFFBPT+TimesNewRomanPS-BoldMT"/>
              </a:rPr>
              <a:t>11.14</a:t>
            </a:r>
          </a:p>
        </p:txBody>
      </p:sp>
      <p:sp>
        <p:nvSpPr>
          <p:cNvPr id="51" name="object 51"/>
          <p:cNvSpPr txBox="1"/>
          <p:nvPr/>
        </p:nvSpPr>
        <p:spPr>
          <a:xfrm>
            <a:off x="1542387" y="1819929"/>
            <a:ext cx="90129" cy="118622"/>
          </a:xfrm>
          <a:prstGeom prst="rect">
            <a:avLst/>
          </a:prstGeom>
        </p:spPr>
        <p:txBody>
          <a:bodyPr vert="horz" wrap="square" lIns="0" tIns="0" rIns="0" bIns="0" rtlCol="0">
            <a:spAutoFit/>
          </a:bodyPr>
          <a:lstStyle/>
          <a:p>
            <a:pPr marL="0" marR="0">
              <a:lnSpc>
                <a:spcPts val="410"/>
              </a:lnSpc>
              <a:spcBef>
                <a:spcPts val="0"/>
              </a:spcBef>
              <a:spcAft>
                <a:spcPts val="0"/>
              </a:spcAft>
            </a:pPr>
            <a:r>
              <a:rPr sz="350" dirty="0">
                <a:solidFill>
                  <a:srgbClr val="000000"/>
                </a:solidFill>
                <a:latin typeface="IFFBPT+TimesNewRomanPS-BoldMT"/>
                <a:cs typeface="IFFBPT+TimesNewRomanPS-BoldMT"/>
              </a:rPr>
              <a:t>2</a:t>
            </a:r>
          </a:p>
        </p:txBody>
      </p:sp>
      <p:sp>
        <p:nvSpPr>
          <p:cNvPr id="52" name="object 52"/>
          <p:cNvSpPr txBox="1"/>
          <p:nvPr/>
        </p:nvSpPr>
        <p:spPr>
          <a:xfrm>
            <a:off x="429800" y="1967281"/>
            <a:ext cx="767366" cy="248718"/>
          </a:xfrm>
          <a:prstGeom prst="rect">
            <a:avLst/>
          </a:prstGeom>
        </p:spPr>
        <p:txBody>
          <a:bodyPr vert="horz" wrap="square" lIns="0" tIns="0" rIns="0" bIns="0" rtlCol="0">
            <a:spAutoFit/>
          </a:bodyPr>
          <a:lstStyle/>
          <a:p>
            <a:pPr marL="0" marR="0">
              <a:lnSpc>
                <a:spcPts val="1165"/>
              </a:lnSpc>
              <a:spcBef>
                <a:spcPts val="0"/>
              </a:spcBef>
              <a:spcAft>
                <a:spcPts val="0"/>
              </a:spcAft>
            </a:pPr>
            <a:r>
              <a:rPr sz="650" spc="-93" dirty="0">
                <a:solidFill>
                  <a:srgbClr val="000000"/>
                </a:solidFill>
                <a:latin typeface="SimSun"/>
                <a:cs typeface="SimSun"/>
              </a:rPr>
              <a:t>（</a:t>
            </a:r>
            <a:r>
              <a:rPr sz="650" spc="-141" dirty="0">
                <a:solidFill>
                  <a:srgbClr val="000000"/>
                </a:solidFill>
                <a:latin typeface="IFFBPT+TimesNewRomanPS-BoldMT"/>
                <a:cs typeface="IFFBPT+TimesNewRomanPS-BoldMT"/>
              </a:rPr>
              <a:t>5</a:t>
            </a:r>
            <a:r>
              <a:rPr sz="650" spc="-21" dirty="0">
                <a:solidFill>
                  <a:srgbClr val="000000"/>
                </a:solidFill>
                <a:latin typeface="SimSun"/>
                <a:cs typeface="SimSun"/>
              </a:rPr>
              <a:t>）下结论：</a:t>
            </a:r>
            <a:r>
              <a:rPr sz="650" dirty="0">
                <a:solidFill>
                  <a:srgbClr val="000000"/>
                </a:solidFill>
                <a:latin typeface="PADDAV+MT-Extra"/>
                <a:cs typeface="PADDAV+MT-Extra"/>
              </a:rPr>
              <a:t>Q</a:t>
            </a:r>
            <a:r>
              <a:rPr sz="650" spc="-63" dirty="0">
                <a:solidFill>
                  <a:srgbClr val="000000"/>
                </a:solidFill>
                <a:latin typeface="Times New Roman"/>
                <a:cs typeface="Times New Roman"/>
              </a:rPr>
              <a:t> </a:t>
            </a:r>
            <a:r>
              <a:rPr sz="1400" baseline="-17000" dirty="0">
                <a:solidFill>
                  <a:srgbClr val="000000"/>
                </a:solidFill>
                <a:latin typeface="BTCIPT+SymbolMT"/>
                <a:cs typeface="BTCIPT+SymbolMT"/>
              </a:rPr>
              <a:t>χ</a:t>
            </a:r>
          </a:p>
        </p:txBody>
      </p:sp>
      <p:sp>
        <p:nvSpPr>
          <p:cNvPr id="53" name="object 53"/>
          <p:cNvSpPr txBox="1"/>
          <p:nvPr/>
        </p:nvSpPr>
        <p:spPr>
          <a:xfrm>
            <a:off x="1084324" y="1972701"/>
            <a:ext cx="90129" cy="118622"/>
          </a:xfrm>
          <a:prstGeom prst="rect">
            <a:avLst/>
          </a:prstGeom>
        </p:spPr>
        <p:txBody>
          <a:bodyPr vert="horz" wrap="square" lIns="0" tIns="0" rIns="0" bIns="0" rtlCol="0">
            <a:spAutoFit/>
          </a:bodyPr>
          <a:lstStyle/>
          <a:p>
            <a:pPr marL="0" marR="0">
              <a:lnSpc>
                <a:spcPts val="410"/>
              </a:lnSpc>
              <a:spcBef>
                <a:spcPts val="0"/>
              </a:spcBef>
              <a:spcAft>
                <a:spcPts val="0"/>
              </a:spcAft>
            </a:pPr>
            <a:r>
              <a:rPr sz="350" dirty="0">
                <a:solidFill>
                  <a:srgbClr val="000000"/>
                </a:solidFill>
                <a:latin typeface="IFFBPT+TimesNewRomanPS-BoldMT"/>
                <a:cs typeface="IFFBPT+TimesNewRomanPS-BoldMT"/>
              </a:rPr>
              <a:t>2</a:t>
            </a:r>
          </a:p>
        </p:txBody>
      </p:sp>
      <p:sp>
        <p:nvSpPr>
          <p:cNvPr id="54" name="object 54"/>
          <p:cNvSpPr txBox="1"/>
          <p:nvPr/>
        </p:nvSpPr>
        <p:spPr>
          <a:xfrm>
            <a:off x="1130813" y="1993932"/>
            <a:ext cx="167959" cy="222342"/>
          </a:xfrm>
          <a:prstGeom prst="rect">
            <a:avLst/>
          </a:prstGeom>
        </p:spPr>
        <p:txBody>
          <a:bodyPr vert="horz" wrap="square" lIns="0" tIns="0" rIns="0" bIns="0" rtlCol="0">
            <a:spAutoFit/>
          </a:bodyPr>
          <a:lstStyle/>
          <a:p>
            <a:pPr marL="0" marR="0">
              <a:lnSpc>
                <a:spcPts val="775"/>
              </a:lnSpc>
              <a:spcBef>
                <a:spcPts val="0"/>
              </a:spcBef>
              <a:spcAft>
                <a:spcPts val="0"/>
              </a:spcAft>
            </a:pPr>
            <a:r>
              <a:rPr sz="650" dirty="0">
                <a:solidFill>
                  <a:srgbClr val="000000"/>
                </a:solidFill>
                <a:latin typeface="BTCIPT+SymbolMT"/>
                <a:cs typeface="BTCIPT+SymbolMT"/>
              </a:rPr>
              <a:t>&gt;</a:t>
            </a:r>
          </a:p>
        </p:txBody>
      </p:sp>
      <p:sp>
        <p:nvSpPr>
          <p:cNvPr id="55" name="object 55"/>
          <p:cNvSpPr txBox="1"/>
          <p:nvPr/>
        </p:nvSpPr>
        <p:spPr>
          <a:xfrm>
            <a:off x="1200705" y="1967281"/>
            <a:ext cx="247177" cy="328751"/>
          </a:xfrm>
          <a:prstGeom prst="rect">
            <a:avLst/>
          </a:prstGeom>
        </p:spPr>
        <p:txBody>
          <a:bodyPr vert="horz" wrap="square" lIns="0" tIns="0" rIns="0" bIns="0" rtlCol="0">
            <a:spAutoFit/>
          </a:bodyPr>
          <a:lstStyle/>
          <a:p>
            <a:pPr marL="0" marR="0">
              <a:lnSpc>
                <a:spcPts val="1165"/>
              </a:lnSpc>
              <a:spcBef>
                <a:spcPts val="0"/>
              </a:spcBef>
              <a:spcAft>
                <a:spcPts val="0"/>
              </a:spcAft>
            </a:pPr>
            <a:r>
              <a:rPr sz="950" dirty="0">
                <a:solidFill>
                  <a:srgbClr val="000000"/>
                </a:solidFill>
                <a:latin typeface="BTCIPT+SymbolMT"/>
                <a:cs typeface="BTCIPT+SymbolMT"/>
              </a:rPr>
              <a:t>χ</a:t>
            </a:r>
          </a:p>
        </p:txBody>
      </p:sp>
      <p:sp>
        <p:nvSpPr>
          <p:cNvPr id="56" name="object 56"/>
          <p:cNvSpPr txBox="1"/>
          <p:nvPr/>
        </p:nvSpPr>
        <p:spPr>
          <a:xfrm>
            <a:off x="1278150" y="1972701"/>
            <a:ext cx="90129" cy="118622"/>
          </a:xfrm>
          <a:prstGeom prst="rect">
            <a:avLst/>
          </a:prstGeom>
        </p:spPr>
        <p:txBody>
          <a:bodyPr vert="horz" wrap="square" lIns="0" tIns="0" rIns="0" bIns="0" rtlCol="0">
            <a:spAutoFit/>
          </a:bodyPr>
          <a:lstStyle/>
          <a:p>
            <a:pPr marL="0" marR="0">
              <a:lnSpc>
                <a:spcPts val="410"/>
              </a:lnSpc>
              <a:spcBef>
                <a:spcPts val="0"/>
              </a:spcBef>
              <a:spcAft>
                <a:spcPts val="0"/>
              </a:spcAft>
            </a:pPr>
            <a:r>
              <a:rPr sz="350" dirty="0">
                <a:solidFill>
                  <a:srgbClr val="000000"/>
                </a:solidFill>
                <a:latin typeface="IFFBPT+TimesNewRomanPS-BoldMT"/>
                <a:cs typeface="IFFBPT+TimesNewRomanPS-BoldMT"/>
              </a:rPr>
              <a:t>2</a:t>
            </a:r>
          </a:p>
        </p:txBody>
      </p:sp>
      <p:sp>
        <p:nvSpPr>
          <p:cNvPr id="57" name="object 57"/>
          <p:cNvSpPr txBox="1"/>
          <p:nvPr/>
        </p:nvSpPr>
        <p:spPr>
          <a:xfrm>
            <a:off x="1378950" y="1993932"/>
            <a:ext cx="355344" cy="222343"/>
          </a:xfrm>
          <a:prstGeom prst="rect">
            <a:avLst/>
          </a:prstGeom>
        </p:spPr>
        <p:txBody>
          <a:bodyPr vert="horz" wrap="square" lIns="0" tIns="0" rIns="0" bIns="0" rtlCol="0">
            <a:spAutoFit/>
          </a:bodyPr>
          <a:lstStyle/>
          <a:p>
            <a:pPr marL="0" marR="0">
              <a:lnSpc>
                <a:spcPts val="775"/>
              </a:lnSpc>
              <a:spcBef>
                <a:spcPts val="0"/>
              </a:spcBef>
              <a:spcAft>
                <a:spcPts val="0"/>
              </a:spcAft>
            </a:pPr>
            <a:r>
              <a:rPr sz="650" spc="23" dirty="0">
                <a:solidFill>
                  <a:srgbClr val="000000"/>
                </a:solidFill>
                <a:latin typeface="IFFBPT+TimesNewRomanPS-BoldMT"/>
                <a:cs typeface="IFFBPT+TimesNewRomanPS-BoldMT"/>
              </a:rPr>
              <a:t>(n</a:t>
            </a:r>
            <a:r>
              <a:rPr sz="650" spc="-13" dirty="0">
                <a:solidFill>
                  <a:srgbClr val="000000"/>
                </a:solidFill>
                <a:latin typeface="IFFBPT+TimesNewRomanPS-BoldMT"/>
                <a:cs typeface="IFFBPT+TimesNewRomanPS-BoldMT"/>
              </a:rPr>
              <a:t> </a:t>
            </a:r>
            <a:r>
              <a:rPr sz="650" dirty="0">
                <a:solidFill>
                  <a:srgbClr val="000000"/>
                </a:solidFill>
                <a:latin typeface="BTCIPT+SymbolMT"/>
                <a:cs typeface="BTCIPT+SymbolMT"/>
              </a:rPr>
              <a:t>−</a:t>
            </a:r>
            <a:r>
              <a:rPr sz="650" spc="-18" dirty="0">
                <a:solidFill>
                  <a:srgbClr val="000000"/>
                </a:solidFill>
                <a:latin typeface="BTCIPT+SymbolMT"/>
                <a:cs typeface="BTCIPT+SymbolMT"/>
              </a:rPr>
              <a:t> </a:t>
            </a:r>
            <a:r>
              <a:rPr sz="650" spc="13" dirty="0">
                <a:solidFill>
                  <a:srgbClr val="000000"/>
                </a:solidFill>
                <a:latin typeface="IFFBPT+TimesNewRomanPS-BoldMT"/>
                <a:cs typeface="IFFBPT+TimesNewRomanPS-BoldMT"/>
              </a:rPr>
              <a:t>1)</a:t>
            </a:r>
          </a:p>
        </p:txBody>
      </p:sp>
      <p:sp>
        <p:nvSpPr>
          <p:cNvPr id="58" name="object 58"/>
          <p:cNvSpPr txBox="1"/>
          <p:nvPr/>
        </p:nvSpPr>
        <p:spPr>
          <a:xfrm>
            <a:off x="2652857" y="1978451"/>
            <a:ext cx="253714" cy="328751"/>
          </a:xfrm>
          <a:prstGeom prst="rect">
            <a:avLst/>
          </a:prstGeom>
        </p:spPr>
        <p:txBody>
          <a:bodyPr vert="horz" wrap="square" lIns="0" tIns="0" rIns="0" bIns="0" rtlCol="0">
            <a:spAutoFit/>
          </a:bodyPr>
          <a:lstStyle/>
          <a:p>
            <a:pPr marL="0" marR="0">
              <a:lnSpc>
                <a:spcPts val="1165"/>
              </a:lnSpc>
              <a:spcBef>
                <a:spcPts val="0"/>
              </a:spcBef>
              <a:spcAft>
                <a:spcPts val="0"/>
              </a:spcAft>
            </a:pPr>
            <a:r>
              <a:rPr sz="950" dirty="0">
                <a:solidFill>
                  <a:srgbClr val="000000"/>
                </a:solidFill>
                <a:latin typeface="BTCIPT+SymbolMT"/>
                <a:cs typeface="BTCIPT+SymbolMT"/>
              </a:rPr>
              <a:t>σ</a:t>
            </a:r>
          </a:p>
        </p:txBody>
      </p:sp>
      <p:sp>
        <p:nvSpPr>
          <p:cNvPr id="59" name="object 59"/>
          <p:cNvSpPr txBox="1"/>
          <p:nvPr/>
        </p:nvSpPr>
        <p:spPr>
          <a:xfrm>
            <a:off x="2738601" y="1984133"/>
            <a:ext cx="90129" cy="118622"/>
          </a:xfrm>
          <a:prstGeom prst="rect">
            <a:avLst/>
          </a:prstGeom>
        </p:spPr>
        <p:txBody>
          <a:bodyPr vert="horz" wrap="square" lIns="0" tIns="0" rIns="0" bIns="0" rtlCol="0">
            <a:spAutoFit/>
          </a:bodyPr>
          <a:lstStyle/>
          <a:p>
            <a:pPr marL="0" marR="0">
              <a:lnSpc>
                <a:spcPts val="410"/>
              </a:lnSpc>
              <a:spcBef>
                <a:spcPts val="0"/>
              </a:spcBef>
              <a:spcAft>
                <a:spcPts val="0"/>
              </a:spcAft>
            </a:pPr>
            <a:r>
              <a:rPr sz="350" dirty="0">
                <a:solidFill>
                  <a:srgbClr val="000000"/>
                </a:solidFill>
                <a:latin typeface="IFFBPT+TimesNewRomanPS-BoldMT"/>
                <a:cs typeface="IFFBPT+TimesNewRomanPS-BoldMT"/>
              </a:rPr>
              <a:t>2</a:t>
            </a:r>
          </a:p>
        </p:txBody>
      </p:sp>
      <p:sp>
        <p:nvSpPr>
          <p:cNvPr id="60" name="object 60"/>
          <p:cNvSpPr txBox="1"/>
          <p:nvPr/>
        </p:nvSpPr>
        <p:spPr>
          <a:xfrm>
            <a:off x="3257984" y="1984133"/>
            <a:ext cx="90129" cy="118622"/>
          </a:xfrm>
          <a:prstGeom prst="rect">
            <a:avLst/>
          </a:prstGeom>
        </p:spPr>
        <p:txBody>
          <a:bodyPr vert="horz" wrap="square" lIns="0" tIns="0" rIns="0" bIns="0" rtlCol="0">
            <a:spAutoFit/>
          </a:bodyPr>
          <a:lstStyle/>
          <a:p>
            <a:pPr marL="0" marR="0">
              <a:lnSpc>
                <a:spcPts val="410"/>
              </a:lnSpc>
              <a:spcBef>
                <a:spcPts val="0"/>
              </a:spcBef>
              <a:spcAft>
                <a:spcPts val="0"/>
              </a:spcAft>
            </a:pPr>
            <a:r>
              <a:rPr sz="350" dirty="0">
                <a:solidFill>
                  <a:srgbClr val="000000"/>
                </a:solidFill>
                <a:latin typeface="IFFBPT+TimesNewRomanPS-BoldMT"/>
                <a:cs typeface="IFFBPT+TimesNewRomanPS-BoldMT"/>
              </a:rPr>
              <a:t>2</a:t>
            </a:r>
          </a:p>
        </p:txBody>
      </p:sp>
      <p:sp>
        <p:nvSpPr>
          <p:cNvPr id="61" name="object 61"/>
          <p:cNvSpPr txBox="1"/>
          <p:nvPr/>
        </p:nvSpPr>
        <p:spPr>
          <a:xfrm>
            <a:off x="1791546" y="1993018"/>
            <a:ext cx="943658" cy="266932"/>
          </a:xfrm>
          <a:prstGeom prst="rect">
            <a:avLst/>
          </a:prstGeom>
        </p:spPr>
        <p:txBody>
          <a:bodyPr vert="horz" wrap="square" lIns="0" tIns="0" rIns="0" bIns="0" rtlCol="0">
            <a:spAutoFit/>
          </a:bodyPr>
          <a:lstStyle/>
          <a:p>
            <a:pPr marL="0" marR="0">
              <a:lnSpc>
                <a:spcPts val="1050"/>
              </a:lnSpc>
              <a:spcBef>
                <a:spcPts val="0"/>
              </a:spcBef>
              <a:spcAft>
                <a:spcPts val="0"/>
              </a:spcAft>
            </a:pPr>
            <a:r>
              <a:rPr sz="1000" baseline="21000" dirty="0">
                <a:solidFill>
                  <a:srgbClr val="000000"/>
                </a:solidFill>
                <a:latin typeface="BTCIPT+SymbolMT"/>
                <a:cs typeface="BTCIPT+SymbolMT"/>
              </a:rPr>
              <a:t>∴</a:t>
            </a:r>
            <a:r>
              <a:rPr sz="1000" spc="-40" baseline="21000" dirty="0">
                <a:solidFill>
                  <a:srgbClr val="000000"/>
                </a:solidFill>
                <a:latin typeface="BTCIPT+SymbolMT"/>
                <a:cs typeface="BTCIPT+SymbolMT"/>
              </a:rPr>
              <a:t> </a:t>
            </a:r>
            <a:r>
              <a:rPr sz="1000" spc="-14" baseline="21000" dirty="0">
                <a:solidFill>
                  <a:srgbClr val="000000"/>
                </a:solidFill>
                <a:latin typeface="SimSun"/>
                <a:cs typeface="SimSun"/>
              </a:rPr>
              <a:t>拒绝</a:t>
            </a:r>
            <a:r>
              <a:rPr sz="1000" spc="-279" baseline="21000" dirty="0">
                <a:solidFill>
                  <a:srgbClr val="000000"/>
                </a:solidFill>
                <a:latin typeface="SimSun"/>
                <a:cs typeface="SimSun"/>
              </a:rPr>
              <a:t> </a:t>
            </a:r>
            <a:r>
              <a:rPr sz="950" dirty="0">
                <a:solidFill>
                  <a:srgbClr val="000000"/>
                </a:solidFill>
                <a:latin typeface="IFFBPT+TimesNewRomanPS-BoldMT"/>
                <a:cs typeface="IFFBPT+TimesNewRomanPS-BoldMT"/>
              </a:rPr>
              <a:t>H</a:t>
            </a:r>
            <a:r>
              <a:rPr sz="950" spc="51" dirty="0">
                <a:solidFill>
                  <a:srgbClr val="000000"/>
                </a:solidFill>
                <a:latin typeface="IFFBPT+TimesNewRomanPS-BoldMT"/>
                <a:cs typeface="IFFBPT+TimesNewRomanPS-BoldMT"/>
              </a:rPr>
              <a:t> </a:t>
            </a:r>
            <a:r>
              <a:rPr sz="650" spc="-14" dirty="0">
                <a:solidFill>
                  <a:srgbClr val="000000"/>
                </a:solidFill>
                <a:latin typeface="SimSun"/>
                <a:cs typeface="SimSun"/>
              </a:rPr>
              <a:t>，不可认为</a:t>
            </a:r>
          </a:p>
        </p:txBody>
      </p:sp>
      <p:sp>
        <p:nvSpPr>
          <p:cNvPr id="62" name="object 62"/>
          <p:cNvSpPr txBox="1"/>
          <p:nvPr/>
        </p:nvSpPr>
        <p:spPr>
          <a:xfrm>
            <a:off x="2773673" y="1992234"/>
            <a:ext cx="764497" cy="305032"/>
          </a:xfrm>
          <a:prstGeom prst="rect">
            <a:avLst/>
          </a:prstGeom>
        </p:spPr>
        <p:txBody>
          <a:bodyPr vert="horz" wrap="square" lIns="0" tIns="0" rIns="0" bIns="0" rtlCol="0">
            <a:spAutoFit/>
          </a:bodyPr>
          <a:lstStyle/>
          <a:p>
            <a:pPr marL="0" marR="0">
              <a:lnSpc>
                <a:spcPts val="1050"/>
              </a:lnSpc>
              <a:spcBef>
                <a:spcPts val="0"/>
              </a:spcBef>
              <a:spcAft>
                <a:spcPts val="0"/>
              </a:spcAft>
            </a:pPr>
            <a:r>
              <a:rPr sz="1000" baseline="21000" dirty="0">
                <a:solidFill>
                  <a:srgbClr val="000000"/>
                </a:solidFill>
                <a:latin typeface="SimSun"/>
                <a:cs typeface="SimSun"/>
              </a:rPr>
              <a:t>仍为</a:t>
            </a:r>
            <a:r>
              <a:rPr sz="950" spc="18" dirty="0">
                <a:solidFill>
                  <a:srgbClr val="000000"/>
                </a:solidFill>
                <a:latin typeface="IFFBPT+TimesNewRomanPS-BoldMT"/>
                <a:cs typeface="IFFBPT+TimesNewRomanPS-BoldMT"/>
              </a:rPr>
              <a:t>0.108</a:t>
            </a:r>
            <a:r>
              <a:rPr sz="950" spc="116" dirty="0">
                <a:solidFill>
                  <a:srgbClr val="000000"/>
                </a:solidFill>
                <a:latin typeface="IFFBPT+TimesNewRomanPS-BoldMT"/>
                <a:cs typeface="IFFBPT+TimesNewRomanPS-BoldMT"/>
              </a:rPr>
              <a:t> </a:t>
            </a:r>
            <a:r>
              <a:rPr sz="650" dirty="0">
                <a:solidFill>
                  <a:srgbClr val="000000"/>
                </a:solidFill>
                <a:latin typeface="SimSun"/>
                <a:cs typeface="SimSun"/>
              </a:rPr>
              <a:t>。</a:t>
            </a:r>
          </a:p>
        </p:txBody>
      </p:sp>
      <p:sp>
        <p:nvSpPr>
          <p:cNvPr id="63" name="object 63"/>
          <p:cNvSpPr txBox="1"/>
          <p:nvPr/>
        </p:nvSpPr>
        <p:spPr>
          <a:xfrm>
            <a:off x="1277100" y="2070231"/>
            <a:ext cx="158212" cy="124142"/>
          </a:xfrm>
          <a:prstGeom prst="rect">
            <a:avLst/>
          </a:prstGeom>
        </p:spPr>
        <p:txBody>
          <a:bodyPr vert="horz" wrap="square" lIns="0" tIns="0" rIns="0" bIns="0" rtlCol="0">
            <a:spAutoFit/>
          </a:bodyPr>
          <a:lstStyle/>
          <a:p>
            <a:pPr marL="0" marR="0">
              <a:lnSpc>
                <a:spcPts val="450"/>
              </a:lnSpc>
              <a:spcBef>
                <a:spcPts val="0"/>
              </a:spcBef>
              <a:spcAft>
                <a:spcPts val="0"/>
              </a:spcAft>
            </a:pPr>
            <a:r>
              <a:rPr sz="350" dirty="0">
                <a:solidFill>
                  <a:srgbClr val="000000"/>
                </a:solidFill>
                <a:latin typeface="BTCIPT+SymbolMT"/>
                <a:cs typeface="BTCIPT+SymbolMT"/>
              </a:rPr>
              <a:t>α</a:t>
            </a:r>
            <a:r>
              <a:rPr sz="350" spc="25" dirty="0">
                <a:solidFill>
                  <a:srgbClr val="000000"/>
                </a:solidFill>
                <a:latin typeface="BTCIPT+SymbolMT"/>
                <a:cs typeface="BTCIPT+SymbolMT"/>
              </a:rPr>
              <a:t> </a:t>
            </a:r>
            <a:r>
              <a:rPr sz="350" dirty="0">
                <a:solidFill>
                  <a:srgbClr val="000000"/>
                </a:solidFill>
                <a:latin typeface="IFFBPT+TimesNewRomanPS-BoldMT"/>
                <a:cs typeface="IFFBPT+TimesNewRomanPS-BoldMT"/>
              </a:rPr>
              <a:t>/</a:t>
            </a:r>
            <a:r>
              <a:rPr sz="350" spc="18" dirty="0">
                <a:solidFill>
                  <a:srgbClr val="000000"/>
                </a:solidFill>
                <a:latin typeface="IFFBPT+TimesNewRomanPS-BoldMT"/>
                <a:cs typeface="IFFBPT+TimesNewRomanPS-BoldMT"/>
              </a:rPr>
              <a:t> </a:t>
            </a:r>
            <a:r>
              <a:rPr sz="350" dirty="0">
                <a:solidFill>
                  <a:srgbClr val="000000"/>
                </a:solidFill>
                <a:latin typeface="IFFBPT+TimesNewRomanPS-BoldMT"/>
                <a:cs typeface="IFFBPT+TimesNewRomanPS-BoldMT"/>
              </a:rPr>
              <a:t>2</a:t>
            </a:r>
          </a:p>
        </p:txBody>
      </p:sp>
      <p:sp>
        <p:nvSpPr>
          <p:cNvPr id="64" name="object 64"/>
          <p:cNvSpPr txBox="1"/>
          <p:nvPr/>
        </p:nvSpPr>
        <p:spPr>
          <a:xfrm>
            <a:off x="2175570" y="2063118"/>
            <a:ext cx="90129" cy="118622"/>
          </a:xfrm>
          <a:prstGeom prst="rect">
            <a:avLst/>
          </a:prstGeom>
        </p:spPr>
        <p:txBody>
          <a:bodyPr vert="horz" wrap="square" lIns="0" tIns="0" rIns="0" bIns="0" rtlCol="0">
            <a:spAutoFit/>
          </a:bodyPr>
          <a:lstStyle/>
          <a:p>
            <a:pPr marL="0" marR="0">
              <a:lnSpc>
                <a:spcPts val="410"/>
              </a:lnSpc>
              <a:spcBef>
                <a:spcPts val="0"/>
              </a:spcBef>
              <a:spcAft>
                <a:spcPts val="0"/>
              </a:spcAft>
            </a:pPr>
            <a:r>
              <a:rPr sz="350" dirty="0">
                <a:solidFill>
                  <a:srgbClr val="000000"/>
                </a:solidFill>
                <a:latin typeface="IFFBPT+TimesNewRomanPS-BoldMT"/>
                <a:cs typeface="IFFBPT+TimesNewRomanPS-BoldMT"/>
              </a:rPr>
              <a:t>0</a:t>
            </a:r>
          </a:p>
        </p:txBody>
      </p:sp>
      <mc:AlternateContent xmlns:mc="http://schemas.openxmlformats.org/markup-compatibility/2006" xmlns:p14="http://schemas.microsoft.com/office/powerpoint/2010/main">
        <mc:Choice Requires="p14">
          <p:contentPart p14:bwMode="auto" r:id="rId3">
            <p14:nvContentPartPr>
              <p14:cNvPr id="65" name="墨迹 64">
                <a:extLst>
                  <a:ext uri="{FF2B5EF4-FFF2-40B4-BE49-F238E27FC236}">
                    <a16:creationId xmlns:a16="http://schemas.microsoft.com/office/drawing/2014/main" id="{B24DF66A-DD61-1F42-B32A-2D3375C96EE0}"/>
                  </a:ext>
                </a:extLst>
              </p14:cNvPr>
              <p14:cNvContentPartPr/>
              <p14:nvPr/>
            </p14:nvContentPartPr>
            <p14:xfrm>
              <a:off x="677444" y="1183688"/>
              <a:ext cx="242280" cy="5400"/>
            </p14:xfrm>
          </p:contentPart>
        </mc:Choice>
        <mc:Fallback xmlns="">
          <p:pic>
            <p:nvPicPr>
              <p:cNvPr id="65" name="墨迹 64">
                <a:extLst>
                  <a:ext uri="{FF2B5EF4-FFF2-40B4-BE49-F238E27FC236}">
                    <a16:creationId xmlns:a16="http://schemas.microsoft.com/office/drawing/2014/main" id="{B24DF66A-DD61-1F42-B32A-2D3375C96EE0}"/>
                  </a:ext>
                </a:extLst>
              </p:cNvPr>
              <p:cNvPicPr/>
              <p:nvPr/>
            </p:nvPicPr>
            <p:blipFill>
              <a:blip r:embed="rId4"/>
              <a:stretch>
                <a:fillRect/>
              </a:stretch>
            </p:blipFill>
            <p:spPr>
              <a:xfrm>
                <a:off x="668444" y="1175048"/>
                <a:ext cx="25992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0" name="墨迹 69">
                <a:extLst>
                  <a:ext uri="{FF2B5EF4-FFF2-40B4-BE49-F238E27FC236}">
                    <a16:creationId xmlns:a16="http://schemas.microsoft.com/office/drawing/2014/main" id="{57D73B40-50AB-7E49-811C-154451E67E7C}"/>
                  </a:ext>
                </a:extLst>
              </p14:cNvPr>
              <p14:cNvContentPartPr/>
              <p14:nvPr/>
            </p14:nvContentPartPr>
            <p14:xfrm flipV="1">
              <a:off x="1015508" y="1148767"/>
              <a:ext cx="71256" cy="45719"/>
            </p14:xfrm>
          </p:contentPart>
        </mc:Choice>
        <mc:Fallback xmlns="">
          <p:pic>
            <p:nvPicPr>
              <p:cNvPr id="70" name="墨迹 69">
                <a:extLst>
                  <a:ext uri="{FF2B5EF4-FFF2-40B4-BE49-F238E27FC236}">
                    <a16:creationId xmlns:a16="http://schemas.microsoft.com/office/drawing/2014/main" id="{57D73B40-50AB-7E49-811C-154451E67E7C}"/>
                  </a:ext>
                </a:extLst>
              </p:cNvPr>
              <p:cNvPicPr/>
              <p:nvPr/>
            </p:nvPicPr>
            <p:blipFill>
              <a:blip r:embed="rId6"/>
              <a:stretch>
                <a:fillRect/>
              </a:stretch>
            </p:blipFill>
            <p:spPr>
              <a:xfrm flipV="1">
                <a:off x="1006465" y="1139475"/>
                <a:ext cx="88980" cy="63932"/>
              </a:xfrm>
              <a:prstGeom prst="rect">
                <a:avLst/>
              </a:prstGeom>
            </p:spPr>
          </p:pic>
        </mc:Fallback>
      </mc:AlternateContent>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2B91768-8582-C348-9E9E-2D6D8427FC7F}"/>
              </a:ext>
            </a:extLst>
          </p:cNvPr>
          <p:cNvSpPr>
            <a:spLocks noGrp="1"/>
          </p:cNvSpPr>
          <p:nvPr>
            <p:ph type="title"/>
          </p:nvPr>
        </p:nvSpPr>
        <p:spPr>
          <a:xfrm>
            <a:off x="511448" y="266080"/>
            <a:ext cx="2783539" cy="461691"/>
          </a:xfrm>
        </p:spPr>
        <p:txBody>
          <a:bodyPr>
            <a:normAutofit fontScale="90000"/>
          </a:bodyPr>
          <a:lstStyle/>
          <a:p>
            <a:pPr marL="0" marR="0">
              <a:lnSpc>
                <a:spcPts val="1480"/>
              </a:lnSpc>
              <a:spcBef>
                <a:spcPts val="0"/>
              </a:spcBef>
              <a:spcAft>
                <a:spcPts val="0"/>
              </a:spcAft>
            </a:pPr>
            <a:r>
              <a:rPr lang="en-US" altLang="zh-CN" sz="1400" spc="-18" dirty="0">
                <a:solidFill>
                  <a:srgbClr val="FF0000"/>
                </a:solidFill>
                <a:latin typeface="KaiTi" panose="02010609060101010101" pitchFamily="49" charset="-122"/>
                <a:ea typeface="KaiTi" panose="02010609060101010101" pitchFamily="49" charset="-122"/>
                <a:cs typeface="SimSun"/>
              </a:rPr>
              <a:t>5</a:t>
            </a:r>
            <a:r>
              <a:rPr lang="zh-CN" altLang="en-US" sz="1400" spc="-18" dirty="0">
                <a:solidFill>
                  <a:srgbClr val="FF0000"/>
                </a:solidFill>
                <a:latin typeface="KaiTi" panose="02010609060101010101" pitchFamily="49" charset="-122"/>
                <a:ea typeface="KaiTi" panose="02010609060101010101" pitchFamily="49" charset="-122"/>
                <a:cs typeface="SimSun"/>
              </a:rPr>
              <a:t>、Ｆ显著性检验：两个正态总体的假设检验</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89FD98D1-26F5-2640-9C17-1A7AB6B8C176}"/>
                  </a:ext>
                </a:extLst>
              </p:cNvPr>
              <p:cNvSpPr>
                <a:spLocks noGrp="1"/>
              </p:cNvSpPr>
              <p:nvPr>
                <p:ph idx="1"/>
              </p:nvPr>
            </p:nvSpPr>
            <p:spPr/>
            <p:txBody>
              <a:bodyPr>
                <a:noAutofit/>
              </a:bodyPr>
              <a:lstStyle/>
              <a:p>
                <a:pPr marL="0" marR="0">
                  <a:lnSpc>
                    <a:spcPts val="1090"/>
                  </a:lnSpc>
                  <a:spcBef>
                    <a:spcPts val="0"/>
                  </a:spcBef>
                  <a:spcAft>
                    <a:spcPts val="0"/>
                  </a:spcAft>
                </a:pPr>
                <a:r>
                  <a:rPr lang="zh-CN" altLang="en-US" sz="800" spc="205" dirty="0">
                    <a:solidFill>
                      <a:srgbClr val="FF0000"/>
                    </a:solidFill>
                    <a:latin typeface="KaiTi" panose="02010609060101010101" pitchFamily="49" charset="-122"/>
                    <a:ea typeface="KaiTi" panose="02010609060101010101" pitchFamily="49" charset="-122"/>
                    <a:cs typeface="SimSun"/>
                  </a:rPr>
                  <a:t>Ｆ</a:t>
                </a:r>
                <a:r>
                  <a:rPr lang="zh-CN" altLang="en-US" sz="800" dirty="0">
                    <a:solidFill>
                      <a:srgbClr val="000000"/>
                    </a:solidFill>
                    <a:latin typeface="KaiTi" panose="02010609060101010101" pitchFamily="49" charset="-122"/>
                    <a:ea typeface="KaiTi" panose="02010609060101010101" pitchFamily="49" charset="-122"/>
                    <a:cs typeface="SimSun"/>
                  </a:rPr>
                  <a:t>检验常用于检验</a:t>
                </a:r>
                <a:r>
                  <a:rPr lang="zh-CN" altLang="en-US" sz="800" dirty="0">
                    <a:solidFill>
                      <a:srgbClr val="3232CC"/>
                    </a:solidFill>
                    <a:latin typeface="KaiTi" panose="02010609060101010101" pitchFamily="49" charset="-122"/>
                    <a:ea typeface="KaiTi" panose="02010609060101010101" pitchFamily="49" charset="-122"/>
                    <a:cs typeface="SimSun"/>
                  </a:rPr>
                  <a:t>来自两个正太总体的样本</a:t>
                </a:r>
                <a:r>
                  <a:rPr lang="zh-CN" altLang="en-US" sz="800" dirty="0">
                    <a:solidFill>
                      <a:srgbClr val="000000"/>
                    </a:solidFill>
                    <a:latin typeface="KaiTi" panose="02010609060101010101" pitchFamily="49" charset="-122"/>
                    <a:ea typeface="KaiTi" panose="02010609060101010101" pitchFamily="49" charset="-122"/>
                    <a:cs typeface="SimSun"/>
                  </a:rPr>
                  <a:t>，自由度分别为</a:t>
                </a:r>
                <a14:m>
                  <m:oMath xmlns:m="http://schemas.openxmlformats.org/officeDocument/2006/math">
                    <m:sSub>
                      <m:sSubPr>
                        <m:ctrlPr>
                          <a:rPr lang="en-US" altLang="zh-CN" sz="800" i="1" smtClean="0">
                            <a:solidFill>
                              <a:srgbClr val="000000"/>
                            </a:solidFill>
                            <a:latin typeface="Cambria Math" panose="02040503050406030204" pitchFamily="18" charset="0"/>
                          </a:rPr>
                        </m:ctrlPr>
                      </m:sSubPr>
                      <m:e>
                        <m:r>
                          <a:rPr lang="en-US" altLang="zh-CN" sz="800" b="0" i="1" smtClean="0">
                            <a:solidFill>
                              <a:srgbClr val="000000"/>
                            </a:solidFill>
                            <a:latin typeface="Cambria Math" panose="02040503050406030204" pitchFamily="18" charset="0"/>
                          </a:rPr>
                          <m:t>𝑛</m:t>
                        </m:r>
                      </m:e>
                      <m:sub>
                        <m:r>
                          <a:rPr lang="en-US" altLang="zh-CN" sz="800" b="0" i="1" smtClean="0">
                            <a:solidFill>
                              <a:srgbClr val="000000"/>
                            </a:solidFill>
                            <a:latin typeface="Cambria Math" panose="02040503050406030204" pitchFamily="18" charset="0"/>
                          </a:rPr>
                          <m:t>1</m:t>
                        </m:r>
                      </m:sub>
                    </m:sSub>
                  </m:oMath>
                </a14:m>
                <a:r>
                  <a:rPr lang="zh-CN" altLang="en-US" sz="800" dirty="0">
                    <a:solidFill>
                      <a:srgbClr val="000000"/>
                    </a:solidFill>
                    <a:latin typeface="KaiTi" panose="02010609060101010101" pitchFamily="49" charset="-122"/>
                    <a:ea typeface="KaiTi" panose="02010609060101010101" pitchFamily="49" charset="-122"/>
                    <a:cs typeface="SimSun"/>
                  </a:rPr>
                  <a:t>和</a:t>
                </a:r>
                <a14:m>
                  <m:oMath xmlns:m="http://schemas.openxmlformats.org/officeDocument/2006/math">
                    <m:sSub>
                      <m:sSubPr>
                        <m:ctrlPr>
                          <a:rPr lang="en-US" altLang="zh-CN" sz="800" i="1">
                            <a:solidFill>
                              <a:srgbClr val="000000"/>
                            </a:solidFill>
                            <a:latin typeface="Cambria Math" panose="02040503050406030204" pitchFamily="18" charset="0"/>
                          </a:rPr>
                        </m:ctrlPr>
                      </m:sSubPr>
                      <m:e>
                        <m:r>
                          <a:rPr lang="en-US" altLang="zh-CN" sz="800" i="1">
                            <a:solidFill>
                              <a:srgbClr val="000000"/>
                            </a:solidFill>
                            <a:latin typeface="Cambria Math" panose="02040503050406030204" pitchFamily="18" charset="0"/>
                          </a:rPr>
                          <m:t>𝑛</m:t>
                        </m:r>
                      </m:e>
                      <m:sub>
                        <m:r>
                          <a:rPr lang="en-US" altLang="zh-CN" sz="800" b="0" i="1" smtClean="0">
                            <a:solidFill>
                              <a:srgbClr val="000000"/>
                            </a:solidFill>
                            <a:latin typeface="Cambria Math" panose="02040503050406030204" pitchFamily="18" charset="0"/>
                          </a:rPr>
                          <m:t>2</m:t>
                        </m:r>
                      </m:sub>
                    </m:sSub>
                  </m:oMath>
                </a14:m>
                <a:r>
                  <a:rPr lang="en-US" altLang="zh-CN" sz="800" b="1" spc="130" dirty="0">
                    <a:solidFill>
                      <a:srgbClr val="000000"/>
                    </a:solidFill>
                    <a:latin typeface="KaiTi" panose="02010609060101010101" pitchFamily="49" charset="-122"/>
                    <a:ea typeface="KaiTi" panose="02010609060101010101" pitchFamily="49" charset="-122"/>
                    <a:cs typeface="Tahoma"/>
                  </a:rPr>
                  <a:t> </a:t>
                </a:r>
                <a:r>
                  <a:rPr lang="zh-CN" altLang="en-US" sz="800" dirty="0">
                    <a:solidFill>
                      <a:srgbClr val="000000"/>
                    </a:solidFill>
                    <a:latin typeface="KaiTi" panose="02010609060101010101" pitchFamily="49" charset="-122"/>
                    <a:ea typeface="KaiTi" panose="02010609060101010101" pitchFamily="49" charset="-122"/>
                    <a:cs typeface="SimSun"/>
                  </a:rPr>
                  <a:t>，则对两</a:t>
                </a:r>
                <a:r>
                  <a:rPr lang="zh-CN" altLang="en-US" sz="800" dirty="0">
                    <a:solidFill>
                      <a:srgbClr val="006565"/>
                    </a:solidFill>
                    <a:latin typeface="KaiTi" panose="02010609060101010101" pitchFamily="49" charset="-122"/>
                    <a:ea typeface="KaiTi" panose="02010609060101010101" pitchFamily="49" charset="-122"/>
                    <a:cs typeface="SimSun"/>
                  </a:rPr>
                  <a:t>未</a:t>
                </a:r>
                <a:r>
                  <a:rPr lang="en-US" altLang="zh-CN" sz="100" b="1" dirty="0">
                    <a:solidFill>
                      <a:srgbClr val="000000"/>
                    </a:solidFill>
                    <a:latin typeface="KaiTi" panose="02010609060101010101" pitchFamily="49" charset="-122"/>
                    <a:ea typeface="KaiTi" panose="02010609060101010101" pitchFamily="49" charset="-122"/>
                    <a:cs typeface="Tahoma"/>
                  </a:rPr>
                  <a:t>2</a:t>
                </a:r>
                <a:r>
                  <a:rPr lang="zh-CN" altLang="en-US" sz="800" dirty="0">
                    <a:solidFill>
                      <a:srgbClr val="006565"/>
                    </a:solidFill>
                    <a:latin typeface="KaiTi" panose="02010609060101010101" pitchFamily="49" charset="-122"/>
                    <a:ea typeface="KaiTi" panose="02010609060101010101" pitchFamily="49" charset="-122"/>
                    <a:cs typeface="SimSun"/>
                  </a:rPr>
                  <a:t>知</a:t>
                </a:r>
                <a:r>
                  <a:rPr lang="zh-CN" altLang="en-US" sz="800" dirty="0">
                    <a:solidFill>
                      <a:srgbClr val="3232CC"/>
                    </a:solidFill>
                    <a:latin typeface="KaiTi" panose="02010609060101010101" pitchFamily="49" charset="-122"/>
                    <a:ea typeface="KaiTi" panose="02010609060101010101" pitchFamily="49" charset="-122"/>
                    <a:cs typeface="SimSun"/>
                  </a:rPr>
                  <a:t>总体方差</a:t>
                </a:r>
                <a:r>
                  <a:rPr lang="zh-CN" altLang="en-US" sz="800" dirty="0">
                    <a:solidFill>
                      <a:srgbClr val="FF0000"/>
                    </a:solidFill>
                    <a:latin typeface="KaiTi" panose="02010609060101010101" pitchFamily="49" charset="-122"/>
                    <a:ea typeface="KaiTi" panose="02010609060101010101" pitchFamily="49" charset="-122"/>
                    <a:cs typeface="SimSun"/>
                  </a:rPr>
                  <a:t>差异性</a:t>
                </a:r>
                <a:r>
                  <a:rPr lang="zh-CN" altLang="en-US" sz="800" dirty="0">
                    <a:solidFill>
                      <a:srgbClr val="000000"/>
                    </a:solidFill>
                    <a:latin typeface="KaiTi" panose="02010609060101010101" pitchFamily="49" charset="-122"/>
                    <a:ea typeface="KaiTi" panose="02010609060101010101" pitchFamily="49" charset="-122"/>
                    <a:cs typeface="SimSun"/>
                  </a:rPr>
                  <a:t>进行检验．检验假设</a:t>
                </a:r>
                <a:endParaRPr lang="zh-CN" altLang="en-US" sz="800" dirty="0">
                  <a:solidFill>
                    <a:srgbClr val="006565"/>
                  </a:solidFill>
                  <a:latin typeface="KaiTi" panose="02010609060101010101" pitchFamily="49" charset="-122"/>
                  <a:ea typeface="KaiTi" panose="02010609060101010101" pitchFamily="49" charset="-122"/>
                  <a:cs typeface="SimSun"/>
                </a:endParaRPr>
              </a:p>
              <a:p>
                <a:pPr marL="0">
                  <a:lnSpc>
                    <a:spcPct val="100000"/>
                  </a:lnSpc>
                  <a:spcBef>
                    <a:spcPts val="0"/>
                  </a:spcBef>
                </a:pPr>
                <a:endParaRPr lang="en-US" altLang="zh-CN" sz="800" dirty="0">
                  <a:latin typeface="KaiTi" panose="02010609060101010101" pitchFamily="49" charset="-122"/>
                  <a:ea typeface="KaiTi" panose="02010609060101010101" pitchFamily="49" charset="-122"/>
                </a:endParaRPr>
              </a:p>
              <a:p>
                <a:pPr marL="0">
                  <a:lnSpc>
                    <a:spcPct val="100000"/>
                  </a:lnSpc>
                  <a:spcBef>
                    <a:spcPts val="0"/>
                  </a:spcBef>
                </a:pPr>
                <a:r>
                  <a:rPr lang="zh-CN" altLang="en-US" sz="800" dirty="0">
                    <a:latin typeface="KaiTi" panose="02010609060101010101" pitchFamily="49" charset="-122"/>
                    <a:ea typeface="KaiTi" panose="02010609060101010101" pitchFamily="49" charset="-122"/>
                  </a:rPr>
                  <a:t>零假设</a:t>
                </a:r>
                <a14:m>
                  <m:oMath xmlns:m="http://schemas.openxmlformats.org/officeDocument/2006/math">
                    <m:sSub>
                      <m:sSubPr>
                        <m:ctrlPr>
                          <a:rPr lang="ar-AE" altLang="zh-CN" sz="800" i="1">
                            <a:solidFill>
                              <a:schemeClr val="tx1"/>
                            </a:solidFill>
                            <a:latin typeface="Cambria Math" panose="02040503050406030204" pitchFamily="18" charset="0"/>
                          </a:rPr>
                        </m:ctrlPr>
                      </m:sSubPr>
                      <m:e>
                        <m:r>
                          <a:rPr lang="zh-CN" altLang="en-US" sz="800" b="0" i="1" smtClean="0">
                            <a:solidFill>
                              <a:schemeClr val="tx1"/>
                            </a:solidFill>
                            <a:latin typeface="Cambria Math" panose="02040503050406030204" pitchFamily="18" charset="0"/>
                          </a:rPr>
                          <m:t>         </m:t>
                        </m:r>
                        <m:r>
                          <m:rPr>
                            <m:sty m:val="p"/>
                          </m:rPr>
                          <a:rPr lang="en-US" altLang="zh-CN" sz="800" i="1">
                            <a:solidFill>
                              <a:schemeClr val="tx1"/>
                            </a:solidFill>
                            <a:latin typeface="Cambria Math" panose="02040503050406030204" pitchFamily="18" charset="0"/>
                          </a:rPr>
                          <m:t>H</m:t>
                        </m:r>
                      </m:e>
                      <m:sub>
                        <m:r>
                          <a:rPr lang="ar-AE" altLang="zh-CN" sz="800" i="1">
                            <a:solidFill>
                              <a:schemeClr val="tx1"/>
                            </a:solidFill>
                            <a:latin typeface="Cambria Math" panose="02040503050406030204" pitchFamily="18" charset="0"/>
                          </a:rPr>
                          <m:t>0</m:t>
                        </m:r>
                      </m:sub>
                    </m:sSub>
                  </m:oMath>
                </a14:m>
                <a:r>
                  <a:rPr lang="zh-CN" altLang="en-US" sz="800" b="1" spc="98" dirty="0">
                    <a:solidFill>
                      <a:schemeClr val="tx1"/>
                    </a:solidFill>
                    <a:latin typeface="KaiTi" panose="02010609060101010101" pitchFamily="49" charset="-122"/>
                    <a:ea typeface="KaiTi" panose="02010609060101010101" pitchFamily="49" charset="-122"/>
                    <a:cs typeface="Tahoma"/>
                  </a:rPr>
                  <a:t>：</a:t>
                </a:r>
                <a:r>
                  <a:rPr lang="ar-AE" altLang="zh-CN" sz="800" b="1" spc="98" dirty="0">
                    <a:solidFill>
                      <a:schemeClr val="tx1"/>
                    </a:solidFill>
                    <a:latin typeface="KaiTi" panose="02010609060101010101" pitchFamily="49" charset="-122"/>
                    <a:ea typeface="KaiTi" panose="02010609060101010101" pitchFamily="49" charset="-122"/>
                    <a:cs typeface="Tahoma"/>
                  </a:rPr>
                  <a:t> </a:t>
                </a:r>
                <a14:m>
                  <m:oMath xmlns:m="http://schemas.openxmlformats.org/officeDocument/2006/math">
                    <m:sSubSup>
                      <m:sSubSupPr>
                        <m:ctrlPr>
                          <a:rPr lang="ar-AE" altLang="zh-CN" sz="800" i="1" spc="-19">
                            <a:solidFill>
                              <a:srgbClr val="000000"/>
                            </a:solidFill>
                            <a:latin typeface="Cambria Math" panose="02040503050406030204" pitchFamily="18" charset="0"/>
                            <a:ea typeface="Cambria Math" panose="02040503050406030204" pitchFamily="18" charset="0"/>
                            <a:cs typeface="Times New Roman"/>
                          </a:rPr>
                        </m:ctrlPr>
                      </m:sSubSupPr>
                      <m:e>
                        <m:r>
                          <m:rPr>
                            <m:nor/>
                          </m:rPr>
                          <a:rPr lang="el-GR" altLang="zh-CN" sz="800" spc="62" dirty="0">
                            <a:solidFill>
                              <a:srgbClr val="000000"/>
                            </a:solidFill>
                            <a:latin typeface="BTCIPT+SymbolMT"/>
                            <a:cs typeface="BTCIPT+SymbolMT"/>
                          </a:rPr>
                          <m:t>σ</m:t>
                        </m:r>
                      </m:e>
                      <m:sub>
                        <m:r>
                          <a:rPr lang="ar-AE" altLang="zh-CN" sz="800" i="1" spc="-19">
                            <a:solidFill>
                              <a:srgbClr val="000000"/>
                            </a:solidFill>
                            <a:latin typeface="Cambria Math" panose="02040503050406030204" pitchFamily="18" charset="0"/>
                            <a:ea typeface="Cambria Math" panose="02040503050406030204" pitchFamily="18" charset="0"/>
                            <a:cs typeface="Times New Roman"/>
                          </a:rPr>
                          <m:t>2</m:t>
                        </m:r>
                      </m:sub>
                      <m:sup>
                        <m:r>
                          <a:rPr lang="ar-AE" altLang="zh-CN" sz="800" i="1" spc="-19">
                            <a:solidFill>
                              <a:srgbClr val="000000"/>
                            </a:solidFill>
                            <a:latin typeface="Cambria Math" panose="02040503050406030204" pitchFamily="18" charset="0"/>
                            <a:ea typeface="Cambria Math" panose="02040503050406030204" pitchFamily="18" charset="0"/>
                            <a:cs typeface="Times New Roman"/>
                          </a:rPr>
                          <m:t>2</m:t>
                        </m:r>
                      </m:sup>
                    </m:sSubSup>
                    <m:r>
                      <a:rPr lang="ar-AE" altLang="zh-CN" sz="800" i="1" spc="-19">
                        <a:solidFill>
                          <a:srgbClr val="000000"/>
                        </a:solidFill>
                        <a:latin typeface="Cambria Math" panose="02040503050406030204" pitchFamily="18" charset="0"/>
                        <a:ea typeface="Cambria Math" panose="02040503050406030204" pitchFamily="18" charset="0"/>
                        <a:cs typeface="Times New Roman"/>
                      </a:rPr>
                      <m:t>=</m:t>
                    </m:r>
                  </m:oMath>
                </a14:m>
                <a:r>
                  <a:rPr lang="ar-AE" altLang="zh-CN" sz="800" spc="-19" dirty="0">
                    <a:solidFill>
                      <a:srgbClr val="000000"/>
                    </a:solidFill>
                    <a:ea typeface="Cambria Math" panose="02040503050406030204" pitchFamily="18" charset="0"/>
                    <a:cs typeface="Times New Roman"/>
                  </a:rPr>
                  <a:t> </a:t>
                </a:r>
                <a14:m>
                  <m:oMath xmlns:m="http://schemas.openxmlformats.org/officeDocument/2006/math">
                    <m:sSubSup>
                      <m:sSubSupPr>
                        <m:ctrlPr>
                          <a:rPr lang="ar-AE" altLang="zh-CN" sz="800" i="1" spc="-19">
                            <a:solidFill>
                              <a:srgbClr val="000000"/>
                            </a:solidFill>
                            <a:latin typeface="Cambria Math" panose="02040503050406030204" pitchFamily="18" charset="0"/>
                            <a:ea typeface="Cambria Math" panose="02040503050406030204" pitchFamily="18" charset="0"/>
                            <a:cs typeface="Times New Roman"/>
                          </a:rPr>
                        </m:ctrlPr>
                      </m:sSubSupPr>
                      <m:e>
                        <m:r>
                          <m:rPr>
                            <m:nor/>
                          </m:rPr>
                          <a:rPr lang="el-GR" altLang="zh-CN" sz="800" spc="62" dirty="0">
                            <a:solidFill>
                              <a:srgbClr val="000000"/>
                            </a:solidFill>
                            <a:latin typeface="BTCIPT+SymbolMT"/>
                            <a:cs typeface="BTCIPT+SymbolMT"/>
                          </a:rPr>
                          <m:t>σ</m:t>
                        </m:r>
                      </m:e>
                      <m:sub>
                        <m:r>
                          <a:rPr lang="ar-AE" altLang="zh-CN" sz="800" i="1" spc="62" dirty="0">
                            <a:solidFill>
                              <a:srgbClr val="000000"/>
                            </a:solidFill>
                            <a:latin typeface="Cambria Math" panose="02040503050406030204" pitchFamily="18" charset="0"/>
                            <a:cs typeface="BTCIPT+SymbolMT"/>
                          </a:rPr>
                          <m:t>1</m:t>
                        </m:r>
                      </m:sub>
                      <m:sup>
                        <m:r>
                          <a:rPr lang="ar-AE" altLang="zh-CN" sz="800" i="1" spc="-19">
                            <a:solidFill>
                              <a:srgbClr val="000000"/>
                            </a:solidFill>
                            <a:latin typeface="Cambria Math" panose="02040503050406030204" pitchFamily="18" charset="0"/>
                            <a:ea typeface="Cambria Math" panose="02040503050406030204" pitchFamily="18" charset="0"/>
                            <a:cs typeface="Times New Roman"/>
                          </a:rPr>
                          <m:t>2</m:t>
                        </m:r>
                      </m:sup>
                    </m:sSubSup>
                  </m:oMath>
                </a14:m>
                <a:r>
                  <a:rPr lang="zh-CN" altLang="en-US" sz="800" dirty="0"/>
                  <a:t> </a:t>
                </a:r>
                <a:endParaRPr lang="en-US" altLang="zh-CN" sz="800" dirty="0"/>
              </a:p>
              <a:p>
                <a:pPr marL="0">
                  <a:lnSpc>
                    <a:spcPct val="100000"/>
                  </a:lnSpc>
                  <a:spcBef>
                    <a:spcPts val="0"/>
                  </a:spcBef>
                </a:pPr>
                <a:endParaRPr lang="en-US" altLang="zh-CN" sz="800" dirty="0">
                  <a:latin typeface="KaiTi" panose="02010609060101010101" pitchFamily="49" charset="-122"/>
                  <a:ea typeface="KaiTi" panose="02010609060101010101" pitchFamily="49" charset="-122"/>
                </a:endParaRPr>
              </a:p>
              <a:p>
                <a:pPr marL="0">
                  <a:lnSpc>
                    <a:spcPct val="100000"/>
                  </a:lnSpc>
                  <a:spcBef>
                    <a:spcPts val="0"/>
                  </a:spcBef>
                </a:pPr>
                <a:r>
                  <a:rPr lang="zh-CN" altLang="en-US" sz="800" dirty="0">
                    <a:latin typeface="KaiTi" panose="02010609060101010101" pitchFamily="49" charset="-122"/>
                    <a:ea typeface="KaiTi" panose="02010609060101010101" pitchFamily="49" charset="-122"/>
                  </a:rPr>
                  <a:t>备择假设：</a:t>
                </a:r>
                <a14:m>
                  <m:oMath xmlns:m="http://schemas.openxmlformats.org/officeDocument/2006/math">
                    <m:sSub>
                      <m:sSubPr>
                        <m:ctrlPr>
                          <a:rPr lang="ar-AE" altLang="zh-CN" sz="800" i="1">
                            <a:latin typeface="Cambria Math" panose="02040503050406030204" pitchFamily="18" charset="0"/>
                          </a:rPr>
                        </m:ctrlPr>
                      </m:sSubPr>
                      <m:e>
                        <m:r>
                          <m:rPr>
                            <m:sty m:val="p"/>
                          </m:rPr>
                          <a:rPr lang="en-US" altLang="zh-CN" sz="800" i="1">
                            <a:latin typeface="Cambria Math" panose="02040503050406030204" pitchFamily="18" charset="0"/>
                          </a:rPr>
                          <m:t>H</m:t>
                        </m:r>
                      </m:e>
                      <m:sub>
                        <m:r>
                          <a:rPr lang="en-US" altLang="zh-CN" sz="800" b="0" i="1" smtClean="0">
                            <a:latin typeface="Cambria Math" panose="02040503050406030204" pitchFamily="18" charset="0"/>
                          </a:rPr>
                          <m:t>1</m:t>
                        </m:r>
                      </m:sub>
                    </m:sSub>
                  </m:oMath>
                </a14:m>
                <a:r>
                  <a:rPr lang="zh-CN" altLang="en-US" sz="800" b="1" spc="98" dirty="0">
                    <a:latin typeface="KaiTi" panose="02010609060101010101" pitchFamily="49" charset="-122"/>
                    <a:ea typeface="KaiTi" panose="02010609060101010101" pitchFamily="49" charset="-122"/>
                    <a:cs typeface="Tahoma"/>
                  </a:rPr>
                  <a:t>：</a:t>
                </a:r>
                <a:r>
                  <a:rPr lang="ar-AE" altLang="zh-CN" sz="800" b="1" spc="98" dirty="0">
                    <a:latin typeface="KaiTi" panose="02010609060101010101" pitchFamily="49" charset="-122"/>
                    <a:ea typeface="KaiTi" panose="02010609060101010101" pitchFamily="49" charset="-122"/>
                    <a:cs typeface="Tahoma"/>
                  </a:rPr>
                  <a:t> </a:t>
                </a:r>
                <a14:m>
                  <m:oMath xmlns:m="http://schemas.openxmlformats.org/officeDocument/2006/math">
                    <m:sSubSup>
                      <m:sSubSupPr>
                        <m:ctrlPr>
                          <a:rPr lang="ar-AE" altLang="zh-CN" sz="800" i="1" spc="-19">
                            <a:solidFill>
                              <a:srgbClr val="000000"/>
                            </a:solidFill>
                            <a:latin typeface="Cambria Math" panose="02040503050406030204" pitchFamily="18" charset="0"/>
                            <a:ea typeface="Cambria Math" panose="02040503050406030204" pitchFamily="18" charset="0"/>
                            <a:cs typeface="Times New Roman"/>
                          </a:rPr>
                        </m:ctrlPr>
                      </m:sSubSupPr>
                      <m:e>
                        <m:r>
                          <m:rPr>
                            <m:nor/>
                          </m:rPr>
                          <a:rPr lang="el-GR" altLang="zh-CN" sz="800" spc="62" dirty="0">
                            <a:solidFill>
                              <a:srgbClr val="000000"/>
                            </a:solidFill>
                            <a:latin typeface="BTCIPT+SymbolMT"/>
                            <a:cs typeface="BTCIPT+SymbolMT"/>
                          </a:rPr>
                          <m:t>σ</m:t>
                        </m:r>
                      </m:e>
                      <m:sub>
                        <m:r>
                          <a:rPr lang="ar-AE" altLang="zh-CN" sz="800" i="1" spc="-19">
                            <a:solidFill>
                              <a:srgbClr val="000000"/>
                            </a:solidFill>
                            <a:latin typeface="Cambria Math" panose="02040503050406030204" pitchFamily="18" charset="0"/>
                            <a:ea typeface="Cambria Math" panose="02040503050406030204" pitchFamily="18" charset="0"/>
                            <a:cs typeface="Times New Roman"/>
                          </a:rPr>
                          <m:t>2</m:t>
                        </m:r>
                      </m:sub>
                      <m:sup>
                        <m:r>
                          <a:rPr lang="ar-AE" altLang="zh-CN" sz="800" i="1" spc="-19">
                            <a:solidFill>
                              <a:srgbClr val="000000"/>
                            </a:solidFill>
                            <a:latin typeface="Cambria Math" panose="02040503050406030204" pitchFamily="18" charset="0"/>
                            <a:ea typeface="Cambria Math" panose="02040503050406030204" pitchFamily="18" charset="0"/>
                            <a:cs typeface="Times New Roman"/>
                          </a:rPr>
                          <m:t>2</m:t>
                        </m:r>
                      </m:sup>
                    </m:sSubSup>
                    <m:r>
                      <a:rPr lang="ar-AE" altLang="zh-CN" sz="800" i="1" spc="-19" smtClean="0">
                        <a:solidFill>
                          <a:srgbClr val="000000"/>
                        </a:solidFill>
                        <a:latin typeface="Cambria Math" panose="02040503050406030204" pitchFamily="18" charset="0"/>
                        <a:ea typeface="Cambria Math" panose="02040503050406030204" pitchFamily="18" charset="0"/>
                        <a:cs typeface="Times New Roman"/>
                      </a:rPr>
                      <m:t>≠</m:t>
                    </m:r>
                  </m:oMath>
                </a14:m>
                <a:r>
                  <a:rPr lang="ar-AE" altLang="zh-CN" sz="800" spc="-19" dirty="0">
                    <a:solidFill>
                      <a:srgbClr val="000000"/>
                    </a:solidFill>
                    <a:ea typeface="Cambria Math" panose="02040503050406030204" pitchFamily="18" charset="0"/>
                    <a:cs typeface="Times New Roman"/>
                  </a:rPr>
                  <a:t> </a:t>
                </a:r>
                <a14:m>
                  <m:oMath xmlns:m="http://schemas.openxmlformats.org/officeDocument/2006/math">
                    <m:sSubSup>
                      <m:sSubSupPr>
                        <m:ctrlPr>
                          <a:rPr lang="ar-AE" altLang="zh-CN" sz="800" i="1" spc="-19">
                            <a:solidFill>
                              <a:srgbClr val="000000"/>
                            </a:solidFill>
                            <a:latin typeface="Cambria Math" panose="02040503050406030204" pitchFamily="18" charset="0"/>
                            <a:ea typeface="Cambria Math" panose="02040503050406030204" pitchFamily="18" charset="0"/>
                            <a:cs typeface="Times New Roman"/>
                          </a:rPr>
                        </m:ctrlPr>
                      </m:sSubSupPr>
                      <m:e>
                        <m:r>
                          <m:rPr>
                            <m:nor/>
                          </m:rPr>
                          <a:rPr lang="el-GR" altLang="zh-CN" sz="800" spc="62" dirty="0">
                            <a:solidFill>
                              <a:srgbClr val="000000"/>
                            </a:solidFill>
                            <a:latin typeface="BTCIPT+SymbolMT"/>
                            <a:cs typeface="BTCIPT+SymbolMT"/>
                          </a:rPr>
                          <m:t>σ</m:t>
                        </m:r>
                      </m:e>
                      <m:sub>
                        <m:r>
                          <a:rPr lang="ar-AE" altLang="zh-CN" sz="800" i="1" spc="62" dirty="0">
                            <a:solidFill>
                              <a:srgbClr val="000000"/>
                            </a:solidFill>
                            <a:latin typeface="Cambria Math" panose="02040503050406030204" pitchFamily="18" charset="0"/>
                            <a:cs typeface="BTCIPT+SymbolMT"/>
                          </a:rPr>
                          <m:t>1</m:t>
                        </m:r>
                      </m:sub>
                      <m:sup>
                        <m:r>
                          <a:rPr lang="ar-AE" altLang="zh-CN" sz="800" i="1" spc="-19">
                            <a:solidFill>
                              <a:srgbClr val="000000"/>
                            </a:solidFill>
                            <a:latin typeface="Cambria Math" panose="02040503050406030204" pitchFamily="18" charset="0"/>
                            <a:ea typeface="Cambria Math" panose="02040503050406030204" pitchFamily="18" charset="0"/>
                            <a:cs typeface="Times New Roman"/>
                          </a:rPr>
                          <m:t>2</m:t>
                        </m:r>
                      </m:sup>
                    </m:sSubSup>
                  </m:oMath>
                </a14:m>
                <a:r>
                  <a:rPr lang="zh-CN" altLang="en-US" sz="800" b="1" spc="98" dirty="0">
                    <a:latin typeface="KaiTi" panose="02010609060101010101" pitchFamily="49" charset="-122"/>
                    <a:ea typeface="KaiTi" panose="02010609060101010101" pitchFamily="49" charset="-122"/>
                    <a:cs typeface="Tahoma"/>
                  </a:rPr>
                  <a:t> </a:t>
                </a:r>
                <a:endParaRPr lang="en-US" altLang="zh-CN" sz="800" b="1" spc="98" dirty="0">
                  <a:latin typeface="KaiTi" panose="02010609060101010101" pitchFamily="49" charset="-122"/>
                  <a:ea typeface="KaiTi" panose="02010609060101010101" pitchFamily="49" charset="-122"/>
                  <a:cs typeface="Tahoma"/>
                </a:endParaRPr>
              </a:p>
              <a:p>
                <a:pPr marL="0" marR="0">
                  <a:lnSpc>
                    <a:spcPct val="100000"/>
                  </a:lnSpc>
                  <a:spcBef>
                    <a:spcPts val="0"/>
                  </a:spcBef>
                  <a:spcAft>
                    <a:spcPts val="0"/>
                  </a:spcAft>
                </a:pPr>
                <a:endParaRPr lang="en-US" altLang="zh-CN" sz="800" dirty="0">
                  <a:latin typeface="KaiTi" panose="02010609060101010101" pitchFamily="49" charset="-122"/>
                  <a:ea typeface="KaiTi" panose="02010609060101010101" pitchFamily="49" charset="-122"/>
                </a:endParaRPr>
              </a:p>
              <a:p>
                <a:pPr marL="0" marR="0">
                  <a:lnSpc>
                    <a:spcPct val="100000"/>
                  </a:lnSpc>
                  <a:spcBef>
                    <a:spcPts val="0"/>
                  </a:spcBef>
                  <a:spcAft>
                    <a:spcPts val="0"/>
                  </a:spcAft>
                </a:pPr>
                <a:r>
                  <a:rPr lang="zh-CN" altLang="en-US" sz="800" dirty="0">
                    <a:latin typeface="KaiTi" panose="02010609060101010101" pitchFamily="49" charset="-122"/>
                    <a:ea typeface="KaiTi" panose="02010609060101010101" pitchFamily="49" charset="-122"/>
                  </a:rPr>
                  <a:t>   或为</a:t>
                </a:r>
                <a14:m>
                  <m:oMath xmlns:m="http://schemas.openxmlformats.org/officeDocument/2006/math">
                    <m:sSub>
                      <m:sSubPr>
                        <m:ctrlPr>
                          <a:rPr lang="ar-AE" altLang="zh-CN" sz="800" i="1">
                            <a:latin typeface="Cambria Math" panose="02040503050406030204" pitchFamily="18" charset="0"/>
                          </a:rPr>
                        </m:ctrlPr>
                      </m:sSubPr>
                      <m:e>
                        <m:r>
                          <m:rPr>
                            <m:sty m:val="p"/>
                          </m:rPr>
                          <a:rPr lang="en-US" altLang="zh-CN" sz="800" i="1">
                            <a:latin typeface="Cambria Math" panose="02040503050406030204" pitchFamily="18" charset="0"/>
                          </a:rPr>
                          <m:t>H</m:t>
                        </m:r>
                      </m:e>
                      <m:sub>
                        <m:r>
                          <a:rPr lang="en-US" altLang="zh-CN" sz="800" i="1">
                            <a:latin typeface="Cambria Math" panose="02040503050406030204" pitchFamily="18" charset="0"/>
                          </a:rPr>
                          <m:t>1</m:t>
                        </m:r>
                      </m:sub>
                    </m:sSub>
                    <m:r>
                      <a:rPr lang="en-US" altLang="zh-CN" sz="800" i="1">
                        <a:latin typeface="Cambria Math" panose="02040503050406030204" pitchFamily="18" charset="0"/>
                      </a:rPr>
                      <m:t> </m:t>
                    </m:r>
                  </m:oMath>
                </a14:m>
                <a:r>
                  <a:rPr lang="zh-CN" altLang="en-US" sz="800" b="1" spc="98" dirty="0">
                    <a:latin typeface="KaiTi" panose="02010609060101010101" pitchFamily="49" charset="-122"/>
                    <a:ea typeface="KaiTi" panose="02010609060101010101" pitchFamily="49" charset="-122"/>
                    <a:cs typeface="Tahoma"/>
                  </a:rPr>
                  <a:t>：</a:t>
                </a:r>
                <a:r>
                  <a:rPr lang="ar-AE" altLang="zh-CN" sz="800" b="1" spc="98" dirty="0">
                    <a:latin typeface="KaiTi" panose="02010609060101010101" pitchFamily="49" charset="-122"/>
                    <a:ea typeface="KaiTi" panose="02010609060101010101" pitchFamily="49" charset="-122"/>
                    <a:cs typeface="Tahoma"/>
                  </a:rPr>
                  <a:t>  </a:t>
                </a:r>
                <a14:m>
                  <m:oMath xmlns:m="http://schemas.openxmlformats.org/officeDocument/2006/math">
                    <m:sSubSup>
                      <m:sSubSupPr>
                        <m:ctrlPr>
                          <a:rPr lang="ar-AE" altLang="zh-CN" sz="800" i="1" spc="-19">
                            <a:solidFill>
                              <a:srgbClr val="000000"/>
                            </a:solidFill>
                            <a:latin typeface="Cambria Math" panose="02040503050406030204" pitchFamily="18" charset="0"/>
                            <a:ea typeface="Cambria Math" panose="02040503050406030204" pitchFamily="18" charset="0"/>
                            <a:cs typeface="Times New Roman"/>
                          </a:rPr>
                        </m:ctrlPr>
                      </m:sSubSupPr>
                      <m:e>
                        <m:r>
                          <m:rPr>
                            <m:nor/>
                          </m:rPr>
                          <a:rPr lang="el-GR" altLang="zh-CN" sz="800" spc="62" dirty="0">
                            <a:solidFill>
                              <a:srgbClr val="000000"/>
                            </a:solidFill>
                            <a:latin typeface="BTCIPT+SymbolMT"/>
                            <a:cs typeface="BTCIPT+SymbolMT"/>
                          </a:rPr>
                          <m:t>σ</m:t>
                        </m:r>
                      </m:e>
                      <m:sub>
                        <m:r>
                          <a:rPr lang="ar-AE" altLang="zh-CN" sz="800" i="1" spc="-19">
                            <a:solidFill>
                              <a:srgbClr val="000000"/>
                            </a:solidFill>
                            <a:latin typeface="Cambria Math" panose="02040503050406030204" pitchFamily="18" charset="0"/>
                            <a:ea typeface="Cambria Math" panose="02040503050406030204" pitchFamily="18" charset="0"/>
                            <a:cs typeface="Times New Roman"/>
                          </a:rPr>
                          <m:t>2</m:t>
                        </m:r>
                      </m:sub>
                      <m:sup>
                        <m:r>
                          <a:rPr lang="ar-AE" altLang="zh-CN" sz="800" i="1" spc="-19">
                            <a:solidFill>
                              <a:srgbClr val="000000"/>
                            </a:solidFill>
                            <a:latin typeface="Cambria Math" panose="02040503050406030204" pitchFamily="18" charset="0"/>
                            <a:ea typeface="Cambria Math" panose="02040503050406030204" pitchFamily="18" charset="0"/>
                            <a:cs typeface="Times New Roman"/>
                          </a:rPr>
                          <m:t>2</m:t>
                        </m:r>
                      </m:sup>
                    </m:sSubSup>
                    <m:r>
                      <a:rPr lang="ar-AE" altLang="zh-CN" sz="800" i="1" spc="-19">
                        <a:solidFill>
                          <a:srgbClr val="000000"/>
                        </a:solidFill>
                        <a:latin typeface="Cambria Math" panose="02040503050406030204" pitchFamily="18" charset="0"/>
                        <a:ea typeface="Cambria Math" panose="02040503050406030204" pitchFamily="18" charset="0"/>
                        <a:cs typeface="Times New Roman"/>
                      </a:rPr>
                      <m:t>&gt;</m:t>
                    </m:r>
                  </m:oMath>
                </a14:m>
                <a:r>
                  <a:rPr lang="ar-AE" altLang="zh-CN" sz="800" spc="-19" dirty="0">
                    <a:solidFill>
                      <a:srgbClr val="000000"/>
                    </a:solidFill>
                    <a:ea typeface="Cambria Math" panose="02040503050406030204" pitchFamily="18" charset="0"/>
                    <a:cs typeface="Times New Roman"/>
                  </a:rPr>
                  <a:t> </a:t>
                </a:r>
                <a14:m>
                  <m:oMath xmlns:m="http://schemas.openxmlformats.org/officeDocument/2006/math">
                    <m:sSubSup>
                      <m:sSubSupPr>
                        <m:ctrlPr>
                          <a:rPr lang="ar-AE" altLang="zh-CN" sz="800" i="1" spc="-19">
                            <a:solidFill>
                              <a:srgbClr val="000000"/>
                            </a:solidFill>
                            <a:latin typeface="Cambria Math" panose="02040503050406030204" pitchFamily="18" charset="0"/>
                            <a:ea typeface="Cambria Math" panose="02040503050406030204" pitchFamily="18" charset="0"/>
                            <a:cs typeface="Times New Roman"/>
                          </a:rPr>
                        </m:ctrlPr>
                      </m:sSubSupPr>
                      <m:e>
                        <m:r>
                          <m:rPr>
                            <m:nor/>
                          </m:rPr>
                          <a:rPr lang="el-GR" altLang="zh-CN" sz="800" spc="62" dirty="0">
                            <a:solidFill>
                              <a:srgbClr val="000000"/>
                            </a:solidFill>
                            <a:latin typeface="BTCIPT+SymbolMT"/>
                            <a:cs typeface="BTCIPT+SymbolMT"/>
                          </a:rPr>
                          <m:t>σ</m:t>
                        </m:r>
                      </m:e>
                      <m:sub>
                        <m:r>
                          <a:rPr lang="ar-AE" altLang="zh-CN" sz="800" i="1" spc="62" dirty="0">
                            <a:solidFill>
                              <a:srgbClr val="000000"/>
                            </a:solidFill>
                            <a:latin typeface="Cambria Math" panose="02040503050406030204" pitchFamily="18" charset="0"/>
                            <a:cs typeface="BTCIPT+SymbolMT"/>
                          </a:rPr>
                          <m:t>1</m:t>
                        </m:r>
                      </m:sub>
                      <m:sup>
                        <m:r>
                          <a:rPr lang="ar-AE" altLang="zh-CN" sz="800" i="1" spc="-19">
                            <a:solidFill>
                              <a:srgbClr val="000000"/>
                            </a:solidFill>
                            <a:latin typeface="Cambria Math" panose="02040503050406030204" pitchFamily="18" charset="0"/>
                            <a:ea typeface="Cambria Math" panose="02040503050406030204" pitchFamily="18" charset="0"/>
                            <a:cs typeface="Times New Roman"/>
                          </a:rPr>
                          <m:t>2</m:t>
                        </m:r>
                      </m:sup>
                    </m:sSubSup>
                  </m:oMath>
                </a14:m>
                <a:r>
                  <a:rPr lang="zh-CN" altLang="en-US" sz="800" dirty="0">
                    <a:solidFill>
                      <a:schemeClr val="tx1"/>
                    </a:solidFill>
                    <a:latin typeface="KaiTi" panose="02010609060101010101" pitchFamily="49" charset="-122"/>
                    <a:ea typeface="KaiTi" panose="02010609060101010101" pitchFamily="49" charset="-122"/>
                    <a:cs typeface="SimSun"/>
                  </a:rPr>
                  <a:t>。</a:t>
                </a:r>
                <a:endParaRPr lang="en-US" altLang="zh-CN" sz="800" dirty="0">
                  <a:solidFill>
                    <a:schemeClr val="tx1"/>
                  </a:solidFill>
                  <a:latin typeface="KaiTi" panose="02010609060101010101" pitchFamily="49" charset="-122"/>
                  <a:ea typeface="KaiTi" panose="02010609060101010101" pitchFamily="49" charset="-122"/>
                  <a:cs typeface="SimSun"/>
                </a:endParaRPr>
              </a:p>
              <a:p>
                <a:pPr marL="0" marR="0">
                  <a:lnSpc>
                    <a:spcPct val="100000"/>
                  </a:lnSpc>
                  <a:spcBef>
                    <a:spcPts val="0"/>
                  </a:spcBef>
                  <a:spcAft>
                    <a:spcPts val="0"/>
                  </a:spcAft>
                </a:pPr>
                <a:endParaRPr lang="en-US" altLang="zh-CN" sz="800" dirty="0">
                  <a:solidFill>
                    <a:schemeClr val="tx1"/>
                  </a:solidFill>
                  <a:latin typeface="KaiTi" panose="02010609060101010101" pitchFamily="49" charset="-122"/>
                  <a:ea typeface="KaiTi" panose="02010609060101010101" pitchFamily="49" charset="-122"/>
                  <a:cs typeface="SimSun"/>
                </a:endParaRPr>
              </a:p>
              <a:p>
                <a:pPr marL="0" marR="0" indent="0">
                  <a:lnSpc>
                    <a:spcPct val="100000"/>
                  </a:lnSpc>
                  <a:spcBef>
                    <a:spcPts val="0"/>
                  </a:spcBef>
                  <a:spcAft>
                    <a:spcPts val="0"/>
                  </a:spcAft>
                  <a:buNone/>
                </a:pPr>
                <a:endParaRPr lang="zh-CN" altLang="en-US" sz="800" dirty="0">
                  <a:solidFill>
                    <a:schemeClr val="tx1"/>
                  </a:solidFill>
                  <a:latin typeface="KaiTi" panose="02010609060101010101" pitchFamily="49" charset="-122"/>
                  <a:ea typeface="KaiTi" panose="02010609060101010101" pitchFamily="49" charset="-122"/>
                </a:endParaRPr>
              </a:p>
            </p:txBody>
          </p:sp>
        </mc:Choice>
        <mc:Fallback xmlns="">
          <p:sp>
            <p:nvSpPr>
              <p:cNvPr id="5" name="内容占位符 4">
                <a:extLst>
                  <a:ext uri="{FF2B5EF4-FFF2-40B4-BE49-F238E27FC236}">
                    <a16:creationId xmlns:a16="http://schemas.microsoft.com/office/drawing/2014/main" id="{89FD98D1-26F5-2640-9C17-1A7AB6B8C176}"/>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4183856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2B91768-8582-C348-9E9E-2D6D8427FC7F}"/>
              </a:ext>
            </a:extLst>
          </p:cNvPr>
          <p:cNvSpPr>
            <a:spLocks noGrp="1"/>
          </p:cNvSpPr>
          <p:nvPr>
            <p:ph type="title"/>
          </p:nvPr>
        </p:nvSpPr>
        <p:spPr>
          <a:xfrm>
            <a:off x="511448" y="266080"/>
            <a:ext cx="2783539" cy="461691"/>
          </a:xfrm>
        </p:spPr>
        <p:txBody>
          <a:bodyPr>
            <a:normAutofit/>
          </a:bodyPr>
          <a:lstStyle/>
          <a:p>
            <a:pPr marL="0" marR="0">
              <a:lnSpc>
                <a:spcPts val="1090"/>
              </a:lnSpc>
              <a:spcBef>
                <a:spcPts val="0"/>
              </a:spcBef>
              <a:spcAft>
                <a:spcPts val="0"/>
              </a:spcAft>
            </a:pPr>
            <a:r>
              <a:rPr lang="zh-CN" altLang="en-US" sz="1400" dirty="0">
                <a:solidFill>
                  <a:srgbClr val="FF0000"/>
                </a:solidFill>
                <a:latin typeface="KaiTi" panose="02010609060101010101" pitchFamily="49" charset="-122"/>
                <a:ea typeface="KaiTi" panose="02010609060101010101" pitchFamily="49" charset="-122"/>
                <a:cs typeface="SimSun"/>
              </a:rPr>
              <a:t>Ｆ</a:t>
            </a:r>
            <a:r>
              <a:rPr lang="en-US" altLang="zh-CN" sz="1400" spc="-345" dirty="0">
                <a:solidFill>
                  <a:srgbClr val="FF0000"/>
                </a:solidFill>
                <a:latin typeface="KaiTi" panose="02010609060101010101" pitchFamily="49" charset="-122"/>
                <a:ea typeface="KaiTi" panose="02010609060101010101" pitchFamily="49" charset="-122"/>
                <a:cs typeface="SimSun"/>
              </a:rPr>
              <a:t> </a:t>
            </a:r>
            <a:r>
              <a:rPr lang="zh-CN" altLang="en-US" sz="1400" dirty="0">
                <a:solidFill>
                  <a:srgbClr val="FF0000"/>
                </a:solidFill>
                <a:latin typeface="KaiTi" panose="02010609060101010101" pitchFamily="49" charset="-122"/>
                <a:ea typeface="KaiTi" panose="02010609060101010101" pitchFamily="49" charset="-122"/>
                <a:cs typeface="SimSun"/>
              </a:rPr>
              <a:t>检验步骤</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89FD98D1-26F5-2640-9C17-1A7AB6B8C176}"/>
                  </a:ext>
                </a:extLst>
              </p:cNvPr>
              <p:cNvSpPr>
                <a:spLocks noGrp="1"/>
              </p:cNvSpPr>
              <p:nvPr>
                <p:ph idx="1"/>
              </p:nvPr>
            </p:nvSpPr>
            <p:spPr>
              <a:xfrm>
                <a:off x="593435" y="791362"/>
                <a:ext cx="2654317" cy="1418934"/>
              </a:xfrm>
            </p:spPr>
            <p:txBody>
              <a:bodyPr>
                <a:noAutofit/>
              </a:bodyPr>
              <a:lstStyle/>
              <a:p>
                <a:pPr marL="0" marR="0">
                  <a:lnSpc>
                    <a:spcPts val="1090"/>
                  </a:lnSpc>
                  <a:spcBef>
                    <a:spcPts val="0"/>
                  </a:spcBef>
                  <a:spcAft>
                    <a:spcPts val="0"/>
                  </a:spcAft>
                </a:pPr>
                <a:r>
                  <a:rPr lang="zh-CN" altLang="en-US" sz="800" dirty="0">
                    <a:solidFill>
                      <a:srgbClr val="000000"/>
                    </a:solidFill>
                    <a:latin typeface="KaiTi" panose="02010609060101010101" pitchFamily="49" charset="-122"/>
                    <a:ea typeface="KaiTi" panose="02010609060101010101" pitchFamily="49" charset="-122"/>
                    <a:cs typeface="SimSun"/>
                  </a:rPr>
                  <a:t>（</a:t>
                </a:r>
                <a:r>
                  <a:rPr lang="en-US" altLang="zh-CN" sz="800" dirty="0">
                    <a:solidFill>
                      <a:srgbClr val="000000"/>
                    </a:solidFill>
                    <a:latin typeface="KaiTi" panose="02010609060101010101" pitchFamily="49" charset="-122"/>
                    <a:ea typeface="KaiTi" panose="02010609060101010101" pitchFamily="49" charset="-122"/>
                    <a:cs typeface="SimSun"/>
                  </a:rPr>
                  <a:t>1</a:t>
                </a:r>
                <a:r>
                  <a:rPr lang="zh-CN" altLang="en-US" sz="800" dirty="0">
                    <a:solidFill>
                      <a:srgbClr val="000000"/>
                    </a:solidFill>
                    <a:latin typeface="KaiTi" panose="02010609060101010101" pitchFamily="49" charset="-122"/>
                    <a:ea typeface="KaiTi" panose="02010609060101010101" pitchFamily="49" charset="-122"/>
                    <a:cs typeface="SimSun"/>
                  </a:rPr>
                  <a:t>）提出假设设：</a:t>
                </a:r>
                <a:endParaRPr lang="en-US" altLang="zh-CN" sz="800" dirty="0">
                  <a:latin typeface="KaiTi" panose="02010609060101010101" pitchFamily="49" charset="-122"/>
                  <a:ea typeface="KaiTi" panose="02010609060101010101" pitchFamily="49" charset="-122"/>
                </a:endParaRPr>
              </a:p>
              <a:p>
                <a:pPr marL="179497" lvl="1">
                  <a:lnSpc>
                    <a:spcPct val="100000"/>
                  </a:lnSpc>
                  <a:spcBef>
                    <a:spcPts val="0"/>
                  </a:spcBef>
                </a:pPr>
                <a:r>
                  <a:rPr lang="zh-CN" altLang="en-US" sz="643" dirty="0">
                    <a:latin typeface="KaiTi" panose="02010609060101010101" pitchFamily="49" charset="-122"/>
                    <a:ea typeface="KaiTi" panose="02010609060101010101" pitchFamily="49" charset="-122"/>
                  </a:rPr>
                  <a:t>零假设</a:t>
                </a:r>
                <a14:m>
                  <m:oMath xmlns:m="http://schemas.openxmlformats.org/officeDocument/2006/math">
                    <m:sSub>
                      <m:sSubPr>
                        <m:ctrlPr>
                          <a:rPr lang="ar-AE" altLang="zh-CN" sz="643" i="1">
                            <a:solidFill>
                              <a:schemeClr val="tx1"/>
                            </a:solidFill>
                            <a:latin typeface="Cambria Math" panose="02040503050406030204" pitchFamily="18" charset="0"/>
                          </a:rPr>
                        </m:ctrlPr>
                      </m:sSubPr>
                      <m:e>
                        <m:r>
                          <a:rPr lang="zh-CN" altLang="en-US" sz="643" b="0" i="1" smtClean="0">
                            <a:solidFill>
                              <a:schemeClr val="tx1"/>
                            </a:solidFill>
                            <a:latin typeface="Cambria Math" panose="02040503050406030204" pitchFamily="18" charset="0"/>
                          </a:rPr>
                          <m:t>         </m:t>
                        </m:r>
                        <m:r>
                          <m:rPr>
                            <m:sty m:val="p"/>
                          </m:rPr>
                          <a:rPr lang="en-US" altLang="zh-CN" sz="643" i="1">
                            <a:solidFill>
                              <a:schemeClr val="tx1"/>
                            </a:solidFill>
                            <a:latin typeface="Cambria Math" panose="02040503050406030204" pitchFamily="18" charset="0"/>
                          </a:rPr>
                          <m:t>H</m:t>
                        </m:r>
                      </m:e>
                      <m:sub>
                        <m:r>
                          <a:rPr lang="ar-AE" altLang="zh-CN" sz="643" i="1">
                            <a:solidFill>
                              <a:schemeClr val="tx1"/>
                            </a:solidFill>
                            <a:latin typeface="Cambria Math" panose="02040503050406030204" pitchFamily="18" charset="0"/>
                          </a:rPr>
                          <m:t>0</m:t>
                        </m:r>
                      </m:sub>
                    </m:sSub>
                  </m:oMath>
                </a14:m>
                <a:r>
                  <a:rPr lang="zh-CN" altLang="en-US" sz="643" b="1" spc="98" dirty="0">
                    <a:solidFill>
                      <a:schemeClr val="tx1"/>
                    </a:solidFill>
                    <a:latin typeface="KaiTi" panose="02010609060101010101" pitchFamily="49" charset="-122"/>
                    <a:ea typeface="KaiTi" panose="02010609060101010101" pitchFamily="49" charset="-122"/>
                    <a:cs typeface="Tahoma"/>
                  </a:rPr>
                  <a:t>：</a:t>
                </a:r>
                <a:r>
                  <a:rPr lang="ar-AE" altLang="zh-CN" sz="643" b="1" spc="98" dirty="0">
                    <a:solidFill>
                      <a:schemeClr val="tx1"/>
                    </a:solidFill>
                    <a:latin typeface="KaiTi" panose="02010609060101010101" pitchFamily="49" charset="-122"/>
                    <a:ea typeface="KaiTi" panose="02010609060101010101" pitchFamily="49" charset="-122"/>
                    <a:cs typeface="Tahoma"/>
                  </a:rPr>
                  <a:t> </a:t>
                </a:r>
                <a14:m>
                  <m:oMath xmlns:m="http://schemas.openxmlformats.org/officeDocument/2006/math">
                    <m:sSubSup>
                      <m:sSubSupPr>
                        <m:ctrlPr>
                          <a:rPr lang="ar-AE" altLang="zh-CN" sz="643" i="1" spc="-19">
                            <a:solidFill>
                              <a:srgbClr val="000000"/>
                            </a:solidFill>
                            <a:latin typeface="Cambria Math" panose="02040503050406030204" pitchFamily="18" charset="0"/>
                            <a:ea typeface="Cambria Math" panose="02040503050406030204" pitchFamily="18" charset="0"/>
                            <a:cs typeface="Times New Roman"/>
                          </a:rPr>
                        </m:ctrlPr>
                      </m:sSubSupPr>
                      <m:e>
                        <m:r>
                          <m:rPr>
                            <m:nor/>
                          </m:rPr>
                          <a:rPr lang="el-GR" altLang="zh-CN" sz="643" spc="62" dirty="0">
                            <a:solidFill>
                              <a:srgbClr val="000000"/>
                            </a:solidFill>
                            <a:latin typeface="KaiTi" panose="02010609060101010101" pitchFamily="49" charset="-122"/>
                            <a:ea typeface="KaiTi" panose="02010609060101010101" pitchFamily="49" charset="-122"/>
                            <a:cs typeface="BTCIPT+SymbolMT"/>
                          </a:rPr>
                          <m:t>σ</m:t>
                        </m:r>
                      </m:e>
                      <m:sub>
                        <m:r>
                          <a:rPr lang="ar-AE" altLang="zh-CN" sz="643" i="1" spc="-19">
                            <a:solidFill>
                              <a:srgbClr val="000000"/>
                            </a:solidFill>
                            <a:latin typeface="Cambria Math" panose="02040503050406030204" pitchFamily="18" charset="0"/>
                            <a:ea typeface="Cambria Math" panose="02040503050406030204" pitchFamily="18" charset="0"/>
                            <a:cs typeface="Times New Roman"/>
                          </a:rPr>
                          <m:t>2</m:t>
                        </m:r>
                      </m:sub>
                      <m:sup>
                        <m:r>
                          <a:rPr lang="ar-AE" altLang="zh-CN" sz="643" i="1" spc="-19">
                            <a:solidFill>
                              <a:srgbClr val="000000"/>
                            </a:solidFill>
                            <a:latin typeface="Cambria Math" panose="02040503050406030204" pitchFamily="18" charset="0"/>
                            <a:ea typeface="Cambria Math" panose="02040503050406030204" pitchFamily="18" charset="0"/>
                            <a:cs typeface="Times New Roman"/>
                          </a:rPr>
                          <m:t>2</m:t>
                        </m:r>
                      </m:sup>
                    </m:sSubSup>
                    <m:r>
                      <a:rPr lang="ar-AE" altLang="zh-CN" sz="643" i="1" spc="-19">
                        <a:solidFill>
                          <a:srgbClr val="000000"/>
                        </a:solidFill>
                        <a:latin typeface="Cambria Math" panose="02040503050406030204" pitchFamily="18" charset="0"/>
                        <a:ea typeface="Cambria Math" panose="02040503050406030204" pitchFamily="18" charset="0"/>
                        <a:cs typeface="Times New Roman"/>
                      </a:rPr>
                      <m:t>=</m:t>
                    </m:r>
                  </m:oMath>
                </a14:m>
                <a:r>
                  <a:rPr lang="ar-AE" altLang="zh-CN" sz="643" spc="-19" dirty="0">
                    <a:solidFill>
                      <a:srgbClr val="000000"/>
                    </a:solidFill>
                    <a:latin typeface="KaiTi" panose="02010609060101010101" pitchFamily="49" charset="-122"/>
                    <a:ea typeface="KaiTi" panose="02010609060101010101" pitchFamily="49" charset="-122"/>
                    <a:cs typeface="Times New Roman"/>
                  </a:rPr>
                  <a:t> </a:t>
                </a:r>
                <a14:m>
                  <m:oMath xmlns:m="http://schemas.openxmlformats.org/officeDocument/2006/math">
                    <m:sSubSup>
                      <m:sSubSupPr>
                        <m:ctrlPr>
                          <a:rPr lang="ar-AE" altLang="zh-CN" sz="643" i="1" spc="-19">
                            <a:solidFill>
                              <a:srgbClr val="000000"/>
                            </a:solidFill>
                            <a:latin typeface="Cambria Math" panose="02040503050406030204" pitchFamily="18" charset="0"/>
                            <a:ea typeface="Cambria Math" panose="02040503050406030204" pitchFamily="18" charset="0"/>
                            <a:cs typeface="Times New Roman"/>
                          </a:rPr>
                        </m:ctrlPr>
                      </m:sSubSupPr>
                      <m:e>
                        <m:r>
                          <m:rPr>
                            <m:nor/>
                          </m:rPr>
                          <a:rPr lang="el-GR" altLang="zh-CN" sz="643" spc="62" dirty="0">
                            <a:solidFill>
                              <a:srgbClr val="000000"/>
                            </a:solidFill>
                            <a:latin typeface="KaiTi" panose="02010609060101010101" pitchFamily="49" charset="-122"/>
                            <a:ea typeface="KaiTi" panose="02010609060101010101" pitchFamily="49" charset="-122"/>
                            <a:cs typeface="BTCIPT+SymbolMT"/>
                          </a:rPr>
                          <m:t>σ</m:t>
                        </m:r>
                      </m:e>
                      <m:sub>
                        <m:r>
                          <a:rPr lang="ar-AE" altLang="zh-CN" sz="643" i="1" spc="62" dirty="0">
                            <a:solidFill>
                              <a:srgbClr val="000000"/>
                            </a:solidFill>
                            <a:latin typeface="Cambria Math" panose="02040503050406030204" pitchFamily="18" charset="0"/>
                            <a:cs typeface="BTCIPT+SymbolMT"/>
                          </a:rPr>
                          <m:t>1</m:t>
                        </m:r>
                      </m:sub>
                      <m:sup>
                        <m:r>
                          <a:rPr lang="ar-AE" altLang="zh-CN" sz="643" i="1" spc="-19">
                            <a:solidFill>
                              <a:srgbClr val="000000"/>
                            </a:solidFill>
                            <a:latin typeface="Cambria Math" panose="02040503050406030204" pitchFamily="18" charset="0"/>
                            <a:ea typeface="Cambria Math" panose="02040503050406030204" pitchFamily="18" charset="0"/>
                            <a:cs typeface="Times New Roman"/>
                          </a:rPr>
                          <m:t>2</m:t>
                        </m:r>
                      </m:sup>
                    </m:sSubSup>
                  </m:oMath>
                </a14:m>
                <a:r>
                  <a:rPr lang="zh-CN" altLang="en-US" sz="643" dirty="0">
                    <a:latin typeface="KaiTi" panose="02010609060101010101" pitchFamily="49" charset="-122"/>
                    <a:ea typeface="KaiTi" panose="02010609060101010101" pitchFamily="49" charset="-122"/>
                  </a:rPr>
                  <a:t> </a:t>
                </a:r>
                <a:endParaRPr lang="en-US" altLang="zh-CN" sz="643" dirty="0">
                  <a:latin typeface="KaiTi" panose="02010609060101010101" pitchFamily="49" charset="-122"/>
                  <a:ea typeface="KaiTi" panose="02010609060101010101" pitchFamily="49" charset="-122"/>
                </a:endParaRPr>
              </a:p>
              <a:p>
                <a:pPr marL="179497" lvl="1">
                  <a:lnSpc>
                    <a:spcPct val="100000"/>
                  </a:lnSpc>
                  <a:spcBef>
                    <a:spcPts val="0"/>
                  </a:spcBef>
                </a:pPr>
                <a:r>
                  <a:rPr lang="zh-CN" altLang="en-US" sz="643" dirty="0">
                    <a:latin typeface="KaiTi" panose="02010609060101010101" pitchFamily="49" charset="-122"/>
                    <a:ea typeface="KaiTi" panose="02010609060101010101" pitchFamily="49" charset="-122"/>
                  </a:rPr>
                  <a:t>备择假设：</a:t>
                </a:r>
                <a14:m>
                  <m:oMath xmlns:m="http://schemas.openxmlformats.org/officeDocument/2006/math">
                    <m:sSub>
                      <m:sSubPr>
                        <m:ctrlPr>
                          <a:rPr lang="ar-AE" altLang="zh-CN" sz="643" i="1">
                            <a:latin typeface="Cambria Math" panose="02040503050406030204" pitchFamily="18" charset="0"/>
                          </a:rPr>
                        </m:ctrlPr>
                      </m:sSubPr>
                      <m:e>
                        <m:r>
                          <m:rPr>
                            <m:sty m:val="p"/>
                          </m:rPr>
                          <a:rPr lang="en-US" altLang="zh-CN" sz="643" i="1">
                            <a:latin typeface="Cambria Math" panose="02040503050406030204" pitchFamily="18" charset="0"/>
                          </a:rPr>
                          <m:t>H</m:t>
                        </m:r>
                      </m:e>
                      <m:sub>
                        <m:r>
                          <a:rPr lang="en-US" altLang="zh-CN" sz="643" b="0" i="1" smtClean="0">
                            <a:latin typeface="Cambria Math" panose="02040503050406030204" pitchFamily="18" charset="0"/>
                          </a:rPr>
                          <m:t>1</m:t>
                        </m:r>
                      </m:sub>
                    </m:sSub>
                  </m:oMath>
                </a14:m>
                <a:r>
                  <a:rPr lang="zh-CN" altLang="en-US" sz="643" b="1" spc="98" dirty="0">
                    <a:latin typeface="KaiTi" panose="02010609060101010101" pitchFamily="49" charset="-122"/>
                    <a:ea typeface="KaiTi" panose="02010609060101010101" pitchFamily="49" charset="-122"/>
                    <a:cs typeface="Tahoma"/>
                  </a:rPr>
                  <a:t>：</a:t>
                </a:r>
                <a:r>
                  <a:rPr lang="ar-AE" altLang="zh-CN" sz="643" b="1" spc="98" dirty="0">
                    <a:latin typeface="KaiTi" panose="02010609060101010101" pitchFamily="49" charset="-122"/>
                    <a:ea typeface="KaiTi" panose="02010609060101010101" pitchFamily="49" charset="-122"/>
                    <a:cs typeface="Tahoma"/>
                  </a:rPr>
                  <a:t> </a:t>
                </a:r>
                <a14:m>
                  <m:oMath xmlns:m="http://schemas.openxmlformats.org/officeDocument/2006/math">
                    <m:sSubSup>
                      <m:sSubSupPr>
                        <m:ctrlPr>
                          <a:rPr lang="ar-AE" altLang="zh-CN" sz="643" i="1" spc="-19">
                            <a:solidFill>
                              <a:srgbClr val="000000"/>
                            </a:solidFill>
                            <a:latin typeface="Cambria Math" panose="02040503050406030204" pitchFamily="18" charset="0"/>
                            <a:ea typeface="Cambria Math" panose="02040503050406030204" pitchFamily="18" charset="0"/>
                            <a:cs typeface="Times New Roman"/>
                          </a:rPr>
                        </m:ctrlPr>
                      </m:sSubSupPr>
                      <m:e>
                        <m:r>
                          <m:rPr>
                            <m:nor/>
                          </m:rPr>
                          <a:rPr lang="el-GR" altLang="zh-CN" sz="643" spc="62" dirty="0">
                            <a:solidFill>
                              <a:srgbClr val="000000"/>
                            </a:solidFill>
                            <a:latin typeface="KaiTi" panose="02010609060101010101" pitchFamily="49" charset="-122"/>
                            <a:ea typeface="KaiTi" panose="02010609060101010101" pitchFamily="49" charset="-122"/>
                            <a:cs typeface="BTCIPT+SymbolMT"/>
                          </a:rPr>
                          <m:t>σ</m:t>
                        </m:r>
                      </m:e>
                      <m:sub>
                        <m:r>
                          <a:rPr lang="ar-AE" altLang="zh-CN" sz="643" i="1" spc="-19">
                            <a:solidFill>
                              <a:srgbClr val="000000"/>
                            </a:solidFill>
                            <a:latin typeface="Cambria Math" panose="02040503050406030204" pitchFamily="18" charset="0"/>
                            <a:ea typeface="Cambria Math" panose="02040503050406030204" pitchFamily="18" charset="0"/>
                            <a:cs typeface="Times New Roman"/>
                          </a:rPr>
                          <m:t>2</m:t>
                        </m:r>
                      </m:sub>
                      <m:sup>
                        <m:r>
                          <a:rPr lang="ar-AE" altLang="zh-CN" sz="643" i="1" spc="-19">
                            <a:solidFill>
                              <a:srgbClr val="000000"/>
                            </a:solidFill>
                            <a:latin typeface="Cambria Math" panose="02040503050406030204" pitchFamily="18" charset="0"/>
                            <a:ea typeface="Cambria Math" panose="02040503050406030204" pitchFamily="18" charset="0"/>
                            <a:cs typeface="Times New Roman"/>
                          </a:rPr>
                          <m:t>2</m:t>
                        </m:r>
                      </m:sup>
                    </m:sSubSup>
                    <m:r>
                      <a:rPr lang="ar-AE" altLang="zh-CN" sz="643" i="1" spc="-19" smtClean="0">
                        <a:solidFill>
                          <a:srgbClr val="000000"/>
                        </a:solidFill>
                        <a:latin typeface="Cambria Math" panose="02040503050406030204" pitchFamily="18" charset="0"/>
                        <a:ea typeface="Cambria Math" panose="02040503050406030204" pitchFamily="18" charset="0"/>
                        <a:cs typeface="Times New Roman"/>
                      </a:rPr>
                      <m:t>≠</m:t>
                    </m:r>
                  </m:oMath>
                </a14:m>
                <a:r>
                  <a:rPr lang="ar-AE" altLang="zh-CN" sz="643" spc="-19" dirty="0">
                    <a:solidFill>
                      <a:srgbClr val="000000"/>
                    </a:solidFill>
                    <a:latin typeface="KaiTi" panose="02010609060101010101" pitchFamily="49" charset="-122"/>
                    <a:ea typeface="KaiTi" panose="02010609060101010101" pitchFamily="49" charset="-122"/>
                    <a:cs typeface="Times New Roman"/>
                  </a:rPr>
                  <a:t> </a:t>
                </a:r>
                <a14:m>
                  <m:oMath xmlns:m="http://schemas.openxmlformats.org/officeDocument/2006/math">
                    <m:sSubSup>
                      <m:sSubSupPr>
                        <m:ctrlPr>
                          <a:rPr lang="ar-AE" altLang="zh-CN" sz="643" i="1" spc="-19">
                            <a:solidFill>
                              <a:srgbClr val="000000"/>
                            </a:solidFill>
                            <a:latin typeface="Cambria Math" panose="02040503050406030204" pitchFamily="18" charset="0"/>
                            <a:ea typeface="Cambria Math" panose="02040503050406030204" pitchFamily="18" charset="0"/>
                            <a:cs typeface="Times New Roman"/>
                          </a:rPr>
                        </m:ctrlPr>
                      </m:sSubSupPr>
                      <m:e>
                        <m:r>
                          <m:rPr>
                            <m:nor/>
                          </m:rPr>
                          <a:rPr lang="el-GR" altLang="zh-CN" sz="643" spc="62" dirty="0">
                            <a:solidFill>
                              <a:srgbClr val="000000"/>
                            </a:solidFill>
                            <a:latin typeface="KaiTi" panose="02010609060101010101" pitchFamily="49" charset="-122"/>
                            <a:ea typeface="KaiTi" panose="02010609060101010101" pitchFamily="49" charset="-122"/>
                            <a:cs typeface="BTCIPT+SymbolMT"/>
                          </a:rPr>
                          <m:t>σ</m:t>
                        </m:r>
                      </m:e>
                      <m:sub>
                        <m:r>
                          <a:rPr lang="ar-AE" altLang="zh-CN" sz="643" i="1" spc="62" dirty="0">
                            <a:solidFill>
                              <a:srgbClr val="000000"/>
                            </a:solidFill>
                            <a:latin typeface="Cambria Math" panose="02040503050406030204" pitchFamily="18" charset="0"/>
                            <a:cs typeface="BTCIPT+SymbolMT"/>
                          </a:rPr>
                          <m:t>1</m:t>
                        </m:r>
                      </m:sub>
                      <m:sup>
                        <m:r>
                          <a:rPr lang="ar-AE" altLang="zh-CN" sz="643" i="1" spc="-19">
                            <a:solidFill>
                              <a:srgbClr val="000000"/>
                            </a:solidFill>
                            <a:latin typeface="Cambria Math" panose="02040503050406030204" pitchFamily="18" charset="0"/>
                            <a:ea typeface="Cambria Math" panose="02040503050406030204" pitchFamily="18" charset="0"/>
                            <a:cs typeface="Times New Roman"/>
                          </a:rPr>
                          <m:t>2</m:t>
                        </m:r>
                      </m:sup>
                    </m:sSubSup>
                  </m:oMath>
                </a14:m>
                <a:r>
                  <a:rPr lang="zh-CN" altLang="en-US" sz="643" b="1" spc="98" dirty="0">
                    <a:latin typeface="KaiTi" panose="02010609060101010101" pitchFamily="49" charset="-122"/>
                    <a:ea typeface="KaiTi" panose="02010609060101010101" pitchFamily="49" charset="-122"/>
                    <a:cs typeface="Tahoma"/>
                  </a:rPr>
                  <a:t> </a:t>
                </a:r>
                <a:r>
                  <a:rPr lang="zh-CN" altLang="en-US" sz="643" dirty="0">
                    <a:latin typeface="KaiTi" panose="02010609060101010101" pitchFamily="49" charset="-122"/>
                    <a:ea typeface="KaiTi" panose="02010609060101010101" pitchFamily="49" charset="-122"/>
                  </a:rPr>
                  <a:t>或为</a:t>
                </a:r>
                <a14:m>
                  <m:oMath xmlns:m="http://schemas.openxmlformats.org/officeDocument/2006/math">
                    <m:sSub>
                      <m:sSubPr>
                        <m:ctrlPr>
                          <a:rPr lang="ar-AE" altLang="zh-CN" sz="643" i="1">
                            <a:latin typeface="Cambria Math" panose="02040503050406030204" pitchFamily="18" charset="0"/>
                          </a:rPr>
                        </m:ctrlPr>
                      </m:sSubPr>
                      <m:e>
                        <m:r>
                          <m:rPr>
                            <m:sty m:val="p"/>
                          </m:rPr>
                          <a:rPr lang="en-US" altLang="zh-CN" sz="643" i="1">
                            <a:latin typeface="Cambria Math" panose="02040503050406030204" pitchFamily="18" charset="0"/>
                          </a:rPr>
                          <m:t>H</m:t>
                        </m:r>
                      </m:e>
                      <m:sub>
                        <m:r>
                          <a:rPr lang="en-US" altLang="zh-CN" sz="643" i="1">
                            <a:latin typeface="Cambria Math" panose="02040503050406030204" pitchFamily="18" charset="0"/>
                          </a:rPr>
                          <m:t>1</m:t>
                        </m:r>
                      </m:sub>
                    </m:sSub>
                    <m:r>
                      <a:rPr lang="en-US" altLang="zh-CN" sz="643" i="1">
                        <a:latin typeface="Cambria Math" panose="02040503050406030204" pitchFamily="18" charset="0"/>
                      </a:rPr>
                      <m:t> </m:t>
                    </m:r>
                  </m:oMath>
                </a14:m>
                <a:r>
                  <a:rPr lang="zh-CN" altLang="en-US" sz="643" b="1" spc="98" dirty="0">
                    <a:latin typeface="KaiTi" panose="02010609060101010101" pitchFamily="49" charset="-122"/>
                    <a:ea typeface="KaiTi" panose="02010609060101010101" pitchFamily="49" charset="-122"/>
                    <a:cs typeface="Tahoma"/>
                  </a:rPr>
                  <a:t>：</a:t>
                </a:r>
                <a:r>
                  <a:rPr lang="ar-AE" altLang="zh-CN" sz="643" b="1" spc="98" dirty="0">
                    <a:latin typeface="KaiTi" panose="02010609060101010101" pitchFamily="49" charset="-122"/>
                    <a:ea typeface="KaiTi" panose="02010609060101010101" pitchFamily="49" charset="-122"/>
                    <a:cs typeface="Tahoma"/>
                  </a:rPr>
                  <a:t>  </a:t>
                </a:r>
                <a14:m>
                  <m:oMath xmlns:m="http://schemas.openxmlformats.org/officeDocument/2006/math">
                    <m:sSubSup>
                      <m:sSubSupPr>
                        <m:ctrlPr>
                          <a:rPr lang="ar-AE" altLang="zh-CN" sz="643" i="1" spc="-19">
                            <a:solidFill>
                              <a:srgbClr val="000000"/>
                            </a:solidFill>
                            <a:latin typeface="Cambria Math" panose="02040503050406030204" pitchFamily="18" charset="0"/>
                            <a:ea typeface="Cambria Math" panose="02040503050406030204" pitchFamily="18" charset="0"/>
                            <a:cs typeface="Times New Roman"/>
                          </a:rPr>
                        </m:ctrlPr>
                      </m:sSubSupPr>
                      <m:e>
                        <m:r>
                          <m:rPr>
                            <m:nor/>
                          </m:rPr>
                          <a:rPr lang="el-GR" altLang="zh-CN" sz="643" spc="62" dirty="0">
                            <a:solidFill>
                              <a:srgbClr val="000000"/>
                            </a:solidFill>
                            <a:latin typeface="KaiTi" panose="02010609060101010101" pitchFamily="49" charset="-122"/>
                            <a:ea typeface="KaiTi" panose="02010609060101010101" pitchFamily="49" charset="-122"/>
                            <a:cs typeface="BTCIPT+SymbolMT"/>
                          </a:rPr>
                          <m:t>σ</m:t>
                        </m:r>
                      </m:e>
                      <m:sub>
                        <m:r>
                          <a:rPr lang="ar-AE" altLang="zh-CN" sz="643" i="1" spc="-19">
                            <a:solidFill>
                              <a:srgbClr val="000000"/>
                            </a:solidFill>
                            <a:latin typeface="Cambria Math" panose="02040503050406030204" pitchFamily="18" charset="0"/>
                            <a:ea typeface="Cambria Math" panose="02040503050406030204" pitchFamily="18" charset="0"/>
                            <a:cs typeface="Times New Roman"/>
                          </a:rPr>
                          <m:t>2</m:t>
                        </m:r>
                      </m:sub>
                      <m:sup>
                        <m:r>
                          <a:rPr lang="ar-AE" altLang="zh-CN" sz="643" i="1" spc="-19">
                            <a:solidFill>
                              <a:srgbClr val="000000"/>
                            </a:solidFill>
                            <a:latin typeface="Cambria Math" panose="02040503050406030204" pitchFamily="18" charset="0"/>
                            <a:ea typeface="Cambria Math" panose="02040503050406030204" pitchFamily="18" charset="0"/>
                            <a:cs typeface="Times New Roman"/>
                          </a:rPr>
                          <m:t>2</m:t>
                        </m:r>
                      </m:sup>
                    </m:sSubSup>
                    <m:r>
                      <a:rPr lang="ar-AE" altLang="zh-CN" sz="643" i="1" spc="-19">
                        <a:solidFill>
                          <a:srgbClr val="000000"/>
                        </a:solidFill>
                        <a:latin typeface="Cambria Math" panose="02040503050406030204" pitchFamily="18" charset="0"/>
                        <a:ea typeface="Cambria Math" panose="02040503050406030204" pitchFamily="18" charset="0"/>
                        <a:cs typeface="Times New Roman"/>
                      </a:rPr>
                      <m:t>&gt;</m:t>
                    </m:r>
                  </m:oMath>
                </a14:m>
                <a:r>
                  <a:rPr lang="ar-AE" altLang="zh-CN" sz="643" spc="-19" dirty="0">
                    <a:solidFill>
                      <a:srgbClr val="000000"/>
                    </a:solidFill>
                    <a:latin typeface="KaiTi" panose="02010609060101010101" pitchFamily="49" charset="-122"/>
                    <a:ea typeface="KaiTi" panose="02010609060101010101" pitchFamily="49" charset="-122"/>
                    <a:cs typeface="Times New Roman"/>
                  </a:rPr>
                  <a:t> </a:t>
                </a:r>
                <a14:m>
                  <m:oMath xmlns:m="http://schemas.openxmlformats.org/officeDocument/2006/math">
                    <m:sSubSup>
                      <m:sSubSupPr>
                        <m:ctrlPr>
                          <a:rPr lang="ar-AE" altLang="zh-CN" sz="643" i="1" spc="-19">
                            <a:solidFill>
                              <a:srgbClr val="000000"/>
                            </a:solidFill>
                            <a:latin typeface="Cambria Math" panose="02040503050406030204" pitchFamily="18" charset="0"/>
                            <a:ea typeface="Cambria Math" panose="02040503050406030204" pitchFamily="18" charset="0"/>
                            <a:cs typeface="Times New Roman"/>
                          </a:rPr>
                        </m:ctrlPr>
                      </m:sSubSupPr>
                      <m:e>
                        <m:r>
                          <m:rPr>
                            <m:nor/>
                          </m:rPr>
                          <a:rPr lang="el-GR" altLang="zh-CN" sz="643" spc="62" dirty="0">
                            <a:solidFill>
                              <a:srgbClr val="000000"/>
                            </a:solidFill>
                            <a:latin typeface="KaiTi" panose="02010609060101010101" pitchFamily="49" charset="-122"/>
                            <a:ea typeface="KaiTi" panose="02010609060101010101" pitchFamily="49" charset="-122"/>
                            <a:cs typeface="BTCIPT+SymbolMT"/>
                          </a:rPr>
                          <m:t>σ</m:t>
                        </m:r>
                      </m:e>
                      <m:sub>
                        <m:r>
                          <a:rPr lang="ar-AE" altLang="zh-CN" sz="643" i="1" spc="62" dirty="0">
                            <a:solidFill>
                              <a:srgbClr val="000000"/>
                            </a:solidFill>
                            <a:latin typeface="Cambria Math" panose="02040503050406030204" pitchFamily="18" charset="0"/>
                            <a:cs typeface="BTCIPT+SymbolMT"/>
                          </a:rPr>
                          <m:t>1</m:t>
                        </m:r>
                      </m:sub>
                      <m:sup>
                        <m:r>
                          <a:rPr lang="ar-AE" altLang="zh-CN" sz="643" i="1" spc="-19">
                            <a:solidFill>
                              <a:srgbClr val="000000"/>
                            </a:solidFill>
                            <a:latin typeface="Cambria Math" panose="02040503050406030204" pitchFamily="18" charset="0"/>
                            <a:ea typeface="Cambria Math" panose="02040503050406030204" pitchFamily="18" charset="0"/>
                            <a:cs typeface="Times New Roman"/>
                          </a:rPr>
                          <m:t>2</m:t>
                        </m:r>
                      </m:sup>
                    </m:sSubSup>
                  </m:oMath>
                </a14:m>
                <a:endParaRPr lang="en-US" altLang="zh-CN" sz="643" spc="-19" dirty="0">
                  <a:solidFill>
                    <a:srgbClr val="000000"/>
                  </a:solidFill>
                  <a:latin typeface="KaiTi" panose="02010609060101010101" pitchFamily="49" charset="-122"/>
                  <a:ea typeface="Cambria Math" panose="02040503050406030204" pitchFamily="18" charset="0"/>
                  <a:cs typeface="Times New Roman"/>
                </a:endParaRPr>
              </a:p>
              <a:p>
                <a:pPr marL="0">
                  <a:lnSpc>
                    <a:spcPct val="100000"/>
                  </a:lnSpc>
                  <a:spcBef>
                    <a:spcPts val="0"/>
                  </a:spcBef>
                </a:pPr>
                <a:r>
                  <a:rPr lang="zh-CN" altLang="en-US" sz="800" dirty="0">
                    <a:solidFill>
                      <a:srgbClr val="000000"/>
                    </a:solidFill>
                    <a:latin typeface="KaiTi" panose="02010609060101010101" pitchFamily="49" charset="-122"/>
                    <a:ea typeface="KaiTi" panose="02010609060101010101" pitchFamily="49" charset="-122"/>
                    <a:cs typeface="SimSun"/>
                  </a:rPr>
                  <a:t>（</a:t>
                </a:r>
                <a:r>
                  <a:rPr lang="en-US" altLang="zh-CN" sz="800" dirty="0">
                    <a:solidFill>
                      <a:srgbClr val="000000"/>
                    </a:solidFill>
                    <a:latin typeface="KaiTi" panose="02010609060101010101" pitchFamily="49" charset="-122"/>
                    <a:ea typeface="KaiTi" panose="02010609060101010101" pitchFamily="49" charset="-122"/>
                    <a:cs typeface="SimSun"/>
                  </a:rPr>
                  <a:t>2</a:t>
                </a:r>
                <a:r>
                  <a:rPr lang="zh-CN" altLang="en-US" sz="800" dirty="0">
                    <a:solidFill>
                      <a:srgbClr val="000000"/>
                    </a:solidFill>
                    <a:latin typeface="KaiTi" panose="02010609060101010101" pitchFamily="49" charset="-122"/>
                    <a:ea typeface="KaiTi" panose="02010609060101010101" pitchFamily="49" charset="-122"/>
                    <a:cs typeface="SimSun"/>
                  </a:rPr>
                  <a:t>）根据抽样所得样本</a:t>
                </a:r>
                <a:r>
                  <a:rPr lang="zh-CN" altLang="en-US" sz="800" dirty="0">
                    <a:solidFill>
                      <a:srgbClr val="FF0000"/>
                    </a:solidFill>
                    <a:latin typeface="KaiTi" panose="02010609060101010101" pitchFamily="49" charset="-122"/>
                    <a:ea typeface="KaiTi" panose="02010609060101010101" pitchFamily="49" charset="-122"/>
                    <a:cs typeface="SimSun"/>
                  </a:rPr>
                  <a:t>计算检验统计量</a:t>
                </a:r>
                <a14:m>
                  <m:oMath xmlns:m="http://schemas.openxmlformats.org/officeDocument/2006/math">
                    <m:r>
                      <m:rPr>
                        <m:sty m:val="p"/>
                      </m:rPr>
                      <a:rPr lang="en-US" altLang="zh-CN" sz="800">
                        <a:solidFill>
                          <a:srgbClr val="000000"/>
                        </a:solidFill>
                        <a:latin typeface="Cambria Math" panose="02040503050406030204" pitchFamily="18" charset="0"/>
                        <a:ea typeface="Cambria Math" panose="02040503050406030204" pitchFamily="18" charset="0"/>
                      </a:rPr>
                      <m:t>F</m:t>
                    </m:r>
                    <m:r>
                      <a:rPr lang="ar-AE" altLang="zh-CN" sz="800" i="1">
                        <a:solidFill>
                          <a:srgbClr val="000000"/>
                        </a:solidFill>
                        <a:latin typeface="Cambria Math" panose="02040503050406030204" pitchFamily="18" charset="0"/>
                        <a:ea typeface="Cambria Math" panose="02040503050406030204" pitchFamily="18" charset="0"/>
                      </a:rPr>
                      <m:t>=</m:t>
                    </m:r>
                    <m:f>
                      <m:fPr>
                        <m:ctrlPr>
                          <a:rPr lang="ar-AE" altLang="zh-CN" sz="800" i="1">
                            <a:solidFill>
                              <a:srgbClr val="000000"/>
                            </a:solidFill>
                            <a:latin typeface="Cambria Math" panose="02040503050406030204" pitchFamily="18" charset="0"/>
                          </a:rPr>
                        </m:ctrlPr>
                      </m:fPr>
                      <m:num>
                        <m:sSubSup>
                          <m:sSubSupPr>
                            <m:ctrlPr>
                              <a:rPr lang="ar-AE" altLang="zh-CN" sz="800" i="1">
                                <a:solidFill>
                                  <a:srgbClr val="000000"/>
                                </a:solidFill>
                                <a:latin typeface="Cambria Math" panose="02040503050406030204" pitchFamily="18" charset="0"/>
                              </a:rPr>
                            </m:ctrlPr>
                          </m:sSubSupPr>
                          <m:e>
                            <m:r>
                              <a:rPr lang="en-US" altLang="zh-CN" sz="800" i="1">
                                <a:solidFill>
                                  <a:srgbClr val="000000"/>
                                </a:solidFill>
                                <a:latin typeface="Cambria Math" panose="02040503050406030204" pitchFamily="18" charset="0"/>
                              </a:rPr>
                              <m:t>𝑆</m:t>
                            </m:r>
                          </m:e>
                          <m:sub>
                            <m:r>
                              <a:rPr lang="en-US" altLang="zh-CN" sz="800" i="1">
                                <a:solidFill>
                                  <a:srgbClr val="000000"/>
                                </a:solidFill>
                                <a:latin typeface="Cambria Math" panose="02040503050406030204" pitchFamily="18" charset="0"/>
                              </a:rPr>
                              <m:t>1</m:t>
                            </m:r>
                          </m:sub>
                          <m:sup>
                            <m:r>
                              <a:rPr lang="en-US" altLang="zh-CN" sz="800" i="1">
                                <a:solidFill>
                                  <a:srgbClr val="000000"/>
                                </a:solidFill>
                                <a:latin typeface="Cambria Math" panose="02040503050406030204" pitchFamily="18" charset="0"/>
                              </a:rPr>
                              <m:t>2</m:t>
                            </m:r>
                          </m:sup>
                        </m:sSubSup>
                      </m:num>
                      <m:den>
                        <m:sSubSup>
                          <m:sSubSupPr>
                            <m:ctrlPr>
                              <a:rPr lang="ar-AE" altLang="zh-CN" sz="800" i="1">
                                <a:solidFill>
                                  <a:srgbClr val="000000"/>
                                </a:solidFill>
                                <a:latin typeface="Cambria Math" panose="02040503050406030204" pitchFamily="18" charset="0"/>
                              </a:rPr>
                            </m:ctrlPr>
                          </m:sSubSupPr>
                          <m:e>
                            <m:r>
                              <a:rPr lang="en-US" altLang="zh-CN" sz="800" i="1">
                                <a:solidFill>
                                  <a:srgbClr val="000000"/>
                                </a:solidFill>
                                <a:latin typeface="Cambria Math" panose="02040503050406030204" pitchFamily="18" charset="0"/>
                              </a:rPr>
                              <m:t>𝑆</m:t>
                            </m:r>
                          </m:e>
                          <m:sub>
                            <m:r>
                              <a:rPr lang="en-US" altLang="zh-CN" sz="800" i="1">
                                <a:solidFill>
                                  <a:srgbClr val="000000"/>
                                </a:solidFill>
                                <a:latin typeface="Cambria Math" panose="02040503050406030204" pitchFamily="18" charset="0"/>
                              </a:rPr>
                              <m:t>2</m:t>
                            </m:r>
                          </m:sub>
                          <m:sup>
                            <m:r>
                              <a:rPr lang="en-US" altLang="zh-CN" sz="800" i="1">
                                <a:solidFill>
                                  <a:srgbClr val="000000"/>
                                </a:solidFill>
                                <a:latin typeface="Cambria Math" panose="02040503050406030204" pitchFamily="18" charset="0"/>
                              </a:rPr>
                              <m:t>2</m:t>
                            </m:r>
                          </m:sup>
                        </m:sSubSup>
                      </m:den>
                    </m:f>
                  </m:oMath>
                </a14:m>
                <a:r>
                  <a:rPr lang="zh-CN" altLang="en-US" sz="800" dirty="0">
                    <a:solidFill>
                      <a:schemeClr val="tx1"/>
                    </a:solidFill>
                    <a:latin typeface="KaiTi" panose="02010609060101010101" pitchFamily="49" charset="-122"/>
                    <a:ea typeface="KaiTi" panose="02010609060101010101" pitchFamily="49" charset="-122"/>
                  </a:rPr>
                  <a:t> （</a:t>
                </a:r>
                <a:r>
                  <a:rPr lang="ar-AE" altLang="zh-CN" sz="800" dirty="0">
                    <a:solidFill>
                      <a:srgbClr val="000000"/>
                    </a:solidFill>
                    <a:latin typeface="KaiTi" panose="02010609060101010101" pitchFamily="49" charset="-122"/>
                    <a:ea typeface="KaiTi" panose="02010609060101010101" pitchFamily="49" charset="-122"/>
                  </a:rPr>
                  <a:t> </a:t>
                </a:r>
                <a14:m>
                  <m:oMath xmlns:m="http://schemas.openxmlformats.org/officeDocument/2006/math">
                    <m:sSubSup>
                      <m:sSubSupPr>
                        <m:ctrlPr>
                          <a:rPr lang="ar-AE" altLang="zh-CN" sz="800" i="1">
                            <a:solidFill>
                              <a:srgbClr val="000000"/>
                            </a:solidFill>
                            <a:latin typeface="Cambria Math" panose="02040503050406030204" pitchFamily="18" charset="0"/>
                          </a:rPr>
                        </m:ctrlPr>
                      </m:sSubSupPr>
                      <m:e>
                        <m:r>
                          <a:rPr lang="en-US" altLang="zh-CN" sz="800" i="1">
                            <a:solidFill>
                              <a:srgbClr val="000000"/>
                            </a:solidFill>
                            <a:latin typeface="Cambria Math" panose="02040503050406030204" pitchFamily="18" charset="0"/>
                          </a:rPr>
                          <m:t>𝑆</m:t>
                        </m:r>
                      </m:e>
                      <m:sub>
                        <m:r>
                          <a:rPr lang="en-US" altLang="zh-CN" sz="800" i="1">
                            <a:solidFill>
                              <a:srgbClr val="000000"/>
                            </a:solidFill>
                            <a:latin typeface="Cambria Math" panose="02040503050406030204" pitchFamily="18" charset="0"/>
                          </a:rPr>
                          <m:t>1</m:t>
                        </m:r>
                      </m:sub>
                      <m:sup>
                        <m:r>
                          <a:rPr lang="en-US" altLang="zh-CN" sz="800" i="1">
                            <a:solidFill>
                              <a:srgbClr val="000000"/>
                            </a:solidFill>
                            <a:latin typeface="Cambria Math" panose="02040503050406030204" pitchFamily="18" charset="0"/>
                          </a:rPr>
                          <m:t>2</m:t>
                        </m:r>
                      </m:sup>
                    </m:sSubSup>
                    <m:r>
                      <a:rPr lang="en-US" altLang="zh-CN" sz="800" i="1" smtClean="0">
                        <a:solidFill>
                          <a:srgbClr val="000000"/>
                        </a:solidFill>
                        <a:latin typeface="Cambria Math" panose="02040503050406030204" pitchFamily="18" charset="0"/>
                        <a:ea typeface="Cambria Math" panose="02040503050406030204" pitchFamily="18" charset="0"/>
                      </a:rPr>
                      <m:t>&gt;</m:t>
                    </m:r>
                  </m:oMath>
                </a14:m>
                <a:r>
                  <a:rPr lang="ar-AE" altLang="zh-CN" sz="800" dirty="0">
                    <a:solidFill>
                      <a:srgbClr val="000000"/>
                    </a:solidFill>
                    <a:latin typeface="KaiTi" panose="02010609060101010101" pitchFamily="49" charset="-122"/>
                    <a:ea typeface="KaiTi" panose="02010609060101010101" pitchFamily="49" charset="-122"/>
                  </a:rPr>
                  <a:t> </a:t>
                </a:r>
                <a14:m>
                  <m:oMath xmlns:m="http://schemas.openxmlformats.org/officeDocument/2006/math">
                    <m:sSubSup>
                      <m:sSubSupPr>
                        <m:ctrlPr>
                          <a:rPr lang="ar-AE" altLang="zh-CN" sz="800" i="1">
                            <a:solidFill>
                              <a:srgbClr val="000000"/>
                            </a:solidFill>
                            <a:latin typeface="Cambria Math" panose="02040503050406030204" pitchFamily="18" charset="0"/>
                          </a:rPr>
                        </m:ctrlPr>
                      </m:sSubSupPr>
                      <m:e>
                        <m:r>
                          <a:rPr lang="en-US" altLang="zh-CN" sz="800" i="1">
                            <a:solidFill>
                              <a:srgbClr val="000000"/>
                            </a:solidFill>
                            <a:latin typeface="Cambria Math" panose="02040503050406030204" pitchFamily="18" charset="0"/>
                          </a:rPr>
                          <m:t>𝑆</m:t>
                        </m:r>
                      </m:e>
                      <m:sub>
                        <m:r>
                          <a:rPr lang="en-US" altLang="zh-CN" sz="800" b="0" i="1" smtClean="0">
                            <a:solidFill>
                              <a:srgbClr val="000000"/>
                            </a:solidFill>
                            <a:latin typeface="Cambria Math" panose="02040503050406030204" pitchFamily="18" charset="0"/>
                          </a:rPr>
                          <m:t>2</m:t>
                        </m:r>
                      </m:sub>
                      <m:sup>
                        <m:r>
                          <a:rPr lang="en-US" altLang="zh-CN" sz="800" i="1">
                            <a:solidFill>
                              <a:srgbClr val="000000"/>
                            </a:solidFill>
                            <a:latin typeface="Cambria Math" panose="02040503050406030204" pitchFamily="18" charset="0"/>
                          </a:rPr>
                          <m:t>2</m:t>
                        </m:r>
                      </m:sup>
                    </m:sSubSup>
                    <m:r>
                      <a:rPr lang="zh-CN" altLang="en-US" sz="800" b="0" i="1" smtClean="0">
                        <a:solidFill>
                          <a:srgbClr val="000000"/>
                        </a:solidFill>
                        <a:latin typeface="Cambria Math" panose="02040503050406030204" pitchFamily="18" charset="0"/>
                      </a:rPr>
                      <m:t>）</m:t>
                    </m:r>
                  </m:oMath>
                </a14:m>
                <a:endParaRPr lang="en-US" altLang="zh-CN" sz="800" dirty="0">
                  <a:solidFill>
                    <a:schemeClr val="tx1"/>
                  </a:solidFill>
                  <a:latin typeface="KaiTi" panose="02010609060101010101" pitchFamily="49" charset="-122"/>
                  <a:ea typeface="KaiTi" panose="02010609060101010101" pitchFamily="49" charset="-122"/>
                </a:endParaRPr>
              </a:p>
              <a:p>
                <a:pPr marL="0" marR="0">
                  <a:lnSpc>
                    <a:spcPts val="1085"/>
                  </a:lnSpc>
                  <a:spcBef>
                    <a:spcPts val="0"/>
                  </a:spcBef>
                  <a:spcAft>
                    <a:spcPts val="0"/>
                  </a:spcAft>
                </a:pPr>
                <a:endParaRPr lang="en-US" altLang="zh-CN" sz="800" dirty="0">
                  <a:solidFill>
                    <a:srgbClr val="000000"/>
                  </a:solidFill>
                  <a:latin typeface="KaiTi" panose="02010609060101010101" pitchFamily="49" charset="-122"/>
                  <a:ea typeface="KaiTi" panose="02010609060101010101" pitchFamily="49" charset="-122"/>
                  <a:cs typeface="SimSun"/>
                </a:endParaRPr>
              </a:p>
              <a:p>
                <a:pPr marL="0" marR="0">
                  <a:lnSpc>
                    <a:spcPts val="1085"/>
                  </a:lnSpc>
                  <a:spcBef>
                    <a:spcPts val="0"/>
                  </a:spcBef>
                  <a:spcAft>
                    <a:spcPts val="0"/>
                  </a:spcAft>
                </a:pPr>
                <a:r>
                  <a:rPr lang="zh-CN" altLang="en-US" sz="800" dirty="0">
                    <a:solidFill>
                      <a:srgbClr val="000000"/>
                    </a:solidFill>
                    <a:latin typeface="KaiTi" panose="02010609060101010101" pitchFamily="49" charset="-122"/>
                    <a:ea typeface="KaiTi" panose="02010609060101010101" pitchFamily="49" charset="-122"/>
                    <a:cs typeface="SimSun"/>
                  </a:rPr>
                  <a:t>（</a:t>
                </a:r>
                <a:r>
                  <a:rPr lang="en-US" altLang="zh-CN" sz="800" dirty="0">
                    <a:solidFill>
                      <a:srgbClr val="000000"/>
                    </a:solidFill>
                    <a:latin typeface="KaiTi" panose="02010609060101010101" pitchFamily="49" charset="-122"/>
                    <a:ea typeface="KaiTi" panose="02010609060101010101" pitchFamily="49" charset="-122"/>
                    <a:cs typeface="SimSun"/>
                  </a:rPr>
                  <a:t>3</a:t>
                </a:r>
                <a:r>
                  <a:rPr lang="zh-CN" altLang="en-US" sz="800" dirty="0">
                    <a:solidFill>
                      <a:srgbClr val="000000"/>
                    </a:solidFill>
                    <a:latin typeface="KaiTi" panose="02010609060101010101" pitchFamily="49" charset="-122"/>
                    <a:ea typeface="KaiTi" panose="02010609060101010101" pitchFamily="49" charset="-122"/>
                    <a:cs typeface="SimSun"/>
                  </a:rPr>
                  <a:t>）</a:t>
                </a:r>
                <a:r>
                  <a:rPr lang="en-US" altLang="zh-CN" sz="800" dirty="0">
                    <a:solidFill>
                      <a:srgbClr val="000000"/>
                    </a:solidFill>
                    <a:latin typeface="KaiTi" panose="02010609060101010101" pitchFamily="49" charset="-122"/>
                    <a:ea typeface="KaiTi" panose="02010609060101010101" pitchFamily="49" charset="-122"/>
                    <a:cs typeface="SimSun"/>
                  </a:rPr>
                  <a:t>.</a:t>
                </a:r>
                <a:r>
                  <a:rPr lang="zh-CN" altLang="en-US" sz="800" dirty="0">
                    <a:solidFill>
                      <a:srgbClr val="000000"/>
                    </a:solidFill>
                    <a:latin typeface="KaiTi" panose="02010609060101010101" pitchFamily="49" charset="-122"/>
                    <a:ea typeface="KaiTi" panose="02010609060101010101" pitchFamily="49" charset="-122"/>
                    <a:cs typeface="SimSun"/>
                  </a:rPr>
                  <a:t>确定显著水平</a:t>
                </a:r>
                <a:r>
                  <a:rPr lang="el-GR" altLang="zh-CN" sz="800" dirty="0">
                    <a:solidFill>
                      <a:srgbClr val="000000"/>
                    </a:solidFill>
                    <a:latin typeface="KaiTi" panose="02010609060101010101" pitchFamily="49" charset="-122"/>
                    <a:ea typeface="KaiTi" panose="02010609060101010101" pitchFamily="49" charset="-122"/>
                    <a:cs typeface="BTCIPT+SymbolMT"/>
                  </a:rPr>
                  <a:t>α</a:t>
                </a:r>
                <a:r>
                  <a:rPr lang="el-GR" altLang="zh-CN" sz="800" dirty="0">
                    <a:solidFill>
                      <a:srgbClr val="000000"/>
                    </a:solidFill>
                    <a:latin typeface="KaiTi" panose="02010609060101010101" pitchFamily="49" charset="-122"/>
                    <a:ea typeface="KaiTi" panose="02010609060101010101" pitchFamily="49" charset="-122"/>
                    <a:cs typeface="SimSun"/>
                  </a:rPr>
                  <a:t>=0.05</a:t>
                </a:r>
                <a:r>
                  <a:rPr lang="zh-CN" altLang="el-GR" sz="800" dirty="0">
                    <a:solidFill>
                      <a:srgbClr val="000000"/>
                    </a:solidFill>
                    <a:latin typeface="KaiTi" panose="02010609060101010101" pitchFamily="49" charset="-122"/>
                    <a:ea typeface="KaiTi" panose="02010609060101010101" pitchFamily="49" charset="-122"/>
                    <a:cs typeface="SimSun"/>
                  </a:rPr>
                  <a:t>（</a:t>
                </a:r>
                <a:r>
                  <a:rPr lang="zh-CN" altLang="en-US" sz="800" dirty="0">
                    <a:solidFill>
                      <a:srgbClr val="000000"/>
                    </a:solidFill>
                    <a:latin typeface="KaiTi" panose="02010609060101010101" pitchFamily="49" charset="-122"/>
                    <a:ea typeface="KaiTi" panose="02010609060101010101" pitchFamily="49" charset="-122"/>
                    <a:cs typeface="SimSun"/>
                  </a:rPr>
                  <a:t>或</a:t>
                </a:r>
                <a:r>
                  <a:rPr lang="en-US" altLang="zh-CN" sz="800" dirty="0">
                    <a:solidFill>
                      <a:srgbClr val="000000"/>
                    </a:solidFill>
                    <a:latin typeface="KaiTi" panose="02010609060101010101" pitchFamily="49" charset="-122"/>
                    <a:ea typeface="KaiTi" panose="02010609060101010101" pitchFamily="49" charset="-122"/>
                    <a:cs typeface="SimSun"/>
                  </a:rPr>
                  <a:t>0.01</a:t>
                </a:r>
                <a:r>
                  <a:rPr lang="zh-CN" altLang="en-US" sz="800" dirty="0">
                    <a:solidFill>
                      <a:srgbClr val="000000"/>
                    </a:solidFill>
                    <a:latin typeface="KaiTi" panose="02010609060101010101" pitchFamily="49" charset="-122"/>
                    <a:ea typeface="KaiTi" panose="02010609060101010101" pitchFamily="49" charset="-122"/>
                    <a:cs typeface="SimSun"/>
                  </a:rPr>
                  <a:t>）和查</a:t>
                </a:r>
                <a:r>
                  <a:rPr lang="zh-CN" altLang="en-US" sz="800" dirty="0">
                    <a:solidFill>
                      <a:srgbClr val="FF0000"/>
                    </a:solidFill>
                    <a:latin typeface="KaiTi" panose="02010609060101010101" pitchFamily="49" charset="-122"/>
                    <a:ea typeface="KaiTi" panose="02010609060101010101" pitchFamily="49" charset="-122"/>
                    <a:cs typeface="SimSun"/>
                  </a:rPr>
                  <a:t>Ｆ分布</a:t>
                </a:r>
                <a:r>
                  <a:rPr lang="zh-CN" altLang="en-US" sz="800" dirty="0">
                    <a:solidFill>
                      <a:srgbClr val="000000"/>
                    </a:solidFill>
                    <a:latin typeface="KaiTi" panose="02010609060101010101" pitchFamily="49" charset="-122"/>
                    <a:ea typeface="KaiTi" panose="02010609060101010101" pitchFamily="49" charset="-122"/>
                    <a:cs typeface="SimSun"/>
                  </a:rPr>
                  <a:t>表获得</a:t>
                </a:r>
                <a14:m>
                  <m:oMath xmlns:m="http://schemas.openxmlformats.org/officeDocument/2006/math">
                    <m:sSub>
                      <m:sSubPr>
                        <m:ctrlPr>
                          <a:rPr lang="en-US" altLang="zh-CN" sz="800" i="1">
                            <a:solidFill>
                              <a:srgbClr val="000000"/>
                            </a:solidFill>
                            <a:latin typeface="Cambria Math" panose="02040503050406030204" pitchFamily="18" charset="0"/>
                            <a:ea typeface="Cambria Math" panose="02040503050406030204" pitchFamily="18" charset="0"/>
                          </a:rPr>
                        </m:ctrlPr>
                      </m:sSubPr>
                      <m:e>
                        <m:r>
                          <a:rPr lang="en-US" altLang="zh-CN" sz="800" i="1">
                            <a:solidFill>
                              <a:srgbClr val="000000"/>
                            </a:solidFill>
                            <a:latin typeface="Cambria Math" panose="02040503050406030204" pitchFamily="18" charset="0"/>
                            <a:ea typeface="Cambria Math" panose="02040503050406030204" pitchFamily="18" charset="0"/>
                          </a:rPr>
                          <m:t>𝐹</m:t>
                        </m:r>
                      </m:e>
                      <m:sub>
                        <m:f>
                          <m:fPr>
                            <m:type m:val="skw"/>
                            <m:ctrlPr>
                              <a:rPr lang="en-US" altLang="zh-CN" sz="800" i="1">
                                <a:solidFill>
                                  <a:srgbClr val="000000"/>
                                </a:solidFill>
                                <a:latin typeface="Cambria Math" panose="02040503050406030204" pitchFamily="18" charset="0"/>
                                <a:ea typeface="Cambria Math" panose="02040503050406030204" pitchFamily="18" charset="0"/>
                              </a:rPr>
                            </m:ctrlPr>
                          </m:fPr>
                          <m:num>
                            <m:r>
                              <a:rPr lang="en-US" altLang="zh-CN" sz="800" i="1">
                                <a:solidFill>
                                  <a:srgbClr val="000000"/>
                                </a:solidFill>
                                <a:latin typeface="Cambria Math" panose="02040503050406030204" pitchFamily="18" charset="0"/>
                                <a:ea typeface="Cambria Math" panose="02040503050406030204" pitchFamily="18" charset="0"/>
                              </a:rPr>
                              <m:t>𝛼</m:t>
                            </m:r>
                          </m:num>
                          <m:den>
                            <m:r>
                              <a:rPr lang="en-US" altLang="zh-CN" sz="800" i="1">
                                <a:solidFill>
                                  <a:srgbClr val="000000"/>
                                </a:solidFill>
                                <a:latin typeface="Cambria Math" panose="02040503050406030204" pitchFamily="18" charset="0"/>
                                <a:ea typeface="Cambria Math" panose="02040503050406030204" pitchFamily="18" charset="0"/>
                              </a:rPr>
                              <m:t>2</m:t>
                            </m:r>
                          </m:den>
                        </m:f>
                        <m:d>
                          <m:dPr>
                            <m:ctrlPr>
                              <a:rPr lang="en-US" altLang="zh-CN" sz="800" i="1">
                                <a:solidFill>
                                  <a:srgbClr val="000000"/>
                                </a:solidFill>
                                <a:latin typeface="Cambria Math" panose="02040503050406030204" pitchFamily="18" charset="0"/>
                                <a:ea typeface="Cambria Math" panose="02040503050406030204" pitchFamily="18" charset="0"/>
                              </a:rPr>
                            </m:ctrlPr>
                          </m:dPr>
                          <m:e>
                            <m:sSub>
                              <m:sSubPr>
                                <m:ctrlPr>
                                  <a:rPr lang="en-US" altLang="zh-CN" sz="800" i="1">
                                    <a:solidFill>
                                      <a:srgbClr val="000000"/>
                                    </a:solidFill>
                                    <a:latin typeface="Cambria Math" panose="02040503050406030204" pitchFamily="18" charset="0"/>
                                    <a:ea typeface="Cambria Math" panose="02040503050406030204" pitchFamily="18" charset="0"/>
                                  </a:rPr>
                                </m:ctrlPr>
                              </m:sSubPr>
                              <m:e>
                                <m:r>
                                  <a:rPr lang="en-US" altLang="zh-CN" sz="800" i="1">
                                    <a:solidFill>
                                      <a:srgbClr val="000000"/>
                                    </a:solidFill>
                                    <a:latin typeface="Cambria Math" panose="02040503050406030204" pitchFamily="18" charset="0"/>
                                    <a:ea typeface="Cambria Math" panose="02040503050406030204" pitchFamily="18" charset="0"/>
                                  </a:rPr>
                                  <m:t>𝑛</m:t>
                                </m:r>
                              </m:e>
                              <m:sub>
                                <m:r>
                                  <a:rPr lang="en-US" altLang="zh-CN" sz="800" i="1">
                                    <a:solidFill>
                                      <a:srgbClr val="000000"/>
                                    </a:solidFill>
                                    <a:latin typeface="Cambria Math" panose="02040503050406030204" pitchFamily="18" charset="0"/>
                                    <a:ea typeface="Cambria Math" panose="02040503050406030204" pitchFamily="18" charset="0"/>
                                  </a:rPr>
                                  <m:t>1</m:t>
                                </m:r>
                              </m:sub>
                            </m:sSub>
                            <m:r>
                              <a:rPr lang="en-US" altLang="zh-CN" sz="800" i="1">
                                <a:solidFill>
                                  <a:srgbClr val="000000"/>
                                </a:solidFill>
                                <a:latin typeface="Cambria Math" panose="02040503050406030204" pitchFamily="18" charset="0"/>
                                <a:ea typeface="Cambria Math" panose="02040503050406030204" pitchFamily="18" charset="0"/>
                              </a:rPr>
                              <m:t>−1,</m:t>
                            </m:r>
                            <m:sSub>
                              <m:sSubPr>
                                <m:ctrlPr>
                                  <a:rPr lang="en-US" altLang="zh-CN" sz="800" i="1">
                                    <a:solidFill>
                                      <a:srgbClr val="000000"/>
                                    </a:solidFill>
                                    <a:latin typeface="Cambria Math" panose="02040503050406030204" pitchFamily="18" charset="0"/>
                                    <a:ea typeface="Cambria Math" panose="02040503050406030204" pitchFamily="18" charset="0"/>
                                  </a:rPr>
                                </m:ctrlPr>
                              </m:sSubPr>
                              <m:e>
                                <m:r>
                                  <a:rPr lang="en-US" altLang="zh-CN" sz="800" i="1">
                                    <a:solidFill>
                                      <a:srgbClr val="000000"/>
                                    </a:solidFill>
                                    <a:latin typeface="Cambria Math" panose="02040503050406030204" pitchFamily="18" charset="0"/>
                                    <a:ea typeface="Cambria Math" panose="02040503050406030204" pitchFamily="18" charset="0"/>
                                  </a:rPr>
                                  <m:t>𝑛</m:t>
                                </m:r>
                              </m:e>
                              <m:sub>
                                <m:r>
                                  <a:rPr lang="en-US" altLang="zh-CN" sz="800" i="1">
                                    <a:solidFill>
                                      <a:srgbClr val="000000"/>
                                    </a:solidFill>
                                    <a:latin typeface="Cambria Math" panose="02040503050406030204" pitchFamily="18" charset="0"/>
                                    <a:ea typeface="Cambria Math" panose="02040503050406030204" pitchFamily="18" charset="0"/>
                                  </a:rPr>
                                  <m:t>2</m:t>
                                </m:r>
                              </m:sub>
                            </m:sSub>
                            <m:r>
                              <a:rPr lang="en-US" altLang="zh-CN" sz="800" i="1">
                                <a:solidFill>
                                  <a:srgbClr val="000000"/>
                                </a:solidFill>
                                <a:latin typeface="Cambria Math" panose="02040503050406030204" pitchFamily="18" charset="0"/>
                                <a:ea typeface="Cambria Math" panose="02040503050406030204" pitchFamily="18" charset="0"/>
                              </a:rPr>
                              <m:t>−1</m:t>
                            </m:r>
                          </m:e>
                        </m:d>
                      </m:sub>
                    </m:sSub>
                  </m:oMath>
                </a14:m>
                <a:r>
                  <a:rPr lang="zh-CN" altLang="en-US" sz="800" dirty="0">
                    <a:solidFill>
                      <a:schemeClr val="tx1"/>
                    </a:solidFill>
                    <a:latin typeface="KaiTi" panose="02010609060101010101" pitchFamily="49" charset="-122"/>
                    <a:ea typeface="KaiTi" panose="02010609060101010101" pitchFamily="49" charset="-122"/>
                  </a:rPr>
                  <a:t> 或</a:t>
                </a:r>
                <a14:m>
                  <m:oMath xmlns:m="http://schemas.openxmlformats.org/officeDocument/2006/math">
                    <m:sSub>
                      <m:sSubPr>
                        <m:ctrlPr>
                          <a:rPr lang="en-US" altLang="zh-CN" sz="800" i="1">
                            <a:solidFill>
                              <a:srgbClr val="000000"/>
                            </a:solidFill>
                            <a:latin typeface="Cambria Math" panose="02040503050406030204" pitchFamily="18" charset="0"/>
                            <a:ea typeface="Cambria Math" panose="02040503050406030204" pitchFamily="18" charset="0"/>
                          </a:rPr>
                        </m:ctrlPr>
                      </m:sSubPr>
                      <m:e>
                        <m:r>
                          <a:rPr lang="en-US" altLang="zh-CN" sz="800" i="1">
                            <a:solidFill>
                              <a:srgbClr val="000000"/>
                            </a:solidFill>
                            <a:latin typeface="Cambria Math" panose="02040503050406030204" pitchFamily="18" charset="0"/>
                            <a:ea typeface="Cambria Math" panose="02040503050406030204" pitchFamily="18" charset="0"/>
                          </a:rPr>
                          <m:t>𝐹</m:t>
                        </m:r>
                      </m:e>
                      <m:sub>
                        <m:r>
                          <m:rPr>
                            <m:sty m:val="p"/>
                          </m:rPr>
                          <a:rPr lang="el-GR" altLang="zh-CN" sz="800" i="1">
                            <a:solidFill>
                              <a:srgbClr val="000000"/>
                            </a:solidFill>
                            <a:latin typeface="Cambria Math" panose="02040503050406030204" pitchFamily="18" charset="0"/>
                            <a:ea typeface="Cambria Math" panose="02040503050406030204" pitchFamily="18" charset="0"/>
                          </a:rPr>
                          <m:t>α</m:t>
                        </m:r>
                        <m:d>
                          <m:dPr>
                            <m:ctrlPr>
                              <a:rPr lang="en-US" altLang="zh-CN" sz="800" i="1">
                                <a:solidFill>
                                  <a:srgbClr val="000000"/>
                                </a:solidFill>
                                <a:latin typeface="Cambria Math" panose="02040503050406030204" pitchFamily="18" charset="0"/>
                                <a:ea typeface="Cambria Math" panose="02040503050406030204" pitchFamily="18" charset="0"/>
                              </a:rPr>
                            </m:ctrlPr>
                          </m:dPr>
                          <m:e>
                            <m:sSub>
                              <m:sSubPr>
                                <m:ctrlPr>
                                  <a:rPr lang="en-US" altLang="zh-CN" sz="800" i="1">
                                    <a:solidFill>
                                      <a:srgbClr val="000000"/>
                                    </a:solidFill>
                                    <a:latin typeface="Cambria Math" panose="02040503050406030204" pitchFamily="18" charset="0"/>
                                    <a:ea typeface="Cambria Math" panose="02040503050406030204" pitchFamily="18" charset="0"/>
                                  </a:rPr>
                                </m:ctrlPr>
                              </m:sSubPr>
                              <m:e>
                                <m:r>
                                  <a:rPr lang="en-US" altLang="zh-CN" sz="800" i="1">
                                    <a:solidFill>
                                      <a:srgbClr val="000000"/>
                                    </a:solidFill>
                                    <a:latin typeface="Cambria Math" panose="02040503050406030204" pitchFamily="18" charset="0"/>
                                    <a:ea typeface="Cambria Math" panose="02040503050406030204" pitchFamily="18" charset="0"/>
                                  </a:rPr>
                                  <m:t>𝑛</m:t>
                                </m:r>
                              </m:e>
                              <m:sub>
                                <m:r>
                                  <a:rPr lang="en-US" altLang="zh-CN" sz="800" i="1">
                                    <a:solidFill>
                                      <a:srgbClr val="000000"/>
                                    </a:solidFill>
                                    <a:latin typeface="Cambria Math" panose="02040503050406030204" pitchFamily="18" charset="0"/>
                                    <a:ea typeface="Cambria Math" panose="02040503050406030204" pitchFamily="18" charset="0"/>
                                  </a:rPr>
                                  <m:t>1</m:t>
                                </m:r>
                              </m:sub>
                            </m:sSub>
                            <m:r>
                              <a:rPr lang="en-US" altLang="zh-CN" sz="800" i="1">
                                <a:solidFill>
                                  <a:srgbClr val="000000"/>
                                </a:solidFill>
                                <a:latin typeface="Cambria Math" panose="02040503050406030204" pitchFamily="18" charset="0"/>
                                <a:ea typeface="Cambria Math" panose="02040503050406030204" pitchFamily="18" charset="0"/>
                              </a:rPr>
                              <m:t>−1,</m:t>
                            </m:r>
                            <m:sSub>
                              <m:sSubPr>
                                <m:ctrlPr>
                                  <a:rPr lang="en-US" altLang="zh-CN" sz="800" i="1">
                                    <a:solidFill>
                                      <a:srgbClr val="000000"/>
                                    </a:solidFill>
                                    <a:latin typeface="Cambria Math" panose="02040503050406030204" pitchFamily="18" charset="0"/>
                                    <a:ea typeface="Cambria Math" panose="02040503050406030204" pitchFamily="18" charset="0"/>
                                  </a:rPr>
                                </m:ctrlPr>
                              </m:sSubPr>
                              <m:e>
                                <m:r>
                                  <a:rPr lang="en-US" altLang="zh-CN" sz="800" i="1">
                                    <a:solidFill>
                                      <a:srgbClr val="000000"/>
                                    </a:solidFill>
                                    <a:latin typeface="Cambria Math" panose="02040503050406030204" pitchFamily="18" charset="0"/>
                                    <a:ea typeface="Cambria Math" panose="02040503050406030204" pitchFamily="18" charset="0"/>
                                  </a:rPr>
                                  <m:t>𝑛</m:t>
                                </m:r>
                              </m:e>
                              <m:sub>
                                <m:r>
                                  <a:rPr lang="en-US" altLang="zh-CN" sz="800" i="1">
                                    <a:solidFill>
                                      <a:srgbClr val="000000"/>
                                    </a:solidFill>
                                    <a:latin typeface="Cambria Math" panose="02040503050406030204" pitchFamily="18" charset="0"/>
                                    <a:ea typeface="Cambria Math" panose="02040503050406030204" pitchFamily="18" charset="0"/>
                                  </a:rPr>
                                  <m:t>2</m:t>
                                </m:r>
                              </m:sub>
                            </m:sSub>
                            <m:r>
                              <a:rPr lang="en-US" altLang="zh-CN" sz="800" i="1">
                                <a:solidFill>
                                  <a:srgbClr val="000000"/>
                                </a:solidFill>
                                <a:latin typeface="Cambria Math" panose="02040503050406030204" pitchFamily="18" charset="0"/>
                                <a:ea typeface="Cambria Math" panose="02040503050406030204" pitchFamily="18" charset="0"/>
                              </a:rPr>
                              <m:t>−1</m:t>
                            </m:r>
                          </m:e>
                        </m:d>
                      </m:sub>
                    </m:sSub>
                  </m:oMath>
                </a14:m>
                <a:endParaRPr lang="en-US" altLang="zh-CN" sz="800" dirty="0">
                  <a:solidFill>
                    <a:schemeClr val="tx1"/>
                  </a:solidFill>
                  <a:latin typeface="KaiTi" panose="02010609060101010101" pitchFamily="49" charset="-122"/>
                  <a:ea typeface="KaiTi" panose="02010609060101010101" pitchFamily="49" charset="-122"/>
                </a:endParaRPr>
              </a:p>
              <a:p>
                <a:pPr marL="116840" marR="0">
                  <a:lnSpc>
                    <a:spcPts val="885"/>
                  </a:lnSpc>
                  <a:spcBef>
                    <a:spcPts val="110"/>
                  </a:spcBef>
                  <a:spcAft>
                    <a:spcPts val="0"/>
                  </a:spcAft>
                </a:pPr>
                <a:endParaRPr lang="en-US" altLang="zh-CN" sz="800" dirty="0">
                  <a:latin typeface="KaiTi" panose="02010609060101010101" pitchFamily="49" charset="-122"/>
                  <a:ea typeface="KaiTi" panose="02010609060101010101" pitchFamily="49" charset="-122"/>
                </a:endParaRPr>
              </a:p>
              <a:p>
                <a:pPr marL="116840" marR="0">
                  <a:lnSpc>
                    <a:spcPts val="885"/>
                  </a:lnSpc>
                  <a:spcBef>
                    <a:spcPts val="110"/>
                  </a:spcBef>
                  <a:spcAft>
                    <a:spcPts val="0"/>
                  </a:spcAft>
                </a:pPr>
                <a:r>
                  <a:rPr lang="zh-CN" altLang="en-US" sz="800" dirty="0">
                    <a:latin typeface="KaiTi" panose="02010609060101010101" pitchFamily="49" charset="-122"/>
                    <a:ea typeface="KaiTi" panose="02010609060101010101" pitchFamily="49" charset="-122"/>
                  </a:rPr>
                  <a:t>（</a:t>
                </a:r>
                <a:r>
                  <a:rPr lang="en-US" altLang="zh-CN" sz="800" dirty="0">
                    <a:latin typeface="KaiTi" panose="02010609060101010101" pitchFamily="49" charset="-122"/>
                    <a:ea typeface="KaiTi" panose="02010609060101010101" pitchFamily="49" charset="-122"/>
                  </a:rPr>
                  <a:t>4</a:t>
                </a:r>
                <a:r>
                  <a:rPr lang="zh-CN" altLang="en-US" sz="800" dirty="0">
                    <a:latin typeface="KaiTi" panose="02010609060101010101" pitchFamily="49" charset="-122"/>
                    <a:ea typeface="KaiTi" panose="02010609060101010101" pitchFamily="49" charset="-122"/>
                  </a:rPr>
                  <a:t>）</a:t>
                </a:r>
                <a:r>
                  <a:rPr lang="zh-CN" altLang="en-US" sz="800" dirty="0">
                    <a:solidFill>
                      <a:srgbClr val="000000"/>
                    </a:solidFill>
                    <a:latin typeface="KaiTi" panose="02010609060101010101" pitchFamily="49" charset="-122"/>
                    <a:ea typeface="KaiTi" panose="02010609060101010101" pitchFamily="49" charset="-122"/>
                    <a:cs typeface="SimSun"/>
                  </a:rPr>
                  <a:t>将计算的</a:t>
                </a:r>
                <a:r>
                  <a:rPr lang="en-US" altLang="zh-CN" sz="800" b="1" dirty="0">
                    <a:solidFill>
                      <a:srgbClr val="FF0000"/>
                    </a:solidFill>
                    <a:latin typeface="KaiTi" panose="02010609060101010101" pitchFamily="49" charset="-122"/>
                    <a:ea typeface="KaiTi" panose="02010609060101010101" pitchFamily="49" charset="-122"/>
                    <a:cs typeface="Tahoma"/>
                  </a:rPr>
                  <a:t>F</a:t>
                </a:r>
                <a:r>
                  <a:rPr lang="zh-CN" altLang="en-US" sz="800" spc="-10" dirty="0">
                    <a:solidFill>
                      <a:srgbClr val="000000"/>
                    </a:solidFill>
                    <a:latin typeface="KaiTi" panose="02010609060101010101" pitchFamily="49" charset="-122"/>
                    <a:ea typeface="KaiTi" panose="02010609060101010101" pitchFamily="49" charset="-122"/>
                    <a:cs typeface="SimSun"/>
                  </a:rPr>
                  <a:t>与上述临界值比较，决定是否拒绝</a:t>
                </a:r>
                <a14:m>
                  <m:oMath xmlns:m="http://schemas.openxmlformats.org/officeDocument/2006/math">
                    <m:sSub>
                      <m:sSubPr>
                        <m:ctrlPr>
                          <a:rPr lang="ar-AE" altLang="zh-CN" sz="800" i="1">
                            <a:latin typeface="Cambria Math" panose="02040503050406030204" pitchFamily="18" charset="0"/>
                          </a:rPr>
                        </m:ctrlPr>
                      </m:sSubPr>
                      <m:e>
                        <m:r>
                          <m:rPr>
                            <m:sty m:val="p"/>
                          </m:rPr>
                          <a:rPr lang="en-US" altLang="zh-CN" sz="800" i="1">
                            <a:latin typeface="Cambria Math" panose="02040503050406030204" pitchFamily="18" charset="0"/>
                          </a:rPr>
                          <m:t>H</m:t>
                        </m:r>
                      </m:e>
                      <m:sub>
                        <m:r>
                          <a:rPr lang="en-US" altLang="zh-CN" sz="800" b="0" i="1" smtClean="0">
                            <a:latin typeface="Cambria Math" panose="02040503050406030204" pitchFamily="18" charset="0"/>
                          </a:rPr>
                          <m:t>0</m:t>
                        </m:r>
                      </m:sub>
                    </m:sSub>
                  </m:oMath>
                </a14:m>
                <a:endParaRPr lang="zh-CN" altLang="en-US" sz="800" dirty="0">
                  <a:solidFill>
                    <a:schemeClr val="tx1"/>
                  </a:solidFill>
                  <a:latin typeface="KaiTi" panose="02010609060101010101" pitchFamily="49" charset="-122"/>
                  <a:ea typeface="KaiTi" panose="02010609060101010101" pitchFamily="49" charset="-122"/>
                </a:endParaRPr>
              </a:p>
            </p:txBody>
          </p:sp>
        </mc:Choice>
        <mc:Fallback xmlns="">
          <p:sp>
            <p:nvSpPr>
              <p:cNvPr id="5" name="内容占位符 4">
                <a:extLst>
                  <a:ext uri="{FF2B5EF4-FFF2-40B4-BE49-F238E27FC236}">
                    <a16:creationId xmlns:a16="http://schemas.microsoft.com/office/drawing/2014/main" id="{89FD98D1-26F5-2640-9C17-1A7AB6B8C176}"/>
                  </a:ext>
                </a:extLst>
              </p:cNvPr>
              <p:cNvSpPr>
                <a:spLocks noGrp="1" noRot="1" noChangeAspect="1" noMove="1" noResize="1" noEditPoints="1" noAdjustHandles="1" noChangeArrowheads="1" noChangeShapeType="1" noTextEdit="1"/>
              </p:cNvSpPr>
              <p:nvPr>
                <p:ph idx="1"/>
              </p:nvPr>
            </p:nvSpPr>
            <p:spPr>
              <a:xfrm>
                <a:off x="593435" y="791362"/>
                <a:ext cx="2654317" cy="1418934"/>
              </a:xfrm>
              <a:blipFill>
                <a:blip r:embed="rId2"/>
                <a:stretch>
                  <a:fillRect b="-17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010555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2B91768-8582-C348-9E9E-2D6D8427FC7F}"/>
              </a:ext>
            </a:extLst>
          </p:cNvPr>
          <p:cNvSpPr>
            <a:spLocks noGrp="1"/>
          </p:cNvSpPr>
          <p:nvPr>
            <p:ph type="title"/>
          </p:nvPr>
        </p:nvSpPr>
        <p:spPr/>
        <p:txBody>
          <a:bodyPr>
            <a:normAutofit/>
          </a:bodyPr>
          <a:lstStyle/>
          <a:p>
            <a:pPr marL="0" marR="0">
              <a:lnSpc>
                <a:spcPts val="1810"/>
              </a:lnSpc>
              <a:spcBef>
                <a:spcPts val="0"/>
              </a:spcBef>
              <a:spcAft>
                <a:spcPts val="0"/>
              </a:spcAft>
            </a:pPr>
            <a:r>
              <a:rPr lang="zh-CN" altLang="en-US" sz="1400" dirty="0">
                <a:solidFill>
                  <a:srgbClr val="FF0000"/>
                </a:solidFill>
                <a:latin typeface="KaiTi" panose="02010609060101010101" pitchFamily="49" charset="-122"/>
                <a:ea typeface="KaiTi" panose="02010609060101010101" pitchFamily="49" charset="-122"/>
                <a:cs typeface="SimSun"/>
              </a:rPr>
              <a:t>Ｆ</a:t>
            </a:r>
            <a:r>
              <a:rPr lang="en-US" altLang="zh-CN" sz="1400" spc="-345" dirty="0">
                <a:solidFill>
                  <a:srgbClr val="FF0000"/>
                </a:solidFill>
                <a:latin typeface="KaiTi" panose="02010609060101010101" pitchFamily="49" charset="-122"/>
                <a:ea typeface="KaiTi" panose="02010609060101010101" pitchFamily="49" charset="-122"/>
                <a:cs typeface="SimSun"/>
              </a:rPr>
              <a:t> </a:t>
            </a:r>
            <a:r>
              <a:rPr lang="zh-CN" altLang="en-US" sz="1400" dirty="0">
                <a:solidFill>
                  <a:srgbClr val="FF0000"/>
                </a:solidFill>
                <a:latin typeface="KaiTi" panose="02010609060101010101" pitchFamily="49" charset="-122"/>
                <a:ea typeface="KaiTi" panose="02010609060101010101" pitchFamily="49" charset="-122"/>
                <a:cs typeface="SimSun"/>
              </a:rPr>
              <a:t>检验步骤</a:t>
            </a:r>
            <a:endParaRPr lang="zh-CN" altLang="en-US" sz="1200" spc="19" dirty="0">
              <a:solidFill>
                <a:srgbClr val="FF0000"/>
              </a:solidFill>
              <a:latin typeface="KaiTi" panose="02010609060101010101" pitchFamily="49" charset="-122"/>
              <a:ea typeface="KaiTi" panose="02010609060101010101" pitchFamily="49" charset="-122"/>
              <a:cs typeface="SimSun"/>
            </a:endParaRP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89FD98D1-26F5-2640-9C17-1A7AB6B8C176}"/>
                  </a:ext>
                </a:extLst>
              </p:cNvPr>
              <p:cNvSpPr>
                <a:spLocks noGrp="1"/>
              </p:cNvSpPr>
              <p:nvPr>
                <p:ph idx="1"/>
              </p:nvPr>
            </p:nvSpPr>
            <p:spPr>
              <a:xfrm>
                <a:off x="593435" y="791362"/>
                <a:ext cx="2701552" cy="1634958"/>
              </a:xfrm>
            </p:spPr>
            <p:txBody>
              <a:bodyPr>
                <a:noAutofit/>
              </a:bodyPr>
              <a:lstStyle/>
              <a:p>
                <a:pPr marL="0">
                  <a:lnSpc>
                    <a:spcPct val="100000"/>
                  </a:lnSpc>
                  <a:spcBef>
                    <a:spcPts val="0"/>
                  </a:spcBef>
                </a:pPr>
                <a:r>
                  <a:rPr lang="zh-CN" altLang="en-US" sz="800" dirty="0">
                    <a:latin typeface="KaiTi" panose="02010609060101010101" pitchFamily="49" charset="-122"/>
                    <a:ea typeface="KaiTi" panose="02010609060101010101" pitchFamily="49" charset="-122"/>
                  </a:rPr>
                  <a:t>零假设</a:t>
                </a:r>
                <a14:m>
                  <m:oMath xmlns:m="http://schemas.openxmlformats.org/officeDocument/2006/math">
                    <m:sSub>
                      <m:sSubPr>
                        <m:ctrlPr>
                          <a:rPr lang="ar-AE" altLang="zh-CN" sz="800" i="1">
                            <a:solidFill>
                              <a:schemeClr val="tx1"/>
                            </a:solidFill>
                            <a:latin typeface="Cambria Math" panose="02040503050406030204" pitchFamily="18" charset="0"/>
                          </a:rPr>
                        </m:ctrlPr>
                      </m:sSubPr>
                      <m:e>
                        <m:r>
                          <a:rPr lang="zh-CN" altLang="en-US" sz="800" b="0" i="1" smtClean="0">
                            <a:solidFill>
                              <a:schemeClr val="tx1"/>
                            </a:solidFill>
                            <a:latin typeface="Cambria Math" panose="02040503050406030204" pitchFamily="18" charset="0"/>
                          </a:rPr>
                          <m:t>         </m:t>
                        </m:r>
                        <m:r>
                          <m:rPr>
                            <m:sty m:val="p"/>
                          </m:rPr>
                          <a:rPr lang="en-US" altLang="zh-CN" sz="800" i="1">
                            <a:solidFill>
                              <a:schemeClr val="tx1"/>
                            </a:solidFill>
                            <a:latin typeface="Cambria Math" panose="02040503050406030204" pitchFamily="18" charset="0"/>
                          </a:rPr>
                          <m:t>H</m:t>
                        </m:r>
                      </m:e>
                      <m:sub>
                        <m:r>
                          <a:rPr lang="ar-AE" altLang="zh-CN" sz="800" i="1">
                            <a:solidFill>
                              <a:schemeClr val="tx1"/>
                            </a:solidFill>
                            <a:latin typeface="Cambria Math" panose="02040503050406030204" pitchFamily="18" charset="0"/>
                          </a:rPr>
                          <m:t>0</m:t>
                        </m:r>
                      </m:sub>
                    </m:sSub>
                  </m:oMath>
                </a14:m>
                <a:r>
                  <a:rPr lang="zh-CN" altLang="en-US" sz="800" b="1" spc="98" dirty="0">
                    <a:solidFill>
                      <a:schemeClr val="tx1"/>
                    </a:solidFill>
                    <a:latin typeface="KaiTi" panose="02010609060101010101" pitchFamily="49" charset="-122"/>
                    <a:ea typeface="KaiTi" panose="02010609060101010101" pitchFamily="49" charset="-122"/>
                    <a:cs typeface="Tahoma"/>
                  </a:rPr>
                  <a:t>：</a:t>
                </a:r>
                <a:r>
                  <a:rPr lang="ar-AE" altLang="zh-CN" sz="800" b="1" spc="98" dirty="0">
                    <a:solidFill>
                      <a:schemeClr val="tx1"/>
                    </a:solidFill>
                    <a:latin typeface="KaiTi" panose="02010609060101010101" pitchFamily="49" charset="-122"/>
                    <a:ea typeface="KaiTi" panose="02010609060101010101" pitchFamily="49" charset="-122"/>
                    <a:cs typeface="Tahoma"/>
                  </a:rPr>
                  <a:t> </a:t>
                </a:r>
                <a14:m>
                  <m:oMath xmlns:m="http://schemas.openxmlformats.org/officeDocument/2006/math">
                    <m:sSubSup>
                      <m:sSubSupPr>
                        <m:ctrlPr>
                          <a:rPr lang="ar-AE" altLang="zh-CN" sz="800" i="1" spc="-19">
                            <a:solidFill>
                              <a:srgbClr val="000000"/>
                            </a:solidFill>
                            <a:latin typeface="Cambria Math" panose="02040503050406030204" pitchFamily="18" charset="0"/>
                            <a:ea typeface="Cambria Math" panose="02040503050406030204" pitchFamily="18" charset="0"/>
                            <a:cs typeface="Times New Roman"/>
                          </a:rPr>
                        </m:ctrlPr>
                      </m:sSubSupPr>
                      <m:e>
                        <m:r>
                          <m:rPr>
                            <m:nor/>
                          </m:rPr>
                          <a:rPr lang="el-GR" altLang="zh-CN" sz="800" spc="62" dirty="0">
                            <a:solidFill>
                              <a:srgbClr val="000000"/>
                            </a:solidFill>
                            <a:latin typeface="BTCIPT+SymbolMT"/>
                            <a:cs typeface="BTCIPT+SymbolMT"/>
                          </a:rPr>
                          <m:t>σ</m:t>
                        </m:r>
                      </m:e>
                      <m:sub>
                        <m:r>
                          <a:rPr lang="ar-AE" altLang="zh-CN" sz="800" i="1" spc="-19">
                            <a:solidFill>
                              <a:srgbClr val="000000"/>
                            </a:solidFill>
                            <a:latin typeface="Cambria Math" panose="02040503050406030204" pitchFamily="18" charset="0"/>
                            <a:ea typeface="Cambria Math" panose="02040503050406030204" pitchFamily="18" charset="0"/>
                            <a:cs typeface="Times New Roman"/>
                          </a:rPr>
                          <m:t>2</m:t>
                        </m:r>
                      </m:sub>
                      <m:sup>
                        <m:r>
                          <a:rPr lang="ar-AE" altLang="zh-CN" sz="800" i="1" spc="-19">
                            <a:solidFill>
                              <a:srgbClr val="000000"/>
                            </a:solidFill>
                            <a:latin typeface="Cambria Math" panose="02040503050406030204" pitchFamily="18" charset="0"/>
                            <a:ea typeface="Cambria Math" panose="02040503050406030204" pitchFamily="18" charset="0"/>
                            <a:cs typeface="Times New Roman"/>
                          </a:rPr>
                          <m:t>2</m:t>
                        </m:r>
                      </m:sup>
                    </m:sSubSup>
                    <m:r>
                      <a:rPr lang="ar-AE" altLang="zh-CN" sz="800" i="1" spc="-19">
                        <a:solidFill>
                          <a:srgbClr val="000000"/>
                        </a:solidFill>
                        <a:latin typeface="Cambria Math" panose="02040503050406030204" pitchFamily="18" charset="0"/>
                        <a:ea typeface="Cambria Math" panose="02040503050406030204" pitchFamily="18" charset="0"/>
                        <a:cs typeface="Times New Roman"/>
                      </a:rPr>
                      <m:t>=</m:t>
                    </m:r>
                  </m:oMath>
                </a14:m>
                <a:r>
                  <a:rPr lang="ar-AE" altLang="zh-CN" sz="800" spc="-19" dirty="0">
                    <a:solidFill>
                      <a:srgbClr val="000000"/>
                    </a:solidFill>
                    <a:ea typeface="Cambria Math" panose="02040503050406030204" pitchFamily="18" charset="0"/>
                    <a:cs typeface="Times New Roman"/>
                  </a:rPr>
                  <a:t> </a:t>
                </a:r>
                <a14:m>
                  <m:oMath xmlns:m="http://schemas.openxmlformats.org/officeDocument/2006/math">
                    <m:sSubSup>
                      <m:sSubSupPr>
                        <m:ctrlPr>
                          <a:rPr lang="ar-AE" altLang="zh-CN" sz="800" i="1" spc="-19">
                            <a:solidFill>
                              <a:srgbClr val="000000"/>
                            </a:solidFill>
                            <a:latin typeface="Cambria Math" panose="02040503050406030204" pitchFamily="18" charset="0"/>
                            <a:ea typeface="Cambria Math" panose="02040503050406030204" pitchFamily="18" charset="0"/>
                            <a:cs typeface="Times New Roman"/>
                          </a:rPr>
                        </m:ctrlPr>
                      </m:sSubSupPr>
                      <m:e>
                        <m:r>
                          <m:rPr>
                            <m:nor/>
                          </m:rPr>
                          <a:rPr lang="el-GR" altLang="zh-CN" sz="800" spc="62" dirty="0">
                            <a:solidFill>
                              <a:srgbClr val="000000"/>
                            </a:solidFill>
                            <a:latin typeface="BTCIPT+SymbolMT"/>
                            <a:cs typeface="BTCIPT+SymbolMT"/>
                          </a:rPr>
                          <m:t>σ</m:t>
                        </m:r>
                      </m:e>
                      <m:sub>
                        <m:r>
                          <a:rPr lang="ar-AE" altLang="zh-CN" sz="800" i="1" spc="62" dirty="0">
                            <a:solidFill>
                              <a:srgbClr val="000000"/>
                            </a:solidFill>
                            <a:latin typeface="Cambria Math" panose="02040503050406030204" pitchFamily="18" charset="0"/>
                            <a:cs typeface="BTCIPT+SymbolMT"/>
                          </a:rPr>
                          <m:t>1</m:t>
                        </m:r>
                      </m:sub>
                      <m:sup>
                        <m:r>
                          <a:rPr lang="ar-AE" altLang="zh-CN" sz="800" i="1" spc="-19">
                            <a:solidFill>
                              <a:srgbClr val="000000"/>
                            </a:solidFill>
                            <a:latin typeface="Cambria Math" panose="02040503050406030204" pitchFamily="18" charset="0"/>
                            <a:ea typeface="Cambria Math" panose="02040503050406030204" pitchFamily="18" charset="0"/>
                            <a:cs typeface="Times New Roman"/>
                          </a:rPr>
                          <m:t>2</m:t>
                        </m:r>
                      </m:sup>
                    </m:sSubSup>
                  </m:oMath>
                </a14:m>
                <a:r>
                  <a:rPr lang="zh-CN" altLang="en-US" sz="800" dirty="0"/>
                  <a:t> </a:t>
                </a:r>
                <a:endParaRPr lang="en-US" altLang="zh-CN" sz="800" dirty="0"/>
              </a:p>
              <a:p>
                <a:pPr marL="0">
                  <a:lnSpc>
                    <a:spcPct val="100000"/>
                  </a:lnSpc>
                  <a:spcBef>
                    <a:spcPts val="0"/>
                  </a:spcBef>
                </a:pPr>
                <a:endParaRPr lang="en-US" altLang="zh-CN" sz="800" dirty="0">
                  <a:latin typeface="KaiTi" panose="02010609060101010101" pitchFamily="49" charset="-122"/>
                  <a:ea typeface="KaiTi" panose="02010609060101010101" pitchFamily="49" charset="-122"/>
                </a:endParaRPr>
              </a:p>
              <a:p>
                <a:pPr marL="0">
                  <a:lnSpc>
                    <a:spcPct val="100000"/>
                  </a:lnSpc>
                  <a:spcBef>
                    <a:spcPts val="0"/>
                  </a:spcBef>
                </a:pPr>
                <a:r>
                  <a:rPr lang="zh-CN" altLang="en-US" sz="800" dirty="0">
                    <a:latin typeface="KaiTi" panose="02010609060101010101" pitchFamily="49" charset="-122"/>
                    <a:ea typeface="KaiTi" panose="02010609060101010101" pitchFamily="49" charset="-122"/>
                  </a:rPr>
                  <a:t>如果备择假设：</a:t>
                </a:r>
                <a14:m>
                  <m:oMath xmlns:m="http://schemas.openxmlformats.org/officeDocument/2006/math">
                    <m:sSub>
                      <m:sSubPr>
                        <m:ctrlPr>
                          <a:rPr lang="ar-AE" altLang="zh-CN" sz="800" i="1">
                            <a:latin typeface="Cambria Math" panose="02040503050406030204" pitchFamily="18" charset="0"/>
                          </a:rPr>
                        </m:ctrlPr>
                      </m:sSubPr>
                      <m:e>
                        <m:r>
                          <m:rPr>
                            <m:sty m:val="p"/>
                          </m:rPr>
                          <a:rPr lang="en-US" altLang="zh-CN" sz="800" i="1">
                            <a:latin typeface="Cambria Math" panose="02040503050406030204" pitchFamily="18" charset="0"/>
                          </a:rPr>
                          <m:t>H</m:t>
                        </m:r>
                      </m:e>
                      <m:sub>
                        <m:r>
                          <a:rPr lang="en-US" altLang="zh-CN" sz="800" b="0" i="1" smtClean="0">
                            <a:latin typeface="Cambria Math" panose="02040503050406030204" pitchFamily="18" charset="0"/>
                          </a:rPr>
                          <m:t>1</m:t>
                        </m:r>
                      </m:sub>
                    </m:sSub>
                  </m:oMath>
                </a14:m>
                <a:r>
                  <a:rPr lang="zh-CN" altLang="en-US" sz="800" b="1" spc="98" dirty="0">
                    <a:latin typeface="KaiTi" panose="02010609060101010101" pitchFamily="49" charset="-122"/>
                    <a:ea typeface="KaiTi" panose="02010609060101010101" pitchFamily="49" charset="-122"/>
                    <a:cs typeface="Tahoma"/>
                  </a:rPr>
                  <a:t>：</a:t>
                </a:r>
                <a:r>
                  <a:rPr lang="ar-AE" altLang="zh-CN" sz="800" b="1" spc="98" dirty="0">
                    <a:latin typeface="KaiTi" panose="02010609060101010101" pitchFamily="49" charset="-122"/>
                    <a:ea typeface="KaiTi" panose="02010609060101010101" pitchFamily="49" charset="-122"/>
                    <a:cs typeface="Tahoma"/>
                  </a:rPr>
                  <a:t> </a:t>
                </a:r>
                <a14:m>
                  <m:oMath xmlns:m="http://schemas.openxmlformats.org/officeDocument/2006/math">
                    <m:sSubSup>
                      <m:sSubSupPr>
                        <m:ctrlPr>
                          <a:rPr lang="ar-AE" altLang="zh-CN" sz="800" i="1" spc="-19">
                            <a:solidFill>
                              <a:srgbClr val="000000"/>
                            </a:solidFill>
                            <a:latin typeface="Cambria Math" panose="02040503050406030204" pitchFamily="18" charset="0"/>
                            <a:ea typeface="Cambria Math" panose="02040503050406030204" pitchFamily="18" charset="0"/>
                            <a:cs typeface="Times New Roman"/>
                          </a:rPr>
                        </m:ctrlPr>
                      </m:sSubSupPr>
                      <m:e>
                        <m:r>
                          <m:rPr>
                            <m:nor/>
                          </m:rPr>
                          <a:rPr lang="el-GR" altLang="zh-CN" sz="800" spc="62" dirty="0">
                            <a:solidFill>
                              <a:srgbClr val="000000"/>
                            </a:solidFill>
                            <a:latin typeface="BTCIPT+SymbolMT"/>
                            <a:cs typeface="BTCIPT+SymbolMT"/>
                          </a:rPr>
                          <m:t>σ</m:t>
                        </m:r>
                      </m:e>
                      <m:sub>
                        <m:r>
                          <a:rPr lang="ar-AE" altLang="zh-CN" sz="800" i="1" spc="-19">
                            <a:solidFill>
                              <a:srgbClr val="000000"/>
                            </a:solidFill>
                            <a:latin typeface="Cambria Math" panose="02040503050406030204" pitchFamily="18" charset="0"/>
                            <a:ea typeface="Cambria Math" panose="02040503050406030204" pitchFamily="18" charset="0"/>
                            <a:cs typeface="Times New Roman"/>
                          </a:rPr>
                          <m:t>2</m:t>
                        </m:r>
                      </m:sub>
                      <m:sup>
                        <m:r>
                          <a:rPr lang="ar-AE" altLang="zh-CN" sz="800" i="1" spc="-19">
                            <a:solidFill>
                              <a:srgbClr val="000000"/>
                            </a:solidFill>
                            <a:latin typeface="Cambria Math" panose="02040503050406030204" pitchFamily="18" charset="0"/>
                            <a:ea typeface="Cambria Math" panose="02040503050406030204" pitchFamily="18" charset="0"/>
                            <a:cs typeface="Times New Roman"/>
                          </a:rPr>
                          <m:t>2</m:t>
                        </m:r>
                      </m:sup>
                    </m:sSubSup>
                    <m:r>
                      <a:rPr lang="ar-AE" altLang="zh-CN" sz="800" i="1" spc="-19" smtClean="0">
                        <a:solidFill>
                          <a:srgbClr val="000000"/>
                        </a:solidFill>
                        <a:latin typeface="Cambria Math" panose="02040503050406030204" pitchFamily="18" charset="0"/>
                        <a:ea typeface="Cambria Math" panose="02040503050406030204" pitchFamily="18" charset="0"/>
                        <a:cs typeface="Times New Roman"/>
                      </a:rPr>
                      <m:t>≠</m:t>
                    </m:r>
                  </m:oMath>
                </a14:m>
                <a:r>
                  <a:rPr lang="ar-AE" altLang="zh-CN" sz="800" spc="-19" dirty="0">
                    <a:solidFill>
                      <a:srgbClr val="000000"/>
                    </a:solidFill>
                    <a:ea typeface="Cambria Math" panose="02040503050406030204" pitchFamily="18" charset="0"/>
                    <a:cs typeface="Times New Roman"/>
                  </a:rPr>
                  <a:t> </a:t>
                </a:r>
                <a14:m>
                  <m:oMath xmlns:m="http://schemas.openxmlformats.org/officeDocument/2006/math">
                    <m:sSubSup>
                      <m:sSubSupPr>
                        <m:ctrlPr>
                          <a:rPr lang="ar-AE" altLang="zh-CN" sz="800" i="1" spc="-19">
                            <a:solidFill>
                              <a:srgbClr val="000000"/>
                            </a:solidFill>
                            <a:latin typeface="Cambria Math" panose="02040503050406030204" pitchFamily="18" charset="0"/>
                            <a:ea typeface="Cambria Math" panose="02040503050406030204" pitchFamily="18" charset="0"/>
                            <a:cs typeface="Times New Roman"/>
                          </a:rPr>
                        </m:ctrlPr>
                      </m:sSubSupPr>
                      <m:e>
                        <m:r>
                          <m:rPr>
                            <m:nor/>
                          </m:rPr>
                          <a:rPr lang="el-GR" altLang="zh-CN" sz="800" spc="62" dirty="0">
                            <a:solidFill>
                              <a:srgbClr val="000000"/>
                            </a:solidFill>
                            <a:latin typeface="BTCIPT+SymbolMT"/>
                            <a:cs typeface="BTCIPT+SymbolMT"/>
                          </a:rPr>
                          <m:t>σ</m:t>
                        </m:r>
                      </m:e>
                      <m:sub>
                        <m:r>
                          <a:rPr lang="ar-AE" altLang="zh-CN" sz="800" i="1" spc="62" dirty="0">
                            <a:solidFill>
                              <a:srgbClr val="000000"/>
                            </a:solidFill>
                            <a:latin typeface="Cambria Math" panose="02040503050406030204" pitchFamily="18" charset="0"/>
                            <a:cs typeface="BTCIPT+SymbolMT"/>
                          </a:rPr>
                          <m:t>1</m:t>
                        </m:r>
                      </m:sub>
                      <m:sup>
                        <m:r>
                          <a:rPr lang="ar-AE" altLang="zh-CN" sz="800" i="1" spc="-19">
                            <a:solidFill>
                              <a:srgbClr val="000000"/>
                            </a:solidFill>
                            <a:latin typeface="Cambria Math" panose="02040503050406030204" pitchFamily="18" charset="0"/>
                            <a:ea typeface="Cambria Math" panose="02040503050406030204" pitchFamily="18" charset="0"/>
                            <a:cs typeface="Times New Roman"/>
                          </a:rPr>
                          <m:t>2</m:t>
                        </m:r>
                      </m:sup>
                    </m:sSubSup>
                  </m:oMath>
                </a14:m>
                <a:r>
                  <a:rPr lang="zh-CN" altLang="en-US" sz="800" b="1" spc="98" dirty="0">
                    <a:latin typeface="KaiTi" panose="02010609060101010101" pitchFamily="49" charset="-122"/>
                    <a:ea typeface="KaiTi" panose="02010609060101010101" pitchFamily="49" charset="-122"/>
                    <a:cs typeface="Tahoma"/>
                  </a:rPr>
                  <a:t> </a:t>
                </a:r>
                <a:endParaRPr lang="en-US" altLang="zh-CN" sz="800" b="1" spc="98" dirty="0">
                  <a:latin typeface="KaiTi" panose="02010609060101010101" pitchFamily="49" charset="-122"/>
                  <a:ea typeface="KaiTi" panose="02010609060101010101" pitchFamily="49" charset="-122"/>
                  <a:cs typeface="Tahoma"/>
                </a:endParaRPr>
              </a:p>
              <a:p>
                <a:pPr marL="0">
                  <a:lnSpc>
                    <a:spcPct val="100000"/>
                  </a:lnSpc>
                  <a:spcBef>
                    <a:spcPts val="0"/>
                  </a:spcBef>
                </a:pPr>
                <a:endParaRPr lang="en-US" altLang="zh-CN" sz="800" b="1" spc="98" dirty="0">
                  <a:latin typeface="KaiTi" panose="02010609060101010101" pitchFamily="49" charset="-122"/>
                  <a:ea typeface="KaiTi" panose="02010609060101010101" pitchFamily="49" charset="-122"/>
                  <a:cs typeface="Tahoma"/>
                </a:endParaRPr>
              </a:p>
              <a:p>
                <a:pPr marL="0">
                  <a:lnSpc>
                    <a:spcPct val="100000"/>
                  </a:lnSpc>
                  <a:spcBef>
                    <a:spcPts val="0"/>
                  </a:spcBef>
                </a:pPr>
                <a:r>
                  <a:rPr lang="zh-CN" altLang="en-US" sz="800" b="1" spc="98" dirty="0">
                    <a:latin typeface="KaiTi" panose="02010609060101010101" pitchFamily="49" charset="-122"/>
                    <a:ea typeface="KaiTi" panose="02010609060101010101" pitchFamily="49" charset="-122"/>
                    <a:cs typeface="Tahoma"/>
                  </a:rPr>
                  <a:t>    </a:t>
                </a:r>
                <a:r>
                  <a:rPr lang="zh-CN" altLang="en-US" sz="800" dirty="0">
                    <a:latin typeface="KaiTi" panose="02010609060101010101" pitchFamily="49" charset="-122"/>
                    <a:ea typeface="KaiTi" panose="02010609060101010101" pitchFamily="49" charset="-122"/>
                  </a:rPr>
                  <a:t>则</a:t>
                </a:r>
                <a:r>
                  <a:rPr lang="zh-CN" altLang="en-US" sz="800" spc="-10" dirty="0">
                    <a:latin typeface="KaiTi" panose="02010609060101010101" pitchFamily="49" charset="-122"/>
                    <a:ea typeface="KaiTi" panose="02010609060101010101" pitchFamily="49" charset="-122"/>
                    <a:cs typeface="IOTCPM+Wingdings-Regular"/>
                  </a:rPr>
                  <a:t>拒绝</a:t>
                </a:r>
                <a14:m>
                  <m:oMath xmlns:m="http://schemas.openxmlformats.org/officeDocument/2006/math">
                    <m:sSub>
                      <m:sSubPr>
                        <m:ctrlPr>
                          <a:rPr lang="ar-AE" altLang="zh-CN" sz="800" i="1">
                            <a:solidFill>
                              <a:schemeClr val="tx1"/>
                            </a:solidFill>
                            <a:latin typeface="Cambria Math" panose="02040503050406030204" pitchFamily="18" charset="0"/>
                          </a:rPr>
                        </m:ctrlPr>
                      </m:sSubPr>
                      <m:e>
                        <m:r>
                          <m:rPr>
                            <m:sty m:val="p"/>
                          </m:rPr>
                          <a:rPr lang="en-US" altLang="zh-CN" sz="800" i="1">
                            <a:solidFill>
                              <a:schemeClr val="tx1"/>
                            </a:solidFill>
                            <a:latin typeface="Cambria Math" panose="02040503050406030204" pitchFamily="18" charset="0"/>
                          </a:rPr>
                          <m:t>H</m:t>
                        </m:r>
                      </m:e>
                      <m:sub>
                        <m:r>
                          <a:rPr lang="ar-AE" altLang="zh-CN" sz="800" i="1">
                            <a:solidFill>
                              <a:schemeClr val="tx1"/>
                            </a:solidFill>
                            <a:latin typeface="Cambria Math" panose="02040503050406030204" pitchFamily="18" charset="0"/>
                          </a:rPr>
                          <m:t>0</m:t>
                        </m:r>
                      </m:sub>
                    </m:sSub>
                  </m:oMath>
                </a14:m>
                <a:r>
                  <a:rPr lang="ar-AE" altLang="zh-CN" sz="800" dirty="0">
                    <a:solidFill>
                      <a:schemeClr val="tx1"/>
                    </a:solidFill>
                    <a:latin typeface="KaiTi" panose="02010609060101010101" pitchFamily="49" charset="-122"/>
                    <a:ea typeface="KaiTi" panose="02010609060101010101" pitchFamily="49" charset="-122"/>
                    <a:cs typeface="SimSun"/>
                  </a:rPr>
                  <a:t> </a:t>
                </a:r>
                <a:r>
                  <a:rPr lang="zh-CN" altLang="en-US" sz="800" dirty="0">
                    <a:solidFill>
                      <a:schemeClr val="tx1"/>
                    </a:solidFill>
                    <a:latin typeface="KaiTi" panose="02010609060101010101" pitchFamily="49" charset="-122"/>
                    <a:ea typeface="KaiTi" panose="02010609060101010101" pitchFamily="49" charset="-122"/>
                    <a:cs typeface="SimSun"/>
                  </a:rPr>
                  <a:t>的条件为 </a:t>
                </a:r>
                <a14:m>
                  <m:oMath xmlns:m="http://schemas.openxmlformats.org/officeDocument/2006/math">
                    <m:r>
                      <m:rPr>
                        <m:sty m:val="p"/>
                      </m:rPr>
                      <a:rPr lang="en-US" altLang="zh-CN" sz="800">
                        <a:solidFill>
                          <a:srgbClr val="000000"/>
                        </a:solidFill>
                        <a:latin typeface="Cambria Math" panose="02040503050406030204" pitchFamily="18" charset="0"/>
                        <a:ea typeface="Cambria Math" panose="02040503050406030204" pitchFamily="18" charset="0"/>
                      </a:rPr>
                      <m:t>F</m:t>
                    </m:r>
                    <m:r>
                      <a:rPr lang="ar-AE" altLang="zh-CN" sz="800" i="1">
                        <a:solidFill>
                          <a:srgbClr val="000000"/>
                        </a:solidFill>
                        <a:latin typeface="Cambria Math" panose="02040503050406030204" pitchFamily="18" charset="0"/>
                        <a:ea typeface="Cambria Math" panose="02040503050406030204" pitchFamily="18" charset="0"/>
                      </a:rPr>
                      <m:t>=</m:t>
                    </m:r>
                    <m:f>
                      <m:fPr>
                        <m:ctrlPr>
                          <a:rPr lang="ar-AE" altLang="zh-CN" sz="800" i="1">
                            <a:solidFill>
                              <a:srgbClr val="000000"/>
                            </a:solidFill>
                            <a:latin typeface="Cambria Math" panose="02040503050406030204" pitchFamily="18" charset="0"/>
                          </a:rPr>
                        </m:ctrlPr>
                      </m:fPr>
                      <m:num>
                        <m:sSubSup>
                          <m:sSubSupPr>
                            <m:ctrlPr>
                              <a:rPr lang="ar-AE" altLang="zh-CN" sz="800" i="1">
                                <a:solidFill>
                                  <a:srgbClr val="000000"/>
                                </a:solidFill>
                                <a:latin typeface="Cambria Math" panose="02040503050406030204" pitchFamily="18" charset="0"/>
                              </a:rPr>
                            </m:ctrlPr>
                          </m:sSubSupPr>
                          <m:e>
                            <m:r>
                              <a:rPr lang="en-US" altLang="zh-CN" sz="800" i="1">
                                <a:solidFill>
                                  <a:srgbClr val="000000"/>
                                </a:solidFill>
                                <a:latin typeface="Cambria Math" panose="02040503050406030204" pitchFamily="18" charset="0"/>
                              </a:rPr>
                              <m:t>𝑆</m:t>
                            </m:r>
                          </m:e>
                          <m:sub>
                            <m:r>
                              <a:rPr lang="en-US" altLang="zh-CN" sz="800" i="1">
                                <a:solidFill>
                                  <a:srgbClr val="000000"/>
                                </a:solidFill>
                                <a:latin typeface="Cambria Math" panose="02040503050406030204" pitchFamily="18" charset="0"/>
                              </a:rPr>
                              <m:t>1</m:t>
                            </m:r>
                          </m:sub>
                          <m:sup>
                            <m:r>
                              <a:rPr lang="en-US" altLang="zh-CN" sz="800" i="1">
                                <a:solidFill>
                                  <a:srgbClr val="000000"/>
                                </a:solidFill>
                                <a:latin typeface="Cambria Math" panose="02040503050406030204" pitchFamily="18" charset="0"/>
                              </a:rPr>
                              <m:t>2</m:t>
                            </m:r>
                          </m:sup>
                        </m:sSubSup>
                      </m:num>
                      <m:den>
                        <m:sSubSup>
                          <m:sSubSupPr>
                            <m:ctrlPr>
                              <a:rPr lang="ar-AE" altLang="zh-CN" sz="800" i="1">
                                <a:solidFill>
                                  <a:srgbClr val="000000"/>
                                </a:solidFill>
                                <a:latin typeface="Cambria Math" panose="02040503050406030204" pitchFamily="18" charset="0"/>
                              </a:rPr>
                            </m:ctrlPr>
                          </m:sSubSupPr>
                          <m:e>
                            <m:r>
                              <a:rPr lang="en-US" altLang="zh-CN" sz="800" i="1">
                                <a:solidFill>
                                  <a:srgbClr val="000000"/>
                                </a:solidFill>
                                <a:latin typeface="Cambria Math" panose="02040503050406030204" pitchFamily="18" charset="0"/>
                              </a:rPr>
                              <m:t>𝑆</m:t>
                            </m:r>
                          </m:e>
                          <m:sub>
                            <m:r>
                              <a:rPr lang="en-US" altLang="zh-CN" sz="800" i="1">
                                <a:solidFill>
                                  <a:srgbClr val="000000"/>
                                </a:solidFill>
                                <a:latin typeface="Cambria Math" panose="02040503050406030204" pitchFamily="18" charset="0"/>
                              </a:rPr>
                              <m:t>2</m:t>
                            </m:r>
                          </m:sub>
                          <m:sup>
                            <m:r>
                              <a:rPr lang="en-US" altLang="zh-CN" sz="800" i="1">
                                <a:solidFill>
                                  <a:srgbClr val="000000"/>
                                </a:solidFill>
                                <a:latin typeface="Cambria Math" panose="02040503050406030204" pitchFamily="18" charset="0"/>
                              </a:rPr>
                              <m:t>2</m:t>
                            </m:r>
                          </m:sup>
                        </m:sSubSup>
                      </m:den>
                    </m:f>
                    <m:r>
                      <a:rPr lang="en-US" altLang="zh-CN" sz="800" i="1" smtClean="0">
                        <a:solidFill>
                          <a:srgbClr val="000000"/>
                        </a:solidFill>
                        <a:latin typeface="Cambria Math" panose="02040503050406030204" pitchFamily="18" charset="0"/>
                        <a:ea typeface="Cambria Math" panose="02040503050406030204" pitchFamily="18" charset="0"/>
                      </a:rPr>
                      <m:t>&gt;</m:t>
                    </m:r>
                    <m:sSub>
                      <m:sSubPr>
                        <m:ctrlPr>
                          <a:rPr lang="en-US" altLang="zh-CN" sz="800" i="1" smtClean="0">
                            <a:solidFill>
                              <a:srgbClr val="000000"/>
                            </a:solidFill>
                            <a:latin typeface="Cambria Math" panose="02040503050406030204" pitchFamily="18" charset="0"/>
                            <a:ea typeface="Cambria Math" panose="02040503050406030204" pitchFamily="18" charset="0"/>
                          </a:rPr>
                        </m:ctrlPr>
                      </m:sSubPr>
                      <m:e>
                        <m:r>
                          <a:rPr lang="en-US" altLang="zh-CN" sz="800" b="0" i="1" smtClean="0">
                            <a:solidFill>
                              <a:srgbClr val="000000"/>
                            </a:solidFill>
                            <a:latin typeface="Cambria Math" panose="02040503050406030204" pitchFamily="18" charset="0"/>
                            <a:ea typeface="Cambria Math" panose="02040503050406030204" pitchFamily="18" charset="0"/>
                          </a:rPr>
                          <m:t>𝐹</m:t>
                        </m:r>
                      </m:e>
                      <m:sub>
                        <m:f>
                          <m:fPr>
                            <m:type m:val="skw"/>
                            <m:ctrlPr>
                              <a:rPr lang="en-US" altLang="zh-CN" sz="800" i="1" smtClean="0">
                                <a:solidFill>
                                  <a:srgbClr val="000000"/>
                                </a:solidFill>
                                <a:latin typeface="Cambria Math" panose="02040503050406030204" pitchFamily="18" charset="0"/>
                                <a:ea typeface="Cambria Math" panose="02040503050406030204" pitchFamily="18" charset="0"/>
                              </a:rPr>
                            </m:ctrlPr>
                          </m:fPr>
                          <m:num>
                            <m:r>
                              <a:rPr lang="en-US" altLang="zh-CN" sz="800" i="1" smtClean="0">
                                <a:solidFill>
                                  <a:srgbClr val="000000"/>
                                </a:solidFill>
                                <a:latin typeface="Cambria Math" panose="02040503050406030204" pitchFamily="18" charset="0"/>
                                <a:ea typeface="Cambria Math" panose="02040503050406030204" pitchFamily="18" charset="0"/>
                              </a:rPr>
                              <m:t>𝛼</m:t>
                            </m:r>
                          </m:num>
                          <m:den>
                            <m:r>
                              <a:rPr lang="en-US" altLang="zh-CN" sz="800" b="0" i="1" smtClean="0">
                                <a:solidFill>
                                  <a:srgbClr val="000000"/>
                                </a:solidFill>
                                <a:latin typeface="Cambria Math" panose="02040503050406030204" pitchFamily="18" charset="0"/>
                                <a:ea typeface="Cambria Math" panose="02040503050406030204" pitchFamily="18" charset="0"/>
                              </a:rPr>
                              <m:t>2</m:t>
                            </m:r>
                          </m:den>
                        </m:f>
                        <m:d>
                          <m:dPr>
                            <m:ctrlPr>
                              <a:rPr lang="en-US" altLang="zh-CN" sz="800" i="1" smtClean="0">
                                <a:solidFill>
                                  <a:srgbClr val="000000"/>
                                </a:solidFill>
                                <a:latin typeface="Cambria Math" panose="02040503050406030204" pitchFamily="18" charset="0"/>
                                <a:ea typeface="Cambria Math" panose="02040503050406030204" pitchFamily="18" charset="0"/>
                              </a:rPr>
                            </m:ctrlPr>
                          </m:dPr>
                          <m:e>
                            <m:sSub>
                              <m:sSubPr>
                                <m:ctrlPr>
                                  <a:rPr lang="en-US" altLang="zh-CN" sz="800" i="1" smtClean="0">
                                    <a:solidFill>
                                      <a:srgbClr val="000000"/>
                                    </a:solidFill>
                                    <a:latin typeface="Cambria Math" panose="02040503050406030204" pitchFamily="18" charset="0"/>
                                    <a:ea typeface="Cambria Math" panose="02040503050406030204" pitchFamily="18" charset="0"/>
                                  </a:rPr>
                                </m:ctrlPr>
                              </m:sSubPr>
                              <m:e>
                                <m:r>
                                  <a:rPr lang="en-US" altLang="zh-CN" sz="800" b="0" i="1" smtClean="0">
                                    <a:solidFill>
                                      <a:srgbClr val="000000"/>
                                    </a:solidFill>
                                    <a:latin typeface="Cambria Math" panose="02040503050406030204" pitchFamily="18" charset="0"/>
                                    <a:ea typeface="Cambria Math" panose="02040503050406030204" pitchFamily="18" charset="0"/>
                                  </a:rPr>
                                  <m:t>𝑛</m:t>
                                </m:r>
                              </m:e>
                              <m:sub>
                                <m:r>
                                  <a:rPr lang="en-US" altLang="zh-CN" sz="800" b="0" i="1" smtClean="0">
                                    <a:solidFill>
                                      <a:srgbClr val="000000"/>
                                    </a:solidFill>
                                    <a:latin typeface="Cambria Math" panose="02040503050406030204" pitchFamily="18" charset="0"/>
                                    <a:ea typeface="Cambria Math" panose="02040503050406030204" pitchFamily="18" charset="0"/>
                                  </a:rPr>
                                  <m:t>1</m:t>
                                </m:r>
                              </m:sub>
                            </m:sSub>
                            <m:r>
                              <a:rPr lang="en-US" altLang="zh-CN" sz="800" b="0" i="1" smtClean="0">
                                <a:solidFill>
                                  <a:srgbClr val="000000"/>
                                </a:solidFill>
                                <a:latin typeface="Cambria Math" panose="02040503050406030204" pitchFamily="18" charset="0"/>
                                <a:ea typeface="Cambria Math" panose="02040503050406030204" pitchFamily="18" charset="0"/>
                              </a:rPr>
                              <m:t>−1,</m:t>
                            </m:r>
                            <m:sSub>
                              <m:sSubPr>
                                <m:ctrlPr>
                                  <a:rPr lang="en-US" altLang="zh-CN" sz="800" i="1" smtClean="0">
                                    <a:solidFill>
                                      <a:srgbClr val="000000"/>
                                    </a:solidFill>
                                    <a:latin typeface="Cambria Math" panose="02040503050406030204" pitchFamily="18" charset="0"/>
                                    <a:ea typeface="Cambria Math" panose="02040503050406030204" pitchFamily="18" charset="0"/>
                                  </a:rPr>
                                </m:ctrlPr>
                              </m:sSubPr>
                              <m:e>
                                <m:r>
                                  <a:rPr lang="en-US" altLang="zh-CN" sz="800" i="1">
                                    <a:solidFill>
                                      <a:srgbClr val="000000"/>
                                    </a:solidFill>
                                    <a:latin typeface="Cambria Math" panose="02040503050406030204" pitchFamily="18" charset="0"/>
                                    <a:ea typeface="Cambria Math" panose="02040503050406030204" pitchFamily="18" charset="0"/>
                                  </a:rPr>
                                  <m:t>𝑛</m:t>
                                </m:r>
                              </m:e>
                              <m:sub>
                                <m:r>
                                  <a:rPr lang="en-US" altLang="zh-CN" sz="800" b="0" i="1" smtClean="0">
                                    <a:solidFill>
                                      <a:srgbClr val="000000"/>
                                    </a:solidFill>
                                    <a:latin typeface="Cambria Math" panose="02040503050406030204" pitchFamily="18" charset="0"/>
                                    <a:ea typeface="Cambria Math" panose="02040503050406030204" pitchFamily="18" charset="0"/>
                                  </a:rPr>
                                  <m:t>2</m:t>
                                </m:r>
                              </m:sub>
                            </m:sSub>
                            <m:r>
                              <a:rPr lang="en-US" altLang="zh-CN" sz="800" i="1">
                                <a:solidFill>
                                  <a:srgbClr val="000000"/>
                                </a:solidFill>
                                <a:latin typeface="Cambria Math" panose="02040503050406030204" pitchFamily="18" charset="0"/>
                                <a:ea typeface="Cambria Math" panose="02040503050406030204" pitchFamily="18" charset="0"/>
                              </a:rPr>
                              <m:t>−1</m:t>
                            </m:r>
                          </m:e>
                        </m:d>
                      </m:sub>
                    </m:sSub>
                  </m:oMath>
                </a14:m>
                <a:endParaRPr lang="en-US" altLang="zh-CN" sz="800" dirty="0">
                  <a:solidFill>
                    <a:schemeClr val="tx1"/>
                  </a:solidFill>
                  <a:latin typeface="KaiTi" panose="02010609060101010101" pitchFamily="49" charset="-122"/>
                  <a:ea typeface="KaiTi" panose="02010609060101010101" pitchFamily="49" charset="-122"/>
                  <a:cs typeface="SimSun"/>
                </a:endParaRPr>
              </a:p>
              <a:p>
                <a:pPr marL="0" marR="0">
                  <a:lnSpc>
                    <a:spcPct val="100000"/>
                  </a:lnSpc>
                  <a:spcBef>
                    <a:spcPts val="0"/>
                  </a:spcBef>
                  <a:spcAft>
                    <a:spcPts val="0"/>
                  </a:spcAft>
                </a:pPr>
                <a:endParaRPr lang="en-US" altLang="zh-CN" sz="800" dirty="0">
                  <a:latin typeface="KaiTi" panose="02010609060101010101" pitchFamily="49" charset="-122"/>
                  <a:ea typeface="KaiTi" panose="02010609060101010101" pitchFamily="49" charset="-122"/>
                </a:endParaRPr>
              </a:p>
              <a:p>
                <a:pPr marL="0" marR="0">
                  <a:lnSpc>
                    <a:spcPct val="100000"/>
                  </a:lnSpc>
                  <a:spcBef>
                    <a:spcPts val="0"/>
                  </a:spcBef>
                  <a:spcAft>
                    <a:spcPts val="0"/>
                  </a:spcAft>
                </a:pPr>
                <a:r>
                  <a:rPr lang="zh-CN" altLang="en-US" sz="800" dirty="0">
                    <a:latin typeface="KaiTi" panose="02010609060101010101" pitchFamily="49" charset="-122"/>
                    <a:ea typeface="KaiTi" panose="02010609060101010101" pitchFamily="49" charset="-122"/>
                  </a:rPr>
                  <a:t>如果备择假设为</a:t>
                </a:r>
                <a14:m>
                  <m:oMath xmlns:m="http://schemas.openxmlformats.org/officeDocument/2006/math">
                    <m:sSub>
                      <m:sSubPr>
                        <m:ctrlPr>
                          <a:rPr lang="ar-AE" altLang="zh-CN" sz="800" i="1">
                            <a:latin typeface="Cambria Math" panose="02040503050406030204" pitchFamily="18" charset="0"/>
                          </a:rPr>
                        </m:ctrlPr>
                      </m:sSubPr>
                      <m:e>
                        <m:r>
                          <m:rPr>
                            <m:sty m:val="p"/>
                          </m:rPr>
                          <a:rPr lang="en-US" altLang="zh-CN" sz="800" i="1">
                            <a:latin typeface="Cambria Math" panose="02040503050406030204" pitchFamily="18" charset="0"/>
                          </a:rPr>
                          <m:t>H</m:t>
                        </m:r>
                      </m:e>
                      <m:sub>
                        <m:r>
                          <a:rPr lang="en-US" altLang="zh-CN" sz="800" i="1">
                            <a:latin typeface="Cambria Math" panose="02040503050406030204" pitchFamily="18" charset="0"/>
                          </a:rPr>
                          <m:t>1</m:t>
                        </m:r>
                      </m:sub>
                    </m:sSub>
                    <m:r>
                      <a:rPr lang="en-US" altLang="zh-CN" sz="800" i="1">
                        <a:latin typeface="Cambria Math" panose="02040503050406030204" pitchFamily="18" charset="0"/>
                      </a:rPr>
                      <m:t> </m:t>
                    </m:r>
                  </m:oMath>
                </a14:m>
                <a:r>
                  <a:rPr lang="zh-CN" altLang="en-US" sz="800" b="1" spc="98" dirty="0">
                    <a:latin typeface="KaiTi" panose="02010609060101010101" pitchFamily="49" charset="-122"/>
                    <a:ea typeface="KaiTi" panose="02010609060101010101" pitchFamily="49" charset="-122"/>
                    <a:cs typeface="Tahoma"/>
                  </a:rPr>
                  <a:t>：</a:t>
                </a:r>
                <a:r>
                  <a:rPr lang="ar-AE" altLang="zh-CN" sz="800" b="1" spc="98" dirty="0">
                    <a:latin typeface="KaiTi" panose="02010609060101010101" pitchFamily="49" charset="-122"/>
                    <a:ea typeface="KaiTi" panose="02010609060101010101" pitchFamily="49" charset="-122"/>
                    <a:cs typeface="Tahoma"/>
                  </a:rPr>
                  <a:t>  </a:t>
                </a:r>
                <a14:m>
                  <m:oMath xmlns:m="http://schemas.openxmlformats.org/officeDocument/2006/math">
                    <m:sSubSup>
                      <m:sSubSupPr>
                        <m:ctrlPr>
                          <a:rPr lang="ar-AE" altLang="zh-CN" sz="800" i="1" spc="-19">
                            <a:solidFill>
                              <a:srgbClr val="000000"/>
                            </a:solidFill>
                            <a:latin typeface="Cambria Math" panose="02040503050406030204" pitchFamily="18" charset="0"/>
                            <a:ea typeface="Cambria Math" panose="02040503050406030204" pitchFamily="18" charset="0"/>
                            <a:cs typeface="Times New Roman"/>
                          </a:rPr>
                        </m:ctrlPr>
                      </m:sSubSupPr>
                      <m:e>
                        <m:r>
                          <m:rPr>
                            <m:nor/>
                          </m:rPr>
                          <a:rPr lang="el-GR" altLang="zh-CN" sz="800" spc="62" dirty="0">
                            <a:solidFill>
                              <a:srgbClr val="000000"/>
                            </a:solidFill>
                            <a:latin typeface="BTCIPT+SymbolMT"/>
                            <a:cs typeface="BTCIPT+SymbolMT"/>
                          </a:rPr>
                          <m:t>σ</m:t>
                        </m:r>
                      </m:e>
                      <m:sub>
                        <m:r>
                          <a:rPr lang="ar-AE" altLang="zh-CN" sz="800" i="1" spc="-19">
                            <a:solidFill>
                              <a:srgbClr val="000000"/>
                            </a:solidFill>
                            <a:latin typeface="Cambria Math" panose="02040503050406030204" pitchFamily="18" charset="0"/>
                            <a:ea typeface="Cambria Math" panose="02040503050406030204" pitchFamily="18" charset="0"/>
                            <a:cs typeface="Times New Roman"/>
                          </a:rPr>
                          <m:t>2</m:t>
                        </m:r>
                      </m:sub>
                      <m:sup>
                        <m:r>
                          <a:rPr lang="ar-AE" altLang="zh-CN" sz="800" i="1" spc="-19">
                            <a:solidFill>
                              <a:srgbClr val="000000"/>
                            </a:solidFill>
                            <a:latin typeface="Cambria Math" panose="02040503050406030204" pitchFamily="18" charset="0"/>
                            <a:ea typeface="Cambria Math" panose="02040503050406030204" pitchFamily="18" charset="0"/>
                            <a:cs typeface="Times New Roman"/>
                          </a:rPr>
                          <m:t>2</m:t>
                        </m:r>
                      </m:sup>
                    </m:sSubSup>
                    <m:r>
                      <a:rPr lang="ar-AE" altLang="zh-CN" sz="800" i="1" spc="-19">
                        <a:solidFill>
                          <a:srgbClr val="000000"/>
                        </a:solidFill>
                        <a:latin typeface="Cambria Math" panose="02040503050406030204" pitchFamily="18" charset="0"/>
                        <a:ea typeface="Cambria Math" panose="02040503050406030204" pitchFamily="18" charset="0"/>
                        <a:cs typeface="Times New Roman"/>
                      </a:rPr>
                      <m:t>&gt;</m:t>
                    </m:r>
                  </m:oMath>
                </a14:m>
                <a:r>
                  <a:rPr lang="ar-AE" altLang="zh-CN" sz="800" spc="-19" dirty="0">
                    <a:solidFill>
                      <a:srgbClr val="000000"/>
                    </a:solidFill>
                    <a:ea typeface="Cambria Math" panose="02040503050406030204" pitchFamily="18" charset="0"/>
                    <a:cs typeface="Times New Roman"/>
                  </a:rPr>
                  <a:t> </a:t>
                </a:r>
                <a14:m>
                  <m:oMath xmlns:m="http://schemas.openxmlformats.org/officeDocument/2006/math">
                    <m:sSubSup>
                      <m:sSubSupPr>
                        <m:ctrlPr>
                          <a:rPr lang="ar-AE" altLang="zh-CN" sz="800" i="1" spc="-19">
                            <a:solidFill>
                              <a:srgbClr val="000000"/>
                            </a:solidFill>
                            <a:latin typeface="Cambria Math" panose="02040503050406030204" pitchFamily="18" charset="0"/>
                            <a:ea typeface="Cambria Math" panose="02040503050406030204" pitchFamily="18" charset="0"/>
                            <a:cs typeface="Times New Roman"/>
                          </a:rPr>
                        </m:ctrlPr>
                      </m:sSubSupPr>
                      <m:e>
                        <m:r>
                          <m:rPr>
                            <m:nor/>
                          </m:rPr>
                          <a:rPr lang="el-GR" altLang="zh-CN" sz="800" spc="62" dirty="0">
                            <a:solidFill>
                              <a:srgbClr val="000000"/>
                            </a:solidFill>
                            <a:latin typeface="BTCIPT+SymbolMT"/>
                            <a:cs typeface="BTCIPT+SymbolMT"/>
                          </a:rPr>
                          <m:t>σ</m:t>
                        </m:r>
                      </m:e>
                      <m:sub>
                        <m:r>
                          <a:rPr lang="ar-AE" altLang="zh-CN" sz="800" i="1" spc="62" dirty="0">
                            <a:solidFill>
                              <a:srgbClr val="000000"/>
                            </a:solidFill>
                            <a:latin typeface="Cambria Math" panose="02040503050406030204" pitchFamily="18" charset="0"/>
                            <a:cs typeface="BTCIPT+SymbolMT"/>
                          </a:rPr>
                          <m:t>1</m:t>
                        </m:r>
                      </m:sub>
                      <m:sup>
                        <m:r>
                          <a:rPr lang="ar-AE" altLang="zh-CN" sz="800" i="1" spc="-19">
                            <a:solidFill>
                              <a:srgbClr val="000000"/>
                            </a:solidFill>
                            <a:latin typeface="Cambria Math" panose="02040503050406030204" pitchFamily="18" charset="0"/>
                            <a:ea typeface="Cambria Math" panose="02040503050406030204" pitchFamily="18" charset="0"/>
                            <a:cs typeface="Times New Roman"/>
                          </a:rPr>
                          <m:t>2</m:t>
                        </m:r>
                      </m:sup>
                    </m:sSubSup>
                  </m:oMath>
                </a14:m>
                <a:r>
                  <a:rPr lang="zh-CN" altLang="en-US" sz="800" dirty="0">
                    <a:solidFill>
                      <a:schemeClr val="tx1"/>
                    </a:solidFill>
                    <a:latin typeface="KaiTi" panose="02010609060101010101" pitchFamily="49" charset="-122"/>
                    <a:ea typeface="KaiTi" panose="02010609060101010101" pitchFamily="49" charset="-122"/>
                    <a:cs typeface="SimSun"/>
                  </a:rPr>
                  <a:t>。</a:t>
                </a:r>
                <a:endParaRPr lang="en-US" altLang="zh-CN" sz="800" dirty="0">
                  <a:solidFill>
                    <a:schemeClr val="tx1"/>
                  </a:solidFill>
                  <a:latin typeface="KaiTi" panose="02010609060101010101" pitchFamily="49" charset="-122"/>
                  <a:ea typeface="KaiTi" panose="02010609060101010101" pitchFamily="49" charset="-122"/>
                  <a:cs typeface="SimSun"/>
                </a:endParaRPr>
              </a:p>
              <a:p>
                <a:pPr marL="0" marR="0">
                  <a:lnSpc>
                    <a:spcPct val="100000"/>
                  </a:lnSpc>
                  <a:spcBef>
                    <a:spcPts val="0"/>
                  </a:spcBef>
                  <a:spcAft>
                    <a:spcPts val="0"/>
                  </a:spcAft>
                </a:pPr>
                <a:endParaRPr lang="en-US" altLang="zh-CN" sz="800" dirty="0">
                  <a:solidFill>
                    <a:schemeClr val="tx1"/>
                  </a:solidFill>
                  <a:latin typeface="KaiTi" panose="02010609060101010101" pitchFamily="49" charset="-122"/>
                  <a:ea typeface="KaiTi" panose="02010609060101010101" pitchFamily="49" charset="-122"/>
                  <a:cs typeface="SimSun"/>
                </a:endParaRPr>
              </a:p>
              <a:p>
                <a:pPr marL="0" marR="0">
                  <a:lnSpc>
                    <a:spcPct val="100000"/>
                  </a:lnSpc>
                  <a:spcBef>
                    <a:spcPts val="0"/>
                  </a:spcBef>
                  <a:spcAft>
                    <a:spcPts val="0"/>
                  </a:spcAft>
                </a:pPr>
                <a:r>
                  <a:rPr lang="zh-CN" altLang="en-US" sz="800" dirty="0">
                    <a:latin typeface="KaiTi" panose="02010609060101010101" pitchFamily="49" charset="-122"/>
                    <a:ea typeface="KaiTi" panose="02010609060101010101" pitchFamily="49" charset="-122"/>
                  </a:rPr>
                  <a:t>     则</a:t>
                </a:r>
                <a:r>
                  <a:rPr lang="zh-CN" altLang="en-US" sz="800" spc="-10" dirty="0">
                    <a:latin typeface="KaiTi" panose="02010609060101010101" pitchFamily="49" charset="-122"/>
                    <a:ea typeface="KaiTi" panose="02010609060101010101" pitchFamily="49" charset="-122"/>
                    <a:cs typeface="IOTCPM+Wingdings-Regular"/>
                  </a:rPr>
                  <a:t>拒绝</a:t>
                </a:r>
                <a14:m>
                  <m:oMath xmlns:m="http://schemas.openxmlformats.org/officeDocument/2006/math">
                    <m:sSub>
                      <m:sSubPr>
                        <m:ctrlPr>
                          <a:rPr lang="ar-AE" altLang="zh-CN" sz="800" i="1">
                            <a:latin typeface="Cambria Math" panose="02040503050406030204" pitchFamily="18" charset="0"/>
                          </a:rPr>
                        </m:ctrlPr>
                      </m:sSubPr>
                      <m:e>
                        <m:r>
                          <m:rPr>
                            <m:sty m:val="p"/>
                          </m:rPr>
                          <a:rPr lang="en-US" altLang="zh-CN" sz="800" i="1">
                            <a:latin typeface="Cambria Math" panose="02040503050406030204" pitchFamily="18" charset="0"/>
                          </a:rPr>
                          <m:t>H</m:t>
                        </m:r>
                      </m:e>
                      <m:sub>
                        <m:r>
                          <a:rPr lang="ar-AE" altLang="zh-CN" sz="800" i="1">
                            <a:latin typeface="Cambria Math" panose="02040503050406030204" pitchFamily="18" charset="0"/>
                          </a:rPr>
                          <m:t>0</m:t>
                        </m:r>
                      </m:sub>
                    </m:sSub>
                  </m:oMath>
                </a14:m>
                <a:r>
                  <a:rPr lang="ar-AE" altLang="zh-CN" sz="800" dirty="0">
                    <a:latin typeface="KaiTi" panose="02010609060101010101" pitchFamily="49" charset="-122"/>
                    <a:ea typeface="KaiTi" panose="02010609060101010101" pitchFamily="49" charset="-122"/>
                    <a:cs typeface="SimSun"/>
                  </a:rPr>
                  <a:t> </a:t>
                </a:r>
                <a:r>
                  <a:rPr lang="zh-CN" altLang="en-US" sz="800" dirty="0">
                    <a:latin typeface="KaiTi" panose="02010609060101010101" pitchFamily="49" charset="-122"/>
                    <a:ea typeface="KaiTi" panose="02010609060101010101" pitchFamily="49" charset="-122"/>
                    <a:cs typeface="SimSun"/>
                  </a:rPr>
                  <a:t>的条件为 </a:t>
                </a:r>
                <a:r>
                  <a:rPr lang="en-US" altLang="zh-CN" sz="800" dirty="0">
                    <a:solidFill>
                      <a:srgbClr val="000000"/>
                    </a:solidFill>
                    <a:ea typeface="Cambria Math" panose="02040503050406030204" pitchFamily="18" charset="0"/>
                  </a:rPr>
                  <a:t> </a:t>
                </a:r>
                <a14:m>
                  <m:oMath xmlns:m="http://schemas.openxmlformats.org/officeDocument/2006/math">
                    <m:r>
                      <m:rPr>
                        <m:sty m:val="p"/>
                      </m:rPr>
                      <a:rPr lang="en-US" altLang="zh-CN" sz="800">
                        <a:solidFill>
                          <a:srgbClr val="000000"/>
                        </a:solidFill>
                        <a:latin typeface="Cambria Math" panose="02040503050406030204" pitchFamily="18" charset="0"/>
                        <a:ea typeface="Cambria Math" panose="02040503050406030204" pitchFamily="18" charset="0"/>
                      </a:rPr>
                      <m:t>F</m:t>
                    </m:r>
                    <m:r>
                      <a:rPr lang="ar-AE" altLang="zh-CN" sz="800" i="1">
                        <a:solidFill>
                          <a:srgbClr val="000000"/>
                        </a:solidFill>
                        <a:latin typeface="Cambria Math" panose="02040503050406030204" pitchFamily="18" charset="0"/>
                        <a:ea typeface="Cambria Math" panose="02040503050406030204" pitchFamily="18" charset="0"/>
                      </a:rPr>
                      <m:t>=</m:t>
                    </m:r>
                    <m:f>
                      <m:fPr>
                        <m:ctrlPr>
                          <a:rPr lang="ar-AE" altLang="zh-CN" sz="800" i="1">
                            <a:solidFill>
                              <a:srgbClr val="000000"/>
                            </a:solidFill>
                            <a:latin typeface="Cambria Math" panose="02040503050406030204" pitchFamily="18" charset="0"/>
                          </a:rPr>
                        </m:ctrlPr>
                      </m:fPr>
                      <m:num>
                        <m:sSubSup>
                          <m:sSubSupPr>
                            <m:ctrlPr>
                              <a:rPr lang="ar-AE" altLang="zh-CN" sz="800" i="1">
                                <a:solidFill>
                                  <a:srgbClr val="000000"/>
                                </a:solidFill>
                                <a:latin typeface="Cambria Math" panose="02040503050406030204" pitchFamily="18" charset="0"/>
                              </a:rPr>
                            </m:ctrlPr>
                          </m:sSubSupPr>
                          <m:e>
                            <m:r>
                              <a:rPr lang="en-US" altLang="zh-CN" sz="800" i="1">
                                <a:solidFill>
                                  <a:srgbClr val="000000"/>
                                </a:solidFill>
                                <a:latin typeface="Cambria Math" panose="02040503050406030204" pitchFamily="18" charset="0"/>
                              </a:rPr>
                              <m:t>𝑆</m:t>
                            </m:r>
                          </m:e>
                          <m:sub>
                            <m:r>
                              <a:rPr lang="en-US" altLang="zh-CN" sz="800" i="1">
                                <a:solidFill>
                                  <a:srgbClr val="000000"/>
                                </a:solidFill>
                                <a:latin typeface="Cambria Math" panose="02040503050406030204" pitchFamily="18" charset="0"/>
                              </a:rPr>
                              <m:t>1</m:t>
                            </m:r>
                          </m:sub>
                          <m:sup>
                            <m:r>
                              <a:rPr lang="en-US" altLang="zh-CN" sz="800" i="1">
                                <a:solidFill>
                                  <a:srgbClr val="000000"/>
                                </a:solidFill>
                                <a:latin typeface="Cambria Math" panose="02040503050406030204" pitchFamily="18" charset="0"/>
                              </a:rPr>
                              <m:t>2</m:t>
                            </m:r>
                          </m:sup>
                        </m:sSubSup>
                      </m:num>
                      <m:den>
                        <m:sSubSup>
                          <m:sSubSupPr>
                            <m:ctrlPr>
                              <a:rPr lang="ar-AE" altLang="zh-CN" sz="800" i="1">
                                <a:solidFill>
                                  <a:srgbClr val="000000"/>
                                </a:solidFill>
                                <a:latin typeface="Cambria Math" panose="02040503050406030204" pitchFamily="18" charset="0"/>
                              </a:rPr>
                            </m:ctrlPr>
                          </m:sSubSupPr>
                          <m:e>
                            <m:r>
                              <a:rPr lang="en-US" altLang="zh-CN" sz="800" i="1">
                                <a:solidFill>
                                  <a:srgbClr val="000000"/>
                                </a:solidFill>
                                <a:latin typeface="Cambria Math" panose="02040503050406030204" pitchFamily="18" charset="0"/>
                              </a:rPr>
                              <m:t>𝑆</m:t>
                            </m:r>
                          </m:e>
                          <m:sub>
                            <m:r>
                              <a:rPr lang="en-US" altLang="zh-CN" sz="800" i="1">
                                <a:solidFill>
                                  <a:srgbClr val="000000"/>
                                </a:solidFill>
                                <a:latin typeface="Cambria Math" panose="02040503050406030204" pitchFamily="18" charset="0"/>
                              </a:rPr>
                              <m:t>2</m:t>
                            </m:r>
                          </m:sub>
                          <m:sup>
                            <m:r>
                              <a:rPr lang="en-US" altLang="zh-CN" sz="800" i="1">
                                <a:solidFill>
                                  <a:srgbClr val="000000"/>
                                </a:solidFill>
                                <a:latin typeface="Cambria Math" panose="02040503050406030204" pitchFamily="18" charset="0"/>
                              </a:rPr>
                              <m:t>2</m:t>
                            </m:r>
                          </m:sup>
                        </m:sSubSup>
                      </m:den>
                    </m:f>
                    <m:r>
                      <a:rPr lang="en-US" altLang="zh-CN" sz="800" i="1">
                        <a:solidFill>
                          <a:srgbClr val="000000"/>
                        </a:solidFill>
                        <a:latin typeface="Cambria Math" panose="02040503050406030204" pitchFamily="18" charset="0"/>
                        <a:ea typeface="Cambria Math" panose="02040503050406030204" pitchFamily="18" charset="0"/>
                      </a:rPr>
                      <m:t>&gt;</m:t>
                    </m:r>
                    <m:sSub>
                      <m:sSubPr>
                        <m:ctrlPr>
                          <a:rPr lang="en-US" altLang="zh-CN" sz="800" i="1">
                            <a:solidFill>
                              <a:srgbClr val="000000"/>
                            </a:solidFill>
                            <a:latin typeface="Cambria Math" panose="02040503050406030204" pitchFamily="18" charset="0"/>
                            <a:ea typeface="Cambria Math" panose="02040503050406030204" pitchFamily="18" charset="0"/>
                          </a:rPr>
                        </m:ctrlPr>
                      </m:sSubPr>
                      <m:e>
                        <m:r>
                          <a:rPr lang="en-US" altLang="zh-CN" sz="800" i="1">
                            <a:solidFill>
                              <a:srgbClr val="000000"/>
                            </a:solidFill>
                            <a:latin typeface="Cambria Math" panose="02040503050406030204" pitchFamily="18" charset="0"/>
                            <a:ea typeface="Cambria Math" panose="02040503050406030204" pitchFamily="18" charset="0"/>
                          </a:rPr>
                          <m:t>𝐹</m:t>
                        </m:r>
                      </m:e>
                      <m:sub>
                        <m:r>
                          <m:rPr>
                            <m:sty m:val="p"/>
                          </m:rPr>
                          <a:rPr lang="el-GR" altLang="zh-CN" sz="800" i="1" smtClean="0">
                            <a:solidFill>
                              <a:srgbClr val="000000"/>
                            </a:solidFill>
                            <a:latin typeface="Cambria Math" panose="02040503050406030204" pitchFamily="18" charset="0"/>
                            <a:ea typeface="Cambria Math" panose="02040503050406030204" pitchFamily="18" charset="0"/>
                          </a:rPr>
                          <m:t>α</m:t>
                        </m:r>
                        <m:d>
                          <m:dPr>
                            <m:ctrlPr>
                              <a:rPr lang="en-US" altLang="zh-CN" sz="800" i="1">
                                <a:solidFill>
                                  <a:srgbClr val="000000"/>
                                </a:solidFill>
                                <a:latin typeface="Cambria Math" panose="02040503050406030204" pitchFamily="18" charset="0"/>
                                <a:ea typeface="Cambria Math" panose="02040503050406030204" pitchFamily="18" charset="0"/>
                              </a:rPr>
                            </m:ctrlPr>
                          </m:dPr>
                          <m:e>
                            <m:sSub>
                              <m:sSubPr>
                                <m:ctrlPr>
                                  <a:rPr lang="en-US" altLang="zh-CN" sz="800" i="1">
                                    <a:solidFill>
                                      <a:srgbClr val="000000"/>
                                    </a:solidFill>
                                    <a:latin typeface="Cambria Math" panose="02040503050406030204" pitchFamily="18" charset="0"/>
                                    <a:ea typeface="Cambria Math" panose="02040503050406030204" pitchFamily="18" charset="0"/>
                                  </a:rPr>
                                </m:ctrlPr>
                              </m:sSubPr>
                              <m:e>
                                <m:r>
                                  <a:rPr lang="en-US" altLang="zh-CN" sz="800" i="1">
                                    <a:solidFill>
                                      <a:srgbClr val="000000"/>
                                    </a:solidFill>
                                    <a:latin typeface="Cambria Math" panose="02040503050406030204" pitchFamily="18" charset="0"/>
                                    <a:ea typeface="Cambria Math" panose="02040503050406030204" pitchFamily="18" charset="0"/>
                                  </a:rPr>
                                  <m:t>𝑛</m:t>
                                </m:r>
                              </m:e>
                              <m:sub>
                                <m:r>
                                  <a:rPr lang="en-US" altLang="zh-CN" sz="800" i="1">
                                    <a:solidFill>
                                      <a:srgbClr val="000000"/>
                                    </a:solidFill>
                                    <a:latin typeface="Cambria Math" panose="02040503050406030204" pitchFamily="18" charset="0"/>
                                    <a:ea typeface="Cambria Math" panose="02040503050406030204" pitchFamily="18" charset="0"/>
                                  </a:rPr>
                                  <m:t>1</m:t>
                                </m:r>
                              </m:sub>
                            </m:sSub>
                            <m:r>
                              <a:rPr lang="en-US" altLang="zh-CN" sz="800" i="1">
                                <a:solidFill>
                                  <a:srgbClr val="000000"/>
                                </a:solidFill>
                                <a:latin typeface="Cambria Math" panose="02040503050406030204" pitchFamily="18" charset="0"/>
                                <a:ea typeface="Cambria Math" panose="02040503050406030204" pitchFamily="18" charset="0"/>
                              </a:rPr>
                              <m:t>−1,</m:t>
                            </m:r>
                            <m:sSub>
                              <m:sSubPr>
                                <m:ctrlPr>
                                  <a:rPr lang="en-US" altLang="zh-CN" sz="800" i="1">
                                    <a:solidFill>
                                      <a:srgbClr val="000000"/>
                                    </a:solidFill>
                                    <a:latin typeface="Cambria Math" panose="02040503050406030204" pitchFamily="18" charset="0"/>
                                    <a:ea typeface="Cambria Math" panose="02040503050406030204" pitchFamily="18" charset="0"/>
                                  </a:rPr>
                                </m:ctrlPr>
                              </m:sSubPr>
                              <m:e>
                                <m:r>
                                  <a:rPr lang="en-US" altLang="zh-CN" sz="800" i="1">
                                    <a:solidFill>
                                      <a:srgbClr val="000000"/>
                                    </a:solidFill>
                                    <a:latin typeface="Cambria Math" panose="02040503050406030204" pitchFamily="18" charset="0"/>
                                    <a:ea typeface="Cambria Math" panose="02040503050406030204" pitchFamily="18" charset="0"/>
                                  </a:rPr>
                                  <m:t>𝑛</m:t>
                                </m:r>
                              </m:e>
                              <m:sub>
                                <m:r>
                                  <a:rPr lang="en-US" altLang="zh-CN" sz="800" i="1">
                                    <a:solidFill>
                                      <a:srgbClr val="000000"/>
                                    </a:solidFill>
                                    <a:latin typeface="Cambria Math" panose="02040503050406030204" pitchFamily="18" charset="0"/>
                                    <a:ea typeface="Cambria Math" panose="02040503050406030204" pitchFamily="18" charset="0"/>
                                  </a:rPr>
                                  <m:t>2</m:t>
                                </m:r>
                              </m:sub>
                            </m:sSub>
                            <m:r>
                              <a:rPr lang="en-US" altLang="zh-CN" sz="800" i="1">
                                <a:solidFill>
                                  <a:srgbClr val="000000"/>
                                </a:solidFill>
                                <a:latin typeface="Cambria Math" panose="02040503050406030204" pitchFamily="18" charset="0"/>
                                <a:ea typeface="Cambria Math" panose="02040503050406030204" pitchFamily="18" charset="0"/>
                              </a:rPr>
                              <m:t>−1</m:t>
                            </m:r>
                          </m:e>
                        </m:d>
                      </m:sub>
                    </m:sSub>
                  </m:oMath>
                </a14:m>
                <a:endParaRPr lang="zh-CN" altLang="en-US" sz="800" dirty="0">
                  <a:solidFill>
                    <a:schemeClr val="tx1"/>
                  </a:solidFill>
                  <a:latin typeface="KaiTi" panose="02010609060101010101" pitchFamily="49" charset="-122"/>
                  <a:ea typeface="KaiTi" panose="02010609060101010101" pitchFamily="49" charset="-122"/>
                </a:endParaRPr>
              </a:p>
            </p:txBody>
          </p:sp>
        </mc:Choice>
        <mc:Fallback xmlns="">
          <p:sp>
            <p:nvSpPr>
              <p:cNvPr id="5" name="内容占位符 4">
                <a:extLst>
                  <a:ext uri="{FF2B5EF4-FFF2-40B4-BE49-F238E27FC236}">
                    <a16:creationId xmlns:a16="http://schemas.microsoft.com/office/drawing/2014/main" id="{89FD98D1-26F5-2640-9C17-1A7AB6B8C176}"/>
                  </a:ext>
                </a:extLst>
              </p:cNvPr>
              <p:cNvSpPr>
                <a:spLocks noGrp="1" noRot="1" noChangeAspect="1" noMove="1" noResize="1" noEditPoints="1" noAdjustHandles="1" noChangeArrowheads="1" noChangeShapeType="1" noTextEdit="1"/>
              </p:cNvSpPr>
              <p:nvPr>
                <p:ph idx="1"/>
              </p:nvPr>
            </p:nvSpPr>
            <p:spPr>
              <a:xfrm>
                <a:off x="593435" y="791362"/>
                <a:ext cx="2701552" cy="1634958"/>
              </a:xfr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936222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BA21D53-4630-6C49-9FEA-32739BBB2221}"/>
              </a:ext>
            </a:extLst>
          </p:cNvPr>
          <p:cNvSpPr>
            <a:spLocks noGrp="1"/>
          </p:cNvSpPr>
          <p:nvPr>
            <p:ph type="title"/>
          </p:nvPr>
        </p:nvSpPr>
        <p:spPr/>
        <p:txBody>
          <a:bodyPr/>
          <a:lstStyle/>
          <a:p>
            <a:r>
              <a:rPr lang="zh-CN" altLang="en-US" dirty="0">
                <a:latin typeface="KaiTi" panose="02010609060101010101" pitchFamily="49" charset="-122"/>
                <a:ea typeface="KaiTi" panose="02010609060101010101" pitchFamily="49" charset="-122"/>
              </a:rPr>
              <a:t>四、概率</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0C086CCB-0680-B940-972C-7B6556CDE346}"/>
                  </a:ext>
                </a:extLst>
              </p:cNvPr>
              <p:cNvSpPr>
                <a:spLocks noGrp="1"/>
              </p:cNvSpPr>
              <p:nvPr>
                <p:ph idx="1"/>
              </p:nvPr>
            </p:nvSpPr>
            <p:spPr>
              <a:xfrm>
                <a:off x="593434" y="727771"/>
                <a:ext cx="3014358" cy="1728191"/>
              </a:xfrm>
            </p:spPr>
            <p:txBody>
              <a:bodyPr>
                <a:normAutofit/>
              </a:bodyPr>
              <a:lstStyle/>
              <a:p>
                <a:r>
                  <a:rPr lang="en-US" altLang="zh-CN" sz="800" dirty="0">
                    <a:latin typeface="KaiTi" panose="02010609060101010101" pitchFamily="49" charset="-122"/>
                    <a:ea typeface="KaiTi" panose="02010609060101010101" pitchFamily="49" charset="-122"/>
                  </a:rPr>
                  <a:t>5</a:t>
                </a:r>
                <a:r>
                  <a:rPr lang="zh-CN" altLang="en-US" sz="800" dirty="0">
                    <a:latin typeface="KaiTi" panose="02010609060101010101" pitchFamily="49" charset="-122"/>
                    <a:ea typeface="KaiTi" panose="02010609060101010101" pitchFamily="49" charset="-122"/>
                  </a:rPr>
                  <a:t>、条件概率</a:t>
                </a:r>
                <a:endParaRPr lang="en-US" altLang="zh-CN" sz="800" dirty="0">
                  <a:latin typeface="KaiTi" panose="02010609060101010101" pitchFamily="49" charset="-122"/>
                  <a:ea typeface="KaiTi" panose="02010609060101010101" pitchFamily="49" charset="-122"/>
                </a:endParaRPr>
              </a:p>
              <a:p>
                <a:pPr marL="0" marR="0">
                  <a:lnSpc>
                    <a:spcPts val="1315"/>
                  </a:lnSpc>
                  <a:spcBef>
                    <a:spcPts val="0"/>
                  </a:spcBef>
                  <a:spcAft>
                    <a:spcPts val="0"/>
                  </a:spcAft>
                </a:pPr>
                <a:r>
                  <a:rPr lang="zh-CN" altLang="en-US" sz="800" dirty="0">
                    <a:solidFill>
                      <a:srgbClr val="000000"/>
                    </a:solidFill>
                    <a:ea typeface="KaiTi" panose="02010609060101010101" pitchFamily="49" charset="-122"/>
                    <a:cs typeface="Tahoma"/>
                  </a:rPr>
                  <a:t>令</a:t>
                </a:r>
                <a14:m>
                  <m:oMath xmlns:m="http://schemas.openxmlformats.org/officeDocument/2006/math">
                    <m:r>
                      <a:rPr lang="en-US" altLang="zh-CN" sz="800" b="0" i="1" dirty="0" smtClean="0">
                        <a:solidFill>
                          <a:srgbClr val="000000"/>
                        </a:solidFill>
                        <a:latin typeface="Cambria Math" panose="02040503050406030204" pitchFamily="18" charset="0"/>
                        <a:ea typeface="KaiTi" panose="02010609060101010101" pitchFamily="49" charset="-122"/>
                        <a:cs typeface="Tahoma"/>
                      </a:rPr>
                      <m:t>𝐴</m:t>
                    </m:r>
                    <m:r>
                      <a:rPr lang="zh-CN" altLang="en-US" sz="800" b="0" i="1" dirty="0" smtClean="0">
                        <a:solidFill>
                          <a:srgbClr val="000000"/>
                        </a:solidFill>
                        <a:latin typeface="Cambria Math" panose="02040503050406030204" pitchFamily="18" charset="0"/>
                        <a:ea typeface="KaiTi" panose="02010609060101010101" pitchFamily="49" charset="-122"/>
                        <a:cs typeface="Tahoma"/>
                      </a:rPr>
                      <m:t>，</m:t>
                    </m:r>
                    <m:r>
                      <a:rPr lang="en-US" altLang="zh-CN" sz="800" b="0" i="1" dirty="0" smtClean="0">
                        <a:solidFill>
                          <a:srgbClr val="000000"/>
                        </a:solidFill>
                        <a:latin typeface="Cambria Math" panose="02040503050406030204" pitchFamily="18" charset="0"/>
                        <a:ea typeface="KaiTi" panose="02010609060101010101" pitchFamily="49" charset="-122"/>
                        <a:cs typeface="Tahoma"/>
                      </a:rPr>
                      <m:t>𝐵</m:t>
                    </m:r>
                  </m:oMath>
                </a14:m>
                <a:r>
                  <a:rPr lang="zh-CN" altLang="en-US" sz="800" dirty="0">
                    <a:solidFill>
                      <a:srgbClr val="000000"/>
                    </a:solidFill>
                    <a:latin typeface="KaiTi" panose="02010609060101010101" pitchFamily="49" charset="-122"/>
                    <a:ea typeface="KaiTi" panose="02010609060101010101" pitchFamily="49" charset="-122"/>
                    <a:cs typeface="SimSun"/>
                  </a:rPr>
                  <a:t>表示两个事件，如果求事件</a:t>
                </a:r>
                <a:r>
                  <a:rPr lang="en-US" altLang="zh-CN" sz="800" dirty="0">
                    <a:solidFill>
                      <a:srgbClr val="000000"/>
                    </a:solidFill>
                    <a:latin typeface="KaiTi" panose="02010609060101010101" pitchFamily="49" charset="-122"/>
                    <a:ea typeface="KaiTi" panose="02010609060101010101" pitchFamily="49" charset="-122"/>
                    <a:cs typeface="Tahoma"/>
                  </a:rPr>
                  <a:t>B</a:t>
                </a:r>
                <a:r>
                  <a:rPr lang="zh-CN" altLang="en-US" sz="800" dirty="0">
                    <a:solidFill>
                      <a:srgbClr val="000000"/>
                    </a:solidFill>
                    <a:latin typeface="KaiTi" panose="02010609060101010101" pitchFamily="49" charset="-122"/>
                    <a:ea typeface="KaiTi" panose="02010609060101010101" pitchFamily="49" charset="-122"/>
                    <a:cs typeface="Tahoma"/>
                  </a:rPr>
                  <a:t>发生时，事件</a:t>
                </a:r>
                <a:r>
                  <a:rPr lang="en-US" altLang="zh-CN" sz="800" dirty="0">
                    <a:solidFill>
                      <a:srgbClr val="000000"/>
                    </a:solidFill>
                    <a:latin typeface="KaiTi" panose="02010609060101010101" pitchFamily="49" charset="-122"/>
                    <a:ea typeface="KaiTi" panose="02010609060101010101" pitchFamily="49" charset="-122"/>
                    <a:cs typeface="Tahoma"/>
                  </a:rPr>
                  <a:t>A</a:t>
                </a:r>
                <a:r>
                  <a:rPr lang="zh-CN" altLang="en-US" sz="800" dirty="0">
                    <a:solidFill>
                      <a:srgbClr val="000000"/>
                    </a:solidFill>
                    <a:latin typeface="KaiTi" panose="02010609060101010101" pitchFamily="49" charset="-122"/>
                    <a:ea typeface="KaiTi" panose="02010609060101010101" pitchFamily="49" charset="-122"/>
                    <a:cs typeface="Tahoma"/>
                  </a:rPr>
                  <a:t>发生的概率，即条件概率。</a:t>
                </a:r>
                <a:endParaRPr lang="en-US" altLang="zh-CN" sz="800" i="1" dirty="0">
                  <a:solidFill>
                    <a:srgbClr val="000000"/>
                  </a:solidFill>
                  <a:latin typeface="Cambria Math" panose="02040503050406030204" pitchFamily="18" charset="0"/>
                  <a:ea typeface="KaiTi" panose="02010609060101010101" pitchFamily="49" charset="-122"/>
                  <a:cs typeface="Tahoma"/>
                </a:endParaRPr>
              </a:p>
              <a:p>
                <a:pPr marL="0" marR="0" algn="ctr">
                  <a:lnSpc>
                    <a:spcPts val="1315"/>
                  </a:lnSpc>
                  <a:spcBef>
                    <a:spcPts val="0"/>
                  </a:spcBef>
                  <a:spcAft>
                    <a:spcPts val="0"/>
                  </a:spcAft>
                </a:pPr>
                <a14:m>
                  <m:oMath xmlns:m="http://schemas.openxmlformats.org/officeDocument/2006/math">
                    <m:r>
                      <a:rPr lang="en-US" altLang="zh-CN" sz="800" b="0" i="1" dirty="0" smtClean="0">
                        <a:solidFill>
                          <a:srgbClr val="000000"/>
                        </a:solidFill>
                        <a:latin typeface="Cambria Math" panose="02040503050406030204" pitchFamily="18" charset="0"/>
                        <a:ea typeface="KaiTi" panose="02010609060101010101" pitchFamily="49" charset="-122"/>
                        <a:cs typeface="Tahoma"/>
                      </a:rPr>
                      <m:t>𝑃</m:t>
                    </m:r>
                    <m:r>
                      <a:rPr lang="en-US" altLang="zh-CN" sz="800" b="0" i="1" dirty="0" smtClean="0">
                        <a:solidFill>
                          <a:srgbClr val="000000"/>
                        </a:solidFill>
                        <a:latin typeface="Cambria Math" panose="02040503050406030204" pitchFamily="18" charset="0"/>
                        <a:ea typeface="KaiTi" panose="02010609060101010101" pitchFamily="49" charset="-122"/>
                        <a:cs typeface="Tahoma"/>
                      </a:rPr>
                      <m:t>(</m:t>
                    </m:r>
                    <m:r>
                      <a:rPr lang="en-US" altLang="zh-CN" sz="800" b="0" i="1" dirty="0" smtClean="0">
                        <a:solidFill>
                          <a:srgbClr val="000000"/>
                        </a:solidFill>
                        <a:latin typeface="Cambria Math" panose="02040503050406030204" pitchFamily="18" charset="0"/>
                        <a:ea typeface="KaiTi" panose="02010609060101010101" pitchFamily="49" charset="-122"/>
                        <a:cs typeface="Tahoma"/>
                      </a:rPr>
                      <m:t>𝐴</m:t>
                    </m:r>
                    <m:r>
                      <a:rPr lang="zh-CN" altLang="en-US" sz="800" b="0" i="1" dirty="0" smtClean="0">
                        <a:solidFill>
                          <a:srgbClr val="000000"/>
                        </a:solidFill>
                        <a:latin typeface="Cambria Math" panose="02040503050406030204" pitchFamily="18" charset="0"/>
                        <a:ea typeface="KaiTi" panose="02010609060101010101" pitchFamily="49" charset="-122"/>
                        <a:cs typeface="SimSun"/>
                      </a:rPr>
                      <m:t>｜</m:t>
                    </m:r>
                    <m:r>
                      <a:rPr lang="en-US" altLang="zh-CN" sz="800" b="0" i="1" dirty="0" smtClean="0">
                        <a:solidFill>
                          <a:srgbClr val="000000"/>
                        </a:solidFill>
                        <a:latin typeface="Cambria Math" panose="02040503050406030204" pitchFamily="18" charset="0"/>
                        <a:ea typeface="KaiTi" panose="02010609060101010101" pitchFamily="49" charset="-122"/>
                        <a:cs typeface="Tahoma"/>
                      </a:rPr>
                      <m:t>𝐵</m:t>
                    </m:r>
                    <m:r>
                      <a:rPr lang="en-US" altLang="zh-CN" sz="800" b="0" i="1" dirty="0" smtClean="0">
                        <a:solidFill>
                          <a:srgbClr val="000000"/>
                        </a:solidFill>
                        <a:latin typeface="Cambria Math" panose="02040503050406030204" pitchFamily="18" charset="0"/>
                        <a:ea typeface="KaiTi" panose="02010609060101010101" pitchFamily="49" charset="-122"/>
                        <a:cs typeface="Tahoma"/>
                      </a:rPr>
                      <m:t>)=</m:t>
                    </m:r>
                    <m:f>
                      <m:fPr>
                        <m:ctrlPr>
                          <a:rPr lang="en-US" altLang="zh-CN" sz="800" i="1" dirty="0">
                            <a:solidFill>
                              <a:srgbClr val="000000"/>
                            </a:solidFill>
                            <a:latin typeface="Cambria Math" panose="02040503050406030204" pitchFamily="18" charset="0"/>
                            <a:ea typeface="KaiTi" panose="02010609060101010101" pitchFamily="49" charset="-122"/>
                          </a:rPr>
                        </m:ctrlPr>
                      </m:fPr>
                      <m:num>
                        <m:r>
                          <a:rPr lang="en-US" altLang="zh-CN" sz="800" b="0" i="1" dirty="0" smtClean="0">
                            <a:solidFill>
                              <a:srgbClr val="000000"/>
                            </a:solidFill>
                            <a:latin typeface="Cambria Math" panose="02040503050406030204" pitchFamily="18" charset="0"/>
                            <a:ea typeface="KaiTi" panose="02010609060101010101" pitchFamily="49" charset="-122"/>
                            <a:cs typeface="Tahoma"/>
                          </a:rPr>
                          <m:t>𝑃</m:t>
                        </m:r>
                        <m:r>
                          <a:rPr lang="en-US" altLang="zh-CN" sz="800" b="0" i="1" dirty="0" smtClean="0">
                            <a:solidFill>
                              <a:srgbClr val="000000"/>
                            </a:solidFill>
                            <a:latin typeface="Cambria Math" panose="02040503050406030204" pitchFamily="18" charset="0"/>
                            <a:ea typeface="KaiTi" panose="02010609060101010101" pitchFamily="49" charset="-122"/>
                            <a:cs typeface="Tahoma"/>
                          </a:rPr>
                          <m:t>(</m:t>
                        </m:r>
                        <m:r>
                          <a:rPr lang="en-US" altLang="zh-CN" sz="800" b="0" i="1" dirty="0" smtClean="0">
                            <a:solidFill>
                              <a:srgbClr val="000000"/>
                            </a:solidFill>
                            <a:latin typeface="Cambria Math" panose="02040503050406030204" pitchFamily="18" charset="0"/>
                            <a:ea typeface="KaiTi" panose="02010609060101010101" pitchFamily="49" charset="-122"/>
                            <a:cs typeface="Tahoma"/>
                          </a:rPr>
                          <m:t>𝐴𝐵</m:t>
                        </m:r>
                        <m:r>
                          <a:rPr lang="en-US" altLang="zh-CN" sz="800" b="0" i="1" dirty="0" smtClean="0">
                            <a:solidFill>
                              <a:srgbClr val="000000"/>
                            </a:solidFill>
                            <a:latin typeface="Cambria Math" panose="02040503050406030204" pitchFamily="18" charset="0"/>
                            <a:ea typeface="KaiTi" panose="02010609060101010101" pitchFamily="49" charset="-122"/>
                            <a:cs typeface="Tahoma"/>
                          </a:rPr>
                          <m:t>)</m:t>
                        </m:r>
                      </m:num>
                      <m:den>
                        <m:r>
                          <a:rPr lang="en-US" altLang="zh-CN" sz="800" b="0" i="1" dirty="0" smtClean="0">
                            <a:solidFill>
                              <a:srgbClr val="000000"/>
                            </a:solidFill>
                            <a:latin typeface="Cambria Math" panose="02040503050406030204" pitchFamily="18" charset="0"/>
                            <a:ea typeface="KaiTi" panose="02010609060101010101" pitchFamily="49" charset="-122"/>
                          </a:rPr>
                          <m:t>𝑃</m:t>
                        </m:r>
                        <m:r>
                          <a:rPr lang="en-US" altLang="zh-CN" sz="800" b="0" i="1" dirty="0" smtClean="0">
                            <a:solidFill>
                              <a:srgbClr val="000000"/>
                            </a:solidFill>
                            <a:latin typeface="Cambria Math" panose="02040503050406030204" pitchFamily="18" charset="0"/>
                            <a:ea typeface="KaiTi" panose="02010609060101010101" pitchFamily="49" charset="-122"/>
                          </a:rPr>
                          <m:t>(</m:t>
                        </m:r>
                        <m:r>
                          <m:rPr>
                            <m:sty m:val="p"/>
                          </m:rPr>
                          <a:rPr lang="en-US" altLang="zh-CN" sz="800" i="1" dirty="0">
                            <a:solidFill>
                              <a:srgbClr val="000000"/>
                            </a:solidFill>
                            <a:latin typeface="Cambria Math" panose="02040503050406030204" pitchFamily="18" charset="0"/>
                            <a:ea typeface="KaiTi" panose="02010609060101010101" pitchFamily="49" charset="-122"/>
                          </a:rPr>
                          <m:t>B</m:t>
                        </m:r>
                        <m:r>
                          <a:rPr lang="en-US" altLang="zh-CN" sz="800" b="0" i="1" dirty="0" smtClean="0">
                            <a:solidFill>
                              <a:srgbClr val="000000"/>
                            </a:solidFill>
                            <a:latin typeface="Cambria Math" panose="02040503050406030204" pitchFamily="18" charset="0"/>
                            <a:ea typeface="KaiTi" panose="02010609060101010101" pitchFamily="49" charset="-122"/>
                          </a:rPr>
                          <m:t>)</m:t>
                        </m:r>
                      </m:den>
                    </m:f>
                  </m:oMath>
                </a14:m>
                <a:r>
                  <a:rPr lang="en-US" altLang="zh-CN" sz="800" dirty="0">
                    <a:solidFill>
                      <a:srgbClr val="000000"/>
                    </a:solidFill>
                    <a:latin typeface="Arial" panose="020B0604020202020204" pitchFamily="34" charset="0"/>
                    <a:ea typeface="KaiTi" panose="02010609060101010101" pitchFamily="49" charset="-122"/>
                    <a:cs typeface="Arial" panose="020B0604020202020204" pitchFamily="34" charset="0"/>
                  </a:rPr>
                  <a:t>. </a:t>
                </a:r>
                <a:r>
                  <a:rPr lang="zh-CN" altLang="en-US" sz="800" dirty="0">
                    <a:solidFill>
                      <a:srgbClr val="000000"/>
                    </a:solidFill>
                    <a:latin typeface="Arial" panose="020B0604020202020204" pitchFamily="34" charset="0"/>
                    <a:ea typeface="KaiTi" panose="02010609060101010101" pitchFamily="49" charset="-122"/>
                    <a:cs typeface="Arial" panose="020B0604020202020204" pitchFamily="34" charset="0"/>
                  </a:rPr>
                  <a:t> 也可以求  </a:t>
                </a:r>
                <a:r>
                  <a:rPr lang="en-US" altLang="zh-CN" sz="800" dirty="0">
                    <a:solidFill>
                      <a:srgbClr val="000000"/>
                    </a:solidFill>
                    <a:latin typeface="Arial" panose="020B0604020202020204" pitchFamily="34" charset="0"/>
                    <a:ea typeface="KaiTi" panose="02010609060101010101" pitchFamily="49" charset="-122"/>
                    <a:cs typeface="Arial" panose="020B0604020202020204" pitchFamily="34" charset="0"/>
                  </a:rPr>
                  <a:t> </a:t>
                </a:r>
                <a14:m>
                  <m:oMath xmlns:m="http://schemas.openxmlformats.org/officeDocument/2006/math">
                    <m:r>
                      <a:rPr lang="en-US" altLang="zh-CN" sz="800" b="0" i="1" dirty="0" smtClean="0">
                        <a:solidFill>
                          <a:srgbClr val="000000"/>
                        </a:solidFill>
                        <a:latin typeface="Cambria Math" panose="02040503050406030204" pitchFamily="18" charset="0"/>
                        <a:ea typeface="KaiTi" panose="02010609060101010101" pitchFamily="49" charset="-122"/>
                        <a:cs typeface="Tahoma"/>
                      </a:rPr>
                      <m:t>𝑃</m:t>
                    </m:r>
                    <m:r>
                      <a:rPr lang="en-US" altLang="zh-CN" sz="800" b="0" i="1" dirty="0" smtClean="0">
                        <a:solidFill>
                          <a:srgbClr val="000000"/>
                        </a:solidFill>
                        <a:latin typeface="Cambria Math" panose="02040503050406030204" pitchFamily="18" charset="0"/>
                        <a:ea typeface="KaiTi" panose="02010609060101010101" pitchFamily="49" charset="-122"/>
                        <a:cs typeface="Tahoma"/>
                      </a:rPr>
                      <m:t>(</m:t>
                    </m:r>
                    <m:r>
                      <a:rPr lang="en-US" altLang="zh-CN" sz="800" b="0" i="1" dirty="0" smtClean="0">
                        <a:solidFill>
                          <a:srgbClr val="000000"/>
                        </a:solidFill>
                        <a:latin typeface="Cambria Math" panose="02040503050406030204" pitchFamily="18" charset="0"/>
                        <a:ea typeface="KaiTi" panose="02010609060101010101" pitchFamily="49" charset="-122"/>
                        <a:cs typeface="Tahoma"/>
                      </a:rPr>
                      <m:t>𝐵</m:t>
                    </m:r>
                    <m:r>
                      <a:rPr lang="zh-CN" altLang="en-US" sz="800" b="0" i="1" dirty="0" smtClean="0">
                        <a:solidFill>
                          <a:srgbClr val="000000"/>
                        </a:solidFill>
                        <a:latin typeface="Cambria Math" panose="02040503050406030204" pitchFamily="18" charset="0"/>
                        <a:ea typeface="KaiTi" panose="02010609060101010101" pitchFamily="49" charset="-122"/>
                        <a:cs typeface="SimSun"/>
                      </a:rPr>
                      <m:t>｜</m:t>
                    </m:r>
                    <m:r>
                      <a:rPr lang="en-US" altLang="zh-CN" sz="800" b="0" i="1" dirty="0" smtClean="0">
                        <a:solidFill>
                          <a:srgbClr val="000000"/>
                        </a:solidFill>
                        <a:latin typeface="Cambria Math" panose="02040503050406030204" pitchFamily="18" charset="0"/>
                        <a:ea typeface="KaiTi" panose="02010609060101010101" pitchFamily="49" charset="-122"/>
                        <a:cs typeface="SimSun"/>
                      </a:rPr>
                      <m:t>𝐴</m:t>
                    </m:r>
                    <m:r>
                      <a:rPr lang="en-US" altLang="zh-CN" sz="800" b="0" i="1" dirty="0" smtClean="0">
                        <a:solidFill>
                          <a:srgbClr val="000000"/>
                        </a:solidFill>
                        <a:latin typeface="Cambria Math" panose="02040503050406030204" pitchFamily="18" charset="0"/>
                        <a:ea typeface="KaiTi" panose="02010609060101010101" pitchFamily="49" charset="-122"/>
                        <a:cs typeface="Tahoma"/>
                      </a:rPr>
                      <m:t>)=</m:t>
                    </m:r>
                    <m:f>
                      <m:fPr>
                        <m:ctrlPr>
                          <a:rPr lang="en-US" altLang="zh-CN" sz="800" i="1" dirty="0">
                            <a:solidFill>
                              <a:srgbClr val="000000"/>
                            </a:solidFill>
                            <a:latin typeface="Cambria Math" panose="02040503050406030204" pitchFamily="18" charset="0"/>
                            <a:ea typeface="KaiTi" panose="02010609060101010101" pitchFamily="49" charset="-122"/>
                          </a:rPr>
                        </m:ctrlPr>
                      </m:fPr>
                      <m:num>
                        <m:r>
                          <a:rPr lang="en-US" altLang="zh-CN" sz="800" b="0" i="1" dirty="0" smtClean="0">
                            <a:solidFill>
                              <a:srgbClr val="000000"/>
                            </a:solidFill>
                            <a:latin typeface="Cambria Math" panose="02040503050406030204" pitchFamily="18" charset="0"/>
                            <a:ea typeface="KaiTi" panose="02010609060101010101" pitchFamily="49" charset="-122"/>
                            <a:cs typeface="Tahoma"/>
                          </a:rPr>
                          <m:t>𝑃</m:t>
                        </m:r>
                        <m:r>
                          <a:rPr lang="en-US" altLang="zh-CN" sz="800" b="0" i="1" dirty="0" smtClean="0">
                            <a:solidFill>
                              <a:srgbClr val="000000"/>
                            </a:solidFill>
                            <a:latin typeface="Cambria Math" panose="02040503050406030204" pitchFamily="18" charset="0"/>
                            <a:ea typeface="KaiTi" panose="02010609060101010101" pitchFamily="49" charset="-122"/>
                            <a:cs typeface="Tahoma"/>
                          </a:rPr>
                          <m:t>(</m:t>
                        </m:r>
                        <m:r>
                          <a:rPr lang="en-US" altLang="zh-CN" sz="800" b="0" i="1" dirty="0" smtClean="0">
                            <a:solidFill>
                              <a:srgbClr val="000000"/>
                            </a:solidFill>
                            <a:latin typeface="Cambria Math" panose="02040503050406030204" pitchFamily="18" charset="0"/>
                            <a:ea typeface="KaiTi" panose="02010609060101010101" pitchFamily="49" charset="-122"/>
                            <a:cs typeface="Tahoma"/>
                          </a:rPr>
                          <m:t>𝐴𝐵</m:t>
                        </m:r>
                        <m:r>
                          <a:rPr lang="en-US" altLang="zh-CN" sz="800" b="0" i="1" dirty="0" smtClean="0">
                            <a:solidFill>
                              <a:srgbClr val="000000"/>
                            </a:solidFill>
                            <a:latin typeface="Cambria Math" panose="02040503050406030204" pitchFamily="18" charset="0"/>
                            <a:ea typeface="KaiTi" panose="02010609060101010101" pitchFamily="49" charset="-122"/>
                            <a:cs typeface="Tahoma"/>
                          </a:rPr>
                          <m:t>)</m:t>
                        </m:r>
                      </m:num>
                      <m:den>
                        <m:r>
                          <a:rPr lang="en-US" altLang="zh-CN" sz="800" b="0" i="1" dirty="0" smtClean="0">
                            <a:solidFill>
                              <a:srgbClr val="000000"/>
                            </a:solidFill>
                            <a:latin typeface="Cambria Math" panose="02040503050406030204" pitchFamily="18" charset="0"/>
                            <a:ea typeface="KaiTi" panose="02010609060101010101" pitchFamily="49" charset="-122"/>
                          </a:rPr>
                          <m:t>𝑃</m:t>
                        </m:r>
                        <m:r>
                          <a:rPr lang="en-US" altLang="zh-CN" sz="800" b="0" i="1" dirty="0" smtClean="0">
                            <a:solidFill>
                              <a:srgbClr val="000000"/>
                            </a:solidFill>
                            <a:latin typeface="Cambria Math" panose="02040503050406030204" pitchFamily="18" charset="0"/>
                            <a:ea typeface="KaiTi" panose="02010609060101010101" pitchFamily="49" charset="-122"/>
                          </a:rPr>
                          <m:t>(</m:t>
                        </m:r>
                        <m:r>
                          <m:rPr>
                            <m:sty m:val="p"/>
                          </m:rPr>
                          <a:rPr lang="en-US" altLang="zh-CN" sz="800" i="1" dirty="0">
                            <a:solidFill>
                              <a:srgbClr val="000000"/>
                            </a:solidFill>
                            <a:latin typeface="Cambria Math" panose="02040503050406030204" pitchFamily="18" charset="0"/>
                            <a:ea typeface="KaiTi" panose="02010609060101010101" pitchFamily="49" charset="-122"/>
                          </a:rPr>
                          <m:t>A</m:t>
                        </m:r>
                        <m:r>
                          <a:rPr lang="en-US" altLang="zh-CN" sz="800" b="0" i="1" dirty="0" smtClean="0">
                            <a:solidFill>
                              <a:srgbClr val="000000"/>
                            </a:solidFill>
                            <a:latin typeface="Cambria Math" panose="02040503050406030204" pitchFamily="18" charset="0"/>
                            <a:ea typeface="KaiTi" panose="02010609060101010101" pitchFamily="49" charset="-122"/>
                          </a:rPr>
                          <m:t>)</m:t>
                        </m:r>
                      </m:den>
                    </m:f>
                  </m:oMath>
                </a14:m>
                <a:endParaRPr lang="en-US" altLang="zh-CN" sz="800" dirty="0">
                  <a:solidFill>
                    <a:srgbClr val="000000"/>
                  </a:solidFill>
                  <a:latin typeface="Arial" panose="020B0604020202020204" pitchFamily="34" charset="0"/>
                  <a:ea typeface="KaiTi" panose="02010609060101010101" pitchFamily="49" charset="-122"/>
                  <a:cs typeface="Arial" panose="020B0604020202020204" pitchFamily="34" charset="0"/>
                </a:endParaRPr>
              </a:p>
              <a:p>
                <a:pPr marL="0" marR="0">
                  <a:lnSpc>
                    <a:spcPts val="1315"/>
                  </a:lnSpc>
                  <a:spcBef>
                    <a:spcPts val="0"/>
                  </a:spcBef>
                  <a:spcAft>
                    <a:spcPts val="0"/>
                  </a:spcAft>
                </a:pPr>
                <a:r>
                  <a:rPr lang="zh-CN" altLang="en-US" sz="800" dirty="0">
                    <a:latin typeface="KaiTi" panose="02010609060101010101" pitchFamily="49" charset="-122"/>
                    <a:ea typeface="KaiTi" panose="02010609060101010101" pitchFamily="49" charset="-122"/>
                    <a:cs typeface="SimSun"/>
                  </a:rPr>
                  <a:t>贝叶斯定律：通过条件概率</a:t>
                </a:r>
                <a14:m>
                  <m:oMath xmlns:m="http://schemas.openxmlformats.org/officeDocument/2006/math">
                    <m:r>
                      <a:rPr lang="en-US" altLang="zh-CN" sz="800" b="0" i="1" dirty="0" smtClean="0">
                        <a:solidFill>
                          <a:srgbClr val="000000"/>
                        </a:solidFill>
                        <a:latin typeface="Cambria Math" panose="02040503050406030204" pitchFamily="18" charset="0"/>
                        <a:ea typeface="KaiTi" panose="02010609060101010101" pitchFamily="49" charset="-122"/>
                        <a:cs typeface="Tahoma"/>
                      </a:rPr>
                      <m:t>𝑃</m:t>
                    </m:r>
                    <m:r>
                      <a:rPr lang="en-US" altLang="zh-CN" sz="800" b="0" i="1" dirty="0" smtClean="0">
                        <a:solidFill>
                          <a:srgbClr val="000000"/>
                        </a:solidFill>
                        <a:latin typeface="Cambria Math" panose="02040503050406030204" pitchFamily="18" charset="0"/>
                        <a:ea typeface="KaiTi" panose="02010609060101010101" pitchFamily="49" charset="-122"/>
                        <a:cs typeface="Tahoma"/>
                      </a:rPr>
                      <m:t>(</m:t>
                    </m:r>
                    <m:r>
                      <a:rPr lang="en-US" altLang="zh-CN" sz="800" b="0" i="1" dirty="0" smtClean="0">
                        <a:solidFill>
                          <a:srgbClr val="000000"/>
                        </a:solidFill>
                        <a:latin typeface="Cambria Math" panose="02040503050406030204" pitchFamily="18" charset="0"/>
                        <a:ea typeface="KaiTi" panose="02010609060101010101" pitchFamily="49" charset="-122"/>
                        <a:cs typeface="Tahoma"/>
                      </a:rPr>
                      <m:t>𝐵</m:t>
                    </m:r>
                    <m:r>
                      <a:rPr lang="zh-CN" altLang="en-US" sz="800" b="0" i="1" dirty="0" smtClean="0">
                        <a:solidFill>
                          <a:srgbClr val="000000"/>
                        </a:solidFill>
                        <a:latin typeface="Cambria Math" panose="02040503050406030204" pitchFamily="18" charset="0"/>
                        <a:ea typeface="KaiTi" panose="02010609060101010101" pitchFamily="49" charset="-122"/>
                        <a:cs typeface="SimSun"/>
                      </a:rPr>
                      <m:t>｜</m:t>
                    </m:r>
                    <m:r>
                      <a:rPr lang="en-US" altLang="zh-CN" sz="800" b="0" i="1" dirty="0" smtClean="0">
                        <a:solidFill>
                          <a:srgbClr val="000000"/>
                        </a:solidFill>
                        <a:latin typeface="Cambria Math" panose="02040503050406030204" pitchFamily="18" charset="0"/>
                        <a:ea typeface="KaiTi" panose="02010609060101010101" pitchFamily="49" charset="-122"/>
                        <a:cs typeface="SimSun"/>
                      </a:rPr>
                      <m:t>𝐴</m:t>
                    </m:r>
                    <m:r>
                      <a:rPr lang="en-US" altLang="zh-CN" sz="800" b="0" i="1" dirty="0" smtClean="0">
                        <a:solidFill>
                          <a:srgbClr val="000000"/>
                        </a:solidFill>
                        <a:latin typeface="Cambria Math" panose="02040503050406030204" pitchFamily="18" charset="0"/>
                        <a:ea typeface="KaiTi" panose="02010609060101010101" pitchFamily="49" charset="-122"/>
                        <a:cs typeface="Tahoma"/>
                      </a:rPr>
                      <m:t>)</m:t>
                    </m:r>
                  </m:oMath>
                </a14:m>
                <a:r>
                  <a:rPr lang="zh-CN" altLang="en-US" sz="800" dirty="0">
                    <a:latin typeface="KaiTi" panose="02010609060101010101" pitchFamily="49" charset="-122"/>
                    <a:ea typeface="KaiTi" panose="02010609060101010101" pitchFamily="49" charset="-122"/>
                    <a:cs typeface="SimSun"/>
                  </a:rPr>
                  <a:t>和</a:t>
                </a:r>
                <a:r>
                  <a:rPr lang="en-US" altLang="zh-CN" sz="800" dirty="0">
                    <a:latin typeface="KaiTi" panose="02010609060101010101" pitchFamily="49" charset="-122"/>
                    <a:ea typeface="KaiTi" panose="02010609060101010101" pitchFamily="49" charset="-122"/>
                    <a:cs typeface="SimSun"/>
                  </a:rPr>
                  <a:t>A</a:t>
                </a:r>
                <a:r>
                  <a:rPr lang="zh-CN" altLang="en-US" sz="800" dirty="0">
                    <a:latin typeface="KaiTi" panose="02010609060101010101" pitchFamily="49" charset="-122"/>
                    <a:ea typeface="KaiTi" panose="02010609060101010101" pitchFamily="49" charset="-122"/>
                    <a:cs typeface="SimSun"/>
                  </a:rPr>
                  <a:t>的初始概率可以得到</a:t>
                </a:r>
                <a14:m>
                  <m:oMath xmlns:m="http://schemas.openxmlformats.org/officeDocument/2006/math">
                    <m:r>
                      <a:rPr lang="en-US" altLang="zh-CN" sz="800" b="0" i="1" dirty="0" smtClean="0">
                        <a:solidFill>
                          <a:srgbClr val="000000"/>
                        </a:solidFill>
                        <a:latin typeface="Cambria Math" panose="02040503050406030204" pitchFamily="18" charset="0"/>
                        <a:ea typeface="KaiTi" panose="02010609060101010101" pitchFamily="49" charset="-122"/>
                        <a:cs typeface="Tahoma"/>
                      </a:rPr>
                      <m:t>𝑃</m:t>
                    </m:r>
                    <m:r>
                      <a:rPr lang="en-US" altLang="zh-CN" sz="800" b="0" i="1" dirty="0" smtClean="0">
                        <a:solidFill>
                          <a:srgbClr val="000000"/>
                        </a:solidFill>
                        <a:latin typeface="Cambria Math" panose="02040503050406030204" pitchFamily="18" charset="0"/>
                        <a:ea typeface="KaiTi" panose="02010609060101010101" pitchFamily="49" charset="-122"/>
                        <a:cs typeface="Tahoma"/>
                      </a:rPr>
                      <m:t>(</m:t>
                    </m:r>
                    <m:r>
                      <a:rPr lang="en-US" altLang="zh-CN" sz="800" b="0" i="1" dirty="0" smtClean="0">
                        <a:solidFill>
                          <a:srgbClr val="000000"/>
                        </a:solidFill>
                        <a:latin typeface="Cambria Math" panose="02040503050406030204" pitchFamily="18" charset="0"/>
                        <a:ea typeface="KaiTi" panose="02010609060101010101" pitchFamily="49" charset="-122"/>
                        <a:cs typeface="Tahoma"/>
                      </a:rPr>
                      <m:t>𝐴</m:t>
                    </m:r>
                    <m:r>
                      <a:rPr lang="zh-CN" altLang="en-US" sz="800" b="0" i="1" dirty="0" smtClean="0">
                        <a:solidFill>
                          <a:srgbClr val="000000"/>
                        </a:solidFill>
                        <a:latin typeface="Cambria Math" panose="02040503050406030204" pitchFamily="18" charset="0"/>
                        <a:ea typeface="KaiTi" panose="02010609060101010101" pitchFamily="49" charset="-122"/>
                        <a:cs typeface="SimSun"/>
                      </a:rPr>
                      <m:t>｜</m:t>
                    </m:r>
                    <m:r>
                      <a:rPr lang="en-US" altLang="zh-CN" sz="800" b="0" i="1" dirty="0" smtClean="0">
                        <a:solidFill>
                          <a:srgbClr val="000000"/>
                        </a:solidFill>
                        <a:latin typeface="Cambria Math" panose="02040503050406030204" pitchFamily="18" charset="0"/>
                        <a:ea typeface="KaiTi" panose="02010609060101010101" pitchFamily="49" charset="-122"/>
                        <a:cs typeface="Tahoma"/>
                      </a:rPr>
                      <m:t>𝐵</m:t>
                    </m:r>
                    <m:r>
                      <a:rPr lang="en-US" altLang="zh-CN" sz="800" b="0" i="1" dirty="0" smtClean="0">
                        <a:solidFill>
                          <a:srgbClr val="000000"/>
                        </a:solidFill>
                        <a:latin typeface="Cambria Math" panose="02040503050406030204" pitchFamily="18" charset="0"/>
                        <a:ea typeface="KaiTi" panose="02010609060101010101" pitchFamily="49" charset="-122"/>
                        <a:cs typeface="Tahoma"/>
                      </a:rPr>
                      <m:t>)</m:t>
                    </m:r>
                  </m:oMath>
                </a14:m>
                <a:endParaRPr lang="en-US" altLang="zh-CN" sz="800" dirty="0">
                  <a:latin typeface="KaiTi" panose="02010609060101010101" pitchFamily="49" charset="-122"/>
                  <a:ea typeface="KaiTi" panose="02010609060101010101" pitchFamily="49" charset="-122"/>
                  <a:cs typeface="SimSun"/>
                </a:endParaRPr>
              </a:p>
              <a:p>
                <a14:m>
                  <m:oMath xmlns:m="http://schemas.openxmlformats.org/officeDocument/2006/math">
                    <m:r>
                      <a:rPr lang="en-US" altLang="zh-CN" sz="800" b="0" i="1" dirty="0" smtClean="0">
                        <a:solidFill>
                          <a:srgbClr val="000000"/>
                        </a:solidFill>
                        <a:latin typeface="Cambria Math" panose="02040503050406030204" pitchFamily="18" charset="0"/>
                        <a:ea typeface="KaiTi" panose="02010609060101010101" pitchFamily="49" charset="-122"/>
                        <a:cs typeface="Tahoma"/>
                      </a:rPr>
                      <m:t>𝑃</m:t>
                    </m:r>
                    <m:r>
                      <a:rPr lang="en-US" altLang="zh-CN" sz="800" b="0" i="1" dirty="0" smtClean="0">
                        <a:solidFill>
                          <a:srgbClr val="000000"/>
                        </a:solidFill>
                        <a:latin typeface="Cambria Math" panose="02040503050406030204" pitchFamily="18" charset="0"/>
                        <a:ea typeface="KaiTi" panose="02010609060101010101" pitchFamily="49" charset="-122"/>
                        <a:cs typeface="Tahoma"/>
                      </a:rPr>
                      <m:t>(</m:t>
                    </m:r>
                    <m:r>
                      <a:rPr lang="en-US" altLang="zh-CN" sz="800" b="0" i="1" dirty="0" smtClean="0">
                        <a:solidFill>
                          <a:srgbClr val="000000"/>
                        </a:solidFill>
                        <a:latin typeface="Cambria Math" panose="02040503050406030204" pitchFamily="18" charset="0"/>
                        <a:ea typeface="KaiTi" panose="02010609060101010101" pitchFamily="49" charset="-122"/>
                        <a:cs typeface="Tahoma"/>
                      </a:rPr>
                      <m:t>𝐴</m:t>
                    </m:r>
                    <m:r>
                      <a:rPr lang="zh-CN" altLang="en-US" sz="800" b="0" i="1" dirty="0" smtClean="0">
                        <a:solidFill>
                          <a:srgbClr val="000000"/>
                        </a:solidFill>
                        <a:latin typeface="Cambria Math" panose="02040503050406030204" pitchFamily="18" charset="0"/>
                        <a:ea typeface="KaiTi" panose="02010609060101010101" pitchFamily="49" charset="-122"/>
                        <a:cs typeface="SimSun"/>
                      </a:rPr>
                      <m:t>｜</m:t>
                    </m:r>
                    <m:r>
                      <a:rPr lang="en-US" altLang="zh-CN" sz="800" b="0" i="1" dirty="0" smtClean="0">
                        <a:solidFill>
                          <a:srgbClr val="000000"/>
                        </a:solidFill>
                        <a:latin typeface="Cambria Math" panose="02040503050406030204" pitchFamily="18" charset="0"/>
                        <a:ea typeface="KaiTi" panose="02010609060101010101" pitchFamily="49" charset="-122"/>
                        <a:cs typeface="Tahoma"/>
                      </a:rPr>
                      <m:t>𝐵</m:t>
                    </m:r>
                    <m:r>
                      <a:rPr lang="en-US" altLang="zh-CN" sz="800" b="0" i="1" dirty="0" smtClean="0">
                        <a:solidFill>
                          <a:srgbClr val="000000"/>
                        </a:solidFill>
                        <a:latin typeface="Cambria Math" panose="02040503050406030204" pitchFamily="18" charset="0"/>
                        <a:ea typeface="KaiTi" panose="02010609060101010101" pitchFamily="49" charset="-122"/>
                        <a:cs typeface="Tahoma"/>
                      </a:rPr>
                      <m:t>)=</m:t>
                    </m:r>
                    <m:f>
                      <m:fPr>
                        <m:ctrlPr>
                          <a:rPr lang="en-US" altLang="zh-CN" sz="800" i="1" dirty="0" smtClean="0">
                            <a:solidFill>
                              <a:srgbClr val="000000"/>
                            </a:solidFill>
                            <a:latin typeface="Cambria Math" panose="02040503050406030204" pitchFamily="18" charset="0"/>
                            <a:ea typeface="KaiTi" panose="02010609060101010101" pitchFamily="49" charset="-122"/>
                          </a:rPr>
                        </m:ctrlPr>
                      </m:fPr>
                      <m:num>
                        <m:r>
                          <a:rPr lang="en-US" altLang="zh-CN" sz="800" b="0" i="1" dirty="0" smtClean="0">
                            <a:solidFill>
                              <a:srgbClr val="000000"/>
                            </a:solidFill>
                            <a:latin typeface="Cambria Math" panose="02040503050406030204" pitchFamily="18" charset="0"/>
                            <a:ea typeface="KaiTi" panose="02010609060101010101" pitchFamily="49" charset="-122"/>
                            <a:cs typeface="Tahoma"/>
                          </a:rPr>
                          <m:t>𝑃</m:t>
                        </m:r>
                        <m:r>
                          <a:rPr lang="en-US" altLang="zh-CN" sz="800" b="0" i="1" dirty="0" smtClean="0">
                            <a:solidFill>
                              <a:srgbClr val="000000"/>
                            </a:solidFill>
                            <a:latin typeface="Cambria Math" panose="02040503050406030204" pitchFamily="18" charset="0"/>
                            <a:ea typeface="KaiTi" panose="02010609060101010101" pitchFamily="49" charset="-122"/>
                            <a:cs typeface="Tahoma"/>
                          </a:rPr>
                          <m:t>(</m:t>
                        </m:r>
                        <m:r>
                          <a:rPr lang="en-US" altLang="zh-CN" sz="800" b="0" i="1" dirty="0" smtClean="0">
                            <a:solidFill>
                              <a:srgbClr val="000000"/>
                            </a:solidFill>
                            <a:latin typeface="Cambria Math" panose="02040503050406030204" pitchFamily="18" charset="0"/>
                            <a:ea typeface="KaiTi" panose="02010609060101010101" pitchFamily="49" charset="-122"/>
                            <a:cs typeface="Tahoma"/>
                          </a:rPr>
                          <m:t>𝐵</m:t>
                        </m:r>
                        <m:r>
                          <a:rPr lang="zh-CN" altLang="en-US" sz="800" b="0" i="1" dirty="0" smtClean="0">
                            <a:solidFill>
                              <a:srgbClr val="000000"/>
                            </a:solidFill>
                            <a:latin typeface="Cambria Math" panose="02040503050406030204" pitchFamily="18" charset="0"/>
                            <a:ea typeface="KaiTi" panose="02010609060101010101" pitchFamily="49" charset="-122"/>
                            <a:cs typeface="SimSun"/>
                          </a:rPr>
                          <m:t>｜</m:t>
                        </m:r>
                        <m:r>
                          <a:rPr lang="en-US" altLang="zh-CN" sz="800" b="0" i="1" dirty="0" smtClean="0">
                            <a:solidFill>
                              <a:srgbClr val="000000"/>
                            </a:solidFill>
                            <a:latin typeface="Cambria Math" panose="02040503050406030204" pitchFamily="18" charset="0"/>
                            <a:ea typeface="KaiTi" panose="02010609060101010101" pitchFamily="49" charset="-122"/>
                            <a:cs typeface="SimSun"/>
                          </a:rPr>
                          <m:t>𝐴</m:t>
                        </m:r>
                        <m:r>
                          <a:rPr lang="en-US" altLang="zh-CN" sz="800" b="0" i="1" dirty="0" smtClean="0">
                            <a:solidFill>
                              <a:srgbClr val="000000"/>
                            </a:solidFill>
                            <a:latin typeface="Cambria Math" panose="02040503050406030204" pitchFamily="18" charset="0"/>
                            <a:ea typeface="KaiTi" panose="02010609060101010101" pitchFamily="49" charset="-122"/>
                            <a:cs typeface="Tahoma"/>
                          </a:rPr>
                          <m:t>)</m:t>
                        </m:r>
                        <m:r>
                          <a:rPr lang="en-US" altLang="zh-CN" sz="800" b="0" i="1" dirty="0" smtClean="0">
                            <a:solidFill>
                              <a:srgbClr val="000000"/>
                            </a:solidFill>
                            <a:latin typeface="Cambria Math" panose="02040503050406030204" pitchFamily="18" charset="0"/>
                            <a:ea typeface="KaiTi" panose="02010609060101010101" pitchFamily="49" charset="-122"/>
                            <a:cs typeface="Tahoma"/>
                          </a:rPr>
                          <m:t>𝑃</m:t>
                        </m:r>
                        <m:r>
                          <a:rPr lang="en-US" altLang="zh-CN" sz="800" b="0" i="1" dirty="0" smtClean="0">
                            <a:solidFill>
                              <a:srgbClr val="000000"/>
                            </a:solidFill>
                            <a:latin typeface="Cambria Math" panose="02040503050406030204" pitchFamily="18" charset="0"/>
                            <a:ea typeface="KaiTi" panose="02010609060101010101" pitchFamily="49" charset="-122"/>
                            <a:cs typeface="Tahoma"/>
                          </a:rPr>
                          <m:t>(</m:t>
                        </m:r>
                        <m:r>
                          <a:rPr lang="en-US" altLang="zh-CN" sz="800" b="0" i="1" dirty="0" smtClean="0">
                            <a:solidFill>
                              <a:srgbClr val="000000"/>
                            </a:solidFill>
                            <a:latin typeface="Cambria Math" panose="02040503050406030204" pitchFamily="18" charset="0"/>
                            <a:ea typeface="KaiTi" panose="02010609060101010101" pitchFamily="49" charset="-122"/>
                            <a:cs typeface="Tahoma"/>
                          </a:rPr>
                          <m:t>𝐴</m:t>
                        </m:r>
                        <m:r>
                          <a:rPr lang="en-US" altLang="zh-CN" sz="800" b="0" i="1" dirty="0" smtClean="0">
                            <a:solidFill>
                              <a:srgbClr val="000000"/>
                            </a:solidFill>
                            <a:latin typeface="Cambria Math" panose="02040503050406030204" pitchFamily="18" charset="0"/>
                            <a:ea typeface="KaiTi" panose="02010609060101010101" pitchFamily="49" charset="-122"/>
                            <a:cs typeface="Tahoma"/>
                          </a:rPr>
                          <m:t>)</m:t>
                        </m:r>
                      </m:num>
                      <m:den>
                        <m:r>
                          <a:rPr lang="en-US" altLang="zh-CN" sz="800" b="0" i="1" dirty="0" smtClean="0">
                            <a:solidFill>
                              <a:srgbClr val="000000"/>
                            </a:solidFill>
                            <a:latin typeface="Cambria Math" panose="02040503050406030204" pitchFamily="18" charset="0"/>
                            <a:ea typeface="KaiTi" panose="02010609060101010101" pitchFamily="49" charset="-122"/>
                            <a:cs typeface="Tahoma"/>
                          </a:rPr>
                          <m:t>𝑃</m:t>
                        </m:r>
                        <m:d>
                          <m:dPr>
                            <m:ctrlPr>
                              <a:rPr lang="en-US" altLang="zh-CN" sz="800" i="1" dirty="0">
                                <a:solidFill>
                                  <a:srgbClr val="000000"/>
                                </a:solidFill>
                                <a:latin typeface="Cambria Math" panose="02040503050406030204" pitchFamily="18" charset="0"/>
                                <a:ea typeface="KaiTi" panose="02010609060101010101" pitchFamily="49" charset="-122"/>
                                <a:cs typeface="Tahoma"/>
                              </a:rPr>
                            </m:ctrlPr>
                          </m:dPr>
                          <m:e>
                            <m:r>
                              <a:rPr lang="en-US" altLang="zh-CN" sz="800" b="0" i="1" dirty="0" smtClean="0">
                                <a:solidFill>
                                  <a:srgbClr val="000000"/>
                                </a:solidFill>
                                <a:latin typeface="Cambria Math" panose="02040503050406030204" pitchFamily="18" charset="0"/>
                                <a:ea typeface="KaiTi" panose="02010609060101010101" pitchFamily="49" charset="-122"/>
                                <a:cs typeface="Tahoma"/>
                              </a:rPr>
                              <m:t>𝐵</m:t>
                            </m:r>
                          </m:e>
                          <m:e>
                            <m:r>
                              <a:rPr lang="en-US" altLang="zh-CN" sz="800" b="0" i="1" dirty="0" smtClean="0">
                                <a:solidFill>
                                  <a:srgbClr val="000000"/>
                                </a:solidFill>
                                <a:latin typeface="Cambria Math" panose="02040503050406030204" pitchFamily="18" charset="0"/>
                                <a:ea typeface="KaiTi" panose="02010609060101010101" pitchFamily="49" charset="-122"/>
                                <a:cs typeface="SimSun"/>
                              </a:rPr>
                              <m:t>𝐴</m:t>
                            </m:r>
                          </m:e>
                        </m:d>
                        <m:r>
                          <a:rPr lang="en-US" altLang="zh-CN" sz="800" b="0" i="1" dirty="0" smtClean="0">
                            <a:solidFill>
                              <a:srgbClr val="000000"/>
                            </a:solidFill>
                            <a:latin typeface="Cambria Math" panose="02040503050406030204" pitchFamily="18" charset="0"/>
                            <a:ea typeface="KaiTi" panose="02010609060101010101" pitchFamily="49" charset="-122"/>
                          </a:rPr>
                          <m:t>𝑃</m:t>
                        </m:r>
                        <m:d>
                          <m:dPr>
                            <m:ctrlPr>
                              <a:rPr lang="en-US" altLang="zh-CN" sz="800" i="1" dirty="0">
                                <a:solidFill>
                                  <a:srgbClr val="000000"/>
                                </a:solidFill>
                                <a:latin typeface="Cambria Math" panose="02040503050406030204" pitchFamily="18" charset="0"/>
                                <a:ea typeface="KaiTi" panose="02010609060101010101" pitchFamily="49" charset="-122"/>
                              </a:rPr>
                            </m:ctrlPr>
                          </m:dPr>
                          <m:e>
                            <m:r>
                              <a:rPr lang="en-US" altLang="zh-CN" sz="800" b="0" i="1" dirty="0" smtClean="0">
                                <a:solidFill>
                                  <a:srgbClr val="000000"/>
                                </a:solidFill>
                                <a:latin typeface="Cambria Math" panose="02040503050406030204" pitchFamily="18" charset="0"/>
                                <a:ea typeface="KaiTi" panose="02010609060101010101" pitchFamily="49" charset="-122"/>
                              </a:rPr>
                              <m:t>𝐴</m:t>
                            </m:r>
                          </m:e>
                        </m:d>
                        <m:r>
                          <a:rPr lang="en-US" altLang="zh-CN" sz="800" b="0" i="1" dirty="0" smtClean="0">
                            <a:solidFill>
                              <a:srgbClr val="000000"/>
                            </a:solidFill>
                            <a:latin typeface="Cambria Math" panose="02040503050406030204" pitchFamily="18" charset="0"/>
                            <a:ea typeface="KaiTi" panose="02010609060101010101" pitchFamily="49" charset="-122"/>
                          </a:rPr>
                          <m:t>+</m:t>
                        </m:r>
                        <m:r>
                          <a:rPr lang="en-US" altLang="zh-CN" sz="800" b="0" i="1" dirty="0" smtClean="0">
                            <a:solidFill>
                              <a:srgbClr val="000000"/>
                            </a:solidFill>
                            <a:latin typeface="Cambria Math" panose="02040503050406030204" pitchFamily="18" charset="0"/>
                            <a:ea typeface="KaiTi" panose="02010609060101010101" pitchFamily="49" charset="-122"/>
                            <a:cs typeface="Tahoma"/>
                          </a:rPr>
                          <m:t>𝑃</m:t>
                        </m:r>
                        <m:r>
                          <a:rPr lang="en-US" altLang="zh-CN" sz="800" b="0" i="1" dirty="0" smtClean="0">
                            <a:solidFill>
                              <a:srgbClr val="000000"/>
                            </a:solidFill>
                            <a:latin typeface="Cambria Math" panose="02040503050406030204" pitchFamily="18" charset="0"/>
                            <a:ea typeface="KaiTi" panose="02010609060101010101" pitchFamily="49" charset="-122"/>
                            <a:cs typeface="Tahoma"/>
                          </a:rPr>
                          <m:t>(</m:t>
                        </m:r>
                        <m:acc>
                          <m:accPr>
                            <m:chr m:val="̅"/>
                            <m:ctrlPr>
                              <a:rPr lang="en-US" altLang="zh-CN" sz="800" i="1" dirty="0">
                                <a:solidFill>
                                  <a:srgbClr val="000000"/>
                                </a:solidFill>
                                <a:latin typeface="Cambria Math" panose="02040503050406030204" pitchFamily="18" charset="0"/>
                                <a:ea typeface="KaiTi" panose="02010609060101010101" pitchFamily="49" charset="-122"/>
                                <a:cs typeface="Tahoma"/>
                              </a:rPr>
                            </m:ctrlPr>
                          </m:accPr>
                          <m:e>
                            <m:r>
                              <a:rPr lang="en-US" altLang="zh-CN" sz="800" b="0" i="1" dirty="0" smtClean="0">
                                <a:solidFill>
                                  <a:srgbClr val="000000"/>
                                </a:solidFill>
                                <a:latin typeface="Cambria Math" panose="02040503050406030204" pitchFamily="18" charset="0"/>
                                <a:ea typeface="KaiTi" panose="02010609060101010101" pitchFamily="49" charset="-122"/>
                                <a:cs typeface="Tahoma"/>
                              </a:rPr>
                              <m:t>𝐴</m:t>
                            </m:r>
                          </m:e>
                        </m:acc>
                        <m:r>
                          <a:rPr lang="en-US" altLang="zh-CN" sz="800" b="0" i="1" dirty="0" smtClean="0">
                            <a:solidFill>
                              <a:srgbClr val="000000"/>
                            </a:solidFill>
                            <a:latin typeface="Cambria Math" panose="02040503050406030204" pitchFamily="18" charset="0"/>
                            <a:ea typeface="KaiTi" panose="02010609060101010101" pitchFamily="49" charset="-122"/>
                            <a:cs typeface="Tahoma"/>
                          </a:rPr>
                          <m:t>)</m:t>
                        </m:r>
                        <m:r>
                          <a:rPr lang="en-US" altLang="zh-CN" sz="800" b="0" i="1" dirty="0" smtClean="0">
                            <a:solidFill>
                              <a:srgbClr val="000000"/>
                            </a:solidFill>
                            <a:latin typeface="Cambria Math" panose="02040503050406030204" pitchFamily="18" charset="0"/>
                            <a:ea typeface="KaiTi" panose="02010609060101010101" pitchFamily="49" charset="-122"/>
                            <a:cs typeface="Tahoma"/>
                          </a:rPr>
                          <m:t>𝑃</m:t>
                        </m:r>
                        <m:r>
                          <a:rPr lang="en-US" altLang="zh-CN" sz="800" b="0" i="1" dirty="0" smtClean="0">
                            <a:solidFill>
                              <a:srgbClr val="000000"/>
                            </a:solidFill>
                            <a:latin typeface="Cambria Math" panose="02040503050406030204" pitchFamily="18" charset="0"/>
                            <a:ea typeface="KaiTi" panose="02010609060101010101" pitchFamily="49" charset="-122"/>
                            <a:cs typeface="Tahoma"/>
                          </a:rPr>
                          <m:t>(</m:t>
                        </m:r>
                        <m:r>
                          <a:rPr lang="en-US" altLang="zh-CN" sz="800" b="0" i="1" dirty="0" smtClean="0">
                            <a:solidFill>
                              <a:srgbClr val="000000"/>
                            </a:solidFill>
                            <a:latin typeface="Cambria Math" panose="02040503050406030204" pitchFamily="18" charset="0"/>
                            <a:ea typeface="KaiTi" panose="02010609060101010101" pitchFamily="49" charset="-122"/>
                            <a:cs typeface="Tahoma"/>
                          </a:rPr>
                          <m:t>𝐵</m:t>
                        </m:r>
                        <m:r>
                          <a:rPr lang="zh-CN" altLang="en-US" sz="800" b="0" i="1" dirty="0" smtClean="0">
                            <a:solidFill>
                              <a:srgbClr val="000000"/>
                            </a:solidFill>
                            <a:latin typeface="Cambria Math" panose="02040503050406030204" pitchFamily="18" charset="0"/>
                            <a:ea typeface="KaiTi" panose="02010609060101010101" pitchFamily="49" charset="-122"/>
                            <a:cs typeface="SimSun"/>
                          </a:rPr>
                          <m:t>｜</m:t>
                        </m:r>
                        <m:acc>
                          <m:accPr>
                            <m:chr m:val="̅"/>
                            <m:ctrlPr>
                              <a:rPr lang="en-US" altLang="zh-CN" sz="800" i="1" dirty="0">
                                <a:solidFill>
                                  <a:srgbClr val="000000"/>
                                </a:solidFill>
                                <a:latin typeface="Cambria Math" panose="02040503050406030204" pitchFamily="18" charset="0"/>
                                <a:ea typeface="KaiTi" panose="02010609060101010101" pitchFamily="49" charset="-122"/>
                                <a:cs typeface="Tahoma"/>
                              </a:rPr>
                            </m:ctrlPr>
                          </m:accPr>
                          <m:e>
                            <m:r>
                              <a:rPr lang="en-US" altLang="zh-CN" sz="800" b="0" i="1" dirty="0" smtClean="0">
                                <a:solidFill>
                                  <a:srgbClr val="000000"/>
                                </a:solidFill>
                                <a:latin typeface="Cambria Math" panose="02040503050406030204" pitchFamily="18" charset="0"/>
                                <a:ea typeface="KaiTi" panose="02010609060101010101" pitchFamily="49" charset="-122"/>
                                <a:cs typeface="Tahoma"/>
                              </a:rPr>
                              <m:t>𝐴</m:t>
                            </m:r>
                          </m:e>
                        </m:acc>
                        <m:r>
                          <a:rPr lang="en-US" altLang="zh-CN" sz="800" b="0" i="1" dirty="0" smtClean="0">
                            <a:solidFill>
                              <a:srgbClr val="000000"/>
                            </a:solidFill>
                            <a:latin typeface="Cambria Math" panose="02040503050406030204" pitchFamily="18" charset="0"/>
                            <a:ea typeface="KaiTi" panose="02010609060101010101" pitchFamily="49" charset="-122"/>
                            <a:cs typeface="Tahoma"/>
                          </a:rPr>
                          <m:t>)</m:t>
                        </m:r>
                      </m:den>
                    </m:f>
                  </m:oMath>
                </a14:m>
                <a:r>
                  <a:rPr lang="en-US" altLang="zh-CN" sz="800" dirty="0">
                    <a:solidFill>
                      <a:srgbClr val="000000"/>
                    </a:solidFill>
                    <a:latin typeface="Arial" panose="020B0604020202020204" pitchFamily="34" charset="0"/>
                    <a:ea typeface="KaiTi" panose="02010609060101010101" pitchFamily="49" charset="-122"/>
                    <a:cs typeface="Arial" panose="020B0604020202020204" pitchFamily="34" charset="0"/>
                  </a:rPr>
                  <a:t>.</a:t>
                </a:r>
                <a:endParaRPr lang="en-US" altLang="zh-CN" sz="800" dirty="0">
                  <a:latin typeface="KaiTi" panose="02010609060101010101" pitchFamily="49" charset="-122"/>
                  <a:ea typeface="KaiTi" panose="02010609060101010101" pitchFamily="49" charset="-122"/>
                </a:endParaRPr>
              </a:p>
            </p:txBody>
          </p:sp>
        </mc:Choice>
        <mc:Fallback xmlns="">
          <p:sp>
            <p:nvSpPr>
              <p:cNvPr id="5" name="内容占位符 4">
                <a:extLst>
                  <a:ext uri="{FF2B5EF4-FFF2-40B4-BE49-F238E27FC236}">
                    <a16:creationId xmlns:a16="http://schemas.microsoft.com/office/drawing/2014/main" id="{0C086CCB-0680-B940-972C-7B6556CDE346}"/>
                  </a:ext>
                </a:extLst>
              </p:cNvPr>
              <p:cNvSpPr>
                <a:spLocks noGrp="1" noRot="1" noChangeAspect="1" noMove="1" noResize="1" noEditPoints="1" noAdjustHandles="1" noChangeArrowheads="1" noChangeShapeType="1" noTextEdit="1"/>
              </p:cNvSpPr>
              <p:nvPr>
                <p:ph idx="1"/>
              </p:nvPr>
            </p:nvSpPr>
            <p:spPr>
              <a:xfrm>
                <a:off x="593434" y="727771"/>
                <a:ext cx="3014358" cy="1728191"/>
              </a:xfr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1386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BA21D53-4630-6C49-9FEA-32739BBB2221}"/>
              </a:ext>
            </a:extLst>
          </p:cNvPr>
          <p:cNvSpPr>
            <a:spLocks noGrp="1"/>
          </p:cNvSpPr>
          <p:nvPr>
            <p:ph type="title"/>
          </p:nvPr>
        </p:nvSpPr>
        <p:spPr/>
        <p:txBody>
          <a:bodyPr>
            <a:normAutofit fontScale="90000"/>
          </a:bodyPr>
          <a:lstStyle/>
          <a:p>
            <a:r>
              <a:rPr lang="zh-CN" altLang="en-US" sz="1400" dirty="0">
                <a:latin typeface="KaiTi" panose="02010609060101010101" pitchFamily="49" charset="-122"/>
                <a:ea typeface="KaiTi" panose="02010609060101010101" pitchFamily="49" charset="-122"/>
              </a:rPr>
              <a:t>五、随机变量的概率表示</a:t>
            </a:r>
            <a:br>
              <a:rPr lang="en-US" altLang="zh-CN" sz="1400" dirty="0">
                <a:latin typeface="KaiTi" panose="02010609060101010101" pitchFamily="49" charset="-122"/>
                <a:ea typeface="KaiTi" panose="02010609060101010101" pitchFamily="49" charset="-122"/>
              </a:rPr>
            </a:br>
            <a:endParaRPr lang="zh-CN" altLang="en-US" dirty="0">
              <a:latin typeface="KaiTi" panose="02010609060101010101" pitchFamily="49" charset="-122"/>
              <a:ea typeface="KaiTi" panose="02010609060101010101" pitchFamily="49" charset="-122"/>
            </a:endParaRP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0C086CCB-0680-B940-972C-7B6556CDE346}"/>
                  </a:ext>
                </a:extLst>
              </p:cNvPr>
              <p:cNvSpPr>
                <a:spLocks noGrp="1"/>
              </p:cNvSpPr>
              <p:nvPr>
                <p:ph idx="1"/>
              </p:nvPr>
            </p:nvSpPr>
            <p:spPr>
              <a:xfrm>
                <a:off x="583455" y="738280"/>
                <a:ext cx="2798333" cy="1634958"/>
              </a:xfrm>
            </p:spPr>
            <p:txBody>
              <a:bodyPr>
                <a:normAutofit/>
              </a:bodyPr>
              <a:lstStyle/>
              <a:p>
                <a:pPr marL="0" marR="0">
                  <a:lnSpc>
                    <a:spcPts val="1810"/>
                  </a:lnSpc>
                  <a:spcBef>
                    <a:spcPts val="0"/>
                  </a:spcBef>
                  <a:spcAft>
                    <a:spcPts val="0"/>
                  </a:spcAft>
                </a:pPr>
                <a:r>
                  <a:rPr lang="en-US" altLang="zh-CN" sz="1100" dirty="0">
                    <a:solidFill>
                      <a:srgbClr val="323299"/>
                    </a:solidFill>
                    <a:latin typeface="KaiTi" panose="02010609060101010101" pitchFamily="49" charset="-122"/>
                    <a:ea typeface="KaiTi" panose="02010609060101010101" pitchFamily="49" charset="-122"/>
                    <a:cs typeface="SimSun"/>
                  </a:rPr>
                  <a:t>1</a:t>
                </a:r>
                <a:r>
                  <a:rPr lang="zh-CN" altLang="en-US" sz="1100" dirty="0">
                    <a:solidFill>
                      <a:srgbClr val="323299"/>
                    </a:solidFill>
                    <a:latin typeface="KaiTi" panose="02010609060101010101" pitchFamily="49" charset="-122"/>
                    <a:ea typeface="KaiTi" panose="02010609060101010101" pitchFamily="49" charset="-122"/>
                    <a:cs typeface="SimSun"/>
                  </a:rPr>
                  <a:t>、离散型随机变量的概率</a:t>
                </a:r>
                <a:endParaRPr lang="zh-CN" altLang="en-US" sz="1100" dirty="0">
                  <a:solidFill>
                    <a:srgbClr val="323299"/>
                  </a:solidFill>
                  <a:latin typeface="KaiTi" panose="02010609060101010101" pitchFamily="49" charset="-122"/>
                  <a:ea typeface="KaiTi" panose="02010609060101010101" pitchFamily="49" charset="-122"/>
                  <a:cs typeface="Tahoma"/>
                </a:endParaRPr>
              </a:p>
              <a:p>
                <a:pPr lvl="1"/>
                <a:r>
                  <a:rPr lang="zh-CN" altLang="en-US" sz="1050" dirty="0">
                    <a:latin typeface="KaiTi" panose="02010609060101010101" pitchFamily="49" charset="-122"/>
                    <a:ea typeface="KaiTi" panose="02010609060101010101" pitchFamily="49" charset="-122"/>
                  </a:rPr>
                  <a:t>通常用概率函数表示随机变量的取值及其</a:t>
                </a:r>
                <a:r>
                  <a:rPr lang="zh-CN" altLang="en-US" sz="1050" dirty="0">
                    <a:solidFill>
                      <a:srgbClr val="7030A0"/>
                    </a:solidFill>
                    <a:latin typeface="KaiTi" panose="02010609060101010101" pitchFamily="49" charset="-122"/>
                    <a:ea typeface="KaiTi" panose="02010609060101010101" pitchFamily="49" charset="-122"/>
                  </a:rPr>
                  <a:t>概率</a:t>
                </a:r>
                <a:r>
                  <a:rPr lang="zh-CN" altLang="en-US" sz="1050" dirty="0">
                    <a:latin typeface="KaiTi" panose="02010609060101010101" pitchFamily="49" charset="-122"/>
                    <a:ea typeface="KaiTi" panose="02010609060101010101" pitchFamily="49" charset="-122"/>
                  </a:rPr>
                  <a:t>的对应关系。</a:t>
                </a:r>
                <a:endParaRPr lang="en-US" altLang="zh-CN" sz="1050" dirty="0">
                  <a:latin typeface="KaiTi" panose="02010609060101010101" pitchFamily="49" charset="-122"/>
                  <a:ea typeface="KaiTi" panose="02010609060101010101" pitchFamily="49" charset="-122"/>
                </a:endParaRPr>
              </a:p>
              <a:p>
                <a:pPr lvl="1"/>
                <a:r>
                  <a:rPr lang="zh-CN" altLang="en-US" sz="1050" dirty="0">
                    <a:latin typeface="KaiTi" panose="02010609060101010101" pitchFamily="49" charset="-122"/>
                    <a:ea typeface="KaiTi" panose="02010609060101010101" pitchFamily="49" charset="-122"/>
                  </a:rPr>
                  <a:t>令随机变量</a:t>
                </a:r>
                <a14:m>
                  <m:oMath xmlns:m="http://schemas.openxmlformats.org/officeDocument/2006/math">
                    <m:r>
                      <a:rPr lang="en-US" altLang="zh-CN" sz="1050" i="1" dirty="0" smtClean="0">
                        <a:latin typeface="Cambria Math" panose="02040503050406030204" pitchFamily="18" charset="0"/>
                        <a:ea typeface="KaiTi" panose="02010609060101010101" pitchFamily="49" charset="-122"/>
                      </a:rPr>
                      <m:t>𝑋</m:t>
                    </m:r>
                  </m:oMath>
                </a14:m>
                <a:r>
                  <a:rPr lang="zh-CN" altLang="en-US" sz="1050" dirty="0">
                    <a:latin typeface="KaiTi" panose="02010609060101010101" pitchFamily="49" charset="-122"/>
                    <a:ea typeface="KaiTi" panose="02010609060101010101" pitchFamily="49" charset="-122"/>
                  </a:rPr>
                  <a:t>取</a:t>
                </a:r>
                <a:r>
                  <a:rPr lang="zh-CN" altLang="en-US" sz="1050" dirty="0">
                    <a:solidFill>
                      <a:srgbClr val="7030A0"/>
                    </a:solidFill>
                    <a:latin typeface="KaiTi" panose="02010609060101010101" pitchFamily="49" charset="-122"/>
                    <a:ea typeface="KaiTi" panose="02010609060101010101" pitchFamily="49" charset="-122"/>
                  </a:rPr>
                  <a:t>离散</a:t>
                </a:r>
                <a:r>
                  <a:rPr lang="zh-CN" altLang="en-US" sz="1050" dirty="0">
                    <a:latin typeface="KaiTi" panose="02010609060101010101" pitchFamily="49" charset="-122"/>
                    <a:ea typeface="KaiTi" panose="02010609060101010101" pitchFamily="49" charset="-122"/>
                  </a:rPr>
                  <a:t>值</a:t>
                </a:r>
                <a14:m>
                  <m:oMath xmlns:m="http://schemas.openxmlformats.org/officeDocument/2006/math">
                    <m:sSub>
                      <m:sSubPr>
                        <m:ctrlPr>
                          <a:rPr lang="en-US" altLang="zh-CN" sz="1050" i="1">
                            <a:latin typeface="Cambria Math" panose="02040503050406030204" pitchFamily="18" charset="0"/>
                            <a:ea typeface="KaiTi" panose="02010609060101010101" pitchFamily="49" charset="-122"/>
                          </a:rPr>
                        </m:ctrlPr>
                      </m:sSubPr>
                      <m:e>
                        <m:r>
                          <a:rPr lang="en-US" altLang="zh-CN" sz="1050" i="1">
                            <a:latin typeface="Cambria Math" panose="02040503050406030204" pitchFamily="18" charset="0"/>
                            <a:ea typeface="KaiTi" panose="02010609060101010101" pitchFamily="49" charset="-122"/>
                          </a:rPr>
                          <m:t>𝑥</m:t>
                        </m:r>
                      </m:e>
                      <m:sub>
                        <m:r>
                          <a:rPr lang="en-US" altLang="zh-CN" sz="1050" i="1">
                            <a:latin typeface="Cambria Math" panose="02040503050406030204" pitchFamily="18" charset="0"/>
                            <a:ea typeface="KaiTi" panose="02010609060101010101" pitchFamily="49" charset="-122"/>
                          </a:rPr>
                          <m:t>1</m:t>
                        </m:r>
                      </m:sub>
                    </m:sSub>
                  </m:oMath>
                </a14:m>
                <a:r>
                  <a:rPr lang="zh-CN" altLang="en-US" sz="1050" dirty="0">
                    <a:latin typeface="KaiTi" panose="02010609060101010101" pitchFamily="49" charset="-122"/>
                    <a:ea typeface="KaiTi" panose="02010609060101010101" pitchFamily="49" charset="-122"/>
                  </a:rPr>
                  <a:t> </a:t>
                </a:r>
                <a14:m>
                  <m:oMath xmlns:m="http://schemas.openxmlformats.org/officeDocument/2006/math">
                    <m:sSub>
                      <m:sSubPr>
                        <m:ctrlPr>
                          <a:rPr lang="en-US" altLang="zh-CN" sz="1050" i="1">
                            <a:latin typeface="Cambria Math" panose="02040503050406030204" pitchFamily="18" charset="0"/>
                            <a:ea typeface="KaiTi" panose="02010609060101010101" pitchFamily="49" charset="-122"/>
                          </a:rPr>
                        </m:ctrlPr>
                      </m:sSubPr>
                      <m:e>
                        <m:r>
                          <a:rPr lang="en-US" altLang="zh-CN" sz="1050" i="1">
                            <a:latin typeface="Cambria Math" panose="02040503050406030204" pitchFamily="18" charset="0"/>
                            <a:ea typeface="KaiTi" panose="02010609060101010101" pitchFamily="49" charset="-122"/>
                          </a:rPr>
                          <m:t>𝑥</m:t>
                        </m:r>
                      </m:e>
                      <m:sub>
                        <m:r>
                          <a:rPr lang="en-US" altLang="zh-CN" sz="1050" b="0" i="1" smtClean="0">
                            <a:latin typeface="Cambria Math" panose="02040503050406030204" pitchFamily="18" charset="0"/>
                            <a:ea typeface="KaiTi" panose="02010609060101010101" pitchFamily="49" charset="-122"/>
                          </a:rPr>
                          <m:t>2</m:t>
                        </m:r>
                      </m:sub>
                    </m:sSub>
                    <m:r>
                      <a:rPr lang="zh-CN" altLang="en-US" sz="1050" b="0" i="1" smtClean="0">
                        <a:latin typeface="Cambria Math" panose="02040503050406030204" pitchFamily="18" charset="0"/>
                        <a:ea typeface="KaiTi" panose="02010609060101010101" pitchFamily="49" charset="-122"/>
                      </a:rPr>
                      <m:t> </m:t>
                    </m:r>
                    <m:r>
                      <a:rPr lang="en-US" altLang="zh-CN" sz="1050" i="1" smtClean="0">
                        <a:latin typeface="Cambria Math" panose="02040503050406030204" pitchFamily="18" charset="0"/>
                        <a:ea typeface="Cambria Math" panose="02040503050406030204" pitchFamily="18" charset="0"/>
                      </a:rPr>
                      <m:t>⋯</m:t>
                    </m:r>
                  </m:oMath>
                </a14:m>
                <a:r>
                  <a:rPr lang="en-US" altLang="zh-CN" sz="1050" dirty="0">
                    <a:ea typeface="KaiTi" panose="02010609060101010101" pitchFamily="49" charset="-122"/>
                  </a:rPr>
                  <a:t> </a:t>
                </a:r>
                <a14:m>
                  <m:oMath xmlns:m="http://schemas.openxmlformats.org/officeDocument/2006/math">
                    <m:sSub>
                      <m:sSubPr>
                        <m:ctrlPr>
                          <a:rPr lang="en-US" altLang="zh-CN" sz="1050" i="1">
                            <a:latin typeface="Cambria Math" panose="02040503050406030204" pitchFamily="18" charset="0"/>
                            <a:ea typeface="KaiTi" panose="02010609060101010101" pitchFamily="49" charset="-122"/>
                          </a:rPr>
                        </m:ctrlPr>
                      </m:sSubPr>
                      <m:e>
                        <m:r>
                          <a:rPr lang="en-US" altLang="zh-CN" sz="1050" i="1">
                            <a:latin typeface="Cambria Math" panose="02040503050406030204" pitchFamily="18" charset="0"/>
                            <a:ea typeface="KaiTi" panose="02010609060101010101" pitchFamily="49" charset="-122"/>
                          </a:rPr>
                          <m:t>𝑥</m:t>
                        </m:r>
                      </m:e>
                      <m:sub>
                        <m:r>
                          <a:rPr lang="en-US" altLang="zh-CN" sz="1050" b="0" i="1" smtClean="0">
                            <a:latin typeface="Cambria Math" panose="02040503050406030204" pitchFamily="18" charset="0"/>
                            <a:ea typeface="KaiTi" panose="02010609060101010101" pitchFamily="49" charset="-122"/>
                          </a:rPr>
                          <m:t>𝑛</m:t>
                        </m:r>
                      </m:sub>
                    </m:sSub>
                  </m:oMath>
                </a14:m>
                <a:r>
                  <a:rPr lang="en-US" altLang="zh-CN" sz="1050" dirty="0">
                    <a:latin typeface="KaiTi" panose="02010609060101010101" pitchFamily="49" charset="-122"/>
                    <a:ea typeface="KaiTi" panose="02010609060101010101" pitchFamily="49" charset="-122"/>
                  </a:rPr>
                  <a:t>,</a:t>
                </a:r>
                <a:r>
                  <a:rPr lang="zh-CN" altLang="en-US" sz="1050" dirty="0">
                    <a:latin typeface="KaiTi" panose="02010609060101010101" pitchFamily="49" charset="-122"/>
                    <a:ea typeface="KaiTi" panose="02010609060101010101" pitchFamily="49" charset="-122"/>
                  </a:rPr>
                  <a:t>函数</a:t>
                </a:r>
                <a14:m>
                  <m:oMath xmlns:m="http://schemas.openxmlformats.org/officeDocument/2006/math">
                    <m:r>
                      <a:rPr lang="en-US" altLang="zh-CN" sz="1050" i="1" dirty="0" smtClean="0">
                        <a:latin typeface="Cambria Math" panose="02040503050406030204" pitchFamily="18" charset="0"/>
                        <a:ea typeface="KaiTi" panose="02010609060101010101" pitchFamily="49" charset="-122"/>
                      </a:rPr>
                      <m:t>𝑓</m:t>
                    </m:r>
                  </m:oMath>
                </a14:m>
                <a:r>
                  <a:rPr lang="zh-CN" altLang="en-US" sz="1050" dirty="0">
                    <a:latin typeface="KaiTi" panose="02010609060101010101" pitchFamily="49" charset="-122"/>
                    <a:ea typeface="KaiTi" panose="02010609060101010101" pitchFamily="49" charset="-122"/>
                  </a:rPr>
                  <a:t>定义如下：  </a:t>
                </a:r>
                <a14:m>
                  <m:oMath xmlns:m="http://schemas.openxmlformats.org/officeDocument/2006/math">
                    <m:r>
                      <a:rPr lang="en-US" altLang="zh-CN" sz="1050" b="0" i="1" smtClean="0">
                        <a:latin typeface="Cambria Math" panose="02040503050406030204" pitchFamily="18" charset="0"/>
                        <a:ea typeface="KaiTi" panose="02010609060101010101" pitchFamily="49" charset="-122"/>
                      </a:rPr>
                      <m:t>𝑓</m:t>
                    </m:r>
                    <m:d>
                      <m:dPr>
                        <m:ctrlPr>
                          <a:rPr lang="en-US" altLang="zh-CN" sz="1050" b="0" i="1" smtClean="0">
                            <a:latin typeface="Cambria Math" panose="02040503050406030204" pitchFamily="18" charset="0"/>
                            <a:ea typeface="KaiTi" panose="02010609060101010101" pitchFamily="49" charset="-122"/>
                          </a:rPr>
                        </m:ctrlPr>
                      </m:dPr>
                      <m:e>
                        <m:r>
                          <a:rPr lang="en-US" altLang="zh-CN" sz="1050" b="0" i="1" smtClean="0">
                            <a:latin typeface="Cambria Math" panose="02040503050406030204" pitchFamily="18" charset="0"/>
                            <a:ea typeface="KaiTi" panose="02010609060101010101" pitchFamily="49" charset="-122"/>
                          </a:rPr>
                          <m:t>𝑋</m:t>
                        </m:r>
                        <m:r>
                          <a:rPr lang="en-US" altLang="zh-CN" sz="1050" b="0" i="1" smtClean="0">
                            <a:latin typeface="Cambria Math" panose="02040503050406030204" pitchFamily="18" charset="0"/>
                            <a:ea typeface="KaiTi" panose="02010609060101010101" pitchFamily="49" charset="-122"/>
                          </a:rPr>
                          <m:t>=</m:t>
                        </m:r>
                        <m:sSub>
                          <m:sSubPr>
                            <m:ctrlPr>
                              <a:rPr lang="en-US" altLang="zh-CN" sz="1050" b="0" i="1" smtClean="0">
                                <a:latin typeface="Cambria Math" panose="02040503050406030204" pitchFamily="18" charset="0"/>
                                <a:ea typeface="KaiTi" panose="02010609060101010101" pitchFamily="49" charset="-122"/>
                              </a:rPr>
                            </m:ctrlPr>
                          </m:sSubPr>
                          <m:e>
                            <m:r>
                              <a:rPr lang="en-US" altLang="zh-CN" sz="1050" i="1">
                                <a:latin typeface="Cambria Math" panose="02040503050406030204" pitchFamily="18" charset="0"/>
                                <a:ea typeface="KaiTi" panose="02010609060101010101" pitchFamily="49" charset="-122"/>
                              </a:rPr>
                              <m:t>𝑥</m:t>
                            </m:r>
                          </m:e>
                          <m:sub>
                            <m:r>
                              <a:rPr lang="en-US" altLang="zh-CN" sz="1050" b="0" i="1" smtClean="0">
                                <a:latin typeface="Cambria Math" panose="02040503050406030204" pitchFamily="18" charset="0"/>
                                <a:ea typeface="KaiTi" panose="02010609060101010101" pitchFamily="49" charset="-122"/>
                              </a:rPr>
                              <m:t>1</m:t>
                            </m:r>
                          </m:sub>
                        </m:sSub>
                      </m:e>
                    </m:d>
                    <m:r>
                      <a:rPr lang="en-US" altLang="zh-CN" sz="1050" b="0" i="0" smtClean="0">
                        <a:latin typeface="Cambria Math" panose="02040503050406030204" pitchFamily="18" charset="0"/>
                        <a:ea typeface="KaiTi" panose="02010609060101010101" pitchFamily="49" charset="-122"/>
                      </a:rPr>
                      <m:t>=</m:t>
                    </m:r>
                    <m:r>
                      <m:rPr>
                        <m:sty m:val="p"/>
                      </m:rPr>
                      <a:rPr lang="en-US" altLang="zh-CN" sz="1050" b="0" i="0" smtClean="0">
                        <a:latin typeface="Cambria Math" panose="02040503050406030204" pitchFamily="18" charset="0"/>
                        <a:ea typeface="KaiTi" panose="02010609060101010101" pitchFamily="49" charset="-122"/>
                      </a:rPr>
                      <m:t>P</m:t>
                    </m:r>
                    <m:r>
                      <a:rPr lang="en-US" altLang="zh-CN" sz="1050" b="0" i="0" smtClean="0">
                        <a:latin typeface="Cambria Math" panose="02040503050406030204" pitchFamily="18" charset="0"/>
                        <a:ea typeface="KaiTi" panose="02010609060101010101" pitchFamily="49" charset="-122"/>
                      </a:rPr>
                      <m:t>(</m:t>
                    </m:r>
                    <m:r>
                      <m:rPr>
                        <m:sty m:val="p"/>
                      </m:rPr>
                      <a:rPr lang="en-US" altLang="zh-CN" sz="1050" b="0" i="0" smtClean="0">
                        <a:latin typeface="Cambria Math" panose="02040503050406030204" pitchFamily="18" charset="0"/>
                        <a:ea typeface="KaiTi" panose="02010609060101010101" pitchFamily="49" charset="-122"/>
                      </a:rPr>
                      <m:t>X</m:t>
                    </m:r>
                    <m:r>
                      <a:rPr lang="en-US" altLang="zh-CN" sz="1050" b="0" i="0" smtClean="0">
                        <a:latin typeface="Cambria Math" panose="02040503050406030204" pitchFamily="18" charset="0"/>
                        <a:ea typeface="KaiTi" panose="02010609060101010101" pitchFamily="49" charset="-122"/>
                      </a:rPr>
                      <m:t>=</m:t>
                    </m:r>
                  </m:oMath>
                </a14:m>
                <a:r>
                  <a:rPr lang="en-US" altLang="zh-CN" sz="1100" dirty="0">
                    <a:ea typeface="KaiTi" panose="02010609060101010101" pitchFamily="49" charset="-122"/>
                  </a:rPr>
                  <a:t> </a:t>
                </a:r>
                <a14:m>
                  <m:oMath xmlns:m="http://schemas.openxmlformats.org/officeDocument/2006/math">
                    <m:sSub>
                      <m:sSubPr>
                        <m:ctrlPr>
                          <a:rPr lang="en-US" altLang="zh-CN" sz="1100" i="1">
                            <a:latin typeface="Cambria Math" panose="02040503050406030204" pitchFamily="18" charset="0"/>
                            <a:ea typeface="KaiTi" panose="02010609060101010101" pitchFamily="49" charset="-122"/>
                          </a:rPr>
                        </m:ctrlPr>
                      </m:sSubPr>
                      <m:e>
                        <m:r>
                          <a:rPr lang="en-US" altLang="zh-CN" sz="1100" i="1">
                            <a:latin typeface="Cambria Math" panose="02040503050406030204" pitchFamily="18" charset="0"/>
                            <a:ea typeface="KaiTi" panose="02010609060101010101" pitchFamily="49" charset="-122"/>
                          </a:rPr>
                          <m:t>𝑥</m:t>
                        </m:r>
                      </m:e>
                      <m:sub>
                        <m:r>
                          <a:rPr lang="en-US" altLang="zh-CN" sz="1100" i="1">
                            <a:latin typeface="Cambria Math" panose="02040503050406030204" pitchFamily="18" charset="0"/>
                            <a:ea typeface="KaiTi" panose="02010609060101010101" pitchFamily="49" charset="-122"/>
                          </a:rPr>
                          <m:t>1</m:t>
                        </m:r>
                      </m:sub>
                    </m:sSub>
                  </m:oMath>
                </a14:m>
                <a:r>
                  <a:rPr lang="en-US" altLang="zh-CN" sz="1100" dirty="0">
                    <a:solidFill>
                      <a:srgbClr val="000000"/>
                    </a:solidFill>
                    <a:latin typeface="KaiTi" panose="02010609060101010101" pitchFamily="49" charset="-122"/>
                    <a:ea typeface="KaiTi" panose="02010609060101010101" pitchFamily="49" charset="-122"/>
                    <a:cs typeface="SimSun"/>
                  </a:rPr>
                  <a:t>)</a:t>
                </a:r>
                <a:r>
                  <a:rPr lang="zh-CN" altLang="en-US" sz="1100" dirty="0">
                    <a:solidFill>
                      <a:srgbClr val="000000"/>
                    </a:solidFill>
                    <a:latin typeface="KaiTi" panose="02010609060101010101" pitchFamily="49" charset="-122"/>
                    <a:ea typeface="KaiTi" panose="02010609060101010101" pitchFamily="49" charset="-122"/>
                    <a:cs typeface="SimSun"/>
                  </a:rPr>
                  <a:t>称为</a:t>
                </a:r>
                <a:r>
                  <a:rPr lang="zh-CN" altLang="en-US" sz="1100" dirty="0">
                    <a:solidFill>
                      <a:srgbClr val="7030A0"/>
                    </a:solidFill>
                    <a:latin typeface="KaiTi" panose="02010609060101010101" pitchFamily="49" charset="-122"/>
                    <a:ea typeface="KaiTi" panose="02010609060101010101" pitchFamily="49" charset="-122"/>
                  </a:rPr>
                  <a:t>概率质量函数</a:t>
                </a:r>
                <a:r>
                  <a:rPr lang="zh-CN" altLang="en-US" sz="1100" dirty="0">
                    <a:latin typeface="KaiTi" panose="02010609060101010101" pitchFamily="49" charset="-122"/>
                    <a:ea typeface="KaiTi" panose="02010609060101010101" pitchFamily="49" charset="-122"/>
                  </a:rPr>
                  <a:t>，称为概率函数。</a:t>
                </a:r>
                <a:endParaRPr lang="en-US" altLang="zh-CN" sz="1100" dirty="0">
                  <a:solidFill>
                    <a:srgbClr val="000000"/>
                  </a:solidFill>
                  <a:latin typeface="KaiTi" panose="02010609060101010101" pitchFamily="49" charset="-122"/>
                  <a:ea typeface="KaiTi" panose="02010609060101010101" pitchFamily="49" charset="-122"/>
                  <a:cs typeface="SimSun"/>
                </a:endParaRPr>
              </a:p>
              <a:p>
                <a:pPr marL="0" marR="0">
                  <a:lnSpc>
                    <a:spcPts val="1085"/>
                  </a:lnSpc>
                  <a:spcBef>
                    <a:spcPts val="0"/>
                  </a:spcBef>
                  <a:spcAft>
                    <a:spcPts val="0"/>
                  </a:spcAft>
                </a:pPr>
                <a:endParaRPr lang="zh-CN" altLang="en-US" sz="900" dirty="0">
                  <a:solidFill>
                    <a:srgbClr val="000000"/>
                  </a:solidFill>
                  <a:latin typeface="KaiTi" panose="02010609060101010101" pitchFamily="49" charset="-122"/>
                  <a:ea typeface="KaiTi" panose="02010609060101010101" pitchFamily="49" charset="-122"/>
                  <a:cs typeface="SimSun"/>
                </a:endParaRPr>
              </a:p>
              <a:p>
                <a:endParaRPr lang="en-US" altLang="zh-CN" sz="900" dirty="0">
                  <a:latin typeface="KaiTi" panose="02010609060101010101" pitchFamily="49" charset="-122"/>
                  <a:ea typeface="KaiTi" panose="02010609060101010101" pitchFamily="49" charset="-122"/>
                </a:endParaRPr>
              </a:p>
            </p:txBody>
          </p:sp>
        </mc:Choice>
        <mc:Fallback xmlns="">
          <p:sp>
            <p:nvSpPr>
              <p:cNvPr id="5" name="内容占位符 4">
                <a:extLst>
                  <a:ext uri="{FF2B5EF4-FFF2-40B4-BE49-F238E27FC236}">
                    <a16:creationId xmlns:a16="http://schemas.microsoft.com/office/drawing/2014/main" id="{0C086CCB-0680-B940-972C-7B6556CDE346}"/>
                  </a:ext>
                </a:extLst>
              </p:cNvPr>
              <p:cNvSpPr>
                <a:spLocks noGrp="1" noRot="1" noChangeAspect="1" noMove="1" noResize="1" noEditPoints="1" noAdjustHandles="1" noChangeArrowheads="1" noChangeShapeType="1" noTextEdit="1"/>
              </p:cNvSpPr>
              <p:nvPr>
                <p:ph idx="1"/>
              </p:nvPr>
            </p:nvSpPr>
            <p:spPr>
              <a:xfrm>
                <a:off x="583455" y="738280"/>
                <a:ext cx="2798333" cy="1634958"/>
              </a:xfr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92100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13200" y="299"/>
            <a:ext cx="3759200" cy="2705100"/>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757345" y="514714"/>
            <a:ext cx="2103758" cy="199093"/>
          </a:xfrm>
          <a:prstGeom prst="rect">
            <a:avLst/>
          </a:prstGeom>
        </p:spPr>
        <p:txBody>
          <a:bodyPr vert="horz" wrap="square" lIns="0" tIns="0" rIns="0" bIns="0" rtlCol="0">
            <a:spAutoFit/>
          </a:bodyPr>
          <a:lstStyle/>
          <a:p>
            <a:pPr marL="0" marR="0">
              <a:lnSpc>
                <a:spcPts val="1810"/>
              </a:lnSpc>
              <a:spcBef>
                <a:spcPts val="0"/>
              </a:spcBef>
              <a:spcAft>
                <a:spcPts val="0"/>
              </a:spcAft>
            </a:pPr>
            <a:r>
              <a:rPr lang="en-US" altLang="zh-CN" sz="1200" dirty="0">
                <a:solidFill>
                  <a:srgbClr val="323299"/>
                </a:solidFill>
                <a:latin typeface="KaiTi" panose="02010609060101010101" pitchFamily="49" charset="-122"/>
                <a:ea typeface="KaiTi" panose="02010609060101010101" pitchFamily="49" charset="-122"/>
                <a:cs typeface="SimSun"/>
              </a:rPr>
              <a:t>1</a:t>
            </a:r>
            <a:r>
              <a:rPr lang="zh-CN" altLang="en-US" sz="1200" dirty="0">
                <a:solidFill>
                  <a:srgbClr val="323299"/>
                </a:solidFill>
                <a:latin typeface="KaiTi" panose="02010609060101010101" pitchFamily="49" charset="-122"/>
                <a:ea typeface="KaiTi" panose="02010609060101010101" pitchFamily="49" charset="-122"/>
                <a:cs typeface="SimSun"/>
              </a:rPr>
              <a:t>、</a:t>
            </a:r>
            <a:r>
              <a:rPr sz="1200" dirty="0" err="1">
                <a:solidFill>
                  <a:srgbClr val="323299"/>
                </a:solidFill>
                <a:latin typeface="KaiTi" panose="02010609060101010101" pitchFamily="49" charset="-122"/>
                <a:ea typeface="KaiTi" panose="02010609060101010101" pitchFamily="49" charset="-122"/>
                <a:cs typeface="SimSun"/>
              </a:rPr>
              <a:t>离散型随机变量</a:t>
            </a:r>
            <a:r>
              <a:rPr lang="zh-CN" altLang="en-US" sz="1200" dirty="0">
                <a:solidFill>
                  <a:srgbClr val="323299"/>
                </a:solidFill>
                <a:latin typeface="KaiTi" panose="02010609060101010101" pitchFamily="49" charset="-122"/>
                <a:ea typeface="KaiTi" panose="02010609060101010101" pitchFamily="49" charset="-122"/>
                <a:cs typeface="SimSun"/>
              </a:rPr>
              <a:t>的概率</a:t>
            </a:r>
            <a:endParaRPr sz="1200" dirty="0">
              <a:solidFill>
                <a:srgbClr val="323299"/>
              </a:solidFill>
              <a:latin typeface="KaiTi" panose="02010609060101010101" pitchFamily="49" charset="-122"/>
              <a:ea typeface="KaiTi" panose="02010609060101010101" pitchFamily="49" charset="-122"/>
              <a:cs typeface="Tahoma"/>
            </a:endParaRPr>
          </a:p>
        </p:txBody>
      </p:sp>
      <p:sp>
        <p:nvSpPr>
          <p:cNvPr id="4" name="object 4"/>
          <p:cNvSpPr txBox="1"/>
          <p:nvPr/>
        </p:nvSpPr>
        <p:spPr>
          <a:xfrm>
            <a:off x="768258" y="890961"/>
            <a:ext cx="2775501" cy="371942"/>
          </a:xfrm>
          <a:prstGeom prst="rect">
            <a:avLst/>
          </a:prstGeom>
        </p:spPr>
        <p:txBody>
          <a:bodyPr vert="horz" wrap="square" lIns="0" tIns="0" rIns="0" bIns="0" rtlCol="0">
            <a:spAutoFit/>
          </a:bodyPr>
          <a:lstStyle/>
          <a:p>
            <a:pPr marL="0" marR="0">
              <a:lnSpc>
                <a:spcPts val="1315"/>
              </a:lnSpc>
              <a:spcBef>
                <a:spcPts val="0"/>
              </a:spcBef>
              <a:spcAft>
                <a:spcPts val="0"/>
              </a:spcAft>
            </a:pPr>
            <a:r>
              <a:rPr sz="650" dirty="0">
                <a:solidFill>
                  <a:srgbClr val="3232CC"/>
                </a:solidFill>
                <a:latin typeface="IOTCPM+Wingdings-Regular"/>
                <a:cs typeface="IOTCPM+Wingdings-Regular"/>
              </a:rPr>
              <a:t></a:t>
            </a:r>
            <a:r>
              <a:rPr sz="650" spc="273" dirty="0">
                <a:solidFill>
                  <a:srgbClr val="3232CC"/>
                </a:solidFill>
                <a:latin typeface="Times New Roman"/>
                <a:cs typeface="Times New Roman"/>
              </a:rPr>
              <a:t> </a:t>
            </a:r>
            <a:r>
              <a:rPr sz="1100" dirty="0">
                <a:solidFill>
                  <a:srgbClr val="000000"/>
                </a:solidFill>
                <a:latin typeface="SimSun"/>
                <a:cs typeface="SimSun"/>
              </a:rPr>
              <a:t>用随机变量</a:t>
            </a:r>
            <a:r>
              <a:rPr sz="1100" dirty="0">
                <a:solidFill>
                  <a:srgbClr val="000000"/>
                </a:solidFill>
                <a:latin typeface="Tahoma"/>
                <a:cs typeface="Tahoma"/>
              </a:rPr>
              <a:t>X</a:t>
            </a:r>
            <a:r>
              <a:rPr sz="1100" spc="-10" dirty="0">
                <a:solidFill>
                  <a:srgbClr val="000000"/>
                </a:solidFill>
                <a:latin typeface="SimSun"/>
                <a:cs typeface="SimSun"/>
              </a:rPr>
              <a:t>描述掷一颗骰子的试验。</a:t>
            </a:r>
          </a:p>
        </p:txBody>
      </p:sp>
      <p:sp>
        <p:nvSpPr>
          <p:cNvPr id="5" name="object 5"/>
          <p:cNvSpPr txBox="1"/>
          <p:nvPr/>
        </p:nvSpPr>
        <p:spPr>
          <a:xfrm>
            <a:off x="801255" y="1214435"/>
            <a:ext cx="227472" cy="403589"/>
          </a:xfrm>
          <a:prstGeom prst="rect">
            <a:avLst/>
          </a:prstGeom>
        </p:spPr>
        <p:txBody>
          <a:bodyPr vert="horz" wrap="square" lIns="0" tIns="0" rIns="0" bIns="0" rtlCol="0">
            <a:spAutoFit/>
          </a:bodyPr>
          <a:lstStyle/>
          <a:p>
            <a:pPr marL="0" marR="0">
              <a:lnSpc>
                <a:spcPts val="905"/>
              </a:lnSpc>
              <a:spcBef>
                <a:spcPts val="0"/>
              </a:spcBef>
              <a:spcAft>
                <a:spcPts val="0"/>
              </a:spcAft>
            </a:pPr>
            <a:r>
              <a:rPr sz="800" dirty="0">
                <a:solidFill>
                  <a:srgbClr val="000000"/>
                </a:solidFill>
                <a:latin typeface="PJGUIU+TimesNewRomanPSMT"/>
                <a:cs typeface="PJGUIU+TimesNewRomanPSMT"/>
              </a:rPr>
              <a:t>X</a:t>
            </a:r>
          </a:p>
          <a:p>
            <a:pPr marL="6350" marR="0">
              <a:lnSpc>
                <a:spcPts val="905"/>
              </a:lnSpc>
              <a:spcBef>
                <a:spcPts val="165"/>
              </a:spcBef>
              <a:spcAft>
                <a:spcPts val="0"/>
              </a:spcAft>
            </a:pPr>
            <a:r>
              <a:rPr sz="800" dirty="0">
                <a:solidFill>
                  <a:srgbClr val="000000"/>
                </a:solidFill>
                <a:latin typeface="PJGUIU+TimesNewRomanPSMT"/>
                <a:cs typeface="PJGUIU+TimesNewRomanPSMT"/>
              </a:rPr>
              <a:t>P</a:t>
            </a:r>
          </a:p>
        </p:txBody>
      </p:sp>
      <p:sp>
        <p:nvSpPr>
          <p:cNvPr id="6" name="object 6"/>
          <p:cNvSpPr txBox="1"/>
          <p:nvPr/>
        </p:nvSpPr>
        <p:spPr>
          <a:xfrm>
            <a:off x="1139274" y="1227344"/>
            <a:ext cx="285236" cy="390679"/>
          </a:xfrm>
          <a:prstGeom prst="rect">
            <a:avLst/>
          </a:prstGeom>
        </p:spPr>
        <p:txBody>
          <a:bodyPr vert="horz" wrap="square" lIns="0" tIns="0" rIns="0" bIns="0" rtlCol="0">
            <a:spAutoFit/>
          </a:bodyPr>
          <a:lstStyle/>
          <a:p>
            <a:pPr marL="38735" marR="0">
              <a:lnSpc>
                <a:spcPts val="815"/>
              </a:lnSpc>
              <a:spcBef>
                <a:spcPts val="0"/>
              </a:spcBef>
              <a:spcAft>
                <a:spcPts val="0"/>
              </a:spcAft>
            </a:pPr>
            <a:r>
              <a:rPr sz="800" dirty="0">
                <a:solidFill>
                  <a:srgbClr val="000000"/>
                </a:solidFill>
                <a:latin typeface="SimSun"/>
                <a:cs typeface="SimSun"/>
              </a:rPr>
              <a:t>1</a:t>
            </a:r>
          </a:p>
          <a:p>
            <a:pPr marL="0" marR="0">
              <a:lnSpc>
                <a:spcPts val="905"/>
              </a:lnSpc>
              <a:spcBef>
                <a:spcPts val="90"/>
              </a:spcBef>
              <a:spcAft>
                <a:spcPts val="0"/>
              </a:spcAft>
            </a:pPr>
            <a:r>
              <a:rPr sz="800" dirty="0">
                <a:solidFill>
                  <a:srgbClr val="000000"/>
                </a:solidFill>
                <a:latin typeface="PJGUIU+TimesNewRomanPSMT"/>
                <a:cs typeface="PJGUIU+TimesNewRomanPSMT"/>
              </a:rPr>
              <a:t>1/6</a:t>
            </a:r>
          </a:p>
        </p:txBody>
      </p:sp>
      <p:sp>
        <p:nvSpPr>
          <p:cNvPr id="7" name="object 7"/>
          <p:cNvSpPr txBox="1"/>
          <p:nvPr/>
        </p:nvSpPr>
        <p:spPr>
          <a:xfrm>
            <a:off x="1509383" y="1227344"/>
            <a:ext cx="285236" cy="390679"/>
          </a:xfrm>
          <a:prstGeom prst="rect">
            <a:avLst/>
          </a:prstGeom>
        </p:spPr>
        <p:txBody>
          <a:bodyPr vert="horz" wrap="square" lIns="0" tIns="0" rIns="0" bIns="0" rtlCol="0">
            <a:spAutoFit/>
          </a:bodyPr>
          <a:lstStyle/>
          <a:p>
            <a:pPr marL="39370" marR="0">
              <a:lnSpc>
                <a:spcPts val="815"/>
              </a:lnSpc>
              <a:spcBef>
                <a:spcPts val="0"/>
              </a:spcBef>
              <a:spcAft>
                <a:spcPts val="0"/>
              </a:spcAft>
            </a:pPr>
            <a:r>
              <a:rPr sz="800" dirty="0">
                <a:solidFill>
                  <a:srgbClr val="000000"/>
                </a:solidFill>
                <a:latin typeface="SimSun"/>
                <a:cs typeface="SimSun"/>
              </a:rPr>
              <a:t>2</a:t>
            </a:r>
          </a:p>
          <a:p>
            <a:pPr marL="0" marR="0">
              <a:lnSpc>
                <a:spcPts val="905"/>
              </a:lnSpc>
              <a:spcBef>
                <a:spcPts val="90"/>
              </a:spcBef>
              <a:spcAft>
                <a:spcPts val="0"/>
              </a:spcAft>
            </a:pPr>
            <a:r>
              <a:rPr sz="800" dirty="0">
                <a:solidFill>
                  <a:srgbClr val="000000"/>
                </a:solidFill>
                <a:latin typeface="PJGUIU+TimesNewRomanPSMT"/>
                <a:cs typeface="PJGUIU+TimesNewRomanPSMT"/>
              </a:rPr>
              <a:t>1/6</a:t>
            </a:r>
          </a:p>
        </p:txBody>
      </p:sp>
      <p:sp>
        <p:nvSpPr>
          <p:cNvPr id="8" name="object 8"/>
          <p:cNvSpPr txBox="1"/>
          <p:nvPr/>
        </p:nvSpPr>
        <p:spPr>
          <a:xfrm>
            <a:off x="1879493" y="1227344"/>
            <a:ext cx="285236" cy="390679"/>
          </a:xfrm>
          <a:prstGeom prst="rect">
            <a:avLst/>
          </a:prstGeom>
        </p:spPr>
        <p:txBody>
          <a:bodyPr vert="horz" wrap="square" lIns="0" tIns="0" rIns="0" bIns="0" rtlCol="0">
            <a:spAutoFit/>
          </a:bodyPr>
          <a:lstStyle/>
          <a:p>
            <a:pPr marL="39370" marR="0">
              <a:lnSpc>
                <a:spcPts val="815"/>
              </a:lnSpc>
              <a:spcBef>
                <a:spcPts val="0"/>
              </a:spcBef>
              <a:spcAft>
                <a:spcPts val="0"/>
              </a:spcAft>
            </a:pPr>
            <a:r>
              <a:rPr sz="800" dirty="0">
                <a:solidFill>
                  <a:srgbClr val="000000"/>
                </a:solidFill>
                <a:latin typeface="SimSun"/>
                <a:cs typeface="SimSun"/>
              </a:rPr>
              <a:t>3</a:t>
            </a:r>
          </a:p>
          <a:p>
            <a:pPr marL="0" marR="0">
              <a:lnSpc>
                <a:spcPts val="905"/>
              </a:lnSpc>
              <a:spcBef>
                <a:spcPts val="90"/>
              </a:spcBef>
              <a:spcAft>
                <a:spcPts val="0"/>
              </a:spcAft>
            </a:pPr>
            <a:r>
              <a:rPr sz="800" dirty="0">
                <a:solidFill>
                  <a:srgbClr val="000000"/>
                </a:solidFill>
                <a:latin typeface="PJGUIU+TimesNewRomanPSMT"/>
                <a:cs typeface="PJGUIU+TimesNewRomanPSMT"/>
              </a:rPr>
              <a:t>1/6</a:t>
            </a:r>
          </a:p>
        </p:txBody>
      </p:sp>
      <p:sp>
        <p:nvSpPr>
          <p:cNvPr id="9" name="object 9"/>
          <p:cNvSpPr txBox="1"/>
          <p:nvPr/>
        </p:nvSpPr>
        <p:spPr>
          <a:xfrm>
            <a:off x="2249914" y="1227344"/>
            <a:ext cx="285236" cy="390679"/>
          </a:xfrm>
          <a:prstGeom prst="rect">
            <a:avLst/>
          </a:prstGeom>
        </p:spPr>
        <p:txBody>
          <a:bodyPr vert="horz" wrap="square" lIns="0" tIns="0" rIns="0" bIns="0" rtlCol="0">
            <a:spAutoFit/>
          </a:bodyPr>
          <a:lstStyle/>
          <a:p>
            <a:pPr marL="39370" marR="0">
              <a:lnSpc>
                <a:spcPts val="815"/>
              </a:lnSpc>
              <a:spcBef>
                <a:spcPts val="0"/>
              </a:spcBef>
              <a:spcAft>
                <a:spcPts val="0"/>
              </a:spcAft>
            </a:pPr>
            <a:r>
              <a:rPr sz="800" dirty="0">
                <a:solidFill>
                  <a:srgbClr val="000000"/>
                </a:solidFill>
                <a:latin typeface="SimSun"/>
                <a:cs typeface="SimSun"/>
              </a:rPr>
              <a:t>4</a:t>
            </a:r>
          </a:p>
          <a:p>
            <a:pPr marL="0" marR="0">
              <a:lnSpc>
                <a:spcPts val="905"/>
              </a:lnSpc>
              <a:spcBef>
                <a:spcPts val="90"/>
              </a:spcBef>
              <a:spcAft>
                <a:spcPts val="0"/>
              </a:spcAft>
            </a:pPr>
            <a:r>
              <a:rPr sz="800" dirty="0">
                <a:solidFill>
                  <a:srgbClr val="000000"/>
                </a:solidFill>
                <a:latin typeface="PJGUIU+TimesNewRomanPSMT"/>
                <a:cs typeface="PJGUIU+TimesNewRomanPSMT"/>
              </a:rPr>
              <a:t>1/6</a:t>
            </a:r>
          </a:p>
        </p:txBody>
      </p:sp>
      <p:sp>
        <p:nvSpPr>
          <p:cNvPr id="10" name="object 10"/>
          <p:cNvSpPr txBox="1"/>
          <p:nvPr/>
        </p:nvSpPr>
        <p:spPr>
          <a:xfrm>
            <a:off x="2620023" y="1227344"/>
            <a:ext cx="285236" cy="390679"/>
          </a:xfrm>
          <a:prstGeom prst="rect">
            <a:avLst/>
          </a:prstGeom>
        </p:spPr>
        <p:txBody>
          <a:bodyPr vert="horz" wrap="square" lIns="0" tIns="0" rIns="0" bIns="0" rtlCol="0">
            <a:spAutoFit/>
          </a:bodyPr>
          <a:lstStyle/>
          <a:p>
            <a:pPr marL="39370" marR="0">
              <a:lnSpc>
                <a:spcPts val="815"/>
              </a:lnSpc>
              <a:spcBef>
                <a:spcPts val="0"/>
              </a:spcBef>
              <a:spcAft>
                <a:spcPts val="0"/>
              </a:spcAft>
            </a:pPr>
            <a:r>
              <a:rPr sz="800" dirty="0">
                <a:solidFill>
                  <a:srgbClr val="000000"/>
                </a:solidFill>
                <a:latin typeface="SimSun"/>
                <a:cs typeface="SimSun"/>
              </a:rPr>
              <a:t>5</a:t>
            </a:r>
          </a:p>
          <a:p>
            <a:pPr marL="0" marR="0">
              <a:lnSpc>
                <a:spcPts val="905"/>
              </a:lnSpc>
              <a:spcBef>
                <a:spcPts val="90"/>
              </a:spcBef>
              <a:spcAft>
                <a:spcPts val="0"/>
              </a:spcAft>
            </a:pPr>
            <a:r>
              <a:rPr sz="800" dirty="0">
                <a:solidFill>
                  <a:srgbClr val="000000"/>
                </a:solidFill>
                <a:latin typeface="PJGUIU+TimesNewRomanPSMT"/>
                <a:cs typeface="PJGUIU+TimesNewRomanPSMT"/>
              </a:rPr>
              <a:t>1/6</a:t>
            </a:r>
          </a:p>
        </p:txBody>
      </p:sp>
      <p:sp>
        <p:nvSpPr>
          <p:cNvPr id="11" name="object 11"/>
          <p:cNvSpPr txBox="1"/>
          <p:nvPr/>
        </p:nvSpPr>
        <p:spPr>
          <a:xfrm>
            <a:off x="2990133" y="1227344"/>
            <a:ext cx="285236" cy="390679"/>
          </a:xfrm>
          <a:prstGeom prst="rect">
            <a:avLst/>
          </a:prstGeom>
        </p:spPr>
        <p:txBody>
          <a:bodyPr vert="horz" wrap="square" lIns="0" tIns="0" rIns="0" bIns="0" rtlCol="0">
            <a:spAutoFit/>
          </a:bodyPr>
          <a:lstStyle/>
          <a:p>
            <a:pPr marL="39370" marR="0">
              <a:lnSpc>
                <a:spcPts val="815"/>
              </a:lnSpc>
              <a:spcBef>
                <a:spcPts val="0"/>
              </a:spcBef>
              <a:spcAft>
                <a:spcPts val="0"/>
              </a:spcAft>
            </a:pPr>
            <a:r>
              <a:rPr sz="800" dirty="0">
                <a:solidFill>
                  <a:srgbClr val="000000"/>
                </a:solidFill>
                <a:latin typeface="SimSun"/>
                <a:cs typeface="SimSun"/>
              </a:rPr>
              <a:t>6</a:t>
            </a:r>
          </a:p>
          <a:p>
            <a:pPr marL="0" marR="0">
              <a:lnSpc>
                <a:spcPts val="905"/>
              </a:lnSpc>
              <a:spcBef>
                <a:spcPts val="90"/>
              </a:spcBef>
              <a:spcAft>
                <a:spcPts val="0"/>
              </a:spcAft>
            </a:pPr>
            <a:r>
              <a:rPr sz="800" dirty="0">
                <a:solidFill>
                  <a:srgbClr val="000000"/>
                </a:solidFill>
                <a:latin typeface="PJGUIU+TimesNewRomanPSMT"/>
                <a:cs typeface="PJGUIU+TimesNewRomanPSMT"/>
              </a:rPr>
              <a:t>1/6</a:t>
            </a:r>
          </a:p>
        </p:txBody>
      </p:sp>
      <mc:AlternateContent xmlns:mc="http://schemas.openxmlformats.org/markup-compatibility/2006" xmlns:a14="http://schemas.microsoft.com/office/drawing/2010/main">
        <mc:Choice Requires="a14">
          <p:sp>
            <p:nvSpPr>
              <p:cNvPr id="12" name="object 12"/>
              <p:cNvSpPr txBox="1"/>
              <p:nvPr/>
            </p:nvSpPr>
            <p:spPr>
              <a:xfrm>
                <a:off x="768258" y="1712574"/>
                <a:ext cx="2977742" cy="333425"/>
              </a:xfrm>
              <a:prstGeom prst="rect">
                <a:avLst/>
              </a:prstGeom>
            </p:spPr>
            <p:txBody>
              <a:bodyPr vert="horz" wrap="square" lIns="0" tIns="0" rIns="0" bIns="0" rtlCol="0">
                <a:spAutoFit/>
              </a:bodyPr>
              <a:lstStyle/>
              <a:p>
                <a:pPr marL="0" marR="0">
                  <a:lnSpc>
                    <a:spcPts val="1090"/>
                  </a:lnSpc>
                  <a:spcBef>
                    <a:spcPts val="0"/>
                  </a:spcBef>
                  <a:spcAft>
                    <a:spcPts val="0"/>
                  </a:spcAft>
                </a:pPr>
                <a:r>
                  <a:rPr sz="650" dirty="0">
                    <a:solidFill>
                      <a:srgbClr val="3232CC"/>
                    </a:solidFill>
                    <a:latin typeface="IOTCPM+Wingdings-Regular"/>
                    <a:cs typeface="IOTCPM+Wingdings-Regular"/>
                  </a:rPr>
                  <a:t></a:t>
                </a:r>
                <a:r>
                  <a:rPr sz="650" spc="273" dirty="0">
                    <a:solidFill>
                      <a:srgbClr val="3232CC"/>
                    </a:solidFill>
                    <a:latin typeface="Times New Roman"/>
                    <a:cs typeface="Times New Roman"/>
                  </a:rPr>
                  <a:t> </a:t>
                </a:r>
                <a:r>
                  <a:rPr sz="1100" spc="-10" dirty="0">
                    <a:solidFill>
                      <a:srgbClr val="000000"/>
                    </a:solidFill>
                    <a:latin typeface="SimSun"/>
                    <a:cs typeface="SimSun"/>
                  </a:rPr>
                  <a:t>分布的概率函数为：</a:t>
                </a:r>
              </a:p>
              <a:p>
                <a:pPr marL="0" marR="0">
                  <a:lnSpc>
                    <a:spcPts val="1315"/>
                  </a:lnSpc>
                  <a:spcBef>
                    <a:spcPts val="210"/>
                  </a:spcBef>
                  <a:spcAft>
                    <a:spcPts val="0"/>
                  </a:spcAft>
                </a:pPr>
                <a14:m>
                  <m:oMath xmlns:m="http://schemas.openxmlformats.org/officeDocument/2006/math">
                    <m:r>
                      <a:rPr lang="zh-CN" altLang="en-US" sz="650" i="1" dirty="0" smtClean="0">
                        <a:solidFill>
                          <a:srgbClr val="3232CC"/>
                        </a:solidFill>
                        <a:latin typeface="Cambria Math" panose="02040503050406030204" pitchFamily="18" charset="0"/>
                        <a:cs typeface="IOTCPM+Wingdings-Regular"/>
                      </a:rPr>
                      <m:t></m:t>
                    </m:r>
                    <m:r>
                      <a:rPr lang="zh-CN" altLang="en-US" sz="650" i="1" spc="273" dirty="0">
                        <a:solidFill>
                          <a:srgbClr val="3232CC"/>
                        </a:solidFill>
                        <a:latin typeface="Cambria Math" panose="02040503050406030204" pitchFamily="18" charset="0"/>
                        <a:cs typeface="Times New Roman"/>
                      </a:rPr>
                      <m:t> </m:t>
                    </m:r>
                    <m:r>
                      <a:rPr lang="zh-CN" altLang="en-US" sz="1100" i="1" dirty="0">
                        <a:solidFill>
                          <a:srgbClr val="000000"/>
                        </a:solidFill>
                        <a:latin typeface="Cambria Math" panose="02040503050406030204" pitchFamily="18" charset="0"/>
                        <a:cs typeface="Tahoma"/>
                      </a:rPr>
                      <m:t>𝑃</m:t>
                    </m:r>
                    <m:r>
                      <a:rPr lang="zh-CN" altLang="en-US" sz="1100" i="1" spc="-10" dirty="0">
                        <a:solidFill>
                          <a:srgbClr val="000000"/>
                        </a:solidFill>
                        <a:latin typeface="Cambria Math" panose="02040503050406030204" pitchFamily="18" charset="0"/>
                        <a:cs typeface="SimSun"/>
                      </a:rPr>
                      <m:t>（</m:t>
                    </m:r>
                    <m:r>
                      <a:rPr lang="zh-CN" altLang="en-US" sz="1100" i="1" dirty="0">
                        <a:solidFill>
                          <a:srgbClr val="000000"/>
                        </a:solidFill>
                        <a:latin typeface="Cambria Math" panose="02040503050406030204" pitchFamily="18" charset="0"/>
                        <a:cs typeface="Tahoma"/>
                      </a:rPr>
                      <m:t>𝑋</m:t>
                    </m:r>
                    <m:r>
                      <a:rPr lang="en-US" altLang="zh-CN" sz="1100" i="1" dirty="0">
                        <a:solidFill>
                          <a:srgbClr val="000000"/>
                        </a:solidFill>
                        <a:latin typeface="Cambria Math" panose="02040503050406030204" pitchFamily="18" charset="0"/>
                        <a:cs typeface="Tahoma"/>
                      </a:rPr>
                      <m:t>=</m:t>
                    </m:r>
                    <m:r>
                      <a:rPr lang="en-US" altLang="zh-CN" sz="1100" i="1" dirty="0">
                        <a:solidFill>
                          <a:srgbClr val="000000"/>
                        </a:solidFill>
                        <a:latin typeface="Cambria Math" panose="02040503050406030204" pitchFamily="18" charset="0"/>
                        <a:cs typeface="Tahoma"/>
                      </a:rPr>
                      <m:t>𝑖</m:t>
                    </m:r>
                    <m:r>
                      <a:rPr lang="zh-CN" altLang="en-US" sz="1100" i="1" spc="-10" dirty="0">
                        <a:solidFill>
                          <a:srgbClr val="000000"/>
                        </a:solidFill>
                        <a:latin typeface="Cambria Math" panose="02040503050406030204" pitchFamily="18" charset="0"/>
                        <a:cs typeface="SimSun"/>
                      </a:rPr>
                      <m:t>）</m:t>
                    </m:r>
                    <m:r>
                      <a:rPr lang="en-US" altLang="zh-CN" sz="1100" i="1" dirty="0">
                        <a:solidFill>
                          <a:srgbClr val="000000"/>
                        </a:solidFill>
                        <a:latin typeface="Cambria Math" panose="02040503050406030204" pitchFamily="18" charset="0"/>
                        <a:cs typeface="Tahoma"/>
                      </a:rPr>
                      <m:t>= 1/6</m:t>
                    </m:r>
                    <m:r>
                      <a:rPr lang="zh-CN" altLang="en-US" sz="1100" i="1" spc="-10" dirty="0">
                        <a:solidFill>
                          <a:srgbClr val="000000"/>
                        </a:solidFill>
                        <a:latin typeface="Cambria Math" panose="02040503050406030204" pitchFamily="18" charset="0"/>
                        <a:cs typeface="SimSun"/>
                      </a:rPr>
                      <m:t>（</m:t>
                    </m:r>
                    <m:r>
                      <a:rPr lang="zh-CN" altLang="en-US" sz="1100" i="1" dirty="0">
                        <a:solidFill>
                          <a:srgbClr val="000000"/>
                        </a:solidFill>
                        <a:latin typeface="Cambria Math" panose="02040503050406030204" pitchFamily="18" charset="0"/>
                        <a:cs typeface="Tahoma"/>
                      </a:rPr>
                      <m:t>𝑖</m:t>
                    </m:r>
                    <m:r>
                      <a:rPr lang="en-US" altLang="zh-CN" sz="1100" i="1" dirty="0">
                        <a:solidFill>
                          <a:srgbClr val="000000"/>
                        </a:solidFill>
                        <a:latin typeface="Cambria Math" panose="02040503050406030204" pitchFamily="18" charset="0"/>
                        <a:cs typeface="Tahoma"/>
                      </a:rPr>
                      <m:t>=1</m:t>
                    </m:r>
                    <m:r>
                      <a:rPr lang="zh-CN" altLang="en-US" sz="1100" i="1" spc="-10" dirty="0">
                        <a:solidFill>
                          <a:srgbClr val="000000"/>
                        </a:solidFill>
                        <a:latin typeface="Cambria Math" panose="02040503050406030204" pitchFamily="18" charset="0"/>
                        <a:cs typeface="SimSun"/>
                      </a:rPr>
                      <m:t>，</m:t>
                    </m:r>
                    <m:r>
                      <a:rPr lang="en-US" altLang="zh-CN" sz="1100" i="1" dirty="0">
                        <a:solidFill>
                          <a:srgbClr val="000000"/>
                        </a:solidFill>
                        <a:latin typeface="Cambria Math" panose="02040503050406030204" pitchFamily="18" charset="0"/>
                        <a:cs typeface="Tahoma"/>
                      </a:rPr>
                      <m:t>2</m:t>
                    </m:r>
                    <m:r>
                      <a:rPr lang="zh-CN" altLang="en-US" sz="1100" i="1" spc="-10" dirty="0">
                        <a:solidFill>
                          <a:srgbClr val="000000"/>
                        </a:solidFill>
                        <a:latin typeface="Cambria Math" panose="02040503050406030204" pitchFamily="18" charset="0"/>
                        <a:cs typeface="SimSun"/>
                      </a:rPr>
                      <m:t>，</m:t>
                    </m:r>
                    <m:r>
                      <a:rPr lang="en-US" altLang="zh-CN" sz="1100" i="1" dirty="0">
                        <a:solidFill>
                          <a:srgbClr val="000000"/>
                        </a:solidFill>
                        <a:latin typeface="Cambria Math" panose="02040503050406030204" pitchFamily="18" charset="0"/>
                        <a:cs typeface="Tahoma"/>
                      </a:rPr>
                      <m:t>3</m:t>
                    </m:r>
                    <m:r>
                      <a:rPr lang="zh-CN" altLang="en-US" sz="1100" i="1" spc="-10" dirty="0">
                        <a:solidFill>
                          <a:srgbClr val="000000"/>
                        </a:solidFill>
                        <a:latin typeface="Cambria Math" panose="02040503050406030204" pitchFamily="18" charset="0"/>
                        <a:cs typeface="SimSun"/>
                      </a:rPr>
                      <m:t>，</m:t>
                    </m:r>
                    <m:r>
                      <a:rPr lang="en-US" altLang="zh-CN" sz="1100" i="1" dirty="0">
                        <a:solidFill>
                          <a:srgbClr val="000000"/>
                        </a:solidFill>
                        <a:latin typeface="Cambria Math" panose="02040503050406030204" pitchFamily="18" charset="0"/>
                        <a:cs typeface="Tahoma"/>
                      </a:rPr>
                      <m:t>4</m:t>
                    </m:r>
                    <m:r>
                      <a:rPr lang="zh-CN" altLang="en-US" sz="1100" i="1" spc="-10" dirty="0">
                        <a:solidFill>
                          <a:srgbClr val="000000"/>
                        </a:solidFill>
                        <a:latin typeface="Cambria Math" panose="02040503050406030204" pitchFamily="18" charset="0"/>
                        <a:cs typeface="SimSun"/>
                      </a:rPr>
                      <m:t>，</m:t>
                    </m:r>
                    <m:r>
                      <a:rPr lang="en-US" altLang="zh-CN" sz="1100" i="1" dirty="0">
                        <a:solidFill>
                          <a:srgbClr val="000000"/>
                        </a:solidFill>
                        <a:latin typeface="Cambria Math" panose="02040503050406030204" pitchFamily="18" charset="0"/>
                        <a:cs typeface="Tahoma"/>
                      </a:rPr>
                      <m:t>5</m:t>
                    </m:r>
                    <m:r>
                      <a:rPr lang="zh-CN" altLang="en-US" sz="1100" i="1" spc="-10" dirty="0">
                        <a:solidFill>
                          <a:srgbClr val="000000"/>
                        </a:solidFill>
                        <a:latin typeface="Cambria Math" panose="02040503050406030204" pitchFamily="18" charset="0"/>
                        <a:cs typeface="SimSun"/>
                      </a:rPr>
                      <m:t>，</m:t>
                    </m:r>
                    <m:r>
                      <a:rPr lang="en-US" altLang="zh-CN" sz="1100" i="1" dirty="0">
                        <a:solidFill>
                          <a:srgbClr val="000000"/>
                        </a:solidFill>
                        <a:latin typeface="Cambria Math" panose="02040503050406030204" pitchFamily="18" charset="0"/>
                        <a:cs typeface="Tahoma"/>
                      </a:rPr>
                      <m:t>6</m:t>
                    </m:r>
                  </m:oMath>
                </a14:m>
                <a:r>
                  <a:rPr sz="1100" dirty="0">
                    <a:solidFill>
                      <a:srgbClr val="000000"/>
                    </a:solidFill>
                    <a:latin typeface="SimSun"/>
                    <a:cs typeface="SimSun"/>
                  </a:rPr>
                  <a:t>）</a:t>
                </a:r>
              </a:p>
            </p:txBody>
          </p:sp>
        </mc:Choice>
        <mc:Fallback xmlns="">
          <p:sp>
            <p:nvSpPr>
              <p:cNvPr id="12" name="object 12"/>
              <p:cNvSpPr txBox="1">
                <a:spLocks noRot="1" noChangeAspect="1" noMove="1" noResize="1" noEditPoints="1" noAdjustHandles="1" noChangeArrowheads="1" noChangeShapeType="1" noTextEdit="1"/>
              </p:cNvSpPr>
              <p:nvPr/>
            </p:nvSpPr>
            <p:spPr>
              <a:xfrm>
                <a:off x="768258" y="1712574"/>
                <a:ext cx="2977742" cy="333425"/>
              </a:xfrm>
              <a:prstGeom prst="rect">
                <a:avLst/>
              </a:prstGeom>
              <a:blipFill>
                <a:blip r:embed="rId3"/>
                <a:stretch>
                  <a:fillRect l="-1695" t="-17857" b="-2142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28686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53229" y="128445"/>
            <a:ext cx="3784600" cy="2705100"/>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151408" y="195553"/>
            <a:ext cx="1949368" cy="141064"/>
          </a:xfrm>
          <a:prstGeom prst="rect">
            <a:avLst/>
          </a:prstGeom>
        </p:spPr>
        <p:txBody>
          <a:bodyPr vert="horz" wrap="square" lIns="0" tIns="0" rIns="0" bIns="0" rtlCol="0">
            <a:spAutoFit/>
          </a:bodyPr>
          <a:lstStyle/>
          <a:p>
            <a:pPr marL="0" marR="0">
              <a:lnSpc>
                <a:spcPts val="1060"/>
              </a:lnSpc>
              <a:spcBef>
                <a:spcPts val="0"/>
              </a:spcBef>
              <a:spcAft>
                <a:spcPts val="0"/>
              </a:spcAft>
            </a:pPr>
            <a:r>
              <a:rPr lang="en-US" altLang="zh-CN" sz="950" spc="10" dirty="0">
                <a:solidFill>
                  <a:srgbClr val="FF0000"/>
                </a:solidFill>
                <a:latin typeface="KaiTi" panose="02010609060101010101" pitchFamily="49" charset="-122"/>
                <a:ea typeface="KaiTi" panose="02010609060101010101" pitchFamily="49" charset="-122"/>
                <a:cs typeface="FTMMJM+KaiTi_GB2312"/>
              </a:rPr>
              <a:t>2</a:t>
            </a:r>
            <a:r>
              <a:rPr lang="zh-CN" altLang="en-US" sz="950" spc="10" dirty="0">
                <a:solidFill>
                  <a:srgbClr val="FF0000"/>
                </a:solidFill>
                <a:latin typeface="KaiTi" panose="02010609060101010101" pitchFamily="49" charset="-122"/>
                <a:ea typeface="KaiTi" panose="02010609060101010101" pitchFamily="49" charset="-122"/>
                <a:cs typeface="FTMMJM+KaiTi_GB2312"/>
              </a:rPr>
              <a:t>、</a:t>
            </a:r>
            <a:r>
              <a:rPr sz="950" spc="10" dirty="0" err="1">
                <a:solidFill>
                  <a:srgbClr val="FF0000"/>
                </a:solidFill>
                <a:latin typeface="KaiTi" panose="02010609060101010101" pitchFamily="49" charset="-122"/>
                <a:ea typeface="KaiTi" panose="02010609060101010101" pitchFamily="49" charset="-122"/>
                <a:cs typeface="FTMMJM+KaiTi_GB2312"/>
              </a:rPr>
              <a:t>连续型随机变量的概率</a:t>
            </a:r>
            <a:endParaRPr sz="950" spc="10" dirty="0">
              <a:solidFill>
                <a:srgbClr val="FF0000"/>
              </a:solidFill>
              <a:latin typeface="KaiTi" panose="02010609060101010101" pitchFamily="49" charset="-122"/>
              <a:ea typeface="KaiTi" panose="02010609060101010101" pitchFamily="49" charset="-122"/>
              <a:cs typeface="FTMMJM+KaiTi_GB2312"/>
            </a:endParaRPr>
          </a:p>
        </p:txBody>
      </p:sp>
      <p:sp>
        <p:nvSpPr>
          <p:cNvPr id="4" name="object 4"/>
          <p:cNvSpPr txBox="1"/>
          <p:nvPr/>
        </p:nvSpPr>
        <p:spPr>
          <a:xfrm>
            <a:off x="257611" y="415920"/>
            <a:ext cx="2882189" cy="102592"/>
          </a:xfrm>
          <a:prstGeom prst="rect">
            <a:avLst/>
          </a:prstGeom>
        </p:spPr>
        <p:txBody>
          <a:bodyPr vert="horz" wrap="square" lIns="0" tIns="0" rIns="0" bIns="0" rtlCol="0">
            <a:spAutoFit/>
          </a:bodyPr>
          <a:lstStyle/>
          <a:p>
            <a:pPr marL="0" marR="0">
              <a:lnSpc>
                <a:spcPts val="820"/>
              </a:lnSpc>
              <a:spcBef>
                <a:spcPts val="0"/>
              </a:spcBef>
              <a:spcAft>
                <a:spcPts val="0"/>
              </a:spcAft>
            </a:pPr>
            <a:r>
              <a:rPr sz="800" spc="22" dirty="0" err="1">
                <a:solidFill>
                  <a:srgbClr val="000000"/>
                </a:solidFill>
                <a:latin typeface="FTMMJM+KaiTi_GB2312"/>
                <a:cs typeface="FTMMJM+KaiTi_GB2312"/>
              </a:rPr>
              <a:t>度量连续型随机变量概率的函数是概率密度函数</a:t>
            </a:r>
            <a:r>
              <a:rPr sz="800" spc="22" dirty="0">
                <a:solidFill>
                  <a:srgbClr val="000000"/>
                </a:solidFill>
                <a:latin typeface="FTMMJM+KaiTi_GB2312"/>
                <a:cs typeface="FTMMJM+KaiTi_GB2312"/>
              </a:rPr>
              <a:t>。</a:t>
            </a:r>
          </a:p>
        </p:txBody>
      </p:sp>
      <p:sp>
        <p:nvSpPr>
          <p:cNvPr id="5" name="object 5"/>
          <p:cNvSpPr txBox="1"/>
          <p:nvPr/>
        </p:nvSpPr>
        <p:spPr>
          <a:xfrm>
            <a:off x="881047" y="621922"/>
            <a:ext cx="2802153" cy="256480"/>
          </a:xfrm>
          <a:prstGeom prst="rect">
            <a:avLst/>
          </a:prstGeom>
        </p:spPr>
        <p:txBody>
          <a:bodyPr vert="horz" wrap="square" lIns="0" tIns="0" rIns="0" bIns="0" rtlCol="0">
            <a:spAutoFit/>
          </a:bodyPr>
          <a:lstStyle/>
          <a:p>
            <a:pPr marL="210185" marR="0">
              <a:lnSpc>
                <a:spcPts val="820"/>
              </a:lnSpc>
              <a:spcBef>
                <a:spcPts val="0"/>
              </a:spcBef>
              <a:spcAft>
                <a:spcPts val="0"/>
              </a:spcAft>
            </a:pPr>
            <a:r>
              <a:rPr sz="800" spc="17" dirty="0">
                <a:solidFill>
                  <a:srgbClr val="000000"/>
                </a:solidFill>
                <a:latin typeface="FTMMJM+KaiTi_GB2312"/>
                <a:cs typeface="FTMMJM+KaiTi_GB2312"/>
              </a:rPr>
              <a:t>概率</a:t>
            </a:r>
            <a:r>
              <a:rPr sz="800" spc="17" dirty="0">
                <a:solidFill>
                  <a:srgbClr val="7030A0"/>
                </a:solidFill>
                <a:latin typeface="FTMMJM+KaiTi_GB2312"/>
                <a:cs typeface="FTMMJM+KaiTi_GB2312"/>
              </a:rPr>
              <a:t>密度</a:t>
            </a:r>
            <a:r>
              <a:rPr sz="800" spc="17" dirty="0">
                <a:solidFill>
                  <a:srgbClr val="000000"/>
                </a:solidFill>
                <a:latin typeface="FTMMJM+KaiTi_GB2312"/>
                <a:cs typeface="FTMMJM+KaiTi_GB2312"/>
              </a:rPr>
              <a:t>函数（probabiltity</a:t>
            </a:r>
            <a:r>
              <a:rPr sz="800" spc="10" dirty="0">
                <a:solidFill>
                  <a:srgbClr val="000000"/>
                </a:solidFill>
                <a:latin typeface="FTMMJM+KaiTi_GB2312"/>
                <a:cs typeface="FTMMJM+KaiTi_GB2312"/>
              </a:rPr>
              <a:t> </a:t>
            </a:r>
            <a:r>
              <a:rPr sz="800" spc="13" dirty="0">
                <a:solidFill>
                  <a:srgbClr val="000000"/>
                </a:solidFill>
                <a:latin typeface="FTMMJM+KaiTi_GB2312"/>
                <a:cs typeface="FTMMJM+KaiTi_GB2312"/>
              </a:rPr>
              <a:t>density function,</a:t>
            </a:r>
            <a:r>
              <a:rPr sz="800" u="sng" spc="13" dirty="0">
                <a:solidFill>
                  <a:srgbClr val="FF0000"/>
                </a:solidFill>
                <a:latin typeface="FTMMJM+KaiTi_GB2312"/>
                <a:cs typeface="FTMMJM+KaiTi_GB2312"/>
              </a:rPr>
              <a:t>PDF</a:t>
            </a:r>
            <a:r>
              <a:rPr sz="800" dirty="0">
                <a:solidFill>
                  <a:srgbClr val="000000"/>
                </a:solidFill>
                <a:latin typeface="FTMMJM+KaiTi_GB2312"/>
                <a:cs typeface="FTMMJM+KaiTi_GB2312"/>
              </a:rPr>
              <a:t>）</a:t>
            </a:r>
          </a:p>
          <a:p>
            <a:pPr marL="0" marR="0">
              <a:lnSpc>
                <a:spcPts val="820"/>
              </a:lnSpc>
              <a:spcBef>
                <a:spcPts val="360"/>
              </a:spcBef>
              <a:spcAft>
                <a:spcPts val="0"/>
              </a:spcAft>
            </a:pPr>
            <a:r>
              <a:rPr sz="800" spc="22" dirty="0">
                <a:solidFill>
                  <a:srgbClr val="000000"/>
                </a:solidFill>
                <a:latin typeface="FTMMJM+KaiTi_GB2312"/>
                <a:cs typeface="FTMMJM+KaiTi_GB2312"/>
              </a:rPr>
              <a:t>度量的是</a:t>
            </a:r>
            <a:r>
              <a:rPr sz="800" spc="22" dirty="0">
                <a:solidFill>
                  <a:srgbClr val="7030A0"/>
                </a:solidFill>
                <a:latin typeface="FTMMJM+KaiTi_GB2312"/>
                <a:cs typeface="FTMMJM+KaiTi_GB2312"/>
              </a:rPr>
              <a:t>连续随机变量</a:t>
            </a:r>
            <a:r>
              <a:rPr sz="800" spc="22" dirty="0">
                <a:solidFill>
                  <a:srgbClr val="000000"/>
                </a:solidFill>
                <a:latin typeface="FTMMJM+KaiTi_GB2312"/>
                <a:cs typeface="FTMMJM+KaiTi_GB2312"/>
              </a:rPr>
              <a:t>在某一特定范围或区间内的概率。</a:t>
            </a:r>
          </a:p>
        </p:txBody>
      </p:sp>
      <p:sp>
        <p:nvSpPr>
          <p:cNvPr id="7" name="object 7"/>
          <p:cNvSpPr txBox="1"/>
          <p:nvPr/>
        </p:nvSpPr>
        <p:spPr>
          <a:xfrm>
            <a:off x="1632538" y="1187706"/>
            <a:ext cx="373044" cy="248185"/>
          </a:xfrm>
          <a:prstGeom prst="rect">
            <a:avLst/>
          </a:prstGeom>
        </p:spPr>
        <p:txBody>
          <a:bodyPr vert="horz" wrap="square" lIns="0" tIns="0" rIns="0" bIns="0" rtlCol="0">
            <a:spAutoFit/>
          </a:bodyPr>
          <a:lstStyle/>
          <a:p>
            <a:pPr marL="0" marR="0">
              <a:lnSpc>
                <a:spcPts val="830"/>
              </a:lnSpc>
              <a:spcBef>
                <a:spcPts val="0"/>
              </a:spcBef>
              <a:spcAft>
                <a:spcPts val="0"/>
              </a:spcAft>
            </a:pPr>
            <a:r>
              <a:rPr sz="750" i="1" dirty="0">
                <a:solidFill>
                  <a:srgbClr val="000000"/>
                </a:solidFill>
                <a:latin typeface="QHNACC+TimesNewRomanPS-ItalicMT"/>
                <a:cs typeface="QHNACC+TimesNewRomanPS-ItalicMT"/>
              </a:rPr>
              <a:t>f</a:t>
            </a:r>
            <a:r>
              <a:rPr sz="750" i="1" spc="69" dirty="0">
                <a:solidFill>
                  <a:srgbClr val="000000"/>
                </a:solidFill>
                <a:latin typeface="QHNACC+TimesNewRomanPS-ItalicMT"/>
                <a:cs typeface="QHNACC+TimesNewRomanPS-ItalicMT"/>
              </a:rPr>
              <a:t> </a:t>
            </a:r>
            <a:r>
              <a:rPr sz="750" dirty="0">
                <a:solidFill>
                  <a:srgbClr val="000000"/>
                </a:solidFill>
                <a:latin typeface="PJGUIU+TimesNewRomanPSMT"/>
                <a:cs typeface="PJGUIU+TimesNewRomanPSMT"/>
              </a:rPr>
              <a:t>(</a:t>
            </a:r>
            <a:r>
              <a:rPr sz="750" spc="-42" dirty="0">
                <a:solidFill>
                  <a:srgbClr val="000000"/>
                </a:solidFill>
                <a:latin typeface="PJGUIU+TimesNewRomanPSMT"/>
                <a:cs typeface="PJGUIU+TimesNewRomanPSMT"/>
              </a:rPr>
              <a:t> </a:t>
            </a:r>
            <a:r>
              <a:rPr sz="750" i="1" dirty="0">
                <a:solidFill>
                  <a:srgbClr val="000000"/>
                </a:solidFill>
                <a:latin typeface="QHNACC+TimesNewRomanPS-ItalicMT"/>
                <a:cs typeface="QHNACC+TimesNewRomanPS-ItalicMT"/>
              </a:rPr>
              <a:t>X</a:t>
            </a:r>
            <a:r>
              <a:rPr sz="750" i="1" spc="58" dirty="0">
                <a:solidFill>
                  <a:srgbClr val="000000"/>
                </a:solidFill>
                <a:latin typeface="QHNACC+TimesNewRomanPS-ItalicMT"/>
                <a:cs typeface="QHNACC+TimesNewRomanPS-ItalicMT"/>
              </a:rPr>
              <a:t> </a:t>
            </a:r>
            <a:r>
              <a:rPr sz="750" dirty="0">
                <a:solidFill>
                  <a:srgbClr val="000000"/>
                </a:solidFill>
                <a:latin typeface="PJGUIU+TimesNewRomanPSMT"/>
                <a:cs typeface="PJGUIU+TimesNewRomanPSMT"/>
              </a:rPr>
              <a:t>)</a:t>
            </a:r>
          </a:p>
        </p:txBody>
      </p:sp>
      <p:sp>
        <p:nvSpPr>
          <p:cNvPr id="8" name="object 8"/>
          <p:cNvSpPr txBox="1"/>
          <p:nvPr/>
        </p:nvSpPr>
        <p:spPr>
          <a:xfrm>
            <a:off x="235073" y="1278833"/>
            <a:ext cx="1200564" cy="987450"/>
          </a:xfrm>
          <a:prstGeom prst="rect">
            <a:avLst/>
          </a:prstGeom>
        </p:spPr>
        <p:txBody>
          <a:bodyPr vert="horz" wrap="square" lIns="0" tIns="0" rIns="0" bIns="0" rtlCol="0">
            <a:spAutoFit/>
          </a:bodyPr>
          <a:lstStyle/>
          <a:p>
            <a:pPr marL="0" marR="0">
              <a:lnSpc>
                <a:spcPts val="905"/>
              </a:lnSpc>
              <a:spcBef>
                <a:spcPts val="0"/>
              </a:spcBef>
              <a:spcAft>
                <a:spcPts val="0"/>
              </a:spcAft>
            </a:pPr>
            <a:r>
              <a:rPr sz="800" spc="22" dirty="0">
                <a:solidFill>
                  <a:srgbClr val="000000"/>
                </a:solidFill>
                <a:latin typeface="KaiTi" panose="02010609060101010101" pitchFamily="49" charset="-122"/>
                <a:ea typeface="KaiTi" panose="02010609060101010101" pitchFamily="49" charset="-122"/>
                <a:cs typeface="SimSun"/>
              </a:rPr>
              <a:t>如</a:t>
            </a:r>
            <a:r>
              <a:rPr sz="800" spc="16" dirty="0">
                <a:solidFill>
                  <a:srgbClr val="000000"/>
                </a:solidFill>
                <a:latin typeface="KaiTi" panose="02010609060101010101" pitchFamily="49" charset="-122"/>
                <a:ea typeface="KaiTi" panose="02010609060101010101" pitchFamily="49" charset="-122"/>
                <a:cs typeface="IFFBPT+TimesNewRomanPS-BoldMT"/>
              </a:rPr>
              <a:t>X</a:t>
            </a:r>
            <a:r>
              <a:rPr sz="800" spc="22" dirty="0">
                <a:solidFill>
                  <a:srgbClr val="000000"/>
                </a:solidFill>
                <a:latin typeface="KaiTi" panose="02010609060101010101" pitchFamily="49" charset="-122"/>
                <a:ea typeface="KaiTi" panose="02010609060101010101" pitchFamily="49" charset="-122"/>
                <a:cs typeface="SimSun"/>
              </a:rPr>
              <a:t>代表一连续随机变</a:t>
            </a:r>
          </a:p>
          <a:p>
            <a:pPr marL="0" marR="0">
              <a:lnSpc>
                <a:spcPts val="905"/>
              </a:lnSpc>
              <a:spcBef>
                <a:spcPts val="270"/>
              </a:spcBef>
              <a:spcAft>
                <a:spcPts val="0"/>
              </a:spcAft>
            </a:pPr>
            <a:r>
              <a:rPr sz="800" spc="21" dirty="0">
                <a:solidFill>
                  <a:srgbClr val="000000"/>
                </a:solidFill>
                <a:latin typeface="KaiTi" panose="02010609060101010101" pitchFamily="49" charset="-122"/>
                <a:ea typeface="KaiTi" panose="02010609060101010101" pitchFamily="49" charset="-122"/>
                <a:cs typeface="SimSun"/>
              </a:rPr>
              <a:t>量:身高，我们欲求</a:t>
            </a:r>
            <a:r>
              <a:rPr sz="800" spc="11" dirty="0">
                <a:solidFill>
                  <a:srgbClr val="000000"/>
                </a:solidFill>
                <a:latin typeface="KaiTi" panose="02010609060101010101" pitchFamily="49" charset="-122"/>
                <a:ea typeface="KaiTi" panose="02010609060101010101" pitchFamily="49" charset="-122"/>
                <a:cs typeface="IFFBPT+TimesNewRomanPS-BoldMT"/>
              </a:rPr>
              <a:t>“</a:t>
            </a:r>
            <a:r>
              <a:rPr sz="800" dirty="0">
                <a:solidFill>
                  <a:srgbClr val="000000"/>
                </a:solidFill>
                <a:latin typeface="KaiTi" panose="02010609060101010101" pitchFamily="49" charset="-122"/>
                <a:ea typeface="KaiTi" panose="02010609060101010101" pitchFamily="49" charset="-122"/>
                <a:cs typeface="SimSun"/>
              </a:rPr>
              <a:t>人</a:t>
            </a:r>
          </a:p>
          <a:p>
            <a:pPr marL="0" marR="0">
              <a:lnSpc>
                <a:spcPts val="905"/>
              </a:lnSpc>
              <a:spcBef>
                <a:spcPts val="270"/>
              </a:spcBef>
              <a:spcAft>
                <a:spcPts val="0"/>
              </a:spcAft>
            </a:pPr>
            <a:r>
              <a:rPr sz="800" spc="22" dirty="0">
                <a:solidFill>
                  <a:srgbClr val="000000"/>
                </a:solidFill>
                <a:latin typeface="KaiTi" panose="02010609060101010101" pitchFamily="49" charset="-122"/>
                <a:ea typeface="KaiTi" panose="02010609060101010101" pitchFamily="49" charset="-122"/>
                <a:cs typeface="SimSun"/>
              </a:rPr>
              <a:t>的身高</a:t>
            </a:r>
            <a:r>
              <a:rPr sz="800" spc="11" dirty="0">
                <a:solidFill>
                  <a:srgbClr val="000000"/>
                </a:solidFill>
                <a:latin typeface="KaiTi" panose="02010609060101010101" pitchFamily="49" charset="-122"/>
                <a:ea typeface="KaiTi" panose="02010609060101010101" pitchFamily="49" charset="-122"/>
                <a:cs typeface="IFFBPT+TimesNewRomanPS-BoldMT"/>
              </a:rPr>
              <a:t>”</a:t>
            </a:r>
            <a:r>
              <a:rPr sz="800" spc="22" dirty="0">
                <a:solidFill>
                  <a:srgbClr val="000000"/>
                </a:solidFill>
                <a:latin typeface="KaiTi" panose="02010609060101010101" pitchFamily="49" charset="-122"/>
                <a:ea typeface="KaiTi" panose="02010609060101010101" pitchFamily="49" charset="-122"/>
                <a:cs typeface="SimSun"/>
              </a:rPr>
              <a:t>在某一区间内</a:t>
            </a:r>
          </a:p>
          <a:p>
            <a:pPr marL="0" marR="0">
              <a:lnSpc>
                <a:spcPts val="820"/>
              </a:lnSpc>
              <a:spcBef>
                <a:spcPts val="425"/>
              </a:spcBef>
              <a:spcAft>
                <a:spcPts val="0"/>
              </a:spcAft>
            </a:pPr>
            <a:r>
              <a:rPr sz="800" spc="17" dirty="0">
                <a:solidFill>
                  <a:srgbClr val="000000"/>
                </a:solidFill>
                <a:latin typeface="KaiTi" panose="02010609060101010101" pitchFamily="49" charset="-122"/>
                <a:ea typeface="KaiTi" panose="02010609060101010101" pitchFamily="49" charset="-122"/>
                <a:cs typeface="SimSun"/>
              </a:rPr>
              <a:t>(如60～68英寸)的概</a:t>
            </a:r>
          </a:p>
          <a:p>
            <a:pPr marL="0" marR="0">
              <a:lnSpc>
                <a:spcPts val="820"/>
              </a:lnSpc>
              <a:spcBef>
                <a:spcPts val="360"/>
              </a:spcBef>
              <a:spcAft>
                <a:spcPts val="0"/>
              </a:spcAft>
            </a:pPr>
            <a:r>
              <a:rPr sz="800" spc="22" dirty="0" err="1">
                <a:solidFill>
                  <a:srgbClr val="000000"/>
                </a:solidFill>
                <a:latin typeface="KaiTi" panose="02010609060101010101" pitchFamily="49" charset="-122"/>
                <a:ea typeface="KaiTi" panose="02010609060101010101" pitchFamily="49" charset="-122"/>
                <a:cs typeface="SimSun"/>
              </a:rPr>
              <a:t>率</a:t>
            </a:r>
            <a:r>
              <a:rPr lang="zh-CN" altLang="en-US" sz="800" spc="22" dirty="0">
                <a:solidFill>
                  <a:srgbClr val="000000"/>
                </a:solidFill>
                <a:latin typeface="KaiTi" panose="02010609060101010101" pitchFamily="49" charset="-122"/>
                <a:ea typeface="KaiTi" panose="02010609060101010101" pitchFamily="49" charset="-122"/>
                <a:cs typeface="SimSun"/>
              </a:rPr>
              <a:t>就是</a:t>
            </a:r>
            <a:r>
              <a:rPr sz="800" spc="22" dirty="0">
                <a:solidFill>
                  <a:srgbClr val="000000"/>
                </a:solidFill>
                <a:latin typeface="KaiTi" panose="02010609060101010101" pitchFamily="49" charset="-122"/>
                <a:ea typeface="KaiTi" panose="02010609060101010101" pitchFamily="49" charset="-122"/>
                <a:cs typeface="SimSun"/>
              </a:rPr>
              <a:t>，</a:t>
            </a:r>
            <a:r>
              <a:rPr sz="800" spc="22" dirty="0" err="1">
                <a:solidFill>
                  <a:srgbClr val="000000"/>
                </a:solidFill>
                <a:latin typeface="KaiTi" panose="02010609060101010101" pitchFamily="49" charset="-122"/>
                <a:ea typeface="KaiTi" panose="02010609060101010101" pitchFamily="49" charset="-122"/>
                <a:cs typeface="SimSun"/>
              </a:rPr>
              <a:t>图中的阴影部分</a:t>
            </a:r>
            <a:endParaRPr sz="800" spc="22" dirty="0">
              <a:solidFill>
                <a:srgbClr val="000000"/>
              </a:solidFill>
              <a:latin typeface="KaiTi" panose="02010609060101010101" pitchFamily="49" charset="-122"/>
              <a:ea typeface="KaiTi" panose="02010609060101010101" pitchFamily="49" charset="-122"/>
              <a:cs typeface="SimSun"/>
            </a:endParaRPr>
          </a:p>
          <a:p>
            <a:pPr marL="0" marR="0">
              <a:lnSpc>
                <a:spcPts val="820"/>
              </a:lnSpc>
              <a:spcBef>
                <a:spcPts val="360"/>
              </a:spcBef>
              <a:spcAft>
                <a:spcPts val="0"/>
              </a:spcAft>
            </a:pPr>
            <a:r>
              <a:rPr lang="zh-CN" altLang="en-US" sz="800" spc="22" dirty="0">
                <a:solidFill>
                  <a:srgbClr val="000000"/>
                </a:solidFill>
                <a:latin typeface="KaiTi" panose="02010609060101010101" pitchFamily="49" charset="-122"/>
                <a:ea typeface="KaiTi" panose="02010609060101010101" pitchFamily="49" charset="-122"/>
                <a:cs typeface="SimSun"/>
              </a:rPr>
              <a:t>面积与曲线下总面积之间的比例。</a:t>
            </a:r>
            <a:endParaRPr sz="800" spc="22" dirty="0">
              <a:solidFill>
                <a:srgbClr val="000000"/>
              </a:solidFill>
              <a:latin typeface="SimSun"/>
              <a:cs typeface="SimSun"/>
            </a:endParaRPr>
          </a:p>
        </p:txBody>
      </p:sp>
      <p:sp>
        <p:nvSpPr>
          <p:cNvPr id="9" name="object 9"/>
          <p:cNvSpPr txBox="1"/>
          <p:nvPr/>
        </p:nvSpPr>
        <p:spPr>
          <a:xfrm>
            <a:off x="1562562" y="1327107"/>
            <a:ext cx="107943" cy="307777"/>
          </a:xfrm>
          <a:prstGeom prst="rect">
            <a:avLst/>
          </a:prstGeom>
        </p:spPr>
        <p:txBody>
          <a:bodyPr vert="horz" wrap="square" lIns="0" tIns="0" rIns="0" bIns="0" rtlCol="0">
            <a:spAutoFit/>
          </a:bodyPr>
          <a:lstStyle/>
          <a:p>
            <a:pPr marL="0" marR="0">
              <a:lnSpc>
                <a:spcPts val="615"/>
              </a:lnSpc>
              <a:spcBef>
                <a:spcPts val="0"/>
              </a:spcBef>
              <a:spcAft>
                <a:spcPts val="0"/>
              </a:spcAft>
            </a:pPr>
            <a:r>
              <a:rPr sz="600" dirty="0">
                <a:solidFill>
                  <a:srgbClr val="000000"/>
                </a:solidFill>
                <a:latin typeface="SimSun"/>
                <a:cs typeface="SimSun"/>
              </a:rPr>
              <a:t>概</a:t>
            </a:r>
            <a:r>
              <a:rPr lang="zh-CN" altLang="en-US" sz="600" dirty="0">
                <a:solidFill>
                  <a:srgbClr val="000000"/>
                </a:solidFill>
                <a:latin typeface="SimSun"/>
                <a:cs typeface="SimSun"/>
              </a:rPr>
              <a:t>率密度</a:t>
            </a:r>
            <a:endParaRPr sz="600" dirty="0">
              <a:solidFill>
                <a:srgbClr val="000000"/>
              </a:solidFill>
              <a:latin typeface="SimSun"/>
              <a:cs typeface="SimSun"/>
            </a:endParaRPr>
          </a:p>
        </p:txBody>
      </p:sp>
      <p:sp>
        <p:nvSpPr>
          <p:cNvPr id="12" name="object 12"/>
          <p:cNvSpPr txBox="1"/>
          <p:nvPr/>
        </p:nvSpPr>
        <p:spPr>
          <a:xfrm>
            <a:off x="1646307" y="2042514"/>
            <a:ext cx="176610" cy="219871"/>
          </a:xfrm>
          <a:prstGeom prst="rect">
            <a:avLst/>
          </a:prstGeom>
        </p:spPr>
        <p:txBody>
          <a:bodyPr vert="horz" wrap="square" lIns="0" tIns="0" rIns="0" bIns="0" rtlCol="0">
            <a:spAutoFit/>
          </a:bodyPr>
          <a:lstStyle/>
          <a:p>
            <a:pPr marL="0" marR="0">
              <a:lnSpc>
                <a:spcPts val="680"/>
              </a:lnSpc>
              <a:spcBef>
                <a:spcPts val="0"/>
              </a:spcBef>
              <a:spcAft>
                <a:spcPts val="0"/>
              </a:spcAft>
            </a:pPr>
            <a:r>
              <a:rPr sz="700" dirty="0">
                <a:solidFill>
                  <a:srgbClr val="000000"/>
                </a:solidFill>
                <a:latin typeface="SimSun"/>
                <a:cs typeface="SimSun"/>
              </a:rPr>
              <a:t>0</a:t>
            </a:r>
          </a:p>
        </p:txBody>
      </p:sp>
      <p:sp>
        <p:nvSpPr>
          <p:cNvPr id="13" name="object 13"/>
          <p:cNvSpPr txBox="1"/>
          <p:nvPr/>
        </p:nvSpPr>
        <p:spPr>
          <a:xfrm>
            <a:off x="2216456" y="2042514"/>
            <a:ext cx="220468" cy="219871"/>
          </a:xfrm>
          <a:prstGeom prst="rect">
            <a:avLst/>
          </a:prstGeom>
        </p:spPr>
        <p:txBody>
          <a:bodyPr vert="horz" wrap="square" lIns="0" tIns="0" rIns="0" bIns="0" rtlCol="0">
            <a:spAutoFit/>
          </a:bodyPr>
          <a:lstStyle/>
          <a:p>
            <a:pPr marL="0" marR="0">
              <a:lnSpc>
                <a:spcPts val="680"/>
              </a:lnSpc>
              <a:spcBef>
                <a:spcPts val="0"/>
              </a:spcBef>
              <a:spcAft>
                <a:spcPts val="0"/>
              </a:spcAft>
            </a:pPr>
            <a:r>
              <a:rPr sz="700" dirty="0">
                <a:solidFill>
                  <a:srgbClr val="000000"/>
                </a:solidFill>
                <a:latin typeface="SimSun"/>
                <a:cs typeface="SimSun"/>
              </a:rPr>
              <a:t>60</a:t>
            </a:r>
          </a:p>
        </p:txBody>
      </p:sp>
      <p:sp>
        <p:nvSpPr>
          <p:cNvPr id="14" name="object 14"/>
          <p:cNvSpPr txBox="1"/>
          <p:nvPr/>
        </p:nvSpPr>
        <p:spPr>
          <a:xfrm>
            <a:off x="2567317" y="2042514"/>
            <a:ext cx="220468" cy="219871"/>
          </a:xfrm>
          <a:prstGeom prst="rect">
            <a:avLst/>
          </a:prstGeom>
        </p:spPr>
        <p:txBody>
          <a:bodyPr vert="horz" wrap="square" lIns="0" tIns="0" rIns="0" bIns="0" rtlCol="0">
            <a:spAutoFit/>
          </a:bodyPr>
          <a:lstStyle/>
          <a:p>
            <a:pPr marL="0" marR="0">
              <a:lnSpc>
                <a:spcPts val="680"/>
              </a:lnSpc>
              <a:spcBef>
                <a:spcPts val="0"/>
              </a:spcBef>
              <a:spcAft>
                <a:spcPts val="0"/>
              </a:spcAft>
            </a:pPr>
            <a:r>
              <a:rPr sz="700" dirty="0">
                <a:solidFill>
                  <a:srgbClr val="000000"/>
                </a:solidFill>
                <a:latin typeface="SimSun"/>
                <a:cs typeface="SimSun"/>
              </a:rPr>
              <a:t>68</a:t>
            </a:r>
          </a:p>
        </p:txBody>
      </p:sp>
      <p:sp>
        <p:nvSpPr>
          <p:cNvPr id="15" name="object 15"/>
          <p:cNvSpPr txBox="1"/>
          <p:nvPr/>
        </p:nvSpPr>
        <p:spPr>
          <a:xfrm>
            <a:off x="2918178" y="2042514"/>
            <a:ext cx="306989" cy="219871"/>
          </a:xfrm>
          <a:prstGeom prst="rect">
            <a:avLst/>
          </a:prstGeom>
        </p:spPr>
        <p:txBody>
          <a:bodyPr vert="horz" wrap="square" lIns="0" tIns="0" rIns="0" bIns="0" rtlCol="0">
            <a:spAutoFit/>
          </a:bodyPr>
          <a:lstStyle/>
          <a:p>
            <a:pPr marL="0" marR="0">
              <a:lnSpc>
                <a:spcPts val="680"/>
              </a:lnSpc>
              <a:spcBef>
                <a:spcPts val="0"/>
              </a:spcBef>
              <a:spcAft>
                <a:spcPts val="0"/>
              </a:spcAft>
            </a:pPr>
            <a:r>
              <a:rPr sz="700" spc="-14" dirty="0">
                <a:solidFill>
                  <a:srgbClr val="000000"/>
                </a:solidFill>
                <a:latin typeface="SimSun"/>
                <a:cs typeface="SimSun"/>
              </a:rPr>
              <a:t>身高</a:t>
            </a:r>
          </a:p>
        </p:txBody>
      </p:sp>
      <p:sp>
        <p:nvSpPr>
          <p:cNvPr id="16" name="object 16"/>
          <p:cNvSpPr txBox="1"/>
          <p:nvPr/>
        </p:nvSpPr>
        <p:spPr>
          <a:xfrm>
            <a:off x="1785832" y="2161882"/>
            <a:ext cx="1382232" cy="256329"/>
          </a:xfrm>
          <a:prstGeom prst="rect">
            <a:avLst/>
          </a:prstGeom>
        </p:spPr>
        <p:txBody>
          <a:bodyPr vert="horz" wrap="square" lIns="0" tIns="0" rIns="0" bIns="0" rtlCol="0">
            <a:spAutoFit/>
          </a:bodyPr>
          <a:lstStyle/>
          <a:p>
            <a:pPr marL="0" marR="0">
              <a:lnSpc>
                <a:spcPts val="820"/>
              </a:lnSpc>
              <a:spcBef>
                <a:spcPts val="0"/>
              </a:spcBef>
              <a:spcAft>
                <a:spcPts val="0"/>
              </a:spcAft>
            </a:pPr>
            <a:r>
              <a:rPr sz="800" dirty="0">
                <a:solidFill>
                  <a:srgbClr val="000000"/>
                </a:solidFill>
                <a:latin typeface="SimSun"/>
                <a:cs typeface="SimSun"/>
              </a:rPr>
              <a:t>图</a:t>
            </a:r>
            <a:r>
              <a:rPr sz="800" spc="448" dirty="0">
                <a:solidFill>
                  <a:srgbClr val="000000"/>
                </a:solidFill>
                <a:latin typeface="SimSun"/>
                <a:cs typeface="SimSun"/>
              </a:rPr>
              <a:t> </a:t>
            </a:r>
            <a:r>
              <a:rPr sz="800" spc="21" dirty="0">
                <a:solidFill>
                  <a:srgbClr val="000000"/>
                </a:solidFill>
                <a:latin typeface="SimSun"/>
                <a:cs typeface="SimSun"/>
              </a:rPr>
              <a:t>连续型随机变量的PDF</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E9F79A-1309-F54A-AD0C-7D40E216E0F9}"/>
              </a:ext>
            </a:extLst>
          </p:cNvPr>
          <p:cNvSpPr>
            <a:spLocks noGrp="1"/>
          </p:cNvSpPr>
          <p:nvPr>
            <p:ph type="title"/>
          </p:nvPr>
        </p:nvSpPr>
        <p:spPr/>
        <p:txBody>
          <a:bodyPr/>
          <a:lstStyle/>
          <a:p>
            <a:r>
              <a:rPr kumimoji="1" lang="zh-CN" altLang="en-US" dirty="0">
                <a:latin typeface="KaiTi" panose="02010609060101010101" pitchFamily="49" charset="-122"/>
                <a:ea typeface="KaiTi" panose="02010609060101010101" pitchFamily="49" charset="-122"/>
              </a:rPr>
              <a:t>主要内容</a:t>
            </a:r>
          </a:p>
        </p:txBody>
      </p:sp>
      <p:sp>
        <p:nvSpPr>
          <p:cNvPr id="3" name="内容占位符 2">
            <a:extLst>
              <a:ext uri="{FF2B5EF4-FFF2-40B4-BE49-F238E27FC236}">
                <a16:creationId xmlns:a16="http://schemas.microsoft.com/office/drawing/2014/main" id="{664F583B-623F-AD40-B83F-EB745BBCCB50}"/>
              </a:ext>
            </a:extLst>
          </p:cNvPr>
          <p:cNvSpPr>
            <a:spLocks noGrp="1"/>
          </p:cNvSpPr>
          <p:nvPr>
            <p:ph idx="1"/>
          </p:nvPr>
        </p:nvSpPr>
        <p:spPr/>
        <p:txBody>
          <a:bodyPr>
            <a:normAutofit/>
          </a:bodyPr>
          <a:lstStyle/>
          <a:p>
            <a:pPr>
              <a:lnSpc>
                <a:spcPct val="100000"/>
              </a:lnSpc>
            </a:pPr>
            <a:r>
              <a:rPr lang="zh-CN" altLang="en-US" sz="1000" spc="10" dirty="0">
                <a:latin typeface="KaiTi" panose="02010609060101010101" pitchFamily="49" charset="-122"/>
                <a:ea typeface="KaiTi" panose="02010609060101010101" pitchFamily="49" charset="-122"/>
                <a:cs typeface="SimHei"/>
              </a:rPr>
              <a:t>第一节</a:t>
            </a:r>
            <a:r>
              <a:rPr lang="zh-CN" altLang="en-US" sz="1000" spc="488" dirty="0">
                <a:latin typeface="KaiTi" panose="02010609060101010101" pitchFamily="49" charset="-122"/>
                <a:ea typeface="KaiTi" panose="02010609060101010101" pitchFamily="49" charset="-122"/>
                <a:cs typeface="SimHei"/>
              </a:rPr>
              <a:t> 概率和概率分布</a:t>
            </a:r>
            <a:endParaRPr lang="en-US" altLang="zh-CN" sz="1000" spc="488" dirty="0">
              <a:latin typeface="KaiTi" panose="02010609060101010101" pitchFamily="49" charset="-122"/>
              <a:ea typeface="KaiTi" panose="02010609060101010101" pitchFamily="49" charset="-122"/>
              <a:cs typeface="SimHei"/>
            </a:endParaRPr>
          </a:p>
          <a:p>
            <a:pPr>
              <a:lnSpc>
                <a:spcPct val="100000"/>
              </a:lnSpc>
            </a:pPr>
            <a:r>
              <a:rPr lang="zh-CN" altLang="en-US" sz="1000" spc="10" dirty="0">
                <a:latin typeface="KaiTi" panose="02010609060101010101" pitchFamily="49" charset="-122"/>
                <a:ea typeface="KaiTi" panose="02010609060101010101" pitchFamily="49" charset="-122"/>
                <a:cs typeface="SimHei"/>
              </a:rPr>
              <a:t>第二节</a:t>
            </a:r>
            <a:r>
              <a:rPr lang="zh-CN" altLang="en-US" sz="1000" spc="488" dirty="0">
                <a:latin typeface="KaiTi" panose="02010609060101010101" pitchFamily="49" charset="-122"/>
                <a:ea typeface="KaiTi" panose="02010609060101010101" pitchFamily="49" charset="-122"/>
                <a:cs typeface="SimHei"/>
              </a:rPr>
              <a:t> 概率分布的特征</a:t>
            </a:r>
            <a:endParaRPr lang="en-US" altLang="zh-CN" sz="1000" dirty="0">
              <a:latin typeface="KaiTi" panose="02010609060101010101" pitchFamily="49" charset="-122"/>
              <a:ea typeface="KaiTi" panose="02010609060101010101" pitchFamily="49" charset="-122"/>
              <a:cs typeface="SimHei"/>
            </a:endParaRPr>
          </a:p>
          <a:p>
            <a:pPr>
              <a:lnSpc>
                <a:spcPct val="100000"/>
              </a:lnSpc>
            </a:pPr>
            <a:r>
              <a:rPr lang="zh-CN" altLang="en-US" sz="1000" spc="10" dirty="0">
                <a:latin typeface="KaiTi" panose="02010609060101010101" pitchFamily="49" charset="-122"/>
                <a:ea typeface="KaiTi" panose="02010609060101010101" pitchFamily="49" charset="-122"/>
                <a:cs typeface="SimHei"/>
              </a:rPr>
              <a:t>第三节</a:t>
            </a:r>
            <a:r>
              <a:rPr lang="zh-CN" altLang="en-US" sz="1000" spc="488" dirty="0">
                <a:latin typeface="KaiTi" panose="02010609060101010101" pitchFamily="49" charset="-122"/>
                <a:ea typeface="KaiTi" panose="02010609060101010101" pitchFamily="49" charset="-122"/>
                <a:cs typeface="SimHei"/>
              </a:rPr>
              <a:t> 重要概率分布</a:t>
            </a:r>
            <a:endParaRPr lang="en-US" altLang="zh-CN" sz="1000" spc="488" dirty="0">
              <a:latin typeface="KaiTi" panose="02010609060101010101" pitchFamily="49" charset="-122"/>
              <a:ea typeface="KaiTi" panose="02010609060101010101" pitchFamily="49" charset="-122"/>
              <a:cs typeface="SimHei"/>
            </a:endParaRPr>
          </a:p>
          <a:p>
            <a:pPr>
              <a:lnSpc>
                <a:spcPct val="100000"/>
              </a:lnSpc>
            </a:pPr>
            <a:r>
              <a:rPr lang="zh-CN" altLang="en-US" sz="1000" spc="10" dirty="0">
                <a:latin typeface="KaiTi" panose="02010609060101010101" pitchFamily="49" charset="-122"/>
                <a:ea typeface="KaiTi" panose="02010609060101010101" pitchFamily="49" charset="-122"/>
                <a:cs typeface="SimHei"/>
              </a:rPr>
              <a:t>第四节  统计推断：估计与</a:t>
            </a:r>
            <a:r>
              <a:rPr lang="zh-CN" altLang="en-US" sz="1000" dirty="0">
                <a:latin typeface="KaiTi" panose="02010609060101010101" pitchFamily="49" charset="-122"/>
                <a:ea typeface="KaiTi" panose="02010609060101010101" pitchFamily="49" charset="-122"/>
                <a:cs typeface="SimHei"/>
              </a:rPr>
              <a:t>假设检验</a:t>
            </a:r>
          </a:p>
          <a:p>
            <a:pPr>
              <a:lnSpc>
                <a:spcPct val="100000"/>
              </a:lnSpc>
            </a:pPr>
            <a:endParaRPr kumimoji="1" lang="zh-CN" altLang="en-US" sz="900"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2008404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object 1"/>
              <p:cNvSpPr/>
              <p:nvPr/>
            </p:nvSpPr>
            <p:spPr>
              <a:xfrm>
                <a:off x="1086654" y="633143"/>
                <a:ext cx="1801242" cy="3164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900" b="0" i="1" smtClean="0">
                          <a:latin typeface="Cambria Math" panose="02040503050406030204" pitchFamily="18" charset="0"/>
                        </a:rPr>
                        <m:t>𝑃</m:t>
                      </m:r>
                      <m:d>
                        <m:dPr>
                          <m:ctrlPr>
                            <a:rPr lang="en-US" altLang="zh-CN" sz="900" b="0" i="1" smtClean="0">
                              <a:latin typeface="Cambria Math" panose="02040503050406030204" pitchFamily="18" charset="0"/>
                            </a:rPr>
                          </m:ctrlPr>
                        </m:dPr>
                        <m:e>
                          <m:sSub>
                            <m:sSubPr>
                              <m:ctrlPr>
                                <a:rPr lang="en-US" altLang="zh-CN" sz="900" b="0" i="1" smtClean="0">
                                  <a:latin typeface="Cambria Math" panose="02040503050406030204" pitchFamily="18" charset="0"/>
                                </a:rPr>
                              </m:ctrlPr>
                            </m:sSubPr>
                            <m:e>
                              <m:r>
                                <a:rPr lang="en-US" altLang="zh-CN" sz="900" b="0" i="1" smtClean="0">
                                  <a:latin typeface="Cambria Math" panose="02040503050406030204" pitchFamily="18" charset="0"/>
                                </a:rPr>
                                <m:t>𝑥</m:t>
                              </m:r>
                            </m:e>
                            <m:sub>
                              <m:r>
                                <a:rPr lang="en-US" altLang="zh-CN" sz="900" b="0" i="1" smtClean="0">
                                  <a:latin typeface="Cambria Math" panose="02040503050406030204" pitchFamily="18" charset="0"/>
                                </a:rPr>
                                <m:t>1</m:t>
                              </m:r>
                            </m:sub>
                          </m:sSub>
                          <m:r>
                            <a:rPr lang="en-US" altLang="zh-CN" sz="900" b="0" i="1" smtClean="0">
                              <a:latin typeface="Cambria Math" panose="02040503050406030204" pitchFamily="18" charset="0"/>
                            </a:rPr>
                            <m:t>&lt;</m:t>
                          </m:r>
                          <m:r>
                            <a:rPr lang="en-US" altLang="zh-CN" sz="900" b="0" i="1" smtClean="0">
                              <a:latin typeface="Cambria Math" panose="02040503050406030204" pitchFamily="18" charset="0"/>
                            </a:rPr>
                            <m:t>𝑋</m:t>
                          </m:r>
                          <m:r>
                            <a:rPr lang="en-US" altLang="zh-CN" sz="900" b="0" i="1" smtClean="0">
                              <a:latin typeface="Cambria Math" panose="02040503050406030204" pitchFamily="18" charset="0"/>
                            </a:rPr>
                            <m:t>&lt;</m:t>
                          </m:r>
                          <m:sSub>
                            <m:sSubPr>
                              <m:ctrlPr>
                                <a:rPr lang="en-US" altLang="zh-CN" sz="900" b="0" i="1" smtClean="0">
                                  <a:latin typeface="Cambria Math" panose="02040503050406030204" pitchFamily="18" charset="0"/>
                                </a:rPr>
                              </m:ctrlPr>
                            </m:sSubPr>
                            <m:e>
                              <m:r>
                                <a:rPr lang="en-US" altLang="zh-CN" sz="900" b="0" i="1" smtClean="0">
                                  <a:latin typeface="Cambria Math" panose="02040503050406030204" pitchFamily="18" charset="0"/>
                                </a:rPr>
                                <m:t>𝑥</m:t>
                              </m:r>
                            </m:e>
                            <m:sub>
                              <m:r>
                                <a:rPr lang="en-US" altLang="zh-CN" sz="900" b="0" i="1" smtClean="0">
                                  <a:latin typeface="Cambria Math" panose="02040503050406030204" pitchFamily="18" charset="0"/>
                                </a:rPr>
                                <m:t>2</m:t>
                              </m:r>
                            </m:sub>
                          </m:sSub>
                        </m:e>
                      </m:d>
                      <m:r>
                        <a:rPr lang="en-US" altLang="zh-CN" sz="900" b="0" i="1" smtClean="0">
                          <a:latin typeface="Cambria Math" panose="02040503050406030204" pitchFamily="18" charset="0"/>
                        </a:rPr>
                        <m:t>=</m:t>
                      </m:r>
                      <m:nary>
                        <m:naryPr>
                          <m:ctrlPr>
                            <a:rPr lang="en-US" altLang="zh-CN" sz="900" b="0" i="1" smtClean="0">
                              <a:latin typeface="Cambria Math" panose="02040503050406030204" pitchFamily="18" charset="0"/>
                            </a:rPr>
                          </m:ctrlPr>
                        </m:naryPr>
                        <m:sub>
                          <m:sSub>
                            <m:sSubPr>
                              <m:ctrlPr>
                                <a:rPr lang="en-US" altLang="zh-CN" sz="900" b="0" i="1" smtClean="0">
                                  <a:latin typeface="Cambria Math" panose="02040503050406030204" pitchFamily="18" charset="0"/>
                                </a:rPr>
                              </m:ctrlPr>
                            </m:sSubPr>
                            <m:e>
                              <m:r>
                                <a:rPr lang="en-US" altLang="zh-CN" sz="900" b="0" i="1" smtClean="0">
                                  <a:latin typeface="Cambria Math" panose="02040503050406030204" pitchFamily="18" charset="0"/>
                                </a:rPr>
                                <m:t>𝑥</m:t>
                              </m:r>
                            </m:e>
                            <m:sub>
                              <m:r>
                                <a:rPr lang="en-US" altLang="zh-CN" sz="900" b="0" i="1" smtClean="0">
                                  <a:latin typeface="Cambria Math" panose="02040503050406030204" pitchFamily="18" charset="0"/>
                                </a:rPr>
                                <m:t>1</m:t>
                              </m:r>
                            </m:sub>
                          </m:sSub>
                        </m:sub>
                        <m:sup>
                          <m:sSub>
                            <m:sSubPr>
                              <m:ctrlPr>
                                <a:rPr lang="en-US" altLang="zh-CN" sz="900" b="0" i="1" smtClean="0">
                                  <a:latin typeface="Cambria Math" panose="02040503050406030204" pitchFamily="18" charset="0"/>
                                </a:rPr>
                              </m:ctrlPr>
                            </m:sSubPr>
                            <m:e>
                              <m:r>
                                <a:rPr lang="en-US" altLang="zh-CN" sz="900" b="0" i="1" smtClean="0">
                                  <a:latin typeface="Cambria Math" panose="02040503050406030204" pitchFamily="18" charset="0"/>
                                </a:rPr>
                                <m:t>𝑥</m:t>
                              </m:r>
                            </m:e>
                            <m:sub>
                              <m:r>
                                <a:rPr lang="en-US" altLang="zh-CN" sz="900" b="0" i="1" smtClean="0">
                                  <a:latin typeface="Cambria Math" panose="02040503050406030204" pitchFamily="18" charset="0"/>
                                </a:rPr>
                                <m:t>2</m:t>
                              </m:r>
                            </m:sub>
                          </m:sSub>
                        </m:sup>
                        <m:e>
                          <m:r>
                            <a:rPr lang="en-US" altLang="zh-CN" sz="900" b="0" i="1" smtClean="0">
                              <a:latin typeface="Cambria Math" panose="02040503050406030204" pitchFamily="18" charset="0"/>
                            </a:rPr>
                            <m:t>𝑓</m:t>
                          </m:r>
                          <m:d>
                            <m:dPr>
                              <m:ctrlPr>
                                <a:rPr lang="en-US" altLang="zh-CN" sz="900" b="0" i="1" smtClean="0">
                                  <a:latin typeface="Cambria Math" panose="02040503050406030204" pitchFamily="18" charset="0"/>
                                </a:rPr>
                              </m:ctrlPr>
                            </m:dPr>
                            <m:e>
                              <m:r>
                                <a:rPr lang="en-US" altLang="zh-CN" sz="900" b="0" i="1" smtClean="0">
                                  <a:latin typeface="Cambria Math" panose="02040503050406030204" pitchFamily="18" charset="0"/>
                                </a:rPr>
                                <m:t>𝑥</m:t>
                              </m:r>
                            </m:e>
                          </m:d>
                          <m:r>
                            <a:rPr lang="en-US" altLang="zh-CN" sz="900" b="0" i="1" smtClean="0">
                              <a:latin typeface="Cambria Math" panose="02040503050406030204" pitchFamily="18" charset="0"/>
                            </a:rPr>
                            <m:t>𝑑𝑥</m:t>
                          </m:r>
                        </m:e>
                      </m:nary>
                    </m:oMath>
                  </m:oMathPara>
                </a14:m>
                <a:endParaRPr sz="900" dirty="0"/>
              </a:p>
            </p:txBody>
          </p:sp>
        </mc:Choice>
        <mc:Fallback xmlns="">
          <p:sp>
            <p:nvSpPr>
              <p:cNvPr id="2" name="object 1"/>
              <p:cNvSpPr>
                <a:spLocks noRot="1" noChangeAspect="1" noMove="1" noResize="1" noEditPoints="1" noAdjustHandles="1" noChangeArrowheads="1" noChangeShapeType="1" noTextEdit="1"/>
              </p:cNvSpPr>
              <p:nvPr/>
            </p:nvSpPr>
            <p:spPr>
              <a:xfrm>
                <a:off x="1086654" y="633143"/>
                <a:ext cx="1801242" cy="316433"/>
              </a:xfrm>
              <a:prstGeom prst="rect">
                <a:avLst/>
              </a:prstGeom>
              <a:blipFill rotWithShape="0">
                <a:blip r:embed="rId2"/>
                <a:stretch>
                  <a:fillRect t="-188462" r="-5743" b="-265385"/>
                </a:stretch>
              </a:blipFill>
            </p:spPr>
            <p:txBody>
              <a:bodyPr/>
              <a:lstStyle/>
              <a:p>
                <a:r>
                  <a:rPr lang="zh-CN" altLang="en-US">
                    <a:noFill/>
                  </a:rPr>
                  <a:t> </a:t>
                </a:r>
                <a:endParaRPr lang="zh-CN" altLang="en-US">
                  <a:noFill/>
                </a:endParaRPr>
              </a:p>
            </p:txBody>
          </p:sp>
        </mc:Fallback>
      </mc:AlternateContent>
      <p:sp>
        <p:nvSpPr>
          <p:cNvPr id="3" name="object 3"/>
          <p:cNvSpPr txBox="1"/>
          <p:nvPr/>
        </p:nvSpPr>
        <p:spPr>
          <a:xfrm>
            <a:off x="622758" y="500743"/>
            <a:ext cx="2340158" cy="315346"/>
          </a:xfrm>
          <a:prstGeom prst="rect">
            <a:avLst/>
          </a:prstGeom>
        </p:spPr>
        <p:txBody>
          <a:bodyPr vert="horz" wrap="square" lIns="0" tIns="0" rIns="0" bIns="0" rtlCol="0">
            <a:spAutoFit/>
          </a:bodyPr>
          <a:lstStyle/>
          <a:p>
            <a:pPr marL="0" marR="0">
              <a:lnSpc>
                <a:spcPts val="1060"/>
              </a:lnSpc>
              <a:spcBef>
                <a:spcPts val="0"/>
              </a:spcBef>
              <a:spcAft>
                <a:spcPts val="0"/>
              </a:spcAft>
            </a:pPr>
            <a:r>
              <a:rPr sz="950" dirty="0">
                <a:solidFill>
                  <a:srgbClr val="000000"/>
                </a:solidFill>
                <a:latin typeface="FTMMJM+KaiTi_GB2312"/>
                <a:cs typeface="FTMMJM+KaiTi_GB2312"/>
              </a:rPr>
              <a:t>连续型随机变量的</a:t>
            </a:r>
            <a:r>
              <a:rPr sz="950" dirty="0">
                <a:solidFill>
                  <a:srgbClr val="FF0000"/>
                </a:solidFill>
                <a:latin typeface="PJGUIU+TimesNewRomanPSMT"/>
                <a:cs typeface="PJGUIU+TimesNewRomanPSMT"/>
              </a:rPr>
              <a:t>PDF </a:t>
            </a:r>
            <a:r>
              <a:rPr sz="950" dirty="0">
                <a:solidFill>
                  <a:srgbClr val="000000"/>
                </a:solidFill>
                <a:latin typeface="FTMMJM+KaiTi_GB2312"/>
                <a:cs typeface="FTMMJM+KaiTi_GB2312"/>
              </a:rPr>
              <a:t>记为</a:t>
            </a:r>
            <a:r>
              <a:rPr sz="950" i="1" dirty="0">
                <a:solidFill>
                  <a:srgbClr val="000000"/>
                </a:solidFill>
                <a:latin typeface="QHNACC+TimesNewRomanPS-ItalicMT"/>
                <a:cs typeface="QHNACC+TimesNewRomanPS-ItalicMT"/>
              </a:rPr>
              <a:t>f </a:t>
            </a:r>
            <a:r>
              <a:rPr sz="950" dirty="0">
                <a:solidFill>
                  <a:srgbClr val="000000"/>
                </a:solidFill>
                <a:latin typeface="PJGUIU+TimesNewRomanPSMT"/>
                <a:cs typeface="PJGUIU+TimesNewRomanPSMT"/>
              </a:rPr>
              <a:t>(x)</a:t>
            </a:r>
            <a:r>
              <a:rPr sz="950" dirty="0">
                <a:solidFill>
                  <a:srgbClr val="000000"/>
                </a:solidFill>
                <a:latin typeface="FTMMJM+KaiTi_GB2312"/>
                <a:cs typeface="FTMMJM+KaiTi_GB2312"/>
              </a:rPr>
              <a:t>，有：</a:t>
            </a:r>
          </a:p>
        </p:txBody>
      </p:sp>
      <p:sp>
        <p:nvSpPr>
          <p:cNvPr id="11" name="object 11"/>
          <p:cNvSpPr txBox="1"/>
          <p:nvPr/>
        </p:nvSpPr>
        <p:spPr>
          <a:xfrm>
            <a:off x="546370" y="992066"/>
            <a:ext cx="1626617" cy="486824"/>
          </a:xfrm>
          <a:prstGeom prst="rect">
            <a:avLst/>
          </a:prstGeom>
        </p:spPr>
        <p:txBody>
          <a:bodyPr vert="horz" wrap="square" lIns="0" tIns="0" rIns="0" bIns="0" rtlCol="0">
            <a:spAutoFit/>
          </a:bodyPr>
          <a:lstStyle/>
          <a:p>
            <a:pPr marL="100330" marR="0">
              <a:lnSpc>
                <a:spcPts val="1060"/>
              </a:lnSpc>
              <a:spcBef>
                <a:spcPts val="0"/>
              </a:spcBef>
              <a:spcAft>
                <a:spcPts val="0"/>
              </a:spcAft>
            </a:pPr>
            <a:r>
              <a:rPr sz="950" dirty="0">
                <a:solidFill>
                  <a:srgbClr val="FF0000"/>
                </a:solidFill>
                <a:latin typeface="PJGUIU+TimesNewRomanPSMT"/>
                <a:cs typeface="PJGUIU+TimesNewRomanPSMT"/>
              </a:rPr>
              <a:t>PDF</a:t>
            </a:r>
            <a:r>
              <a:rPr sz="950" dirty="0">
                <a:solidFill>
                  <a:srgbClr val="FF0000"/>
                </a:solidFill>
                <a:latin typeface="FTMMJM+KaiTi_GB2312"/>
                <a:cs typeface="FTMMJM+KaiTi_GB2312"/>
              </a:rPr>
              <a:t>具有如下一些性质：</a:t>
            </a:r>
          </a:p>
          <a:p>
            <a:pPr marL="0" marR="0">
              <a:lnSpc>
                <a:spcPts val="1010"/>
              </a:lnSpc>
              <a:spcBef>
                <a:spcPts val="440"/>
              </a:spcBef>
              <a:spcAft>
                <a:spcPts val="0"/>
              </a:spcAft>
            </a:pPr>
            <a:r>
              <a:rPr sz="850" spc="-14" dirty="0">
                <a:solidFill>
                  <a:srgbClr val="000000"/>
                </a:solidFill>
                <a:latin typeface="PJGUIU+TimesNewRomanPSMT"/>
                <a:cs typeface="PJGUIU+TimesNewRomanPSMT"/>
              </a:rPr>
              <a:t>1.</a:t>
            </a:r>
            <a:r>
              <a:rPr sz="850" spc="92" dirty="0">
                <a:solidFill>
                  <a:srgbClr val="000000"/>
                </a:solidFill>
                <a:latin typeface="PJGUIU+TimesNewRomanPSMT"/>
                <a:cs typeface="PJGUIU+TimesNewRomanPSMT"/>
              </a:rPr>
              <a:t> </a:t>
            </a:r>
            <a:r>
              <a:rPr sz="850" i="1" dirty="0">
                <a:solidFill>
                  <a:srgbClr val="000000"/>
                </a:solidFill>
                <a:latin typeface="QHNACC+TimesNewRomanPS-ItalicMT"/>
                <a:cs typeface="QHNACC+TimesNewRomanPS-ItalicMT"/>
              </a:rPr>
              <a:t>f</a:t>
            </a:r>
            <a:r>
              <a:rPr sz="850" i="1" spc="-23" dirty="0">
                <a:solidFill>
                  <a:srgbClr val="000000"/>
                </a:solidFill>
                <a:latin typeface="QHNACC+TimesNewRomanPS-ItalicMT"/>
                <a:cs typeface="QHNACC+TimesNewRomanPS-ItalicMT"/>
              </a:rPr>
              <a:t> </a:t>
            </a:r>
            <a:r>
              <a:rPr sz="850" spc="52" dirty="0">
                <a:solidFill>
                  <a:srgbClr val="000000"/>
                </a:solidFill>
                <a:latin typeface="PJGUIU+TimesNewRomanPSMT"/>
                <a:cs typeface="PJGUIU+TimesNewRomanPSMT"/>
              </a:rPr>
              <a:t>(</a:t>
            </a:r>
            <a:r>
              <a:rPr sz="850" i="1" spc="10" dirty="0">
                <a:solidFill>
                  <a:srgbClr val="000000"/>
                </a:solidFill>
                <a:latin typeface="QHNACC+TimesNewRomanPS-ItalicMT"/>
                <a:cs typeface="QHNACC+TimesNewRomanPS-ItalicMT"/>
              </a:rPr>
              <a:t>x</a:t>
            </a:r>
            <a:r>
              <a:rPr sz="850" dirty="0">
                <a:solidFill>
                  <a:srgbClr val="000000"/>
                </a:solidFill>
                <a:latin typeface="PJGUIU+TimesNewRomanPSMT"/>
                <a:cs typeface="PJGUIU+TimesNewRomanPSMT"/>
              </a:rPr>
              <a:t>)</a:t>
            </a:r>
            <a:r>
              <a:rPr sz="850" spc="-46" dirty="0">
                <a:solidFill>
                  <a:srgbClr val="000000"/>
                </a:solidFill>
                <a:latin typeface="PJGUIU+TimesNewRomanPSMT"/>
                <a:cs typeface="PJGUIU+TimesNewRomanPSMT"/>
              </a:rPr>
              <a:t> </a:t>
            </a:r>
            <a:r>
              <a:rPr sz="850" dirty="0">
                <a:solidFill>
                  <a:srgbClr val="000000"/>
                </a:solidFill>
                <a:latin typeface="BTCIPT+SymbolMT"/>
                <a:cs typeface="BTCIPT+SymbolMT"/>
              </a:rPr>
              <a:t>≥</a:t>
            </a:r>
            <a:r>
              <a:rPr sz="850" spc="-47" dirty="0">
                <a:solidFill>
                  <a:srgbClr val="000000"/>
                </a:solidFill>
                <a:latin typeface="BTCIPT+SymbolMT"/>
                <a:cs typeface="BTCIPT+SymbolMT"/>
              </a:rPr>
              <a:t> </a:t>
            </a:r>
            <a:r>
              <a:rPr sz="850" dirty="0">
                <a:solidFill>
                  <a:srgbClr val="000000"/>
                </a:solidFill>
                <a:latin typeface="PJGUIU+TimesNewRomanPSMT"/>
                <a:cs typeface="PJGUIU+TimesNewRomanPSMT"/>
              </a:rPr>
              <a:t>0</a:t>
            </a:r>
          </a:p>
        </p:txBody>
      </p:sp>
      <p:sp>
        <p:nvSpPr>
          <p:cNvPr id="19" name="object 19"/>
          <p:cNvSpPr txBox="1"/>
          <p:nvPr/>
        </p:nvSpPr>
        <p:spPr>
          <a:xfrm>
            <a:off x="700187" y="1597334"/>
            <a:ext cx="175993" cy="170160"/>
          </a:xfrm>
          <a:prstGeom prst="rect">
            <a:avLst/>
          </a:prstGeom>
        </p:spPr>
        <p:txBody>
          <a:bodyPr vert="horz" wrap="square" lIns="0" tIns="0" rIns="0" bIns="0" rtlCol="0">
            <a:spAutoFit/>
          </a:bodyPr>
          <a:lstStyle/>
          <a:p>
            <a:pPr marL="0" marR="0">
              <a:lnSpc>
                <a:spcPts val="590"/>
              </a:lnSpc>
              <a:spcBef>
                <a:spcPts val="0"/>
              </a:spcBef>
              <a:spcAft>
                <a:spcPts val="0"/>
              </a:spcAft>
            </a:pPr>
            <a:r>
              <a:rPr sz="500" spc="18" dirty="0">
                <a:solidFill>
                  <a:srgbClr val="000000"/>
                </a:solidFill>
                <a:latin typeface="BTCIPT+SymbolMT"/>
                <a:cs typeface="BTCIPT+SymbolMT"/>
              </a:rPr>
              <a:t>+∞</a:t>
            </a:r>
          </a:p>
        </p:txBody>
      </p:sp>
      <p:sp>
        <p:nvSpPr>
          <p:cNvPr id="20" name="object 20"/>
          <p:cNvSpPr txBox="1"/>
          <p:nvPr/>
        </p:nvSpPr>
        <p:spPr>
          <a:xfrm>
            <a:off x="652637" y="1617650"/>
            <a:ext cx="281195" cy="430753"/>
          </a:xfrm>
          <a:prstGeom prst="rect">
            <a:avLst/>
          </a:prstGeom>
        </p:spPr>
        <p:txBody>
          <a:bodyPr vert="horz" wrap="square" lIns="0" tIns="0" rIns="0" bIns="0" rtlCol="0">
            <a:spAutoFit/>
          </a:bodyPr>
          <a:lstStyle/>
          <a:p>
            <a:pPr marL="0" marR="0">
              <a:lnSpc>
                <a:spcPts val="1515"/>
              </a:lnSpc>
              <a:spcBef>
                <a:spcPts val="0"/>
              </a:spcBef>
              <a:spcAft>
                <a:spcPts val="0"/>
              </a:spcAft>
            </a:pPr>
            <a:r>
              <a:rPr sz="1250" dirty="0">
                <a:solidFill>
                  <a:srgbClr val="000000"/>
                </a:solidFill>
                <a:latin typeface="BTCIPT+SymbolMT"/>
                <a:cs typeface="BTCIPT+SymbolMT"/>
              </a:rPr>
              <a:t>∫</a:t>
            </a:r>
          </a:p>
        </p:txBody>
      </p:sp>
      <p:sp>
        <p:nvSpPr>
          <p:cNvPr id="21" name="object 21"/>
          <p:cNvSpPr txBox="1"/>
          <p:nvPr/>
        </p:nvSpPr>
        <p:spPr>
          <a:xfrm>
            <a:off x="554420" y="1644642"/>
            <a:ext cx="240615" cy="278008"/>
          </a:xfrm>
          <a:prstGeom prst="rect">
            <a:avLst/>
          </a:prstGeom>
        </p:spPr>
        <p:txBody>
          <a:bodyPr vert="horz" wrap="square" lIns="0" tIns="0" rIns="0" bIns="0" rtlCol="0">
            <a:spAutoFit/>
          </a:bodyPr>
          <a:lstStyle/>
          <a:p>
            <a:pPr marL="0" marR="0">
              <a:lnSpc>
                <a:spcPts val="915"/>
              </a:lnSpc>
              <a:spcBef>
                <a:spcPts val="0"/>
              </a:spcBef>
              <a:spcAft>
                <a:spcPts val="0"/>
              </a:spcAft>
            </a:pPr>
            <a:r>
              <a:rPr sz="850" spc="-12" dirty="0">
                <a:solidFill>
                  <a:srgbClr val="000000"/>
                </a:solidFill>
                <a:latin typeface="PJGUIU+TimesNewRomanPSMT"/>
                <a:cs typeface="PJGUIU+TimesNewRomanPSMT"/>
              </a:rPr>
              <a:t>3.</a:t>
            </a:r>
          </a:p>
        </p:txBody>
      </p:sp>
      <p:sp>
        <p:nvSpPr>
          <p:cNvPr id="22" name="object 22"/>
          <p:cNvSpPr txBox="1"/>
          <p:nvPr/>
        </p:nvSpPr>
        <p:spPr>
          <a:xfrm>
            <a:off x="800204" y="1644642"/>
            <a:ext cx="572901" cy="278008"/>
          </a:xfrm>
          <a:prstGeom prst="rect">
            <a:avLst/>
          </a:prstGeom>
        </p:spPr>
        <p:txBody>
          <a:bodyPr vert="horz" wrap="square" lIns="0" tIns="0" rIns="0" bIns="0" rtlCol="0">
            <a:spAutoFit/>
          </a:bodyPr>
          <a:lstStyle/>
          <a:p>
            <a:pPr marL="0" marR="0">
              <a:lnSpc>
                <a:spcPts val="915"/>
              </a:lnSpc>
              <a:spcBef>
                <a:spcPts val="0"/>
              </a:spcBef>
              <a:spcAft>
                <a:spcPts val="0"/>
              </a:spcAft>
            </a:pPr>
            <a:r>
              <a:rPr sz="850" i="1" dirty="0">
                <a:solidFill>
                  <a:srgbClr val="000000"/>
                </a:solidFill>
                <a:latin typeface="QHNACC+TimesNewRomanPS-ItalicMT"/>
                <a:cs typeface="QHNACC+TimesNewRomanPS-ItalicMT"/>
              </a:rPr>
              <a:t>f</a:t>
            </a:r>
            <a:r>
              <a:rPr sz="850" i="1" spc="-23" dirty="0">
                <a:solidFill>
                  <a:srgbClr val="000000"/>
                </a:solidFill>
                <a:latin typeface="QHNACC+TimesNewRomanPS-ItalicMT"/>
                <a:cs typeface="QHNACC+TimesNewRomanPS-ItalicMT"/>
              </a:rPr>
              <a:t> </a:t>
            </a:r>
            <a:r>
              <a:rPr sz="850" spc="52" dirty="0">
                <a:solidFill>
                  <a:srgbClr val="000000"/>
                </a:solidFill>
                <a:latin typeface="PJGUIU+TimesNewRomanPSMT"/>
                <a:cs typeface="PJGUIU+TimesNewRomanPSMT"/>
              </a:rPr>
              <a:t>(</a:t>
            </a:r>
            <a:r>
              <a:rPr sz="850" i="1" dirty="0">
                <a:solidFill>
                  <a:srgbClr val="000000"/>
                </a:solidFill>
                <a:latin typeface="QHNACC+TimesNewRomanPS-ItalicMT"/>
                <a:cs typeface="QHNACC+TimesNewRomanPS-ItalicMT"/>
              </a:rPr>
              <a:t>x</a:t>
            </a:r>
            <a:r>
              <a:rPr sz="850" spc="-52" dirty="0">
                <a:solidFill>
                  <a:srgbClr val="000000"/>
                </a:solidFill>
                <a:latin typeface="PJGUIU+TimesNewRomanPSMT"/>
                <a:cs typeface="PJGUIU+TimesNewRomanPSMT"/>
              </a:rPr>
              <a:t>)</a:t>
            </a:r>
            <a:r>
              <a:rPr sz="850" i="1" spc="-14" dirty="0">
                <a:solidFill>
                  <a:srgbClr val="000000"/>
                </a:solidFill>
                <a:latin typeface="QHNACC+TimesNewRomanPS-ItalicMT"/>
                <a:cs typeface="QHNACC+TimesNewRomanPS-ItalicMT"/>
              </a:rPr>
              <a:t>dx</a:t>
            </a:r>
            <a:r>
              <a:rPr sz="850" spc="-179" dirty="0">
                <a:solidFill>
                  <a:srgbClr val="000000"/>
                </a:solidFill>
                <a:latin typeface="SimSun"/>
                <a:cs typeface="SimSun"/>
              </a:rPr>
              <a:t>＝</a:t>
            </a:r>
            <a:r>
              <a:rPr sz="850" dirty="0">
                <a:solidFill>
                  <a:srgbClr val="000000"/>
                </a:solidFill>
                <a:latin typeface="PJGUIU+TimesNewRomanPSMT"/>
                <a:cs typeface="PJGUIU+TimesNewRomanPSMT"/>
              </a:rPr>
              <a:t>1</a:t>
            </a:r>
          </a:p>
        </p:txBody>
      </p:sp>
      <p:sp>
        <p:nvSpPr>
          <p:cNvPr id="23" name="object 23"/>
          <p:cNvSpPr txBox="1"/>
          <p:nvPr/>
        </p:nvSpPr>
        <p:spPr>
          <a:xfrm>
            <a:off x="684601" y="1734003"/>
            <a:ext cx="174954" cy="170160"/>
          </a:xfrm>
          <a:prstGeom prst="rect">
            <a:avLst/>
          </a:prstGeom>
        </p:spPr>
        <p:txBody>
          <a:bodyPr vert="horz" wrap="square" lIns="0" tIns="0" rIns="0" bIns="0" rtlCol="0">
            <a:spAutoFit/>
          </a:bodyPr>
          <a:lstStyle/>
          <a:p>
            <a:pPr marL="0" marR="0">
              <a:lnSpc>
                <a:spcPts val="590"/>
              </a:lnSpc>
              <a:spcBef>
                <a:spcPts val="0"/>
              </a:spcBef>
              <a:spcAft>
                <a:spcPts val="0"/>
              </a:spcAft>
            </a:pPr>
            <a:r>
              <a:rPr sz="500" spc="10" dirty="0">
                <a:solidFill>
                  <a:srgbClr val="000000"/>
                </a:solidFill>
                <a:latin typeface="BTCIPT+SymbolMT"/>
                <a:cs typeface="BTCIPT+SymbolMT"/>
              </a:rPr>
              <a:t>−∞</a:t>
            </a:r>
          </a:p>
        </p:txBody>
      </p:sp>
      <p:sp>
        <p:nvSpPr>
          <p:cNvPr id="24" name="object 24"/>
          <p:cNvSpPr txBox="1"/>
          <p:nvPr/>
        </p:nvSpPr>
        <p:spPr>
          <a:xfrm>
            <a:off x="557796" y="1834572"/>
            <a:ext cx="1948160" cy="276626"/>
          </a:xfrm>
          <a:prstGeom prst="rect">
            <a:avLst/>
          </a:prstGeom>
        </p:spPr>
        <p:txBody>
          <a:bodyPr vert="horz" wrap="square" lIns="0" tIns="0" rIns="0" bIns="0" rtlCol="0">
            <a:spAutoFit/>
          </a:bodyPr>
          <a:lstStyle/>
          <a:p>
            <a:pPr marL="0" marR="0">
              <a:lnSpc>
                <a:spcPts val="915"/>
              </a:lnSpc>
              <a:spcBef>
                <a:spcPts val="0"/>
              </a:spcBef>
              <a:spcAft>
                <a:spcPts val="0"/>
              </a:spcAft>
            </a:pPr>
            <a:r>
              <a:rPr sz="850" dirty="0">
                <a:solidFill>
                  <a:srgbClr val="000000"/>
                </a:solidFill>
                <a:latin typeface="PJGUIU+TimesNewRomanPSMT"/>
                <a:cs typeface="PJGUIU+TimesNewRomanPSMT"/>
              </a:rPr>
              <a:t>4.</a:t>
            </a:r>
            <a:r>
              <a:rPr sz="800" spc="18" dirty="0">
                <a:solidFill>
                  <a:srgbClr val="FF0000"/>
                </a:solidFill>
                <a:latin typeface="FTMMJM+KaiTi_GB2312"/>
                <a:cs typeface="FTMMJM+KaiTi_GB2312"/>
              </a:rPr>
              <a:t>连续随机变量取单点值的概率为</a:t>
            </a:r>
            <a:r>
              <a:rPr sz="800" dirty="0">
                <a:solidFill>
                  <a:srgbClr val="FF0000"/>
                </a:solidFill>
                <a:latin typeface="PJGUIU+TimesNewRomanPSMT"/>
                <a:cs typeface="PJGUIU+TimesNewRomanPSMT"/>
              </a:rPr>
              <a:t>0</a:t>
            </a:r>
            <a:r>
              <a:rPr sz="800" dirty="0">
                <a:solidFill>
                  <a:srgbClr val="FF0000"/>
                </a:solidFill>
                <a:latin typeface="FTMMJM+KaiTi_GB2312"/>
                <a:cs typeface="FTMMJM+KaiTi_GB2312"/>
              </a:rPr>
              <a:t>。</a:t>
            </a:r>
          </a:p>
        </p:txBody>
      </p:sp>
      <p:sp>
        <p:nvSpPr>
          <p:cNvPr id="25" name="object 25"/>
          <p:cNvSpPr txBox="1"/>
          <p:nvPr/>
        </p:nvSpPr>
        <p:spPr>
          <a:xfrm>
            <a:off x="561175" y="1980050"/>
            <a:ext cx="3197221" cy="290343"/>
          </a:xfrm>
          <a:prstGeom prst="rect">
            <a:avLst/>
          </a:prstGeom>
        </p:spPr>
        <p:txBody>
          <a:bodyPr vert="horz" wrap="square" lIns="0" tIns="0" rIns="0" bIns="0" rtlCol="0">
            <a:spAutoFit/>
          </a:bodyPr>
          <a:lstStyle/>
          <a:p>
            <a:pPr marL="0" marR="0">
              <a:lnSpc>
                <a:spcPts val="1010"/>
              </a:lnSpc>
              <a:spcBef>
                <a:spcPts val="0"/>
              </a:spcBef>
              <a:spcAft>
                <a:spcPts val="0"/>
              </a:spcAft>
            </a:pPr>
            <a:r>
              <a:rPr sz="850" i="1" dirty="0">
                <a:solidFill>
                  <a:srgbClr val="000000"/>
                </a:solidFill>
                <a:latin typeface="QHNACC+TimesNewRomanPS-ItalicMT"/>
                <a:cs typeface="QHNACC+TimesNewRomanPS-ItalicMT"/>
              </a:rPr>
              <a:t>P</a:t>
            </a:r>
            <a:r>
              <a:rPr sz="850" spc="52" dirty="0">
                <a:solidFill>
                  <a:srgbClr val="000000"/>
                </a:solidFill>
                <a:latin typeface="PJGUIU+TimesNewRomanPSMT"/>
                <a:cs typeface="PJGUIU+TimesNewRomanPSMT"/>
              </a:rPr>
              <a:t>(</a:t>
            </a:r>
            <a:r>
              <a:rPr sz="850" i="1" dirty="0">
                <a:solidFill>
                  <a:srgbClr val="000000"/>
                </a:solidFill>
                <a:latin typeface="QHNACC+TimesNewRomanPS-ItalicMT"/>
                <a:cs typeface="QHNACC+TimesNewRomanPS-ItalicMT"/>
              </a:rPr>
              <a:t>x</a:t>
            </a:r>
            <a:r>
              <a:rPr sz="850" i="1" spc="192" dirty="0">
                <a:solidFill>
                  <a:srgbClr val="000000"/>
                </a:solidFill>
                <a:latin typeface="QHNACC+TimesNewRomanPS-ItalicMT"/>
                <a:cs typeface="QHNACC+TimesNewRomanPS-ItalicMT"/>
              </a:rPr>
              <a:t> </a:t>
            </a:r>
            <a:r>
              <a:rPr sz="850" dirty="0">
                <a:solidFill>
                  <a:srgbClr val="000000"/>
                </a:solidFill>
                <a:latin typeface="BTCIPT+SymbolMT"/>
                <a:cs typeface="BTCIPT+SymbolMT"/>
              </a:rPr>
              <a:t>≤</a:t>
            </a:r>
            <a:r>
              <a:rPr sz="850" spc="29" dirty="0">
                <a:solidFill>
                  <a:srgbClr val="000000"/>
                </a:solidFill>
                <a:latin typeface="BTCIPT+SymbolMT"/>
                <a:cs typeface="BTCIPT+SymbolMT"/>
              </a:rPr>
              <a:t> </a:t>
            </a:r>
            <a:r>
              <a:rPr sz="850" i="1" dirty="0">
                <a:solidFill>
                  <a:srgbClr val="000000"/>
                </a:solidFill>
                <a:latin typeface="QHNACC+TimesNewRomanPS-ItalicMT"/>
                <a:cs typeface="QHNACC+TimesNewRomanPS-ItalicMT"/>
              </a:rPr>
              <a:t>X</a:t>
            </a:r>
            <a:r>
              <a:rPr sz="850" i="1" spc="80" dirty="0">
                <a:solidFill>
                  <a:srgbClr val="000000"/>
                </a:solidFill>
                <a:latin typeface="QHNACC+TimesNewRomanPS-ItalicMT"/>
                <a:cs typeface="QHNACC+TimesNewRomanPS-ItalicMT"/>
              </a:rPr>
              <a:t> </a:t>
            </a:r>
            <a:r>
              <a:rPr sz="850" dirty="0">
                <a:solidFill>
                  <a:srgbClr val="000000"/>
                </a:solidFill>
                <a:latin typeface="BTCIPT+SymbolMT"/>
                <a:cs typeface="BTCIPT+SymbolMT"/>
              </a:rPr>
              <a:t>≤ </a:t>
            </a:r>
            <a:r>
              <a:rPr sz="850" i="1" dirty="0">
                <a:solidFill>
                  <a:srgbClr val="000000"/>
                </a:solidFill>
                <a:latin typeface="QHNACC+TimesNewRomanPS-ItalicMT"/>
                <a:cs typeface="QHNACC+TimesNewRomanPS-ItalicMT"/>
              </a:rPr>
              <a:t>x</a:t>
            </a:r>
            <a:r>
              <a:rPr sz="850" i="1" spc="114" dirty="0">
                <a:solidFill>
                  <a:srgbClr val="000000"/>
                </a:solidFill>
                <a:latin typeface="QHNACC+TimesNewRomanPS-ItalicMT"/>
                <a:cs typeface="QHNACC+TimesNewRomanPS-ItalicMT"/>
              </a:rPr>
              <a:t> </a:t>
            </a:r>
            <a:r>
              <a:rPr sz="850" dirty="0">
                <a:solidFill>
                  <a:srgbClr val="000000"/>
                </a:solidFill>
                <a:latin typeface="PJGUIU+TimesNewRomanPSMT"/>
                <a:cs typeface="PJGUIU+TimesNewRomanPSMT"/>
              </a:rPr>
              <a:t>)</a:t>
            </a:r>
            <a:r>
              <a:rPr sz="850" spc="-31" dirty="0">
                <a:solidFill>
                  <a:srgbClr val="000000"/>
                </a:solidFill>
                <a:latin typeface="PJGUIU+TimesNewRomanPSMT"/>
                <a:cs typeface="PJGUIU+TimesNewRomanPSMT"/>
              </a:rPr>
              <a:t> </a:t>
            </a:r>
            <a:r>
              <a:rPr sz="850" dirty="0">
                <a:solidFill>
                  <a:srgbClr val="000000"/>
                </a:solidFill>
                <a:latin typeface="BTCIPT+SymbolMT"/>
                <a:cs typeface="BTCIPT+SymbolMT"/>
              </a:rPr>
              <a:t>= </a:t>
            </a:r>
            <a:r>
              <a:rPr sz="850" i="1" dirty="0">
                <a:solidFill>
                  <a:srgbClr val="000000"/>
                </a:solidFill>
                <a:latin typeface="QHNACC+TimesNewRomanPS-ItalicMT"/>
                <a:cs typeface="QHNACC+TimesNewRomanPS-ItalicMT"/>
              </a:rPr>
              <a:t>P</a:t>
            </a:r>
            <a:r>
              <a:rPr sz="850" spc="52" dirty="0">
                <a:solidFill>
                  <a:srgbClr val="000000"/>
                </a:solidFill>
                <a:latin typeface="PJGUIU+TimesNewRomanPSMT"/>
                <a:cs typeface="PJGUIU+TimesNewRomanPSMT"/>
              </a:rPr>
              <a:t>(</a:t>
            </a:r>
            <a:r>
              <a:rPr sz="850" i="1" dirty="0">
                <a:solidFill>
                  <a:srgbClr val="000000"/>
                </a:solidFill>
                <a:latin typeface="QHNACC+TimesNewRomanPS-ItalicMT"/>
                <a:cs typeface="QHNACC+TimesNewRomanPS-ItalicMT"/>
              </a:rPr>
              <a:t>x</a:t>
            </a:r>
            <a:r>
              <a:rPr sz="850" i="1" spc="192" dirty="0">
                <a:solidFill>
                  <a:srgbClr val="000000"/>
                </a:solidFill>
                <a:latin typeface="QHNACC+TimesNewRomanPS-ItalicMT"/>
                <a:cs typeface="QHNACC+TimesNewRomanPS-ItalicMT"/>
              </a:rPr>
              <a:t> </a:t>
            </a:r>
            <a:r>
              <a:rPr sz="850" dirty="0">
                <a:solidFill>
                  <a:srgbClr val="000000"/>
                </a:solidFill>
                <a:latin typeface="BTCIPT+SymbolMT"/>
                <a:cs typeface="BTCIPT+SymbolMT"/>
              </a:rPr>
              <a:t>&lt;</a:t>
            </a:r>
            <a:r>
              <a:rPr sz="850" spc="29" dirty="0">
                <a:solidFill>
                  <a:srgbClr val="000000"/>
                </a:solidFill>
                <a:latin typeface="BTCIPT+SymbolMT"/>
                <a:cs typeface="BTCIPT+SymbolMT"/>
              </a:rPr>
              <a:t> </a:t>
            </a:r>
            <a:r>
              <a:rPr sz="850" i="1" dirty="0">
                <a:solidFill>
                  <a:srgbClr val="000000"/>
                </a:solidFill>
                <a:latin typeface="QHNACC+TimesNewRomanPS-ItalicMT"/>
                <a:cs typeface="QHNACC+TimesNewRomanPS-ItalicMT"/>
              </a:rPr>
              <a:t>X</a:t>
            </a:r>
            <a:r>
              <a:rPr sz="850" i="1" spc="80" dirty="0">
                <a:solidFill>
                  <a:srgbClr val="000000"/>
                </a:solidFill>
                <a:latin typeface="QHNACC+TimesNewRomanPS-ItalicMT"/>
                <a:cs typeface="QHNACC+TimesNewRomanPS-ItalicMT"/>
              </a:rPr>
              <a:t> </a:t>
            </a:r>
            <a:r>
              <a:rPr sz="850" dirty="0">
                <a:solidFill>
                  <a:srgbClr val="000000"/>
                </a:solidFill>
                <a:latin typeface="BTCIPT+SymbolMT"/>
                <a:cs typeface="BTCIPT+SymbolMT"/>
              </a:rPr>
              <a:t>≤ </a:t>
            </a:r>
            <a:r>
              <a:rPr sz="850" i="1" dirty="0">
                <a:solidFill>
                  <a:srgbClr val="000000"/>
                </a:solidFill>
                <a:latin typeface="QHNACC+TimesNewRomanPS-ItalicMT"/>
                <a:cs typeface="QHNACC+TimesNewRomanPS-ItalicMT"/>
              </a:rPr>
              <a:t>x</a:t>
            </a:r>
            <a:r>
              <a:rPr sz="850" i="1" spc="116" dirty="0">
                <a:solidFill>
                  <a:srgbClr val="000000"/>
                </a:solidFill>
                <a:latin typeface="QHNACC+TimesNewRomanPS-ItalicMT"/>
                <a:cs typeface="QHNACC+TimesNewRomanPS-ItalicMT"/>
              </a:rPr>
              <a:t> </a:t>
            </a:r>
            <a:r>
              <a:rPr sz="850" dirty="0">
                <a:solidFill>
                  <a:srgbClr val="000000"/>
                </a:solidFill>
                <a:latin typeface="PJGUIU+TimesNewRomanPSMT"/>
                <a:cs typeface="PJGUIU+TimesNewRomanPSMT"/>
              </a:rPr>
              <a:t>)</a:t>
            </a:r>
            <a:r>
              <a:rPr sz="850" spc="-33" dirty="0">
                <a:solidFill>
                  <a:srgbClr val="000000"/>
                </a:solidFill>
                <a:latin typeface="PJGUIU+TimesNewRomanPSMT"/>
                <a:cs typeface="PJGUIU+TimesNewRomanPSMT"/>
              </a:rPr>
              <a:t> </a:t>
            </a:r>
            <a:r>
              <a:rPr sz="850" dirty="0">
                <a:solidFill>
                  <a:srgbClr val="000000"/>
                </a:solidFill>
                <a:latin typeface="BTCIPT+SymbolMT"/>
                <a:cs typeface="BTCIPT+SymbolMT"/>
              </a:rPr>
              <a:t>= </a:t>
            </a:r>
            <a:r>
              <a:rPr sz="850" i="1" dirty="0">
                <a:solidFill>
                  <a:srgbClr val="000000"/>
                </a:solidFill>
                <a:latin typeface="QHNACC+TimesNewRomanPS-ItalicMT"/>
                <a:cs typeface="QHNACC+TimesNewRomanPS-ItalicMT"/>
              </a:rPr>
              <a:t>P</a:t>
            </a:r>
            <a:r>
              <a:rPr sz="850" spc="52" dirty="0">
                <a:solidFill>
                  <a:srgbClr val="000000"/>
                </a:solidFill>
                <a:latin typeface="PJGUIU+TimesNewRomanPSMT"/>
                <a:cs typeface="PJGUIU+TimesNewRomanPSMT"/>
              </a:rPr>
              <a:t>(</a:t>
            </a:r>
            <a:r>
              <a:rPr sz="850" i="1" dirty="0">
                <a:solidFill>
                  <a:srgbClr val="000000"/>
                </a:solidFill>
                <a:latin typeface="QHNACC+TimesNewRomanPS-ItalicMT"/>
                <a:cs typeface="QHNACC+TimesNewRomanPS-ItalicMT"/>
              </a:rPr>
              <a:t>x</a:t>
            </a:r>
            <a:r>
              <a:rPr sz="850" i="1" spc="192" dirty="0">
                <a:solidFill>
                  <a:srgbClr val="000000"/>
                </a:solidFill>
                <a:latin typeface="QHNACC+TimesNewRomanPS-ItalicMT"/>
                <a:cs typeface="QHNACC+TimesNewRomanPS-ItalicMT"/>
              </a:rPr>
              <a:t> </a:t>
            </a:r>
            <a:r>
              <a:rPr sz="850" dirty="0">
                <a:solidFill>
                  <a:srgbClr val="000000"/>
                </a:solidFill>
                <a:latin typeface="BTCIPT+SymbolMT"/>
                <a:cs typeface="BTCIPT+SymbolMT"/>
              </a:rPr>
              <a:t>≤</a:t>
            </a:r>
            <a:r>
              <a:rPr sz="850" spc="31" dirty="0">
                <a:solidFill>
                  <a:srgbClr val="000000"/>
                </a:solidFill>
                <a:latin typeface="BTCIPT+SymbolMT"/>
                <a:cs typeface="BTCIPT+SymbolMT"/>
              </a:rPr>
              <a:t> </a:t>
            </a:r>
            <a:r>
              <a:rPr sz="850" i="1" dirty="0">
                <a:solidFill>
                  <a:srgbClr val="000000"/>
                </a:solidFill>
                <a:latin typeface="QHNACC+TimesNewRomanPS-ItalicMT"/>
                <a:cs typeface="QHNACC+TimesNewRomanPS-ItalicMT"/>
              </a:rPr>
              <a:t>X</a:t>
            </a:r>
            <a:r>
              <a:rPr sz="850" i="1" spc="80" dirty="0">
                <a:solidFill>
                  <a:srgbClr val="000000"/>
                </a:solidFill>
                <a:latin typeface="QHNACC+TimesNewRomanPS-ItalicMT"/>
                <a:cs typeface="QHNACC+TimesNewRomanPS-ItalicMT"/>
              </a:rPr>
              <a:t> </a:t>
            </a:r>
            <a:r>
              <a:rPr sz="850" dirty="0">
                <a:solidFill>
                  <a:srgbClr val="000000"/>
                </a:solidFill>
                <a:latin typeface="BTCIPT+SymbolMT"/>
                <a:cs typeface="BTCIPT+SymbolMT"/>
              </a:rPr>
              <a:t>&lt; </a:t>
            </a:r>
            <a:r>
              <a:rPr sz="850" i="1" dirty="0">
                <a:solidFill>
                  <a:srgbClr val="000000"/>
                </a:solidFill>
                <a:latin typeface="QHNACC+TimesNewRomanPS-ItalicMT"/>
                <a:cs typeface="QHNACC+TimesNewRomanPS-ItalicMT"/>
              </a:rPr>
              <a:t>x</a:t>
            </a:r>
            <a:r>
              <a:rPr sz="850" i="1" spc="116" dirty="0">
                <a:solidFill>
                  <a:srgbClr val="000000"/>
                </a:solidFill>
                <a:latin typeface="QHNACC+TimesNewRomanPS-ItalicMT"/>
                <a:cs typeface="QHNACC+TimesNewRomanPS-ItalicMT"/>
              </a:rPr>
              <a:t> </a:t>
            </a:r>
            <a:r>
              <a:rPr sz="850" dirty="0">
                <a:solidFill>
                  <a:srgbClr val="000000"/>
                </a:solidFill>
                <a:latin typeface="PJGUIU+TimesNewRomanPSMT"/>
                <a:cs typeface="PJGUIU+TimesNewRomanPSMT"/>
              </a:rPr>
              <a:t>)</a:t>
            </a:r>
            <a:r>
              <a:rPr sz="850" spc="-31" dirty="0">
                <a:solidFill>
                  <a:srgbClr val="000000"/>
                </a:solidFill>
                <a:latin typeface="PJGUIU+TimesNewRomanPSMT"/>
                <a:cs typeface="PJGUIU+TimesNewRomanPSMT"/>
              </a:rPr>
              <a:t> </a:t>
            </a:r>
            <a:r>
              <a:rPr sz="850" dirty="0">
                <a:solidFill>
                  <a:srgbClr val="000000"/>
                </a:solidFill>
                <a:latin typeface="BTCIPT+SymbolMT"/>
                <a:cs typeface="BTCIPT+SymbolMT"/>
              </a:rPr>
              <a:t>=</a:t>
            </a:r>
            <a:r>
              <a:rPr sz="850" spc="-10" dirty="0">
                <a:solidFill>
                  <a:srgbClr val="000000"/>
                </a:solidFill>
                <a:latin typeface="BTCIPT+SymbolMT"/>
                <a:cs typeface="BTCIPT+SymbolMT"/>
              </a:rPr>
              <a:t> </a:t>
            </a:r>
            <a:r>
              <a:rPr sz="850" i="1" dirty="0">
                <a:solidFill>
                  <a:srgbClr val="000000"/>
                </a:solidFill>
                <a:latin typeface="QHNACC+TimesNewRomanPS-ItalicMT"/>
                <a:cs typeface="QHNACC+TimesNewRomanPS-ItalicMT"/>
              </a:rPr>
              <a:t>P</a:t>
            </a:r>
            <a:r>
              <a:rPr sz="850" spc="52" dirty="0">
                <a:solidFill>
                  <a:srgbClr val="000000"/>
                </a:solidFill>
                <a:latin typeface="PJGUIU+TimesNewRomanPSMT"/>
                <a:cs typeface="PJGUIU+TimesNewRomanPSMT"/>
              </a:rPr>
              <a:t>(</a:t>
            </a:r>
            <a:r>
              <a:rPr sz="850" i="1" dirty="0">
                <a:solidFill>
                  <a:srgbClr val="000000"/>
                </a:solidFill>
                <a:latin typeface="QHNACC+TimesNewRomanPS-ItalicMT"/>
                <a:cs typeface="QHNACC+TimesNewRomanPS-ItalicMT"/>
              </a:rPr>
              <a:t>x</a:t>
            </a:r>
            <a:r>
              <a:rPr sz="850" i="1" spc="192" dirty="0">
                <a:solidFill>
                  <a:srgbClr val="000000"/>
                </a:solidFill>
                <a:latin typeface="QHNACC+TimesNewRomanPS-ItalicMT"/>
                <a:cs typeface="QHNACC+TimesNewRomanPS-ItalicMT"/>
              </a:rPr>
              <a:t> </a:t>
            </a:r>
            <a:r>
              <a:rPr sz="850" dirty="0">
                <a:solidFill>
                  <a:srgbClr val="000000"/>
                </a:solidFill>
                <a:latin typeface="BTCIPT+SymbolMT"/>
                <a:cs typeface="BTCIPT+SymbolMT"/>
              </a:rPr>
              <a:t>&lt;</a:t>
            </a:r>
            <a:r>
              <a:rPr sz="850" spc="31" dirty="0">
                <a:solidFill>
                  <a:srgbClr val="000000"/>
                </a:solidFill>
                <a:latin typeface="BTCIPT+SymbolMT"/>
                <a:cs typeface="BTCIPT+SymbolMT"/>
              </a:rPr>
              <a:t> </a:t>
            </a:r>
            <a:r>
              <a:rPr sz="850" i="1" dirty="0">
                <a:solidFill>
                  <a:srgbClr val="000000"/>
                </a:solidFill>
                <a:latin typeface="QHNACC+TimesNewRomanPS-ItalicMT"/>
                <a:cs typeface="QHNACC+TimesNewRomanPS-ItalicMT"/>
              </a:rPr>
              <a:t>X</a:t>
            </a:r>
            <a:r>
              <a:rPr sz="850" i="1" spc="80" dirty="0">
                <a:solidFill>
                  <a:srgbClr val="000000"/>
                </a:solidFill>
                <a:latin typeface="QHNACC+TimesNewRomanPS-ItalicMT"/>
                <a:cs typeface="QHNACC+TimesNewRomanPS-ItalicMT"/>
              </a:rPr>
              <a:t> </a:t>
            </a:r>
            <a:r>
              <a:rPr sz="850" dirty="0">
                <a:solidFill>
                  <a:srgbClr val="000000"/>
                </a:solidFill>
                <a:latin typeface="BTCIPT+SymbolMT"/>
                <a:cs typeface="BTCIPT+SymbolMT"/>
              </a:rPr>
              <a:t>&lt; </a:t>
            </a:r>
            <a:r>
              <a:rPr sz="850" i="1" dirty="0">
                <a:solidFill>
                  <a:srgbClr val="000000"/>
                </a:solidFill>
                <a:latin typeface="QHNACC+TimesNewRomanPS-ItalicMT"/>
                <a:cs typeface="QHNACC+TimesNewRomanPS-ItalicMT"/>
              </a:rPr>
              <a:t>x</a:t>
            </a:r>
            <a:r>
              <a:rPr sz="850" i="1" spc="114" dirty="0">
                <a:solidFill>
                  <a:srgbClr val="000000"/>
                </a:solidFill>
                <a:latin typeface="QHNACC+TimesNewRomanPS-ItalicMT"/>
                <a:cs typeface="QHNACC+TimesNewRomanPS-ItalicMT"/>
              </a:rPr>
              <a:t> </a:t>
            </a:r>
            <a:r>
              <a:rPr sz="850" dirty="0">
                <a:solidFill>
                  <a:srgbClr val="000000"/>
                </a:solidFill>
                <a:latin typeface="PJGUIU+TimesNewRomanPSMT"/>
                <a:cs typeface="PJGUIU+TimesNewRomanPSMT"/>
              </a:rPr>
              <a:t>)</a:t>
            </a:r>
          </a:p>
        </p:txBody>
      </p:sp>
      <p:sp>
        <p:nvSpPr>
          <p:cNvPr id="26" name="object 26"/>
          <p:cNvSpPr txBox="1"/>
          <p:nvPr/>
        </p:nvSpPr>
        <p:spPr>
          <a:xfrm>
            <a:off x="711088" y="2056930"/>
            <a:ext cx="125823" cy="162965"/>
          </a:xfrm>
          <a:prstGeom prst="rect">
            <a:avLst/>
          </a:prstGeom>
        </p:spPr>
        <p:txBody>
          <a:bodyPr vert="horz" wrap="square" lIns="0" tIns="0" rIns="0" bIns="0" rtlCol="0">
            <a:spAutoFit/>
          </a:bodyPr>
          <a:lstStyle/>
          <a:p>
            <a:pPr marL="0" marR="0">
              <a:lnSpc>
                <a:spcPts val="535"/>
              </a:lnSpc>
              <a:spcBef>
                <a:spcPts val="0"/>
              </a:spcBef>
              <a:spcAft>
                <a:spcPts val="0"/>
              </a:spcAft>
            </a:pPr>
            <a:r>
              <a:rPr sz="500" dirty="0">
                <a:solidFill>
                  <a:srgbClr val="000000"/>
                </a:solidFill>
                <a:latin typeface="PJGUIU+TimesNewRomanPSMT"/>
                <a:cs typeface="PJGUIU+TimesNewRomanPSMT"/>
              </a:rPr>
              <a:t>1</a:t>
            </a:r>
          </a:p>
        </p:txBody>
      </p:sp>
      <p:sp>
        <p:nvSpPr>
          <p:cNvPr id="27" name="object 27"/>
          <p:cNvSpPr txBox="1"/>
          <p:nvPr/>
        </p:nvSpPr>
        <p:spPr>
          <a:xfrm>
            <a:off x="1097187" y="2056930"/>
            <a:ext cx="125823" cy="162965"/>
          </a:xfrm>
          <a:prstGeom prst="rect">
            <a:avLst/>
          </a:prstGeom>
        </p:spPr>
        <p:txBody>
          <a:bodyPr vert="horz" wrap="square" lIns="0" tIns="0" rIns="0" bIns="0" rtlCol="0">
            <a:spAutoFit/>
          </a:bodyPr>
          <a:lstStyle/>
          <a:p>
            <a:pPr marL="0" marR="0">
              <a:lnSpc>
                <a:spcPts val="535"/>
              </a:lnSpc>
              <a:spcBef>
                <a:spcPts val="0"/>
              </a:spcBef>
              <a:spcAft>
                <a:spcPts val="0"/>
              </a:spcAft>
            </a:pPr>
            <a:r>
              <a:rPr sz="500" dirty="0">
                <a:solidFill>
                  <a:srgbClr val="000000"/>
                </a:solidFill>
                <a:latin typeface="PJGUIU+TimesNewRomanPSMT"/>
                <a:cs typeface="PJGUIU+TimesNewRomanPSMT"/>
              </a:rPr>
              <a:t>2</a:t>
            </a:r>
          </a:p>
        </p:txBody>
      </p:sp>
      <p:sp>
        <p:nvSpPr>
          <p:cNvPr id="28" name="object 28"/>
          <p:cNvSpPr txBox="1"/>
          <p:nvPr/>
        </p:nvSpPr>
        <p:spPr>
          <a:xfrm>
            <a:off x="1433396" y="2056930"/>
            <a:ext cx="125823" cy="162965"/>
          </a:xfrm>
          <a:prstGeom prst="rect">
            <a:avLst/>
          </a:prstGeom>
        </p:spPr>
        <p:txBody>
          <a:bodyPr vert="horz" wrap="square" lIns="0" tIns="0" rIns="0" bIns="0" rtlCol="0">
            <a:spAutoFit/>
          </a:bodyPr>
          <a:lstStyle/>
          <a:p>
            <a:pPr marL="0" marR="0">
              <a:lnSpc>
                <a:spcPts val="535"/>
              </a:lnSpc>
              <a:spcBef>
                <a:spcPts val="0"/>
              </a:spcBef>
              <a:spcAft>
                <a:spcPts val="0"/>
              </a:spcAft>
            </a:pPr>
            <a:r>
              <a:rPr sz="500" dirty="0">
                <a:solidFill>
                  <a:srgbClr val="000000"/>
                </a:solidFill>
                <a:latin typeface="PJGUIU+TimesNewRomanPSMT"/>
                <a:cs typeface="PJGUIU+TimesNewRomanPSMT"/>
              </a:rPr>
              <a:t>1</a:t>
            </a:r>
          </a:p>
        </p:txBody>
      </p:sp>
      <p:sp>
        <p:nvSpPr>
          <p:cNvPr id="29" name="object 29"/>
          <p:cNvSpPr txBox="1"/>
          <p:nvPr/>
        </p:nvSpPr>
        <p:spPr>
          <a:xfrm>
            <a:off x="1819494" y="2056930"/>
            <a:ext cx="125823" cy="162965"/>
          </a:xfrm>
          <a:prstGeom prst="rect">
            <a:avLst/>
          </a:prstGeom>
        </p:spPr>
        <p:txBody>
          <a:bodyPr vert="horz" wrap="square" lIns="0" tIns="0" rIns="0" bIns="0" rtlCol="0">
            <a:spAutoFit/>
          </a:bodyPr>
          <a:lstStyle/>
          <a:p>
            <a:pPr marL="0" marR="0">
              <a:lnSpc>
                <a:spcPts val="535"/>
              </a:lnSpc>
              <a:spcBef>
                <a:spcPts val="0"/>
              </a:spcBef>
              <a:spcAft>
                <a:spcPts val="0"/>
              </a:spcAft>
            </a:pPr>
            <a:r>
              <a:rPr sz="500" dirty="0">
                <a:solidFill>
                  <a:srgbClr val="000000"/>
                </a:solidFill>
                <a:latin typeface="PJGUIU+TimesNewRomanPSMT"/>
                <a:cs typeface="PJGUIU+TimesNewRomanPSMT"/>
              </a:rPr>
              <a:t>2</a:t>
            </a:r>
          </a:p>
        </p:txBody>
      </p:sp>
      <p:sp>
        <p:nvSpPr>
          <p:cNvPr id="30" name="object 30"/>
          <p:cNvSpPr txBox="1"/>
          <p:nvPr/>
        </p:nvSpPr>
        <p:spPr>
          <a:xfrm>
            <a:off x="2155703" y="2056930"/>
            <a:ext cx="125823" cy="162965"/>
          </a:xfrm>
          <a:prstGeom prst="rect">
            <a:avLst/>
          </a:prstGeom>
        </p:spPr>
        <p:txBody>
          <a:bodyPr vert="horz" wrap="square" lIns="0" tIns="0" rIns="0" bIns="0" rtlCol="0">
            <a:spAutoFit/>
          </a:bodyPr>
          <a:lstStyle/>
          <a:p>
            <a:pPr marL="0" marR="0">
              <a:lnSpc>
                <a:spcPts val="535"/>
              </a:lnSpc>
              <a:spcBef>
                <a:spcPts val="0"/>
              </a:spcBef>
              <a:spcAft>
                <a:spcPts val="0"/>
              </a:spcAft>
            </a:pPr>
            <a:r>
              <a:rPr sz="500" dirty="0">
                <a:solidFill>
                  <a:srgbClr val="000000"/>
                </a:solidFill>
                <a:latin typeface="PJGUIU+TimesNewRomanPSMT"/>
                <a:cs typeface="PJGUIU+TimesNewRomanPSMT"/>
              </a:rPr>
              <a:t>1</a:t>
            </a:r>
          </a:p>
        </p:txBody>
      </p:sp>
      <p:sp>
        <p:nvSpPr>
          <p:cNvPr id="31" name="object 31"/>
          <p:cNvSpPr txBox="1"/>
          <p:nvPr/>
        </p:nvSpPr>
        <p:spPr>
          <a:xfrm>
            <a:off x="2541802" y="2056930"/>
            <a:ext cx="125823" cy="162965"/>
          </a:xfrm>
          <a:prstGeom prst="rect">
            <a:avLst/>
          </a:prstGeom>
        </p:spPr>
        <p:txBody>
          <a:bodyPr vert="horz" wrap="square" lIns="0" tIns="0" rIns="0" bIns="0" rtlCol="0">
            <a:spAutoFit/>
          </a:bodyPr>
          <a:lstStyle/>
          <a:p>
            <a:pPr marL="0" marR="0">
              <a:lnSpc>
                <a:spcPts val="535"/>
              </a:lnSpc>
              <a:spcBef>
                <a:spcPts val="0"/>
              </a:spcBef>
              <a:spcAft>
                <a:spcPts val="0"/>
              </a:spcAft>
            </a:pPr>
            <a:r>
              <a:rPr sz="500" dirty="0">
                <a:solidFill>
                  <a:srgbClr val="000000"/>
                </a:solidFill>
                <a:latin typeface="PJGUIU+TimesNewRomanPSMT"/>
                <a:cs typeface="PJGUIU+TimesNewRomanPSMT"/>
              </a:rPr>
              <a:t>2</a:t>
            </a:r>
          </a:p>
        </p:txBody>
      </p:sp>
      <p:sp>
        <p:nvSpPr>
          <p:cNvPr id="32" name="object 32"/>
          <p:cNvSpPr txBox="1"/>
          <p:nvPr/>
        </p:nvSpPr>
        <p:spPr>
          <a:xfrm>
            <a:off x="2878274" y="2056930"/>
            <a:ext cx="125823" cy="162965"/>
          </a:xfrm>
          <a:prstGeom prst="rect">
            <a:avLst/>
          </a:prstGeom>
        </p:spPr>
        <p:txBody>
          <a:bodyPr vert="horz" wrap="square" lIns="0" tIns="0" rIns="0" bIns="0" rtlCol="0">
            <a:spAutoFit/>
          </a:bodyPr>
          <a:lstStyle/>
          <a:p>
            <a:pPr marL="0" marR="0">
              <a:lnSpc>
                <a:spcPts val="535"/>
              </a:lnSpc>
              <a:spcBef>
                <a:spcPts val="0"/>
              </a:spcBef>
              <a:spcAft>
                <a:spcPts val="0"/>
              </a:spcAft>
            </a:pPr>
            <a:r>
              <a:rPr sz="500" dirty="0">
                <a:solidFill>
                  <a:srgbClr val="000000"/>
                </a:solidFill>
                <a:latin typeface="PJGUIU+TimesNewRomanPSMT"/>
                <a:cs typeface="PJGUIU+TimesNewRomanPSMT"/>
              </a:rPr>
              <a:t>1</a:t>
            </a:r>
          </a:p>
        </p:txBody>
      </p:sp>
      <p:sp>
        <p:nvSpPr>
          <p:cNvPr id="33" name="object 33"/>
          <p:cNvSpPr txBox="1"/>
          <p:nvPr/>
        </p:nvSpPr>
        <p:spPr>
          <a:xfrm>
            <a:off x="3264109" y="2056930"/>
            <a:ext cx="125823" cy="162965"/>
          </a:xfrm>
          <a:prstGeom prst="rect">
            <a:avLst/>
          </a:prstGeom>
        </p:spPr>
        <p:txBody>
          <a:bodyPr vert="horz" wrap="square" lIns="0" tIns="0" rIns="0" bIns="0" rtlCol="0">
            <a:spAutoFit/>
          </a:bodyPr>
          <a:lstStyle/>
          <a:p>
            <a:pPr marL="0" marR="0">
              <a:lnSpc>
                <a:spcPts val="535"/>
              </a:lnSpc>
              <a:spcBef>
                <a:spcPts val="0"/>
              </a:spcBef>
              <a:spcAft>
                <a:spcPts val="0"/>
              </a:spcAft>
            </a:pPr>
            <a:r>
              <a:rPr sz="500" dirty="0">
                <a:solidFill>
                  <a:srgbClr val="000000"/>
                </a:solidFill>
                <a:latin typeface="PJGUIU+TimesNewRomanPSMT"/>
                <a:cs typeface="PJGUIU+TimesNewRomanPSMT"/>
              </a:rPr>
              <a:t>2</a:t>
            </a:r>
          </a:p>
        </p:txBody>
      </p:sp>
      <mc:AlternateContent xmlns:mc="http://schemas.openxmlformats.org/markup-compatibility/2006" xmlns:a14="http://schemas.microsoft.com/office/drawing/2010/main">
        <mc:Choice Requires="a14">
          <p:sp>
            <p:nvSpPr>
              <p:cNvPr id="37" name="矩形 36"/>
              <p:cNvSpPr/>
              <p:nvPr/>
            </p:nvSpPr>
            <p:spPr>
              <a:xfrm>
                <a:off x="557796" y="1269344"/>
                <a:ext cx="1514710" cy="3735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800" i="1">
                          <a:solidFill>
                            <a:prstClr val="black"/>
                          </a:solidFill>
                          <a:latin typeface="Cambria Math" panose="02040503050406030204" pitchFamily="18" charset="0"/>
                        </a:rPr>
                        <m:t>𝑃</m:t>
                      </m:r>
                      <m:d>
                        <m:dPr>
                          <m:ctrlPr>
                            <a:rPr lang="en-US" altLang="zh-CN" sz="800" i="1">
                              <a:solidFill>
                                <a:prstClr val="black"/>
                              </a:solidFill>
                              <a:latin typeface="Cambria Math" panose="02040503050406030204" pitchFamily="18" charset="0"/>
                            </a:rPr>
                          </m:ctrlPr>
                        </m:dPr>
                        <m:e>
                          <m:sSub>
                            <m:sSubPr>
                              <m:ctrlPr>
                                <a:rPr lang="en-US" altLang="zh-CN" sz="800" i="1">
                                  <a:solidFill>
                                    <a:prstClr val="black"/>
                                  </a:solidFill>
                                  <a:latin typeface="Cambria Math" panose="02040503050406030204" pitchFamily="18" charset="0"/>
                                </a:rPr>
                              </m:ctrlPr>
                            </m:sSubPr>
                            <m:e>
                              <m:r>
                                <a:rPr lang="en-US" altLang="zh-CN" sz="800" i="1">
                                  <a:solidFill>
                                    <a:prstClr val="black"/>
                                  </a:solidFill>
                                  <a:latin typeface="Cambria Math" panose="02040503050406030204" pitchFamily="18" charset="0"/>
                                </a:rPr>
                                <m:t>𝑥</m:t>
                              </m:r>
                            </m:e>
                            <m:sub>
                              <m:r>
                                <a:rPr lang="en-US" altLang="zh-CN" sz="800" i="1">
                                  <a:solidFill>
                                    <a:prstClr val="black"/>
                                  </a:solidFill>
                                  <a:latin typeface="Cambria Math" panose="02040503050406030204" pitchFamily="18" charset="0"/>
                                </a:rPr>
                                <m:t>1</m:t>
                              </m:r>
                            </m:sub>
                          </m:sSub>
                          <m:r>
                            <a:rPr lang="en-US" altLang="zh-CN" sz="800" i="1">
                              <a:solidFill>
                                <a:prstClr val="black"/>
                              </a:solidFill>
                              <a:latin typeface="Cambria Math" panose="02040503050406030204" pitchFamily="18" charset="0"/>
                            </a:rPr>
                            <m:t>&lt;</m:t>
                          </m:r>
                          <m:r>
                            <a:rPr lang="en-US" altLang="zh-CN" sz="800" i="1">
                              <a:solidFill>
                                <a:prstClr val="black"/>
                              </a:solidFill>
                              <a:latin typeface="Cambria Math" panose="02040503050406030204" pitchFamily="18" charset="0"/>
                            </a:rPr>
                            <m:t>𝑋</m:t>
                          </m:r>
                          <m:r>
                            <a:rPr lang="en-US" altLang="zh-CN" sz="800" i="1">
                              <a:solidFill>
                                <a:prstClr val="black"/>
                              </a:solidFill>
                              <a:latin typeface="Cambria Math" panose="02040503050406030204" pitchFamily="18" charset="0"/>
                            </a:rPr>
                            <m:t>&lt;</m:t>
                          </m:r>
                          <m:sSub>
                            <m:sSubPr>
                              <m:ctrlPr>
                                <a:rPr lang="en-US" altLang="zh-CN" sz="800" i="1">
                                  <a:solidFill>
                                    <a:prstClr val="black"/>
                                  </a:solidFill>
                                  <a:latin typeface="Cambria Math" panose="02040503050406030204" pitchFamily="18" charset="0"/>
                                </a:rPr>
                              </m:ctrlPr>
                            </m:sSubPr>
                            <m:e>
                              <m:r>
                                <a:rPr lang="en-US" altLang="zh-CN" sz="800" i="1">
                                  <a:solidFill>
                                    <a:prstClr val="black"/>
                                  </a:solidFill>
                                  <a:latin typeface="Cambria Math" panose="02040503050406030204" pitchFamily="18" charset="0"/>
                                </a:rPr>
                                <m:t>𝑥</m:t>
                              </m:r>
                            </m:e>
                            <m:sub>
                              <m:r>
                                <a:rPr lang="en-US" altLang="zh-CN" sz="800" i="1">
                                  <a:solidFill>
                                    <a:prstClr val="black"/>
                                  </a:solidFill>
                                  <a:latin typeface="Cambria Math" panose="02040503050406030204" pitchFamily="18" charset="0"/>
                                </a:rPr>
                                <m:t>2</m:t>
                              </m:r>
                            </m:sub>
                          </m:sSub>
                        </m:e>
                      </m:d>
                      <m:r>
                        <a:rPr lang="en-US" altLang="zh-CN" sz="800" i="1">
                          <a:solidFill>
                            <a:prstClr val="black"/>
                          </a:solidFill>
                          <a:latin typeface="Cambria Math" panose="02040503050406030204" pitchFamily="18" charset="0"/>
                        </a:rPr>
                        <m:t>=</m:t>
                      </m:r>
                      <m:nary>
                        <m:naryPr>
                          <m:ctrlPr>
                            <a:rPr lang="en-US" altLang="zh-CN" sz="800" i="1">
                              <a:solidFill>
                                <a:prstClr val="black"/>
                              </a:solidFill>
                              <a:latin typeface="Cambria Math" panose="02040503050406030204" pitchFamily="18" charset="0"/>
                            </a:rPr>
                          </m:ctrlPr>
                        </m:naryPr>
                        <m:sub>
                          <m:sSub>
                            <m:sSubPr>
                              <m:ctrlPr>
                                <a:rPr lang="en-US" altLang="zh-CN" sz="800" i="1">
                                  <a:solidFill>
                                    <a:prstClr val="black"/>
                                  </a:solidFill>
                                  <a:latin typeface="Cambria Math" panose="02040503050406030204" pitchFamily="18" charset="0"/>
                                </a:rPr>
                              </m:ctrlPr>
                            </m:sSubPr>
                            <m:e>
                              <m:r>
                                <a:rPr lang="en-US" altLang="zh-CN" sz="800" i="1">
                                  <a:solidFill>
                                    <a:prstClr val="black"/>
                                  </a:solidFill>
                                  <a:latin typeface="Cambria Math" panose="02040503050406030204" pitchFamily="18" charset="0"/>
                                </a:rPr>
                                <m:t>𝑥</m:t>
                              </m:r>
                            </m:e>
                            <m:sub>
                              <m:r>
                                <a:rPr lang="en-US" altLang="zh-CN" sz="800" i="1">
                                  <a:solidFill>
                                    <a:prstClr val="black"/>
                                  </a:solidFill>
                                  <a:latin typeface="Cambria Math" panose="02040503050406030204" pitchFamily="18" charset="0"/>
                                </a:rPr>
                                <m:t>1</m:t>
                              </m:r>
                            </m:sub>
                          </m:sSub>
                        </m:sub>
                        <m:sup>
                          <m:sSub>
                            <m:sSubPr>
                              <m:ctrlPr>
                                <a:rPr lang="en-US" altLang="zh-CN" sz="800" i="1">
                                  <a:solidFill>
                                    <a:prstClr val="black"/>
                                  </a:solidFill>
                                  <a:latin typeface="Cambria Math" panose="02040503050406030204" pitchFamily="18" charset="0"/>
                                </a:rPr>
                              </m:ctrlPr>
                            </m:sSubPr>
                            <m:e>
                              <m:r>
                                <a:rPr lang="en-US" altLang="zh-CN" sz="800" i="1">
                                  <a:solidFill>
                                    <a:prstClr val="black"/>
                                  </a:solidFill>
                                  <a:latin typeface="Cambria Math" panose="02040503050406030204" pitchFamily="18" charset="0"/>
                                </a:rPr>
                                <m:t>𝑥</m:t>
                              </m:r>
                            </m:e>
                            <m:sub>
                              <m:r>
                                <a:rPr lang="en-US" altLang="zh-CN" sz="800" i="1">
                                  <a:solidFill>
                                    <a:prstClr val="black"/>
                                  </a:solidFill>
                                  <a:latin typeface="Cambria Math" panose="02040503050406030204" pitchFamily="18" charset="0"/>
                                </a:rPr>
                                <m:t>2</m:t>
                              </m:r>
                            </m:sub>
                          </m:sSub>
                        </m:sup>
                        <m:e>
                          <m:r>
                            <a:rPr lang="en-US" altLang="zh-CN" sz="800" i="1">
                              <a:solidFill>
                                <a:prstClr val="black"/>
                              </a:solidFill>
                              <a:latin typeface="Cambria Math" panose="02040503050406030204" pitchFamily="18" charset="0"/>
                            </a:rPr>
                            <m:t>𝑓</m:t>
                          </m:r>
                          <m:d>
                            <m:dPr>
                              <m:ctrlPr>
                                <a:rPr lang="en-US" altLang="zh-CN" sz="800" i="1">
                                  <a:solidFill>
                                    <a:prstClr val="black"/>
                                  </a:solidFill>
                                  <a:latin typeface="Cambria Math" panose="02040503050406030204" pitchFamily="18" charset="0"/>
                                </a:rPr>
                              </m:ctrlPr>
                            </m:dPr>
                            <m:e>
                              <m:r>
                                <a:rPr lang="en-US" altLang="zh-CN" sz="800" i="1">
                                  <a:solidFill>
                                    <a:prstClr val="black"/>
                                  </a:solidFill>
                                  <a:latin typeface="Cambria Math" panose="02040503050406030204" pitchFamily="18" charset="0"/>
                                </a:rPr>
                                <m:t>𝑥</m:t>
                              </m:r>
                            </m:e>
                          </m:d>
                          <m:r>
                            <a:rPr lang="en-US" altLang="zh-CN" sz="800" i="1">
                              <a:solidFill>
                                <a:prstClr val="black"/>
                              </a:solidFill>
                              <a:latin typeface="Cambria Math" panose="02040503050406030204" pitchFamily="18" charset="0"/>
                            </a:rPr>
                            <m:t>𝑑𝑥</m:t>
                          </m:r>
                        </m:e>
                      </m:nary>
                    </m:oMath>
                  </m:oMathPara>
                </a14:m>
                <a:endParaRPr lang="zh-CN" altLang="en-US" sz="800" dirty="0"/>
              </a:p>
            </p:txBody>
          </p:sp>
        </mc:Choice>
        <mc:Fallback xmlns="">
          <p:sp>
            <p:nvSpPr>
              <p:cNvPr id="37" name="矩形 36"/>
              <p:cNvSpPr>
                <a:spLocks noRot="1" noChangeAspect="1" noMove="1" noResize="1" noEditPoints="1" noAdjustHandles="1" noChangeArrowheads="1" noChangeShapeType="1" noTextEdit="1"/>
              </p:cNvSpPr>
              <p:nvPr/>
            </p:nvSpPr>
            <p:spPr>
              <a:xfrm>
                <a:off x="557796" y="1269344"/>
                <a:ext cx="1514710" cy="373500"/>
              </a:xfrm>
              <a:prstGeom prst="rect">
                <a:avLst/>
              </a:prstGeom>
              <a:blipFill rotWithShape="0">
                <a:blip r:embed="rId3"/>
                <a:stretch>
                  <a:fillRect t="-129508" r="-9274" b="-185246"/>
                </a:stretch>
              </a:blipFill>
            </p:spPr>
            <p:txBody>
              <a:bodyPr/>
              <a:lstStyle/>
              <a:p>
                <a:r>
                  <a:rPr lang="zh-CN" altLang="en-US">
                    <a:noFill/>
                  </a:rPr>
                  <a:t> </a:t>
                </a:r>
                <a:endParaRPr lang="zh-CN" altLang="en-US">
                  <a:noFill/>
                </a:endParaRPr>
              </a:p>
            </p:txBody>
          </p:sp>
        </mc:Fallback>
      </mc:AlternateContent>
      <p:sp>
        <p:nvSpPr>
          <p:cNvPr id="38" name="文本框 37"/>
          <p:cNvSpPr txBox="1"/>
          <p:nvPr/>
        </p:nvSpPr>
        <p:spPr>
          <a:xfrm>
            <a:off x="457315" y="1334537"/>
            <a:ext cx="514708" cy="230832"/>
          </a:xfrm>
          <a:prstGeom prst="rect">
            <a:avLst/>
          </a:prstGeom>
          <a:noFill/>
        </p:spPr>
        <p:txBody>
          <a:bodyPr wrap="square" rtlCol="0">
            <a:spAutoFit/>
          </a:bodyPr>
          <a:lstStyle/>
          <a:p>
            <a:r>
              <a:rPr lang="en-US" altLang="zh-CN" sz="900" dirty="0"/>
              <a:t>2.</a:t>
            </a:r>
            <a:endParaRPr lang="zh-CN" altLang="en-US" sz="9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96358" y="119945"/>
            <a:ext cx="3156076" cy="269304"/>
          </a:xfrm>
          <a:prstGeom prst="rect">
            <a:avLst/>
          </a:prstGeom>
        </p:spPr>
        <p:txBody>
          <a:bodyPr vert="horz" wrap="square" lIns="0" tIns="0" rIns="0" bIns="0" rtlCol="0">
            <a:spAutoFit/>
          </a:bodyPr>
          <a:lstStyle/>
          <a:p>
            <a:pPr marL="0" marR="0">
              <a:lnSpc>
                <a:spcPts val="1060"/>
              </a:lnSpc>
              <a:spcBef>
                <a:spcPts val="0"/>
              </a:spcBef>
              <a:spcAft>
                <a:spcPts val="0"/>
              </a:spcAft>
            </a:pPr>
            <a:r>
              <a:rPr lang="en-US" altLang="zh-CN" sz="950" spc="10" dirty="0">
                <a:latin typeface="KaiTi" panose="02010609060101010101" pitchFamily="49" charset="-122"/>
                <a:ea typeface="KaiTi" panose="02010609060101010101" pitchFamily="49" charset="-122"/>
                <a:cs typeface="SimSun"/>
              </a:rPr>
              <a:t>3</a:t>
            </a:r>
            <a:r>
              <a:rPr lang="zh-CN" altLang="en-US" sz="950" spc="10" dirty="0">
                <a:latin typeface="KaiTi" panose="02010609060101010101" pitchFamily="49" charset="-122"/>
                <a:ea typeface="KaiTi" panose="02010609060101010101" pitchFamily="49" charset="-122"/>
                <a:cs typeface="SimSun"/>
              </a:rPr>
              <a:t>、</a:t>
            </a:r>
            <a:r>
              <a:rPr sz="950" spc="10" dirty="0" err="1">
                <a:latin typeface="KaiTi" panose="02010609060101010101" pitchFamily="49" charset="-122"/>
                <a:ea typeface="KaiTi" panose="02010609060101010101" pitchFamily="49" charset="-122"/>
                <a:cs typeface="SimSun"/>
              </a:rPr>
              <a:t>累积分布函数</a:t>
            </a:r>
            <a:r>
              <a:rPr sz="950" dirty="0">
                <a:latin typeface="+mn-ea"/>
                <a:cs typeface="IFFBPT+TimesNewRomanPS-BoldMT"/>
              </a:rPr>
              <a:t>(cumulative distribution function ,</a:t>
            </a:r>
          </a:p>
          <a:p>
            <a:pPr marL="0" marR="0">
              <a:lnSpc>
                <a:spcPts val="1030"/>
              </a:lnSpc>
              <a:spcBef>
                <a:spcPts val="0"/>
              </a:spcBef>
              <a:spcAft>
                <a:spcPts val="0"/>
              </a:spcAft>
            </a:pPr>
            <a:r>
              <a:rPr sz="950" dirty="0">
                <a:latin typeface="+mn-ea"/>
                <a:cs typeface="IFFBPT+TimesNewRomanPS-BoldMT"/>
              </a:rPr>
              <a:t>CDF)</a:t>
            </a:r>
          </a:p>
        </p:txBody>
      </p:sp>
      <p:sp>
        <p:nvSpPr>
          <p:cNvPr id="4" name="object 4"/>
          <p:cNvSpPr txBox="1"/>
          <p:nvPr/>
        </p:nvSpPr>
        <p:spPr>
          <a:xfrm>
            <a:off x="583456" y="403817"/>
            <a:ext cx="646216" cy="256480"/>
          </a:xfrm>
          <a:prstGeom prst="rect">
            <a:avLst/>
          </a:prstGeom>
        </p:spPr>
        <p:txBody>
          <a:bodyPr vert="horz" wrap="square" lIns="0" tIns="0" rIns="0" bIns="0" rtlCol="0">
            <a:spAutoFit/>
          </a:bodyPr>
          <a:lstStyle/>
          <a:p>
            <a:pPr marL="0" marR="0">
              <a:lnSpc>
                <a:spcPts val="955"/>
              </a:lnSpc>
              <a:spcBef>
                <a:spcPts val="0"/>
              </a:spcBef>
              <a:spcAft>
                <a:spcPts val="0"/>
              </a:spcAft>
            </a:pPr>
            <a:endParaRPr lang="en-US" sz="950" spc="10" dirty="0">
              <a:solidFill>
                <a:srgbClr val="000000"/>
              </a:solidFill>
              <a:latin typeface="SimSun"/>
              <a:cs typeface="SimSun"/>
            </a:endParaRPr>
          </a:p>
          <a:p>
            <a:pPr marL="0" marR="0">
              <a:lnSpc>
                <a:spcPts val="955"/>
              </a:lnSpc>
              <a:spcBef>
                <a:spcPts val="0"/>
              </a:spcBef>
              <a:spcAft>
                <a:spcPts val="0"/>
              </a:spcAft>
            </a:pPr>
            <a:r>
              <a:rPr sz="950" spc="10" dirty="0" err="1">
                <a:solidFill>
                  <a:srgbClr val="000000"/>
                </a:solidFill>
                <a:latin typeface="SimSun"/>
                <a:cs typeface="SimSun"/>
              </a:rPr>
              <a:t>定义如下</a:t>
            </a:r>
            <a:r>
              <a:rPr sz="950" spc="10" dirty="0">
                <a:solidFill>
                  <a:srgbClr val="000000"/>
                </a:solidFill>
                <a:latin typeface="SimSun"/>
                <a:cs typeface="SimSun"/>
              </a:rPr>
              <a:t>：</a:t>
            </a:r>
          </a:p>
        </p:txBody>
      </p:sp>
      <mc:AlternateContent xmlns:mc="http://schemas.openxmlformats.org/markup-compatibility/2006" xmlns:a14="http://schemas.microsoft.com/office/drawing/2010/main">
        <mc:Choice Requires="a14">
          <p:sp>
            <p:nvSpPr>
              <p:cNvPr id="5" name="object 5"/>
              <p:cNvSpPr txBox="1"/>
              <p:nvPr/>
            </p:nvSpPr>
            <p:spPr>
              <a:xfrm>
                <a:off x="1229672" y="504665"/>
                <a:ext cx="891465" cy="141064"/>
              </a:xfrm>
              <a:prstGeom prst="rect">
                <a:avLst/>
              </a:prstGeom>
            </p:spPr>
            <p:txBody>
              <a:bodyPr vert="horz" wrap="square" lIns="0" tIns="0" rIns="0" bIns="0" rtlCol="0">
                <a:spAutoFit/>
              </a:bodyPr>
              <a:lstStyle/>
              <a:p>
                <a:pPr marL="0" marR="0">
                  <a:lnSpc>
                    <a:spcPts val="1060"/>
                  </a:lnSpc>
                  <a:spcBef>
                    <a:spcPts val="0"/>
                  </a:spcBef>
                  <a:spcAft>
                    <a:spcPts val="0"/>
                  </a:spcAft>
                </a:pPr>
                <a14:m>
                  <m:oMathPara xmlns:m="http://schemas.openxmlformats.org/officeDocument/2006/math">
                    <m:oMathParaPr>
                      <m:jc m:val="centerGroup"/>
                    </m:oMathParaPr>
                    <m:oMath xmlns:m="http://schemas.openxmlformats.org/officeDocument/2006/math">
                      <m:r>
                        <a:rPr lang="zh-CN" altLang="en-US" sz="950" i="1" dirty="0" smtClean="0">
                          <a:solidFill>
                            <a:srgbClr val="000000"/>
                          </a:solidFill>
                          <a:latin typeface="Cambria Math" panose="02040503050406030204" pitchFamily="18" charset="0"/>
                          <a:cs typeface="IFFBPT+TimesNewRomanPS-BoldMT"/>
                        </a:rPr>
                        <m:t>𝐹</m:t>
                      </m:r>
                      <m:r>
                        <a:rPr lang="en-US" altLang="zh-CN" sz="950" i="1" dirty="0">
                          <a:solidFill>
                            <a:srgbClr val="000000"/>
                          </a:solidFill>
                          <a:latin typeface="Cambria Math" panose="02040503050406030204" pitchFamily="18" charset="0"/>
                          <a:cs typeface="IFFBPT+TimesNewRomanPS-BoldMT"/>
                        </a:rPr>
                        <m:t>(</m:t>
                      </m:r>
                      <m:r>
                        <a:rPr lang="en-US" altLang="zh-CN" sz="950" i="1" dirty="0">
                          <a:solidFill>
                            <a:srgbClr val="000000"/>
                          </a:solidFill>
                          <a:latin typeface="Cambria Math" panose="02040503050406030204" pitchFamily="18" charset="0"/>
                          <a:cs typeface="IFFBPT+TimesNewRomanPS-BoldMT"/>
                        </a:rPr>
                        <m:t>𝑥</m:t>
                      </m:r>
                      <m:r>
                        <a:rPr lang="en-US" altLang="zh-CN" sz="950" i="1" dirty="0">
                          <a:solidFill>
                            <a:srgbClr val="000000"/>
                          </a:solidFill>
                          <a:latin typeface="Cambria Math" panose="02040503050406030204" pitchFamily="18" charset="0"/>
                          <a:cs typeface="IFFBPT+TimesNewRomanPS-BoldMT"/>
                        </a:rPr>
                        <m:t>)=</m:t>
                      </m:r>
                      <m:r>
                        <a:rPr lang="en-US" altLang="zh-CN" sz="950" i="1" dirty="0">
                          <a:solidFill>
                            <a:srgbClr val="000000"/>
                          </a:solidFill>
                          <a:latin typeface="Cambria Math" panose="02040503050406030204" pitchFamily="18" charset="0"/>
                          <a:cs typeface="IFFBPT+TimesNewRomanPS-BoldMT"/>
                        </a:rPr>
                        <m:t>𝑃</m:t>
                      </m:r>
                      <m:r>
                        <a:rPr lang="en-US" altLang="zh-CN" sz="950" i="1" dirty="0">
                          <a:solidFill>
                            <a:srgbClr val="000000"/>
                          </a:solidFill>
                          <a:latin typeface="Cambria Math" panose="02040503050406030204" pitchFamily="18" charset="0"/>
                          <a:cs typeface="IFFBPT+TimesNewRomanPS-BoldMT"/>
                        </a:rPr>
                        <m:t>(</m:t>
                      </m:r>
                      <m:r>
                        <a:rPr lang="en-US" altLang="zh-CN" sz="950" i="1" dirty="0">
                          <a:solidFill>
                            <a:srgbClr val="000000"/>
                          </a:solidFill>
                          <a:latin typeface="Cambria Math" panose="02040503050406030204" pitchFamily="18" charset="0"/>
                          <a:cs typeface="IFFBPT+TimesNewRomanPS-BoldMT"/>
                        </a:rPr>
                        <m:t>𝑋</m:t>
                      </m:r>
                      <m:r>
                        <a:rPr lang="zh-CN" altLang="en-US" sz="950" i="1" spc="10" dirty="0">
                          <a:solidFill>
                            <a:srgbClr val="000000"/>
                          </a:solidFill>
                          <a:latin typeface="Cambria Math" panose="02040503050406030204" pitchFamily="18" charset="0"/>
                          <a:cs typeface="SimSun"/>
                        </a:rPr>
                        <m:t>≤</m:t>
                      </m:r>
                      <m:r>
                        <a:rPr lang="zh-CN" altLang="en-US" sz="950" i="1" dirty="0">
                          <a:solidFill>
                            <a:srgbClr val="000000"/>
                          </a:solidFill>
                          <a:latin typeface="Cambria Math" panose="02040503050406030204" pitchFamily="18" charset="0"/>
                          <a:cs typeface="IFFBPT+TimesNewRomanPS-BoldMT"/>
                        </a:rPr>
                        <m:t>𝑥</m:t>
                      </m:r>
                      <m:r>
                        <a:rPr lang="en-US" altLang="zh-CN" sz="950" i="1" dirty="0">
                          <a:solidFill>
                            <a:srgbClr val="000000"/>
                          </a:solidFill>
                          <a:latin typeface="Cambria Math" panose="02040503050406030204" pitchFamily="18" charset="0"/>
                          <a:cs typeface="IFFBPT+TimesNewRomanPS-BoldMT"/>
                        </a:rPr>
                        <m:t>)</m:t>
                      </m:r>
                    </m:oMath>
                  </m:oMathPara>
                </a14:m>
                <a:endParaRPr sz="950" dirty="0">
                  <a:solidFill>
                    <a:srgbClr val="000000"/>
                  </a:solidFill>
                  <a:latin typeface="IFFBPT+TimesNewRomanPS-BoldMT"/>
                  <a:cs typeface="IFFBPT+TimesNewRomanPS-BoldMT"/>
                </a:endParaRPr>
              </a:p>
            </p:txBody>
          </p:sp>
        </mc:Choice>
        <mc:Fallback xmlns="">
          <p:sp>
            <p:nvSpPr>
              <p:cNvPr id="5" name="object 5"/>
              <p:cNvSpPr txBox="1">
                <a:spLocks noRot="1" noChangeAspect="1" noMove="1" noResize="1" noEditPoints="1" noAdjustHandles="1" noChangeArrowheads="1" noChangeShapeType="1" noTextEdit="1"/>
              </p:cNvSpPr>
              <p:nvPr/>
            </p:nvSpPr>
            <p:spPr>
              <a:xfrm>
                <a:off x="1229672" y="504665"/>
                <a:ext cx="891465" cy="141064"/>
              </a:xfrm>
              <a:prstGeom prst="rect">
                <a:avLst/>
              </a:prstGeom>
              <a:blipFill>
                <a:blip r:embed="rId2"/>
                <a:stretch>
                  <a:fillRect l="-4167" r="-5556" b="-4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object 6"/>
              <p:cNvSpPr txBox="1"/>
              <p:nvPr/>
            </p:nvSpPr>
            <p:spPr>
              <a:xfrm>
                <a:off x="463381" y="937299"/>
                <a:ext cx="3321219" cy="141064"/>
              </a:xfrm>
              <a:prstGeom prst="rect">
                <a:avLst/>
              </a:prstGeom>
            </p:spPr>
            <p:txBody>
              <a:bodyPr vert="horz" wrap="square" lIns="0" tIns="0" rIns="0" bIns="0" rtlCol="0">
                <a:spAutoFit/>
              </a:bodyPr>
              <a:lstStyle/>
              <a:p>
                <a:pPr marL="0" marR="0">
                  <a:lnSpc>
                    <a:spcPts val="1060"/>
                  </a:lnSpc>
                  <a:spcBef>
                    <a:spcPts val="0"/>
                  </a:spcBef>
                  <a:spcAft>
                    <a:spcPts val="0"/>
                  </a:spcAft>
                </a:pPr>
                <a:r>
                  <a:rPr sz="950" dirty="0">
                    <a:solidFill>
                      <a:srgbClr val="000000"/>
                    </a:solidFill>
                    <a:latin typeface="SimSun"/>
                    <a:cs typeface="SimSun"/>
                  </a:rPr>
                  <a:t>其中，</a:t>
                </a:r>
                <a14:m>
                  <m:oMath xmlns:m="http://schemas.openxmlformats.org/officeDocument/2006/math">
                    <m:r>
                      <a:rPr lang="zh-CN" altLang="en-US" sz="950" i="1" dirty="0" smtClean="0">
                        <a:solidFill>
                          <a:srgbClr val="000000"/>
                        </a:solidFill>
                        <a:latin typeface="Cambria Math" panose="02040503050406030204" pitchFamily="18" charset="0"/>
                        <a:cs typeface="IFFBPT+TimesNewRomanPS-BoldMT"/>
                      </a:rPr>
                      <m:t>𝑃</m:t>
                    </m:r>
                    <m:r>
                      <a:rPr lang="en-US" altLang="zh-CN" sz="950" i="1" dirty="0">
                        <a:solidFill>
                          <a:srgbClr val="000000"/>
                        </a:solidFill>
                        <a:latin typeface="Cambria Math" panose="02040503050406030204" pitchFamily="18" charset="0"/>
                        <a:cs typeface="IFFBPT+TimesNewRomanPS-BoldMT"/>
                      </a:rPr>
                      <m:t>(</m:t>
                    </m:r>
                    <m:r>
                      <a:rPr lang="en-US" altLang="zh-CN" sz="950" i="1" dirty="0">
                        <a:solidFill>
                          <a:srgbClr val="000000"/>
                        </a:solidFill>
                        <a:latin typeface="Cambria Math" panose="02040503050406030204" pitchFamily="18" charset="0"/>
                        <a:cs typeface="IFFBPT+TimesNewRomanPS-BoldMT"/>
                      </a:rPr>
                      <m:t>𝑋</m:t>
                    </m:r>
                    <m:r>
                      <a:rPr lang="zh-CN" altLang="en-US" sz="950" i="1" spc="10" dirty="0">
                        <a:solidFill>
                          <a:srgbClr val="000000"/>
                        </a:solidFill>
                        <a:latin typeface="Cambria Math" panose="02040503050406030204" pitchFamily="18" charset="0"/>
                        <a:cs typeface="SimSun"/>
                      </a:rPr>
                      <m:t>≤</m:t>
                    </m:r>
                    <m:r>
                      <a:rPr lang="zh-CN" altLang="en-US" sz="950" i="1" dirty="0">
                        <a:solidFill>
                          <a:srgbClr val="000000"/>
                        </a:solidFill>
                        <a:latin typeface="Cambria Math" panose="02040503050406030204" pitchFamily="18" charset="0"/>
                        <a:cs typeface="IFFBPT+TimesNewRomanPS-BoldMT"/>
                      </a:rPr>
                      <m:t>𝑥</m:t>
                    </m:r>
                    <m:r>
                      <a:rPr lang="en-US" altLang="zh-CN" sz="950" i="1" dirty="0">
                        <a:solidFill>
                          <a:srgbClr val="000000"/>
                        </a:solidFill>
                        <a:latin typeface="Cambria Math" panose="02040503050406030204" pitchFamily="18" charset="0"/>
                        <a:cs typeface="IFFBPT+TimesNewRomanPS-BoldMT"/>
                      </a:rPr>
                      <m:t>)</m:t>
                    </m:r>
                  </m:oMath>
                </a14:m>
                <a:r>
                  <a:rPr sz="950" dirty="0">
                    <a:solidFill>
                      <a:srgbClr val="000000"/>
                    </a:solidFill>
                    <a:latin typeface="SimSun"/>
                    <a:cs typeface="SimSun"/>
                  </a:rPr>
                  <a:t>表示随机变量</a:t>
                </a:r>
                <a14:m>
                  <m:oMath xmlns:m="http://schemas.openxmlformats.org/officeDocument/2006/math">
                    <m:r>
                      <a:rPr lang="zh-CN" altLang="en-US" sz="950" i="1" dirty="0" smtClean="0">
                        <a:solidFill>
                          <a:srgbClr val="000000"/>
                        </a:solidFill>
                        <a:latin typeface="Cambria Math" panose="02040503050406030204" pitchFamily="18" charset="0"/>
                        <a:cs typeface="IFFBPT+TimesNewRomanPS-BoldMT"/>
                      </a:rPr>
                      <m:t>𝑋</m:t>
                    </m:r>
                  </m:oMath>
                </a14:m>
                <a:r>
                  <a:rPr sz="950" spc="10" dirty="0">
                    <a:solidFill>
                      <a:srgbClr val="000000"/>
                    </a:solidFill>
                    <a:latin typeface="SimSun"/>
                    <a:cs typeface="SimSun"/>
                  </a:rPr>
                  <a:t>取小于或等于</a:t>
                </a:r>
                <a14:m>
                  <m:oMath xmlns:m="http://schemas.openxmlformats.org/officeDocument/2006/math">
                    <m:r>
                      <a:rPr lang="zh-CN" altLang="en-US" sz="950" i="1" dirty="0" smtClean="0">
                        <a:solidFill>
                          <a:srgbClr val="000000"/>
                        </a:solidFill>
                        <a:latin typeface="Cambria Math" panose="02040503050406030204" pitchFamily="18" charset="0"/>
                        <a:cs typeface="IFFBPT+TimesNewRomanPS-BoldMT"/>
                      </a:rPr>
                      <m:t>𝑥</m:t>
                    </m:r>
                  </m:oMath>
                </a14:m>
                <a:r>
                  <a:rPr sz="950" dirty="0">
                    <a:solidFill>
                      <a:srgbClr val="000000"/>
                    </a:solidFill>
                    <a:latin typeface="SimSun"/>
                    <a:cs typeface="SimSun"/>
                  </a:rPr>
                  <a:t>的概率。</a:t>
                </a:r>
              </a:p>
            </p:txBody>
          </p:sp>
        </mc:Choice>
        <mc:Fallback xmlns="">
          <p:sp>
            <p:nvSpPr>
              <p:cNvPr id="6" name="object 6"/>
              <p:cNvSpPr txBox="1">
                <a:spLocks noRot="1" noChangeAspect="1" noMove="1" noResize="1" noEditPoints="1" noAdjustHandles="1" noChangeArrowheads="1" noChangeShapeType="1" noTextEdit="1"/>
              </p:cNvSpPr>
              <p:nvPr/>
            </p:nvSpPr>
            <p:spPr>
              <a:xfrm>
                <a:off x="463381" y="937299"/>
                <a:ext cx="3321219" cy="141064"/>
              </a:xfrm>
              <a:prstGeom prst="rect">
                <a:avLst/>
              </a:prstGeom>
              <a:blipFill>
                <a:blip r:embed="rId3"/>
                <a:stretch>
                  <a:fillRect l="-2281" t="-33333" b="-50000"/>
                </a:stretch>
              </a:blipFill>
            </p:spPr>
            <p:txBody>
              <a:bodyPr/>
              <a:lstStyle/>
              <a:p>
                <a:r>
                  <a:rPr lang="zh-CN" altLang="en-US">
                    <a:noFill/>
                  </a:rPr>
                  <a:t> </a:t>
                </a:r>
              </a:p>
            </p:txBody>
          </p:sp>
        </mc:Fallback>
      </mc:AlternateContent>
      <p:sp>
        <p:nvSpPr>
          <p:cNvPr id="7" name="object 7"/>
          <p:cNvSpPr txBox="1"/>
          <p:nvPr/>
        </p:nvSpPr>
        <p:spPr>
          <a:xfrm>
            <a:off x="1776737" y="1285662"/>
            <a:ext cx="381010" cy="469985"/>
          </a:xfrm>
          <a:prstGeom prst="rect">
            <a:avLst/>
          </a:prstGeom>
        </p:spPr>
        <p:txBody>
          <a:bodyPr vert="horz" wrap="square" lIns="0" tIns="0" rIns="0" bIns="0" rtlCol="0">
            <a:spAutoFit/>
          </a:bodyPr>
          <a:lstStyle/>
          <a:p>
            <a:pPr marL="0" marR="0">
              <a:lnSpc>
                <a:spcPts val="1675"/>
              </a:lnSpc>
              <a:spcBef>
                <a:spcPts val="0"/>
              </a:spcBef>
              <a:spcAft>
                <a:spcPts val="0"/>
              </a:spcAft>
            </a:pPr>
            <a:r>
              <a:rPr sz="1350" dirty="0">
                <a:solidFill>
                  <a:srgbClr val="000000"/>
                </a:solidFill>
                <a:latin typeface="BTCIPT+SymbolMT"/>
                <a:cs typeface="BTCIPT+SymbolMT"/>
              </a:rPr>
              <a:t>∑</a:t>
            </a:r>
          </a:p>
        </p:txBody>
      </p:sp>
      <p:sp>
        <p:nvSpPr>
          <p:cNvPr id="8" name="object 8"/>
          <p:cNvSpPr txBox="1"/>
          <p:nvPr/>
        </p:nvSpPr>
        <p:spPr>
          <a:xfrm>
            <a:off x="1327773" y="1317376"/>
            <a:ext cx="557438" cy="313322"/>
          </a:xfrm>
          <a:prstGeom prst="rect">
            <a:avLst/>
          </a:prstGeom>
        </p:spPr>
        <p:txBody>
          <a:bodyPr vert="horz" wrap="square" lIns="0" tIns="0" rIns="0" bIns="0" rtlCol="0">
            <a:spAutoFit/>
          </a:bodyPr>
          <a:lstStyle/>
          <a:p>
            <a:pPr marL="0" marR="0">
              <a:lnSpc>
                <a:spcPts val="1115"/>
              </a:lnSpc>
              <a:spcBef>
                <a:spcPts val="0"/>
              </a:spcBef>
              <a:spcAft>
                <a:spcPts val="0"/>
              </a:spcAft>
            </a:pPr>
            <a:r>
              <a:rPr sz="900" i="1" dirty="0">
                <a:solidFill>
                  <a:srgbClr val="000000"/>
                </a:solidFill>
                <a:latin typeface="QHNACC+TimesNewRomanPS-ItalicMT"/>
                <a:cs typeface="QHNACC+TimesNewRomanPS-ItalicMT"/>
              </a:rPr>
              <a:t>F</a:t>
            </a:r>
            <a:r>
              <a:rPr sz="900" i="1" spc="50" dirty="0">
                <a:solidFill>
                  <a:srgbClr val="000000"/>
                </a:solidFill>
                <a:latin typeface="QHNACC+TimesNewRomanPS-ItalicMT"/>
                <a:cs typeface="QHNACC+TimesNewRomanPS-ItalicMT"/>
              </a:rPr>
              <a:t> </a:t>
            </a:r>
            <a:r>
              <a:rPr sz="900" dirty="0">
                <a:solidFill>
                  <a:srgbClr val="000000"/>
                </a:solidFill>
                <a:latin typeface="PJGUIU+TimesNewRomanPSMT"/>
                <a:cs typeface="PJGUIU+TimesNewRomanPSMT"/>
              </a:rPr>
              <a:t>(</a:t>
            </a:r>
            <a:r>
              <a:rPr sz="900" spc="-34" dirty="0">
                <a:solidFill>
                  <a:srgbClr val="000000"/>
                </a:solidFill>
                <a:latin typeface="PJGUIU+TimesNewRomanPSMT"/>
                <a:cs typeface="PJGUIU+TimesNewRomanPSMT"/>
              </a:rPr>
              <a:t> </a:t>
            </a:r>
            <a:r>
              <a:rPr sz="900" i="1" dirty="0">
                <a:solidFill>
                  <a:srgbClr val="000000"/>
                </a:solidFill>
                <a:latin typeface="QHNACC+TimesNewRomanPS-ItalicMT"/>
                <a:cs typeface="QHNACC+TimesNewRomanPS-ItalicMT"/>
              </a:rPr>
              <a:t>x</a:t>
            </a:r>
            <a:r>
              <a:rPr sz="900" i="1" spc="-60" dirty="0">
                <a:solidFill>
                  <a:srgbClr val="000000"/>
                </a:solidFill>
                <a:latin typeface="QHNACC+TimesNewRomanPS-ItalicMT"/>
                <a:cs typeface="QHNACC+TimesNewRomanPS-ItalicMT"/>
              </a:rPr>
              <a:t> </a:t>
            </a:r>
            <a:r>
              <a:rPr sz="900" dirty="0">
                <a:solidFill>
                  <a:srgbClr val="000000"/>
                </a:solidFill>
                <a:latin typeface="PJGUIU+TimesNewRomanPSMT"/>
                <a:cs typeface="PJGUIU+TimesNewRomanPSMT"/>
              </a:rPr>
              <a:t>)</a:t>
            </a:r>
            <a:r>
              <a:rPr sz="900" spc="134" dirty="0">
                <a:solidFill>
                  <a:srgbClr val="000000"/>
                </a:solidFill>
                <a:latin typeface="PJGUIU+TimesNewRomanPSMT"/>
                <a:cs typeface="PJGUIU+TimesNewRomanPSMT"/>
              </a:rPr>
              <a:t> </a:t>
            </a:r>
            <a:r>
              <a:rPr sz="900" dirty="0">
                <a:solidFill>
                  <a:srgbClr val="000000"/>
                </a:solidFill>
                <a:latin typeface="BTCIPT+SymbolMT"/>
                <a:cs typeface="BTCIPT+SymbolMT"/>
              </a:rPr>
              <a:t>=</a:t>
            </a:r>
          </a:p>
        </p:txBody>
      </p:sp>
      <p:sp>
        <p:nvSpPr>
          <p:cNvPr id="9" name="object 9"/>
          <p:cNvSpPr txBox="1"/>
          <p:nvPr/>
        </p:nvSpPr>
        <p:spPr>
          <a:xfrm>
            <a:off x="1977056" y="1330607"/>
            <a:ext cx="466984" cy="299694"/>
          </a:xfrm>
          <a:prstGeom prst="rect">
            <a:avLst/>
          </a:prstGeom>
        </p:spPr>
        <p:txBody>
          <a:bodyPr vert="horz" wrap="square" lIns="0" tIns="0" rIns="0" bIns="0" rtlCol="0">
            <a:spAutoFit/>
          </a:bodyPr>
          <a:lstStyle/>
          <a:p>
            <a:pPr marL="0" marR="0">
              <a:lnSpc>
                <a:spcPts val="1010"/>
              </a:lnSpc>
              <a:spcBef>
                <a:spcPts val="0"/>
              </a:spcBef>
              <a:spcAft>
                <a:spcPts val="0"/>
              </a:spcAft>
            </a:pPr>
            <a:r>
              <a:rPr sz="900" i="1" dirty="0">
                <a:solidFill>
                  <a:srgbClr val="000000"/>
                </a:solidFill>
                <a:latin typeface="QHNACC+TimesNewRomanPS-ItalicMT"/>
                <a:cs typeface="QHNACC+TimesNewRomanPS-ItalicMT"/>
              </a:rPr>
              <a:t>f</a:t>
            </a:r>
            <a:r>
              <a:rPr sz="900" i="1" spc="117" dirty="0">
                <a:solidFill>
                  <a:srgbClr val="000000"/>
                </a:solidFill>
                <a:latin typeface="QHNACC+TimesNewRomanPS-ItalicMT"/>
                <a:cs typeface="QHNACC+TimesNewRomanPS-ItalicMT"/>
              </a:rPr>
              <a:t> </a:t>
            </a:r>
            <a:r>
              <a:rPr sz="900" dirty="0">
                <a:solidFill>
                  <a:srgbClr val="000000"/>
                </a:solidFill>
                <a:latin typeface="PJGUIU+TimesNewRomanPSMT"/>
                <a:cs typeface="PJGUIU+TimesNewRomanPSMT"/>
              </a:rPr>
              <a:t>( </a:t>
            </a:r>
            <a:r>
              <a:rPr sz="900" i="1" dirty="0">
                <a:solidFill>
                  <a:srgbClr val="000000"/>
                </a:solidFill>
                <a:latin typeface="QHNACC+TimesNewRomanPS-ItalicMT"/>
                <a:cs typeface="QHNACC+TimesNewRomanPS-ItalicMT"/>
              </a:rPr>
              <a:t>X</a:t>
            </a:r>
            <a:r>
              <a:rPr sz="900" i="1" spc="134" dirty="0">
                <a:solidFill>
                  <a:srgbClr val="000000"/>
                </a:solidFill>
                <a:latin typeface="QHNACC+TimesNewRomanPS-ItalicMT"/>
                <a:cs typeface="QHNACC+TimesNewRomanPS-ItalicMT"/>
              </a:rPr>
              <a:t> </a:t>
            </a:r>
            <a:r>
              <a:rPr sz="900" dirty="0">
                <a:solidFill>
                  <a:srgbClr val="000000"/>
                </a:solidFill>
                <a:latin typeface="PJGUIU+TimesNewRomanPSMT"/>
                <a:cs typeface="PJGUIU+TimesNewRomanPSMT"/>
              </a:rPr>
              <a:t>)</a:t>
            </a:r>
          </a:p>
        </p:txBody>
      </p:sp>
      <p:sp>
        <p:nvSpPr>
          <p:cNvPr id="10" name="object 10"/>
          <p:cNvSpPr txBox="1"/>
          <p:nvPr/>
        </p:nvSpPr>
        <p:spPr>
          <a:xfrm>
            <a:off x="1774396" y="1477090"/>
            <a:ext cx="258436" cy="187535"/>
          </a:xfrm>
          <a:prstGeom prst="rect">
            <a:avLst/>
          </a:prstGeom>
        </p:spPr>
        <p:txBody>
          <a:bodyPr vert="horz" wrap="square" lIns="0" tIns="0" rIns="0" bIns="0" rtlCol="0">
            <a:spAutoFit/>
          </a:bodyPr>
          <a:lstStyle/>
          <a:p>
            <a:pPr marL="0" marR="0">
              <a:lnSpc>
                <a:spcPts val="650"/>
              </a:lnSpc>
              <a:spcBef>
                <a:spcPts val="0"/>
              </a:spcBef>
              <a:spcAft>
                <a:spcPts val="0"/>
              </a:spcAft>
            </a:pPr>
            <a:r>
              <a:rPr sz="550" i="1" dirty="0">
                <a:solidFill>
                  <a:srgbClr val="000000"/>
                </a:solidFill>
                <a:latin typeface="QHNACC+TimesNewRomanPS-ItalicMT"/>
                <a:cs typeface="QHNACC+TimesNewRomanPS-ItalicMT"/>
              </a:rPr>
              <a:t>X</a:t>
            </a:r>
            <a:r>
              <a:rPr sz="550" i="1" spc="67" dirty="0">
                <a:solidFill>
                  <a:srgbClr val="000000"/>
                </a:solidFill>
                <a:latin typeface="QHNACC+TimesNewRomanPS-ItalicMT"/>
                <a:cs typeface="QHNACC+TimesNewRomanPS-ItalicMT"/>
              </a:rPr>
              <a:t> </a:t>
            </a:r>
            <a:r>
              <a:rPr sz="550" dirty="0">
                <a:solidFill>
                  <a:srgbClr val="000000"/>
                </a:solidFill>
                <a:latin typeface="BTCIPT+SymbolMT"/>
                <a:cs typeface="BTCIPT+SymbolMT"/>
              </a:rPr>
              <a:t>≤ </a:t>
            </a:r>
            <a:r>
              <a:rPr sz="550" i="1" dirty="0">
                <a:solidFill>
                  <a:srgbClr val="000000"/>
                </a:solidFill>
                <a:latin typeface="QHNACC+TimesNewRomanPS-ItalicMT"/>
                <a:cs typeface="QHNACC+TimesNewRomanPS-ItalicMT"/>
              </a:rPr>
              <a:t>x</a:t>
            </a:r>
          </a:p>
        </p:txBody>
      </p:sp>
      <p:sp>
        <p:nvSpPr>
          <p:cNvPr id="11" name="object 11"/>
          <p:cNvSpPr txBox="1"/>
          <p:nvPr/>
        </p:nvSpPr>
        <p:spPr>
          <a:xfrm>
            <a:off x="488020" y="1527513"/>
            <a:ext cx="1030334" cy="302312"/>
          </a:xfrm>
          <a:prstGeom prst="rect">
            <a:avLst/>
          </a:prstGeom>
        </p:spPr>
        <p:txBody>
          <a:bodyPr vert="horz" wrap="square" lIns="0" tIns="0" rIns="0" bIns="0" rtlCol="0">
            <a:spAutoFit/>
          </a:bodyPr>
          <a:lstStyle/>
          <a:p>
            <a:pPr marL="0" marR="0">
              <a:lnSpc>
                <a:spcPts val="955"/>
              </a:lnSpc>
              <a:spcBef>
                <a:spcPts val="0"/>
              </a:spcBef>
              <a:spcAft>
                <a:spcPts val="0"/>
              </a:spcAft>
            </a:pPr>
            <a:r>
              <a:rPr sz="950" dirty="0">
                <a:solidFill>
                  <a:srgbClr val="000000"/>
                </a:solidFill>
                <a:latin typeface="FTMMJM+KaiTi_GB2312"/>
                <a:cs typeface="FTMMJM+KaiTi_GB2312"/>
              </a:rPr>
              <a:t>具有如下性质：</a:t>
            </a:r>
          </a:p>
        </p:txBody>
      </p:sp>
      <p:sp>
        <p:nvSpPr>
          <p:cNvPr id="12" name="object 12"/>
          <p:cNvSpPr txBox="1"/>
          <p:nvPr/>
        </p:nvSpPr>
        <p:spPr>
          <a:xfrm>
            <a:off x="1075752" y="1737142"/>
            <a:ext cx="1501988" cy="479607"/>
          </a:xfrm>
          <a:prstGeom prst="rect">
            <a:avLst/>
          </a:prstGeom>
        </p:spPr>
        <p:txBody>
          <a:bodyPr vert="horz" wrap="square" lIns="0" tIns="0" rIns="0" bIns="0" rtlCol="0">
            <a:spAutoFit/>
          </a:bodyPr>
          <a:lstStyle/>
          <a:p>
            <a:pPr marL="0" marR="0">
              <a:lnSpc>
                <a:spcPts val="1090"/>
              </a:lnSpc>
              <a:spcBef>
                <a:spcPts val="0"/>
              </a:spcBef>
              <a:spcAft>
                <a:spcPts val="0"/>
              </a:spcAft>
            </a:pPr>
            <a:r>
              <a:rPr sz="900" spc="43" dirty="0">
                <a:solidFill>
                  <a:srgbClr val="000000"/>
                </a:solidFill>
                <a:latin typeface="PJGUIU+TimesNewRomanPSMT"/>
                <a:cs typeface="PJGUIU+TimesNewRomanPSMT"/>
              </a:rPr>
              <a:t>1.</a:t>
            </a:r>
            <a:r>
              <a:rPr sz="900" spc="-45" dirty="0">
                <a:solidFill>
                  <a:srgbClr val="000000"/>
                </a:solidFill>
                <a:latin typeface="PJGUIU+TimesNewRomanPSMT"/>
                <a:cs typeface="PJGUIU+TimesNewRomanPSMT"/>
              </a:rPr>
              <a:t> </a:t>
            </a:r>
            <a:r>
              <a:rPr sz="900" i="1" dirty="0">
                <a:solidFill>
                  <a:srgbClr val="000000"/>
                </a:solidFill>
                <a:latin typeface="QHNACC+TimesNewRomanPS-ItalicMT"/>
                <a:cs typeface="QHNACC+TimesNewRomanPS-ItalicMT"/>
              </a:rPr>
              <a:t>F</a:t>
            </a:r>
            <a:r>
              <a:rPr sz="900" i="1" spc="-65" dirty="0">
                <a:solidFill>
                  <a:srgbClr val="000000"/>
                </a:solidFill>
                <a:latin typeface="QHNACC+TimesNewRomanPS-ItalicMT"/>
                <a:cs typeface="QHNACC+TimesNewRomanPS-ItalicMT"/>
              </a:rPr>
              <a:t> </a:t>
            </a:r>
            <a:r>
              <a:rPr sz="900" spc="54" dirty="0">
                <a:solidFill>
                  <a:srgbClr val="000000"/>
                </a:solidFill>
                <a:latin typeface="PJGUIU+TimesNewRomanPSMT"/>
                <a:cs typeface="PJGUIU+TimesNewRomanPSMT"/>
              </a:rPr>
              <a:t>(</a:t>
            </a:r>
            <a:r>
              <a:rPr sz="900" dirty="0">
                <a:solidFill>
                  <a:srgbClr val="000000"/>
                </a:solidFill>
                <a:latin typeface="BTCIPT+SymbolMT"/>
                <a:cs typeface="BTCIPT+SymbolMT"/>
              </a:rPr>
              <a:t>−∞</a:t>
            </a:r>
            <a:r>
              <a:rPr sz="900" dirty="0">
                <a:solidFill>
                  <a:srgbClr val="000000"/>
                </a:solidFill>
                <a:latin typeface="PJGUIU+TimesNewRomanPSMT"/>
                <a:cs typeface="PJGUIU+TimesNewRomanPSMT"/>
              </a:rPr>
              <a:t>)</a:t>
            </a:r>
            <a:r>
              <a:rPr sz="900" spc="32" dirty="0">
                <a:solidFill>
                  <a:srgbClr val="000000"/>
                </a:solidFill>
                <a:latin typeface="PJGUIU+TimesNewRomanPSMT"/>
                <a:cs typeface="PJGUIU+TimesNewRomanPSMT"/>
              </a:rPr>
              <a:t> </a:t>
            </a:r>
            <a:r>
              <a:rPr sz="900" dirty="0">
                <a:solidFill>
                  <a:srgbClr val="000000"/>
                </a:solidFill>
                <a:latin typeface="BTCIPT+SymbolMT"/>
                <a:cs typeface="BTCIPT+SymbolMT"/>
              </a:rPr>
              <a:t>=</a:t>
            </a:r>
            <a:r>
              <a:rPr sz="900" spc="36" dirty="0">
                <a:solidFill>
                  <a:srgbClr val="000000"/>
                </a:solidFill>
                <a:latin typeface="BTCIPT+SymbolMT"/>
                <a:cs typeface="BTCIPT+SymbolMT"/>
              </a:rPr>
              <a:t> </a:t>
            </a:r>
            <a:r>
              <a:rPr sz="900" spc="29" dirty="0">
                <a:solidFill>
                  <a:srgbClr val="000000"/>
                </a:solidFill>
                <a:latin typeface="PJGUIU+TimesNewRomanPSMT"/>
                <a:cs typeface="PJGUIU+TimesNewRomanPSMT"/>
              </a:rPr>
              <a:t>0,</a:t>
            </a:r>
            <a:r>
              <a:rPr sz="900" spc="724" dirty="0">
                <a:solidFill>
                  <a:srgbClr val="000000"/>
                </a:solidFill>
                <a:latin typeface="PJGUIU+TimesNewRomanPSMT"/>
                <a:cs typeface="PJGUIU+TimesNewRomanPSMT"/>
              </a:rPr>
              <a:t> </a:t>
            </a:r>
            <a:r>
              <a:rPr sz="900" i="1" dirty="0">
                <a:solidFill>
                  <a:srgbClr val="000000"/>
                </a:solidFill>
                <a:latin typeface="QHNACC+TimesNewRomanPS-ItalicMT"/>
                <a:cs typeface="QHNACC+TimesNewRomanPS-ItalicMT"/>
              </a:rPr>
              <a:t>F</a:t>
            </a:r>
            <a:r>
              <a:rPr sz="900" i="1" spc="-67" dirty="0">
                <a:solidFill>
                  <a:srgbClr val="000000"/>
                </a:solidFill>
                <a:latin typeface="QHNACC+TimesNewRomanPS-ItalicMT"/>
                <a:cs typeface="QHNACC+TimesNewRomanPS-ItalicMT"/>
              </a:rPr>
              <a:t> </a:t>
            </a:r>
            <a:r>
              <a:rPr sz="900" spc="56" dirty="0">
                <a:solidFill>
                  <a:srgbClr val="000000"/>
                </a:solidFill>
                <a:latin typeface="PJGUIU+TimesNewRomanPSMT"/>
                <a:cs typeface="PJGUIU+TimesNewRomanPSMT"/>
              </a:rPr>
              <a:t>(</a:t>
            </a:r>
            <a:r>
              <a:rPr sz="900" dirty="0">
                <a:solidFill>
                  <a:srgbClr val="000000"/>
                </a:solidFill>
                <a:latin typeface="BTCIPT+SymbolMT"/>
                <a:cs typeface="BTCIPT+SymbolMT"/>
              </a:rPr>
              <a:t>+∞</a:t>
            </a:r>
            <a:r>
              <a:rPr sz="900" dirty="0">
                <a:solidFill>
                  <a:srgbClr val="000000"/>
                </a:solidFill>
                <a:latin typeface="PJGUIU+TimesNewRomanPSMT"/>
                <a:cs typeface="PJGUIU+TimesNewRomanPSMT"/>
              </a:rPr>
              <a:t>)</a:t>
            </a:r>
            <a:r>
              <a:rPr sz="900" spc="30" dirty="0">
                <a:solidFill>
                  <a:srgbClr val="000000"/>
                </a:solidFill>
                <a:latin typeface="PJGUIU+TimesNewRomanPSMT"/>
                <a:cs typeface="PJGUIU+TimesNewRomanPSMT"/>
              </a:rPr>
              <a:t> </a:t>
            </a:r>
            <a:r>
              <a:rPr sz="900" dirty="0">
                <a:solidFill>
                  <a:srgbClr val="000000"/>
                </a:solidFill>
                <a:latin typeface="BTCIPT+SymbolMT"/>
                <a:cs typeface="BTCIPT+SymbolMT"/>
              </a:rPr>
              <a:t>=</a:t>
            </a:r>
            <a:r>
              <a:rPr sz="900" spc="-54" dirty="0">
                <a:solidFill>
                  <a:srgbClr val="000000"/>
                </a:solidFill>
                <a:latin typeface="BTCIPT+SymbolMT"/>
                <a:cs typeface="BTCIPT+SymbolMT"/>
              </a:rPr>
              <a:t> </a:t>
            </a:r>
            <a:r>
              <a:rPr sz="900" dirty="0">
                <a:solidFill>
                  <a:srgbClr val="000000"/>
                </a:solidFill>
                <a:latin typeface="PJGUIU+TimesNewRomanPSMT"/>
                <a:cs typeface="PJGUIU+TimesNewRomanPSMT"/>
              </a:rPr>
              <a:t>1</a:t>
            </a:r>
          </a:p>
          <a:p>
            <a:pPr marL="13970" marR="0">
              <a:lnSpc>
                <a:spcPts val="1090"/>
              </a:lnSpc>
              <a:spcBef>
                <a:spcPts val="245"/>
              </a:spcBef>
              <a:spcAft>
                <a:spcPts val="0"/>
              </a:spcAft>
            </a:pPr>
            <a:r>
              <a:rPr sz="900" spc="43" dirty="0">
                <a:solidFill>
                  <a:srgbClr val="000000"/>
                </a:solidFill>
                <a:latin typeface="PJGUIU+TimesNewRomanPSMT"/>
                <a:cs typeface="PJGUIU+TimesNewRomanPSMT"/>
              </a:rPr>
              <a:t>2.</a:t>
            </a:r>
            <a:r>
              <a:rPr sz="900" spc="-31" dirty="0">
                <a:solidFill>
                  <a:srgbClr val="000000"/>
                </a:solidFill>
                <a:latin typeface="PJGUIU+TimesNewRomanPSMT"/>
                <a:cs typeface="PJGUIU+TimesNewRomanPSMT"/>
              </a:rPr>
              <a:t> </a:t>
            </a:r>
            <a:r>
              <a:rPr sz="900" i="1" dirty="0">
                <a:solidFill>
                  <a:srgbClr val="000000"/>
                </a:solidFill>
                <a:latin typeface="QHNACC+TimesNewRomanPS-ItalicMT"/>
                <a:cs typeface="QHNACC+TimesNewRomanPS-ItalicMT"/>
              </a:rPr>
              <a:t>x</a:t>
            </a:r>
            <a:r>
              <a:rPr sz="900" i="1" spc="313" dirty="0">
                <a:solidFill>
                  <a:srgbClr val="000000"/>
                </a:solidFill>
                <a:latin typeface="QHNACC+TimesNewRomanPS-ItalicMT"/>
                <a:cs typeface="QHNACC+TimesNewRomanPS-ItalicMT"/>
              </a:rPr>
              <a:t> </a:t>
            </a:r>
            <a:r>
              <a:rPr sz="900" dirty="0">
                <a:solidFill>
                  <a:srgbClr val="000000"/>
                </a:solidFill>
                <a:latin typeface="BTCIPT+SymbolMT"/>
                <a:cs typeface="BTCIPT+SymbolMT"/>
              </a:rPr>
              <a:t>&lt;</a:t>
            </a:r>
            <a:r>
              <a:rPr sz="900" spc="97" dirty="0">
                <a:solidFill>
                  <a:srgbClr val="000000"/>
                </a:solidFill>
                <a:latin typeface="BTCIPT+SymbolMT"/>
                <a:cs typeface="BTCIPT+SymbolMT"/>
              </a:rPr>
              <a:t> </a:t>
            </a:r>
            <a:r>
              <a:rPr sz="900" i="1" dirty="0">
                <a:solidFill>
                  <a:srgbClr val="000000"/>
                </a:solidFill>
                <a:latin typeface="QHNACC+TimesNewRomanPS-ItalicMT"/>
                <a:cs typeface="QHNACC+TimesNewRomanPS-ItalicMT"/>
              </a:rPr>
              <a:t>x</a:t>
            </a:r>
            <a:r>
              <a:rPr sz="900" i="1" spc="204" dirty="0">
                <a:solidFill>
                  <a:srgbClr val="000000"/>
                </a:solidFill>
                <a:latin typeface="QHNACC+TimesNewRomanPS-ItalicMT"/>
                <a:cs typeface="QHNACC+TimesNewRomanPS-ItalicMT"/>
              </a:rPr>
              <a:t> </a:t>
            </a:r>
            <a:r>
              <a:rPr sz="900" dirty="0">
                <a:solidFill>
                  <a:srgbClr val="000000"/>
                </a:solidFill>
                <a:latin typeface="PJGUIU+TimesNewRomanPSMT"/>
                <a:cs typeface="PJGUIU+TimesNewRomanPSMT"/>
              </a:rPr>
              <a:t>,</a:t>
            </a:r>
            <a:r>
              <a:rPr sz="900" spc="753" dirty="0">
                <a:solidFill>
                  <a:srgbClr val="000000"/>
                </a:solidFill>
                <a:latin typeface="PJGUIU+TimesNewRomanPSMT"/>
                <a:cs typeface="PJGUIU+TimesNewRomanPSMT"/>
              </a:rPr>
              <a:t> </a:t>
            </a:r>
            <a:r>
              <a:rPr sz="900" i="1" dirty="0">
                <a:solidFill>
                  <a:srgbClr val="000000"/>
                </a:solidFill>
                <a:latin typeface="QHNACC+TimesNewRomanPS-ItalicMT"/>
                <a:cs typeface="QHNACC+TimesNewRomanPS-ItalicMT"/>
              </a:rPr>
              <a:t>F</a:t>
            </a:r>
            <a:r>
              <a:rPr sz="900" i="1" spc="-67" dirty="0">
                <a:solidFill>
                  <a:srgbClr val="000000"/>
                </a:solidFill>
                <a:latin typeface="QHNACC+TimesNewRomanPS-ItalicMT"/>
                <a:cs typeface="QHNACC+TimesNewRomanPS-ItalicMT"/>
              </a:rPr>
              <a:t> </a:t>
            </a:r>
            <a:r>
              <a:rPr sz="900" spc="101" dirty="0">
                <a:solidFill>
                  <a:srgbClr val="000000"/>
                </a:solidFill>
                <a:latin typeface="PJGUIU+TimesNewRomanPSMT"/>
                <a:cs typeface="PJGUIU+TimesNewRomanPSMT"/>
              </a:rPr>
              <a:t>(</a:t>
            </a:r>
            <a:r>
              <a:rPr sz="900" i="1" dirty="0">
                <a:solidFill>
                  <a:srgbClr val="000000"/>
                </a:solidFill>
                <a:latin typeface="QHNACC+TimesNewRomanPS-ItalicMT"/>
                <a:cs typeface="QHNACC+TimesNewRomanPS-ItalicMT"/>
              </a:rPr>
              <a:t>x</a:t>
            </a:r>
            <a:r>
              <a:rPr sz="900" i="1" spc="112" dirty="0">
                <a:solidFill>
                  <a:srgbClr val="000000"/>
                </a:solidFill>
                <a:latin typeface="QHNACC+TimesNewRomanPS-ItalicMT"/>
                <a:cs typeface="QHNACC+TimesNewRomanPS-ItalicMT"/>
              </a:rPr>
              <a:t> </a:t>
            </a:r>
            <a:r>
              <a:rPr sz="900" dirty="0">
                <a:solidFill>
                  <a:srgbClr val="000000"/>
                </a:solidFill>
                <a:latin typeface="PJGUIU+TimesNewRomanPSMT"/>
                <a:cs typeface="PJGUIU+TimesNewRomanPSMT"/>
              </a:rPr>
              <a:t>)</a:t>
            </a:r>
            <a:r>
              <a:rPr sz="900" spc="16" dirty="0">
                <a:solidFill>
                  <a:srgbClr val="000000"/>
                </a:solidFill>
                <a:latin typeface="PJGUIU+TimesNewRomanPSMT"/>
                <a:cs typeface="PJGUIU+TimesNewRomanPSMT"/>
              </a:rPr>
              <a:t> </a:t>
            </a:r>
            <a:r>
              <a:rPr sz="900" dirty="0">
                <a:solidFill>
                  <a:srgbClr val="000000"/>
                </a:solidFill>
                <a:latin typeface="BTCIPT+SymbolMT"/>
                <a:cs typeface="BTCIPT+SymbolMT"/>
              </a:rPr>
              <a:t>≤</a:t>
            </a:r>
            <a:r>
              <a:rPr sz="900" spc="83" dirty="0">
                <a:solidFill>
                  <a:srgbClr val="000000"/>
                </a:solidFill>
                <a:latin typeface="BTCIPT+SymbolMT"/>
                <a:cs typeface="BTCIPT+SymbolMT"/>
              </a:rPr>
              <a:t> </a:t>
            </a:r>
            <a:r>
              <a:rPr sz="900" i="1" dirty="0">
                <a:solidFill>
                  <a:srgbClr val="000000"/>
                </a:solidFill>
                <a:latin typeface="QHNACC+TimesNewRomanPS-ItalicMT"/>
                <a:cs typeface="QHNACC+TimesNewRomanPS-ItalicMT"/>
              </a:rPr>
              <a:t>F</a:t>
            </a:r>
            <a:r>
              <a:rPr sz="900" i="1" spc="-67" dirty="0">
                <a:solidFill>
                  <a:srgbClr val="000000"/>
                </a:solidFill>
                <a:latin typeface="QHNACC+TimesNewRomanPS-ItalicMT"/>
                <a:cs typeface="QHNACC+TimesNewRomanPS-ItalicMT"/>
              </a:rPr>
              <a:t> </a:t>
            </a:r>
            <a:r>
              <a:rPr sz="900" spc="101" dirty="0">
                <a:solidFill>
                  <a:srgbClr val="000000"/>
                </a:solidFill>
                <a:latin typeface="PJGUIU+TimesNewRomanPSMT"/>
                <a:cs typeface="PJGUIU+TimesNewRomanPSMT"/>
              </a:rPr>
              <a:t>(</a:t>
            </a:r>
            <a:r>
              <a:rPr sz="900" i="1" dirty="0">
                <a:solidFill>
                  <a:srgbClr val="000000"/>
                </a:solidFill>
                <a:latin typeface="QHNACC+TimesNewRomanPS-ItalicMT"/>
                <a:cs typeface="QHNACC+TimesNewRomanPS-ItalicMT"/>
              </a:rPr>
              <a:t>x</a:t>
            </a:r>
            <a:r>
              <a:rPr sz="900" i="1" spc="218" dirty="0">
                <a:solidFill>
                  <a:srgbClr val="000000"/>
                </a:solidFill>
                <a:latin typeface="QHNACC+TimesNewRomanPS-ItalicMT"/>
                <a:cs typeface="QHNACC+TimesNewRomanPS-ItalicMT"/>
              </a:rPr>
              <a:t> </a:t>
            </a:r>
            <a:r>
              <a:rPr sz="900" dirty="0">
                <a:solidFill>
                  <a:srgbClr val="000000"/>
                </a:solidFill>
                <a:latin typeface="PJGUIU+TimesNewRomanPSMT"/>
                <a:cs typeface="PJGUIU+TimesNewRomanPSMT"/>
              </a:rPr>
              <a:t>)</a:t>
            </a:r>
          </a:p>
        </p:txBody>
      </p:sp>
      <p:sp>
        <p:nvSpPr>
          <p:cNvPr id="13" name="object 13"/>
          <p:cNvSpPr txBox="1"/>
          <p:nvPr/>
        </p:nvSpPr>
        <p:spPr>
          <a:xfrm>
            <a:off x="1259165" y="1990038"/>
            <a:ext cx="128221" cy="168275"/>
          </a:xfrm>
          <a:prstGeom prst="rect">
            <a:avLst/>
          </a:prstGeom>
        </p:spPr>
        <p:txBody>
          <a:bodyPr vert="horz" wrap="square" lIns="0" tIns="0" rIns="0" bIns="0" rtlCol="0">
            <a:spAutoFit/>
          </a:bodyPr>
          <a:lstStyle/>
          <a:p>
            <a:pPr marL="0" marR="0">
              <a:lnSpc>
                <a:spcPts val="575"/>
              </a:lnSpc>
              <a:spcBef>
                <a:spcPts val="0"/>
              </a:spcBef>
              <a:spcAft>
                <a:spcPts val="0"/>
              </a:spcAft>
            </a:pPr>
            <a:r>
              <a:rPr sz="500" dirty="0">
                <a:solidFill>
                  <a:srgbClr val="000000"/>
                </a:solidFill>
                <a:latin typeface="PJGUIU+TimesNewRomanPSMT"/>
                <a:cs typeface="PJGUIU+TimesNewRomanPSMT"/>
              </a:rPr>
              <a:t>1</a:t>
            </a:r>
          </a:p>
        </p:txBody>
      </p:sp>
      <p:sp>
        <p:nvSpPr>
          <p:cNvPr id="14" name="object 14"/>
          <p:cNvSpPr txBox="1"/>
          <p:nvPr/>
        </p:nvSpPr>
        <p:spPr>
          <a:xfrm>
            <a:off x="1489890" y="1990038"/>
            <a:ext cx="128221" cy="168275"/>
          </a:xfrm>
          <a:prstGeom prst="rect">
            <a:avLst/>
          </a:prstGeom>
        </p:spPr>
        <p:txBody>
          <a:bodyPr vert="horz" wrap="square" lIns="0" tIns="0" rIns="0" bIns="0" rtlCol="0">
            <a:spAutoFit/>
          </a:bodyPr>
          <a:lstStyle/>
          <a:p>
            <a:pPr marL="0" marR="0">
              <a:lnSpc>
                <a:spcPts val="575"/>
              </a:lnSpc>
              <a:spcBef>
                <a:spcPts val="0"/>
              </a:spcBef>
              <a:spcAft>
                <a:spcPts val="0"/>
              </a:spcAft>
            </a:pPr>
            <a:r>
              <a:rPr sz="500" dirty="0">
                <a:solidFill>
                  <a:srgbClr val="000000"/>
                </a:solidFill>
                <a:latin typeface="PJGUIU+TimesNewRomanPSMT"/>
                <a:cs typeface="PJGUIU+TimesNewRomanPSMT"/>
              </a:rPr>
              <a:t>2</a:t>
            </a:r>
          </a:p>
        </p:txBody>
      </p:sp>
      <p:sp>
        <p:nvSpPr>
          <p:cNvPr id="15" name="object 15"/>
          <p:cNvSpPr txBox="1"/>
          <p:nvPr/>
        </p:nvSpPr>
        <p:spPr>
          <a:xfrm>
            <a:off x="1880664" y="1990038"/>
            <a:ext cx="128221" cy="168275"/>
          </a:xfrm>
          <a:prstGeom prst="rect">
            <a:avLst/>
          </a:prstGeom>
        </p:spPr>
        <p:txBody>
          <a:bodyPr vert="horz" wrap="square" lIns="0" tIns="0" rIns="0" bIns="0" rtlCol="0">
            <a:spAutoFit/>
          </a:bodyPr>
          <a:lstStyle/>
          <a:p>
            <a:pPr marL="0" marR="0">
              <a:lnSpc>
                <a:spcPts val="575"/>
              </a:lnSpc>
              <a:spcBef>
                <a:spcPts val="0"/>
              </a:spcBef>
              <a:spcAft>
                <a:spcPts val="0"/>
              </a:spcAft>
            </a:pPr>
            <a:r>
              <a:rPr sz="500" dirty="0">
                <a:solidFill>
                  <a:srgbClr val="000000"/>
                </a:solidFill>
                <a:latin typeface="PJGUIU+TimesNewRomanPSMT"/>
                <a:cs typeface="PJGUIU+TimesNewRomanPSMT"/>
              </a:rPr>
              <a:t>1</a:t>
            </a:r>
          </a:p>
        </p:txBody>
      </p:sp>
      <p:sp>
        <p:nvSpPr>
          <p:cNvPr id="16" name="object 16"/>
          <p:cNvSpPr txBox="1"/>
          <p:nvPr/>
        </p:nvSpPr>
        <p:spPr>
          <a:xfrm>
            <a:off x="2293779" y="1990038"/>
            <a:ext cx="128221" cy="168275"/>
          </a:xfrm>
          <a:prstGeom prst="rect">
            <a:avLst/>
          </a:prstGeom>
        </p:spPr>
        <p:txBody>
          <a:bodyPr vert="horz" wrap="square" lIns="0" tIns="0" rIns="0" bIns="0" rtlCol="0">
            <a:spAutoFit/>
          </a:bodyPr>
          <a:lstStyle/>
          <a:p>
            <a:pPr marL="0" marR="0">
              <a:lnSpc>
                <a:spcPts val="575"/>
              </a:lnSpc>
              <a:spcBef>
                <a:spcPts val="0"/>
              </a:spcBef>
              <a:spcAft>
                <a:spcPts val="0"/>
              </a:spcAft>
            </a:pPr>
            <a:r>
              <a:rPr sz="500" dirty="0">
                <a:solidFill>
                  <a:srgbClr val="000000"/>
                </a:solidFill>
                <a:latin typeface="PJGUIU+TimesNewRomanPSMT"/>
                <a:cs typeface="PJGUIU+TimesNewRomanPSMT"/>
              </a:rPr>
              <a:t>2</a:t>
            </a:r>
          </a:p>
        </p:txBody>
      </p:sp>
      <p:sp>
        <p:nvSpPr>
          <p:cNvPr id="17" name="object 17"/>
          <p:cNvSpPr txBox="1"/>
          <p:nvPr/>
        </p:nvSpPr>
        <p:spPr>
          <a:xfrm>
            <a:off x="1085610" y="2078037"/>
            <a:ext cx="2126796" cy="299121"/>
          </a:xfrm>
          <a:prstGeom prst="rect">
            <a:avLst/>
          </a:prstGeom>
        </p:spPr>
        <p:txBody>
          <a:bodyPr vert="horz" wrap="square" lIns="0" tIns="0" rIns="0" bIns="0" rtlCol="0">
            <a:spAutoFit/>
          </a:bodyPr>
          <a:lstStyle/>
          <a:p>
            <a:pPr marL="0" marR="0">
              <a:lnSpc>
                <a:spcPts val="1090"/>
              </a:lnSpc>
              <a:spcBef>
                <a:spcPts val="0"/>
              </a:spcBef>
              <a:spcAft>
                <a:spcPts val="0"/>
              </a:spcAft>
            </a:pPr>
            <a:r>
              <a:rPr sz="900" spc="43" dirty="0">
                <a:solidFill>
                  <a:srgbClr val="000000"/>
                </a:solidFill>
                <a:latin typeface="PJGUIU+TimesNewRomanPSMT"/>
                <a:cs typeface="PJGUIU+TimesNewRomanPSMT"/>
              </a:rPr>
              <a:t>3.</a:t>
            </a:r>
            <a:r>
              <a:rPr sz="900" spc="-45" dirty="0">
                <a:solidFill>
                  <a:srgbClr val="000000"/>
                </a:solidFill>
                <a:latin typeface="PJGUIU+TimesNewRomanPSMT"/>
                <a:cs typeface="PJGUIU+TimesNewRomanPSMT"/>
              </a:rPr>
              <a:t> </a:t>
            </a:r>
            <a:r>
              <a:rPr sz="900" i="1" spc="82" dirty="0">
                <a:solidFill>
                  <a:srgbClr val="000000"/>
                </a:solidFill>
                <a:latin typeface="QHNACC+TimesNewRomanPS-ItalicMT"/>
                <a:cs typeface="QHNACC+TimesNewRomanPS-ItalicMT"/>
              </a:rPr>
              <a:t>P</a:t>
            </a:r>
            <a:r>
              <a:rPr sz="900" spc="132" dirty="0">
                <a:solidFill>
                  <a:srgbClr val="000000"/>
                </a:solidFill>
                <a:latin typeface="PJGUIU+TimesNewRomanPSMT"/>
                <a:cs typeface="PJGUIU+TimesNewRomanPSMT"/>
              </a:rPr>
              <a:t>(</a:t>
            </a:r>
            <a:r>
              <a:rPr sz="900" i="1" dirty="0">
                <a:solidFill>
                  <a:srgbClr val="000000"/>
                </a:solidFill>
                <a:latin typeface="QHNACC+TimesNewRomanPS-ItalicMT"/>
                <a:cs typeface="QHNACC+TimesNewRomanPS-ItalicMT"/>
              </a:rPr>
              <a:t>X</a:t>
            </a:r>
            <a:r>
              <a:rPr sz="900" i="1" spc="210" dirty="0">
                <a:solidFill>
                  <a:srgbClr val="000000"/>
                </a:solidFill>
                <a:latin typeface="QHNACC+TimesNewRomanPS-ItalicMT"/>
                <a:cs typeface="QHNACC+TimesNewRomanPS-ItalicMT"/>
              </a:rPr>
              <a:t> </a:t>
            </a:r>
            <a:r>
              <a:rPr sz="900" dirty="0">
                <a:solidFill>
                  <a:srgbClr val="000000"/>
                </a:solidFill>
                <a:latin typeface="BTCIPT+SymbolMT"/>
                <a:cs typeface="BTCIPT+SymbolMT"/>
              </a:rPr>
              <a:t>&gt;</a:t>
            </a:r>
            <a:r>
              <a:rPr sz="900" spc="52" dirty="0">
                <a:solidFill>
                  <a:srgbClr val="000000"/>
                </a:solidFill>
                <a:latin typeface="BTCIPT+SymbolMT"/>
                <a:cs typeface="BTCIPT+SymbolMT"/>
              </a:rPr>
              <a:t> </a:t>
            </a:r>
            <a:r>
              <a:rPr sz="900" i="1" spc="124" dirty="0">
                <a:solidFill>
                  <a:srgbClr val="000000"/>
                </a:solidFill>
                <a:latin typeface="QHNACC+TimesNewRomanPS-ItalicMT"/>
                <a:cs typeface="QHNACC+TimesNewRomanPS-ItalicMT"/>
              </a:rPr>
              <a:t>k</a:t>
            </a:r>
            <a:r>
              <a:rPr sz="900" dirty="0">
                <a:solidFill>
                  <a:srgbClr val="000000"/>
                </a:solidFill>
                <a:latin typeface="PJGUIU+TimesNewRomanPSMT"/>
                <a:cs typeface="PJGUIU+TimesNewRomanPSMT"/>
              </a:rPr>
              <a:t>)</a:t>
            </a:r>
            <a:r>
              <a:rPr sz="900" spc="32" dirty="0">
                <a:solidFill>
                  <a:srgbClr val="000000"/>
                </a:solidFill>
                <a:latin typeface="PJGUIU+TimesNewRomanPSMT"/>
                <a:cs typeface="PJGUIU+TimesNewRomanPSMT"/>
              </a:rPr>
              <a:t> </a:t>
            </a:r>
            <a:r>
              <a:rPr sz="900" dirty="0">
                <a:solidFill>
                  <a:srgbClr val="000000"/>
                </a:solidFill>
                <a:latin typeface="BTCIPT+SymbolMT"/>
                <a:cs typeface="BTCIPT+SymbolMT"/>
              </a:rPr>
              <a:t>=</a:t>
            </a:r>
            <a:r>
              <a:rPr sz="900" spc="-56" dirty="0">
                <a:solidFill>
                  <a:srgbClr val="000000"/>
                </a:solidFill>
                <a:latin typeface="BTCIPT+SymbolMT"/>
                <a:cs typeface="BTCIPT+SymbolMT"/>
              </a:rPr>
              <a:t> </a:t>
            </a:r>
            <a:r>
              <a:rPr sz="900" spc="121" dirty="0">
                <a:solidFill>
                  <a:srgbClr val="000000"/>
                </a:solidFill>
                <a:latin typeface="PJGUIU+TimesNewRomanPSMT"/>
                <a:cs typeface="PJGUIU+TimesNewRomanPSMT"/>
              </a:rPr>
              <a:t>1</a:t>
            </a:r>
            <a:r>
              <a:rPr sz="900" dirty="0">
                <a:solidFill>
                  <a:srgbClr val="000000"/>
                </a:solidFill>
                <a:latin typeface="BTCIPT+SymbolMT"/>
                <a:cs typeface="BTCIPT+SymbolMT"/>
              </a:rPr>
              <a:t>−</a:t>
            </a:r>
            <a:r>
              <a:rPr sz="900" spc="21" dirty="0">
                <a:solidFill>
                  <a:srgbClr val="000000"/>
                </a:solidFill>
                <a:latin typeface="BTCIPT+SymbolMT"/>
                <a:cs typeface="BTCIPT+SymbolMT"/>
              </a:rPr>
              <a:t> </a:t>
            </a:r>
            <a:r>
              <a:rPr sz="900" i="1" spc="82" dirty="0">
                <a:solidFill>
                  <a:srgbClr val="000000"/>
                </a:solidFill>
                <a:latin typeface="QHNACC+TimesNewRomanPS-ItalicMT"/>
                <a:cs typeface="QHNACC+TimesNewRomanPS-ItalicMT"/>
              </a:rPr>
              <a:t>P</a:t>
            </a:r>
            <a:r>
              <a:rPr sz="900" spc="132" dirty="0">
                <a:solidFill>
                  <a:srgbClr val="000000"/>
                </a:solidFill>
                <a:latin typeface="PJGUIU+TimesNewRomanPSMT"/>
                <a:cs typeface="PJGUIU+TimesNewRomanPSMT"/>
              </a:rPr>
              <a:t>(</a:t>
            </a:r>
            <a:r>
              <a:rPr sz="900" i="1" dirty="0">
                <a:solidFill>
                  <a:srgbClr val="000000"/>
                </a:solidFill>
                <a:latin typeface="QHNACC+TimesNewRomanPS-ItalicMT"/>
                <a:cs typeface="QHNACC+TimesNewRomanPS-ItalicMT"/>
              </a:rPr>
              <a:t>X</a:t>
            </a:r>
            <a:r>
              <a:rPr sz="900" i="1" spc="197" dirty="0">
                <a:solidFill>
                  <a:srgbClr val="000000"/>
                </a:solidFill>
                <a:latin typeface="QHNACC+TimesNewRomanPS-ItalicMT"/>
                <a:cs typeface="QHNACC+TimesNewRomanPS-ItalicMT"/>
              </a:rPr>
              <a:t> </a:t>
            </a:r>
            <a:r>
              <a:rPr sz="900" dirty="0">
                <a:solidFill>
                  <a:srgbClr val="000000"/>
                </a:solidFill>
                <a:latin typeface="BTCIPT+SymbolMT"/>
                <a:cs typeface="BTCIPT+SymbolMT"/>
              </a:rPr>
              <a:t>≤</a:t>
            </a:r>
            <a:r>
              <a:rPr sz="900" spc="52" dirty="0">
                <a:solidFill>
                  <a:srgbClr val="000000"/>
                </a:solidFill>
                <a:latin typeface="BTCIPT+SymbolMT"/>
                <a:cs typeface="BTCIPT+SymbolMT"/>
              </a:rPr>
              <a:t> </a:t>
            </a:r>
            <a:r>
              <a:rPr sz="900" i="1" spc="124" dirty="0">
                <a:solidFill>
                  <a:srgbClr val="000000"/>
                </a:solidFill>
                <a:latin typeface="QHNACC+TimesNewRomanPS-ItalicMT"/>
                <a:cs typeface="QHNACC+TimesNewRomanPS-ItalicMT"/>
              </a:rPr>
              <a:t>k</a:t>
            </a:r>
            <a:r>
              <a:rPr sz="900" dirty="0">
                <a:solidFill>
                  <a:srgbClr val="000000"/>
                </a:solidFill>
                <a:latin typeface="PJGUIU+TimesNewRomanPSMT"/>
                <a:cs typeface="PJGUIU+TimesNewRomanPSMT"/>
              </a:rPr>
              <a:t>)</a:t>
            </a:r>
            <a:r>
              <a:rPr sz="900" spc="30" dirty="0">
                <a:solidFill>
                  <a:srgbClr val="000000"/>
                </a:solidFill>
                <a:latin typeface="PJGUIU+TimesNewRomanPSMT"/>
                <a:cs typeface="PJGUIU+TimesNewRomanPSMT"/>
              </a:rPr>
              <a:t> </a:t>
            </a:r>
            <a:r>
              <a:rPr sz="900" dirty="0">
                <a:solidFill>
                  <a:srgbClr val="000000"/>
                </a:solidFill>
                <a:latin typeface="BTCIPT+SymbolMT"/>
                <a:cs typeface="BTCIPT+SymbolMT"/>
              </a:rPr>
              <a:t>=</a:t>
            </a:r>
            <a:r>
              <a:rPr sz="900" spc="-54" dirty="0">
                <a:solidFill>
                  <a:srgbClr val="000000"/>
                </a:solidFill>
                <a:latin typeface="BTCIPT+SymbolMT"/>
                <a:cs typeface="BTCIPT+SymbolMT"/>
              </a:rPr>
              <a:t> </a:t>
            </a:r>
            <a:r>
              <a:rPr sz="900" spc="119" dirty="0">
                <a:solidFill>
                  <a:srgbClr val="000000"/>
                </a:solidFill>
                <a:latin typeface="PJGUIU+TimesNewRomanPSMT"/>
                <a:cs typeface="PJGUIU+TimesNewRomanPSMT"/>
              </a:rPr>
              <a:t>1</a:t>
            </a:r>
            <a:r>
              <a:rPr sz="900" dirty="0">
                <a:solidFill>
                  <a:srgbClr val="000000"/>
                </a:solidFill>
                <a:latin typeface="BTCIPT+SymbolMT"/>
                <a:cs typeface="BTCIPT+SymbolMT"/>
              </a:rPr>
              <a:t>−</a:t>
            </a:r>
            <a:r>
              <a:rPr sz="900" spc="22" dirty="0">
                <a:solidFill>
                  <a:srgbClr val="000000"/>
                </a:solidFill>
                <a:latin typeface="BTCIPT+SymbolMT"/>
                <a:cs typeface="BTCIPT+SymbolMT"/>
              </a:rPr>
              <a:t> </a:t>
            </a:r>
            <a:r>
              <a:rPr lang="en-US" altLang="zh-CN" sz="900" i="1" spc="-65" dirty="0">
                <a:solidFill>
                  <a:srgbClr val="000000"/>
                </a:solidFill>
                <a:latin typeface="QHNACC+TimesNewRomanPS-ItalicMT"/>
                <a:cs typeface="QHNACC+TimesNewRomanPS-ItalicMT"/>
              </a:rPr>
              <a:t>P</a:t>
            </a:r>
            <a:r>
              <a:rPr sz="900" spc="54" dirty="0">
                <a:solidFill>
                  <a:srgbClr val="000000"/>
                </a:solidFill>
                <a:latin typeface="PJGUIU+TimesNewRomanPSMT"/>
                <a:cs typeface="PJGUIU+TimesNewRomanPSMT"/>
              </a:rPr>
              <a:t>(</a:t>
            </a:r>
            <a:r>
              <a:rPr sz="900" i="1" spc="126" dirty="0">
                <a:solidFill>
                  <a:srgbClr val="000000"/>
                </a:solidFill>
                <a:latin typeface="QHNACC+TimesNewRomanPS-ItalicMT"/>
                <a:cs typeface="QHNACC+TimesNewRomanPS-ItalicMT"/>
              </a:rPr>
              <a:t>k</a:t>
            </a:r>
            <a:r>
              <a:rPr sz="900" dirty="0">
                <a:solidFill>
                  <a:srgbClr val="000000"/>
                </a:solidFill>
                <a:latin typeface="PJGUIU+TimesNewRomanPSMT"/>
                <a:cs typeface="PJGUIU+TimesNewRomanPSMT"/>
              </a:rPr>
              <a:t>)</a:t>
            </a:r>
          </a:p>
          <a:p>
            <a:pPr marL="3810" marR="0">
              <a:lnSpc>
                <a:spcPts val="1090"/>
              </a:lnSpc>
              <a:spcBef>
                <a:spcPts val="245"/>
              </a:spcBef>
              <a:spcAft>
                <a:spcPts val="0"/>
              </a:spcAft>
            </a:pPr>
            <a:r>
              <a:rPr sz="900" spc="43" dirty="0">
                <a:solidFill>
                  <a:srgbClr val="000000"/>
                </a:solidFill>
                <a:latin typeface="PJGUIU+TimesNewRomanPSMT"/>
                <a:cs typeface="PJGUIU+TimesNewRomanPSMT"/>
              </a:rPr>
              <a:t>4.</a:t>
            </a:r>
            <a:r>
              <a:rPr sz="900" spc="-45" dirty="0">
                <a:solidFill>
                  <a:srgbClr val="000000"/>
                </a:solidFill>
                <a:latin typeface="PJGUIU+TimesNewRomanPSMT"/>
                <a:cs typeface="PJGUIU+TimesNewRomanPSMT"/>
              </a:rPr>
              <a:t> </a:t>
            </a:r>
            <a:r>
              <a:rPr sz="900" i="1" spc="82" dirty="0">
                <a:solidFill>
                  <a:srgbClr val="000000"/>
                </a:solidFill>
                <a:latin typeface="QHNACC+TimesNewRomanPS-ItalicMT"/>
                <a:cs typeface="QHNACC+TimesNewRomanPS-ItalicMT"/>
              </a:rPr>
              <a:t>P</a:t>
            </a:r>
            <a:r>
              <a:rPr sz="900" spc="101" dirty="0">
                <a:solidFill>
                  <a:srgbClr val="000000"/>
                </a:solidFill>
                <a:latin typeface="PJGUIU+TimesNewRomanPSMT"/>
                <a:cs typeface="PJGUIU+TimesNewRomanPSMT"/>
              </a:rPr>
              <a:t>(</a:t>
            </a:r>
            <a:r>
              <a:rPr sz="900" i="1" dirty="0">
                <a:solidFill>
                  <a:srgbClr val="000000"/>
                </a:solidFill>
                <a:latin typeface="QHNACC+TimesNewRomanPS-ItalicMT"/>
                <a:cs typeface="QHNACC+TimesNewRomanPS-ItalicMT"/>
              </a:rPr>
              <a:t>x</a:t>
            </a:r>
            <a:r>
              <a:rPr sz="900" i="1" spc="311" dirty="0">
                <a:solidFill>
                  <a:srgbClr val="000000"/>
                </a:solidFill>
                <a:latin typeface="QHNACC+TimesNewRomanPS-ItalicMT"/>
                <a:cs typeface="QHNACC+TimesNewRomanPS-ItalicMT"/>
              </a:rPr>
              <a:t> </a:t>
            </a:r>
            <a:r>
              <a:rPr sz="900" dirty="0">
                <a:solidFill>
                  <a:srgbClr val="000000"/>
                </a:solidFill>
                <a:latin typeface="BTCIPT+SymbolMT"/>
                <a:cs typeface="BTCIPT+SymbolMT"/>
              </a:rPr>
              <a:t>&lt;</a:t>
            </a:r>
            <a:r>
              <a:rPr sz="900" spc="130" dirty="0">
                <a:solidFill>
                  <a:srgbClr val="000000"/>
                </a:solidFill>
                <a:latin typeface="BTCIPT+SymbolMT"/>
                <a:cs typeface="BTCIPT+SymbolMT"/>
              </a:rPr>
              <a:t> </a:t>
            </a:r>
            <a:r>
              <a:rPr sz="900" i="1" dirty="0">
                <a:solidFill>
                  <a:srgbClr val="000000"/>
                </a:solidFill>
                <a:latin typeface="QHNACC+TimesNewRomanPS-ItalicMT"/>
                <a:cs typeface="QHNACC+TimesNewRomanPS-ItalicMT"/>
              </a:rPr>
              <a:t>X</a:t>
            </a:r>
            <a:r>
              <a:rPr sz="900" i="1" spc="197" dirty="0">
                <a:solidFill>
                  <a:srgbClr val="000000"/>
                </a:solidFill>
                <a:latin typeface="QHNACC+TimesNewRomanPS-ItalicMT"/>
                <a:cs typeface="QHNACC+TimesNewRomanPS-ItalicMT"/>
              </a:rPr>
              <a:t> </a:t>
            </a:r>
            <a:r>
              <a:rPr sz="900" dirty="0">
                <a:solidFill>
                  <a:srgbClr val="000000"/>
                </a:solidFill>
                <a:latin typeface="BTCIPT+SymbolMT"/>
                <a:cs typeface="BTCIPT+SymbolMT"/>
              </a:rPr>
              <a:t>≤</a:t>
            </a:r>
            <a:r>
              <a:rPr sz="900" spc="97" dirty="0">
                <a:solidFill>
                  <a:srgbClr val="000000"/>
                </a:solidFill>
                <a:latin typeface="BTCIPT+SymbolMT"/>
                <a:cs typeface="BTCIPT+SymbolMT"/>
              </a:rPr>
              <a:t> </a:t>
            </a:r>
            <a:r>
              <a:rPr sz="900" i="1" dirty="0">
                <a:solidFill>
                  <a:srgbClr val="000000"/>
                </a:solidFill>
                <a:latin typeface="QHNACC+TimesNewRomanPS-ItalicMT"/>
                <a:cs typeface="QHNACC+TimesNewRomanPS-ItalicMT"/>
              </a:rPr>
              <a:t>x</a:t>
            </a:r>
            <a:r>
              <a:rPr sz="900" i="1" spc="218" dirty="0">
                <a:solidFill>
                  <a:srgbClr val="000000"/>
                </a:solidFill>
                <a:latin typeface="QHNACC+TimesNewRomanPS-ItalicMT"/>
                <a:cs typeface="QHNACC+TimesNewRomanPS-ItalicMT"/>
              </a:rPr>
              <a:t> </a:t>
            </a:r>
            <a:r>
              <a:rPr sz="900" dirty="0">
                <a:solidFill>
                  <a:srgbClr val="000000"/>
                </a:solidFill>
                <a:latin typeface="PJGUIU+TimesNewRomanPSMT"/>
                <a:cs typeface="PJGUIU+TimesNewRomanPSMT"/>
              </a:rPr>
              <a:t>)</a:t>
            </a:r>
            <a:r>
              <a:rPr sz="900" spc="32" dirty="0">
                <a:solidFill>
                  <a:srgbClr val="000000"/>
                </a:solidFill>
                <a:latin typeface="PJGUIU+TimesNewRomanPSMT"/>
                <a:cs typeface="PJGUIU+TimesNewRomanPSMT"/>
              </a:rPr>
              <a:t> </a:t>
            </a:r>
            <a:r>
              <a:rPr sz="900" dirty="0">
                <a:solidFill>
                  <a:srgbClr val="000000"/>
                </a:solidFill>
                <a:latin typeface="BTCIPT+SymbolMT"/>
                <a:cs typeface="BTCIPT+SymbolMT"/>
              </a:rPr>
              <a:t>=</a:t>
            </a:r>
            <a:r>
              <a:rPr sz="900" spc="83" dirty="0">
                <a:solidFill>
                  <a:srgbClr val="000000"/>
                </a:solidFill>
                <a:latin typeface="BTCIPT+SymbolMT"/>
                <a:cs typeface="BTCIPT+SymbolMT"/>
              </a:rPr>
              <a:t> </a:t>
            </a:r>
            <a:r>
              <a:rPr sz="900" i="1" dirty="0">
                <a:solidFill>
                  <a:srgbClr val="000000"/>
                </a:solidFill>
                <a:latin typeface="QHNACC+TimesNewRomanPS-ItalicMT"/>
                <a:cs typeface="QHNACC+TimesNewRomanPS-ItalicMT"/>
              </a:rPr>
              <a:t>F</a:t>
            </a:r>
            <a:r>
              <a:rPr sz="900" i="1" spc="-67" dirty="0">
                <a:solidFill>
                  <a:srgbClr val="000000"/>
                </a:solidFill>
                <a:latin typeface="QHNACC+TimesNewRomanPS-ItalicMT"/>
                <a:cs typeface="QHNACC+TimesNewRomanPS-ItalicMT"/>
              </a:rPr>
              <a:t> </a:t>
            </a:r>
            <a:r>
              <a:rPr sz="900" spc="101" dirty="0">
                <a:solidFill>
                  <a:srgbClr val="000000"/>
                </a:solidFill>
                <a:latin typeface="PJGUIU+TimesNewRomanPSMT"/>
                <a:cs typeface="PJGUIU+TimesNewRomanPSMT"/>
              </a:rPr>
              <a:t>(</a:t>
            </a:r>
            <a:r>
              <a:rPr sz="900" i="1" dirty="0">
                <a:solidFill>
                  <a:srgbClr val="000000"/>
                </a:solidFill>
                <a:latin typeface="QHNACC+TimesNewRomanPS-ItalicMT"/>
                <a:cs typeface="QHNACC+TimesNewRomanPS-ItalicMT"/>
              </a:rPr>
              <a:t>x</a:t>
            </a:r>
            <a:r>
              <a:rPr sz="900" i="1" spc="220" dirty="0">
                <a:solidFill>
                  <a:srgbClr val="000000"/>
                </a:solidFill>
                <a:latin typeface="QHNACC+TimesNewRomanPS-ItalicMT"/>
                <a:cs typeface="QHNACC+TimesNewRomanPS-ItalicMT"/>
              </a:rPr>
              <a:t> </a:t>
            </a:r>
            <a:r>
              <a:rPr sz="900" dirty="0">
                <a:solidFill>
                  <a:srgbClr val="000000"/>
                </a:solidFill>
                <a:latin typeface="PJGUIU+TimesNewRomanPSMT"/>
                <a:cs typeface="PJGUIU+TimesNewRomanPSMT"/>
              </a:rPr>
              <a:t>)</a:t>
            </a:r>
            <a:r>
              <a:rPr sz="900" spc="-31" dirty="0">
                <a:solidFill>
                  <a:srgbClr val="000000"/>
                </a:solidFill>
                <a:latin typeface="PJGUIU+TimesNewRomanPSMT"/>
                <a:cs typeface="PJGUIU+TimesNewRomanPSMT"/>
              </a:rPr>
              <a:t> </a:t>
            </a:r>
            <a:r>
              <a:rPr sz="900" dirty="0">
                <a:solidFill>
                  <a:srgbClr val="000000"/>
                </a:solidFill>
                <a:latin typeface="BTCIPT+SymbolMT"/>
                <a:cs typeface="BTCIPT+SymbolMT"/>
              </a:rPr>
              <a:t>−</a:t>
            </a:r>
            <a:r>
              <a:rPr sz="900" spc="21" dirty="0">
                <a:solidFill>
                  <a:srgbClr val="000000"/>
                </a:solidFill>
                <a:latin typeface="BTCIPT+SymbolMT"/>
                <a:cs typeface="BTCIPT+SymbolMT"/>
              </a:rPr>
              <a:t> </a:t>
            </a:r>
            <a:r>
              <a:rPr sz="900" i="1" dirty="0">
                <a:solidFill>
                  <a:srgbClr val="000000"/>
                </a:solidFill>
                <a:latin typeface="QHNACC+TimesNewRomanPS-ItalicMT"/>
                <a:cs typeface="QHNACC+TimesNewRomanPS-ItalicMT"/>
              </a:rPr>
              <a:t>F</a:t>
            </a:r>
            <a:r>
              <a:rPr sz="900" i="1" spc="-67" dirty="0">
                <a:solidFill>
                  <a:srgbClr val="000000"/>
                </a:solidFill>
                <a:latin typeface="QHNACC+TimesNewRomanPS-ItalicMT"/>
                <a:cs typeface="QHNACC+TimesNewRomanPS-ItalicMT"/>
              </a:rPr>
              <a:t> </a:t>
            </a:r>
            <a:r>
              <a:rPr sz="900" spc="101" dirty="0">
                <a:solidFill>
                  <a:srgbClr val="000000"/>
                </a:solidFill>
                <a:latin typeface="PJGUIU+TimesNewRomanPSMT"/>
                <a:cs typeface="PJGUIU+TimesNewRomanPSMT"/>
              </a:rPr>
              <a:t>(</a:t>
            </a:r>
            <a:r>
              <a:rPr sz="900" i="1" dirty="0">
                <a:solidFill>
                  <a:srgbClr val="000000"/>
                </a:solidFill>
                <a:latin typeface="QHNACC+TimesNewRomanPS-ItalicMT"/>
                <a:cs typeface="QHNACC+TimesNewRomanPS-ItalicMT"/>
              </a:rPr>
              <a:t>x</a:t>
            </a:r>
            <a:r>
              <a:rPr sz="900" i="1" spc="112" dirty="0">
                <a:solidFill>
                  <a:srgbClr val="000000"/>
                </a:solidFill>
                <a:latin typeface="QHNACC+TimesNewRomanPS-ItalicMT"/>
                <a:cs typeface="QHNACC+TimesNewRomanPS-ItalicMT"/>
              </a:rPr>
              <a:t> </a:t>
            </a:r>
            <a:r>
              <a:rPr sz="900" dirty="0">
                <a:solidFill>
                  <a:srgbClr val="000000"/>
                </a:solidFill>
                <a:latin typeface="PJGUIU+TimesNewRomanPSMT"/>
                <a:cs typeface="PJGUIU+TimesNewRomanPSMT"/>
              </a:rPr>
              <a:t>)</a:t>
            </a:r>
          </a:p>
        </p:txBody>
      </p:sp>
      <p:sp>
        <p:nvSpPr>
          <p:cNvPr id="18" name="object 18"/>
          <p:cNvSpPr txBox="1"/>
          <p:nvPr/>
        </p:nvSpPr>
        <p:spPr>
          <a:xfrm>
            <a:off x="1388557" y="2330927"/>
            <a:ext cx="128221" cy="168275"/>
          </a:xfrm>
          <a:prstGeom prst="rect">
            <a:avLst/>
          </a:prstGeom>
        </p:spPr>
        <p:txBody>
          <a:bodyPr vert="horz" wrap="square" lIns="0" tIns="0" rIns="0" bIns="0" rtlCol="0">
            <a:spAutoFit/>
          </a:bodyPr>
          <a:lstStyle/>
          <a:p>
            <a:pPr marL="0" marR="0">
              <a:lnSpc>
                <a:spcPts val="575"/>
              </a:lnSpc>
              <a:spcBef>
                <a:spcPts val="0"/>
              </a:spcBef>
              <a:spcAft>
                <a:spcPts val="0"/>
              </a:spcAft>
            </a:pPr>
            <a:r>
              <a:rPr sz="500" dirty="0">
                <a:solidFill>
                  <a:srgbClr val="000000"/>
                </a:solidFill>
                <a:latin typeface="PJGUIU+TimesNewRomanPSMT"/>
                <a:cs typeface="PJGUIU+TimesNewRomanPSMT"/>
              </a:rPr>
              <a:t>1</a:t>
            </a:r>
          </a:p>
        </p:txBody>
      </p:sp>
      <p:sp>
        <p:nvSpPr>
          <p:cNvPr id="19" name="object 19"/>
          <p:cNvSpPr txBox="1"/>
          <p:nvPr/>
        </p:nvSpPr>
        <p:spPr>
          <a:xfrm>
            <a:off x="1850521" y="2330927"/>
            <a:ext cx="128221" cy="168275"/>
          </a:xfrm>
          <a:prstGeom prst="rect">
            <a:avLst/>
          </a:prstGeom>
        </p:spPr>
        <p:txBody>
          <a:bodyPr vert="horz" wrap="square" lIns="0" tIns="0" rIns="0" bIns="0" rtlCol="0">
            <a:spAutoFit/>
          </a:bodyPr>
          <a:lstStyle/>
          <a:p>
            <a:pPr marL="0" marR="0">
              <a:lnSpc>
                <a:spcPts val="575"/>
              </a:lnSpc>
              <a:spcBef>
                <a:spcPts val="0"/>
              </a:spcBef>
              <a:spcAft>
                <a:spcPts val="0"/>
              </a:spcAft>
            </a:pPr>
            <a:r>
              <a:rPr sz="500" dirty="0">
                <a:solidFill>
                  <a:srgbClr val="000000"/>
                </a:solidFill>
                <a:latin typeface="PJGUIU+TimesNewRomanPSMT"/>
                <a:cs typeface="PJGUIU+TimesNewRomanPSMT"/>
              </a:rPr>
              <a:t>2</a:t>
            </a:r>
          </a:p>
        </p:txBody>
      </p:sp>
      <p:sp>
        <p:nvSpPr>
          <p:cNvPr id="20" name="object 20"/>
          <p:cNvSpPr txBox="1"/>
          <p:nvPr/>
        </p:nvSpPr>
        <p:spPr>
          <a:xfrm>
            <a:off x="2270916" y="2330927"/>
            <a:ext cx="128221" cy="168275"/>
          </a:xfrm>
          <a:prstGeom prst="rect">
            <a:avLst/>
          </a:prstGeom>
        </p:spPr>
        <p:txBody>
          <a:bodyPr vert="horz" wrap="square" lIns="0" tIns="0" rIns="0" bIns="0" rtlCol="0">
            <a:spAutoFit/>
          </a:bodyPr>
          <a:lstStyle/>
          <a:p>
            <a:pPr marL="0" marR="0">
              <a:lnSpc>
                <a:spcPts val="575"/>
              </a:lnSpc>
              <a:spcBef>
                <a:spcPts val="0"/>
              </a:spcBef>
              <a:spcAft>
                <a:spcPts val="0"/>
              </a:spcAft>
            </a:pPr>
            <a:r>
              <a:rPr sz="500" dirty="0">
                <a:solidFill>
                  <a:srgbClr val="000000"/>
                </a:solidFill>
                <a:latin typeface="PJGUIU+TimesNewRomanPSMT"/>
                <a:cs typeface="PJGUIU+TimesNewRomanPSMT"/>
              </a:rPr>
              <a:t>2</a:t>
            </a:r>
          </a:p>
        </p:txBody>
      </p:sp>
      <p:sp>
        <p:nvSpPr>
          <p:cNvPr id="21" name="object 21"/>
          <p:cNvSpPr txBox="1"/>
          <p:nvPr/>
        </p:nvSpPr>
        <p:spPr>
          <a:xfrm>
            <a:off x="2667407" y="2330927"/>
            <a:ext cx="128221" cy="168275"/>
          </a:xfrm>
          <a:prstGeom prst="rect">
            <a:avLst/>
          </a:prstGeom>
        </p:spPr>
        <p:txBody>
          <a:bodyPr vert="horz" wrap="square" lIns="0" tIns="0" rIns="0" bIns="0" rtlCol="0">
            <a:spAutoFit/>
          </a:bodyPr>
          <a:lstStyle/>
          <a:p>
            <a:pPr marL="0" marR="0">
              <a:lnSpc>
                <a:spcPts val="575"/>
              </a:lnSpc>
              <a:spcBef>
                <a:spcPts val="0"/>
              </a:spcBef>
              <a:spcAft>
                <a:spcPts val="0"/>
              </a:spcAft>
            </a:pPr>
            <a:r>
              <a:rPr sz="500" dirty="0">
                <a:solidFill>
                  <a:srgbClr val="000000"/>
                </a:solidFill>
                <a:latin typeface="PJGUIU+TimesNewRomanPSMT"/>
                <a:cs typeface="PJGUIU+TimesNewRomanPSMT"/>
              </a:rPr>
              <a:t>1</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291D9-A6A1-8145-9DD8-5B80733F61DD}"/>
              </a:ext>
            </a:extLst>
          </p:cNvPr>
          <p:cNvSpPr>
            <a:spLocks noGrp="1"/>
          </p:cNvSpPr>
          <p:nvPr>
            <p:ph type="title"/>
          </p:nvPr>
        </p:nvSpPr>
        <p:spPr/>
        <p:txBody>
          <a:bodyPr/>
          <a:lstStyle/>
          <a:p>
            <a:r>
              <a:rPr lang="en-US" altLang="zh-CN" sz="1400" spc="10" dirty="0">
                <a:latin typeface="KaiTi" panose="02010609060101010101" pitchFamily="49" charset="-122"/>
                <a:ea typeface="KaiTi" panose="02010609060101010101" pitchFamily="49" charset="-122"/>
                <a:cs typeface="SimSun"/>
              </a:rPr>
              <a:t>3</a:t>
            </a:r>
            <a:r>
              <a:rPr lang="zh-CN" altLang="en-US" sz="1400" spc="10" dirty="0">
                <a:latin typeface="KaiTi" panose="02010609060101010101" pitchFamily="49" charset="-122"/>
                <a:ea typeface="KaiTi" panose="02010609060101010101" pitchFamily="49" charset="-122"/>
                <a:cs typeface="SimSun"/>
              </a:rPr>
              <a:t>、累积分布函数</a:t>
            </a:r>
            <a:endParaRPr kumimoji="1" lang="zh-CN" altLang="en-US" dirty="0"/>
          </a:p>
        </p:txBody>
      </p:sp>
      <p:pic>
        <p:nvPicPr>
          <p:cNvPr id="4" name="内容占位符 3">
            <a:extLst>
              <a:ext uri="{FF2B5EF4-FFF2-40B4-BE49-F238E27FC236}">
                <a16:creationId xmlns:a16="http://schemas.microsoft.com/office/drawing/2014/main" id="{F1C35282-2A7B-D94B-A61A-C60FD8D20F7B}"/>
              </a:ext>
            </a:extLst>
          </p:cNvPr>
          <p:cNvPicPr>
            <a:picLocks noGrp="1" noChangeAspect="1"/>
          </p:cNvPicPr>
          <p:nvPr>
            <p:ph idx="1"/>
          </p:nvPr>
        </p:nvPicPr>
        <p:blipFill>
          <a:blip r:embed="rId2"/>
          <a:stretch>
            <a:fillRect/>
          </a:stretch>
        </p:blipFill>
        <p:spPr>
          <a:xfrm>
            <a:off x="593435" y="842144"/>
            <a:ext cx="2701552" cy="1354685"/>
          </a:xfrm>
          <a:prstGeom prst="rect">
            <a:avLst/>
          </a:prstGeom>
        </p:spPr>
      </p:pic>
    </p:spTree>
    <p:extLst>
      <p:ext uri="{BB962C8B-B14F-4D97-AF65-F5344CB8AC3E}">
        <p14:creationId xmlns:p14="http://schemas.microsoft.com/office/powerpoint/2010/main" val="26113919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object 1"/>
              <p:cNvSpPr/>
              <p:nvPr/>
            </p:nvSpPr>
            <p:spPr>
              <a:xfrm>
                <a:off x="547512" y="1358011"/>
                <a:ext cx="2239640" cy="22692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lang="zh-CN" altLang="en-US" sz="650" i="1" smtClean="0">
                              <a:latin typeface="Cambria Math" panose="02040503050406030204" pitchFamily="18" charset="0"/>
                            </a:rPr>
                          </m:ctrlPr>
                        </m:naryPr>
                        <m:sub>
                          <m:r>
                            <m:rPr>
                              <m:brk m:alnAt="23"/>
                            </m:rPr>
                            <a:rPr lang="en-US" altLang="zh-CN" sz="650" b="0" i="1" smtClean="0">
                              <a:latin typeface="Cambria Math" panose="02040503050406030204" pitchFamily="18" charset="0"/>
                            </a:rPr>
                            <m:t>−</m:t>
                          </m:r>
                          <m:r>
                            <a:rPr lang="en-US" altLang="zh-CN" sz="650" b="0" i="1" smtClean="0">
                              <a:latin typeface="Cambria Math" panose="02040503050406030204" pitchFamily="18" charset="0"/>
                              <a:ea typeface="Cambria Math" panose="02040503050406030204" pitchFamily="18" charset="0"/>
                            </a:rPr>
                            <m:t>∞</m:t>
                          </m:r>
                        </m:sub>
                        <m:sup>
                          <m:r>
                            <a:rPr lang="en-US" altLang="zh-CN" sz="650" b="0" i="1" smtClean="0">
                              <a:latin typeface="Cambria Math" panose="02040503050406030204" pitchFamily="18" charset="0"/>
                            </a:rPr>
                            <m:t>+</m:t>
                          </m:r>
                          <m:r>
                            <a:rPr lang="en-US" altLang="zh-CN" sz="650" b="0" i="1" smtClean="0">
                              <a:latin typeface="Cambria Math" panose="02040503050406030204" pitchFamily="18" charset="0"/>
                              <a:ea typeface="Cambria Math" panose="02040503050406030204" pitchFamily="18" charset="0"/>
                            </a:rPr>
                            <m:t>∞</m:t>
                          </m:r>
                        </m:sup>
                        <m:e>
                          <m:r>
                            <a:rPr lang="en-US" altLang="zh-CN" sz="650" b="0" i="1" smtClean="0">
                              <a:latin typeface="Cambria Math" panose="02040503050406030204" pitchFamily="18" charset="0"/>
                            </a:rPr>
                            <m:t>𝑓</m:t>
                          </m:r>
                          <m:d>
                            <m:dPr>
                              <m:ctrlPr>
                                <a:rPr lang="en-US" altLang="zh-CN" sz="650" b="0" i="1" smtClean="0">
                                  <a:latin typeface="Cambria Math" panose="02040503050406030204" pitchFamily="18" charset="0"/>
                                </a:rPr>
                              </m:ctrlPr>
                            </m:dPr>
                            <m:e>
                              <m:r>
                                <a:rPr lang="en-US" altLang="zh-CN" sz="650" b="0" i="1" smtClean="0">
                                  <a:latin typeface="Cambria Math" panose="02040503050406030204" pitchFamily="18" charset="0"/>
                                </a:rPr>
                                <m:t>𝑥</m:t>
                              </m:r>
                            </m:e>
                          </m:d>
                          <m:r>
                            <a:rPr lang="en-US" altLang="zh-CN" sz="650" b="0" i="1" smtClean="0">
                              <a:latin typeface="Cambria Math" panose="02040503050406030204" pitchFamily="18" charset="0"/>
                            </a:rPr>
                            <m:t>𝑑𝑥</m:t>
                          </m:r>
                          <m:r>
                            <a:rPr lang="en-US" altLang="zh-CN" sz="650" b="0" i="1" smtClean="0">
                              <a:latin typeface="Cambria Math" panose="02040503050406030204" pitchFamily="18" charset="0"/>
                            </a:rPr>
                            <m:t>=</m:t>
                          </m:r>
                          <m:nary>
                            <m:naryPr>
                              <m:ctrlPr>
                                <a:rPr lang="en-US" altLang="zh-CN" sz="650" b="0" i="1" smtClean="0">
                                  <a:latin typeface="Cambria Math" panose="02040503050406030204" pitchFamily="18" charset="0"/>
                                </a:rPr>
                              </m:ctrlPr>
                            </m:naryPr>
                            <m:sub>
                              <m:r>
                                <m:rPr>
                                  <m:brk m:alnAt="23"/>
                                </m:rPr>
                                <a:rPr lang="en-US" altLang="zh-CN" sz="650" b="0" i="1" smtClean="0">
                                  <a:latin typeface="Cambria Math" panose="02040503050406030204" pitchFamily="18" charset="0"/>
                                </a:rPr>
                                <m:t>𝑎</m:t>
                              </m:r>
                            </m:sub>
                            <m:sup>
                              <m:r>
                                <a:rPr lang="en-US" altLang="zh-CN" sz="650" b="0" i="1" smtClean="0">
                                  <a:latin typeface="Cambria Math" panose="02040503050406030204" pitchFamily="18" charset="0"/>
                                </a:rPr>
                                <m:t>𝑏</m:t>
                              </m:r>
                            </m:sup>
                            <m:e>
                              <m:r>
                                <a:rPr lang="zh-CN" altLang="en-US" sz="650" b="0" i="1" smtClean="0">
                                  <a:latin typeface="Cambria Math" panose="02040503050406030204" pitchFamily="18" charset="0"/>
                                </a:rPr>
                                <m:t>𝜆</m:t>
                              </m:r>
                              <m:r>
                                <a:rPr lang="en-US" altLang="zh-CN" sz="650" b="0" i="1" smtClean="0">
                                  <a:latin typeface="Cambria Math" panose="02040503050406030204" pitchFamily="18" charset="0"/>
                                </a:rPr>
                                <m:t>𝑑𝑥</m:t>
                              </m:r>
                              <m:r>
                                <a:rPr lang="en-US" altLang="zh-CN" sz="650" b="0" i="1" smtClean="0">
                                  <a:latin typeface="Cambria Math" panose="02040503050406030204" pitchFamily="18" charset="0"/>
                                </a:rPr>
                                <m:t>=</m:t>
                              </m:r>
                              <m:r>
                                <a:rPr lang="zh-CN" altLang="en-US" sz="650" b="0" i="1" smtClean="0">
                                  <a:latin typeface="Cambria Math" panose="02040503050406030204" pitchFamily="18" charset="0"/>
                                </a:rPr>
                                <m:t>𝜆</m:t>
                              </m:r>
                              <m:d>
                                <m:dPr>
                                  <m:ctrlPr>
                                    <a:rPr lang="en-US" altLang="zh-CN" sz="650" b="0" i="1" smtClean="0">
                                      <a:latin typeface="Cambria Math" panose="02040503050406030204" pitchFamily="18" charset="0"/>
                                    </a:rPr>
                                  </m:ctrlPr>
                                </m:dPr>
                                <m:e>
                                  <m:r>
                                    <a:rPr lang="en-US" altLang="zh-CN" sz="650" b="0" i="1" smtClean="0">
                                      <a:latin typeface="Cambria Math" panose="02040503050406030204" pitchFamily="18" charset="0"/>
                                    </a:rPr>
                                    <m:t>𝑏</m:t>
                                  </m:r>
                                  <m:r>
                                    <a:rPr lang="en-US" altLang="zh-CN" sz="650" b="0" i="1" smtClean="0">
                                      <a:latin typeface="Cambria Math" panose="02040503050406030204" pitchFamily="18" charset="0"/>
                                    </a:rPr>
                                    <m:t>−</m:t>
                                  </m:r>
                                  <m:r>
                                    <a:rPr lang="en-US" altLang="zh-CN" sz="650" b="0" i="1" smtClean="0">
                                      <a:latin typeface="Cambria Math" panose="02040503050406030204" pitchFamily="18" charset="0"/>
                                    </a:rPr>
                                    <m:t>𝑎</m:t>
                                  </m:r>
                                </m:e>
                              </m:d>
                              <m:r>
                                <a:rPr lang="en-US" altLang="zh-CN" sz="650" b="0" i="1" smtClean="0">
                                  <a:latin typeface="Cambria Math" panose="02040503050406030204" pitchFamily="18" charset="0"/>
                                </a:rPr>
                                <m:t>=1</m:t>
                              </m:r>
                            </m:e>
                          </m:nary>
                        </m:e>
                      </m:nary>
                    </m:oMath>
                  </m:oMathPara>
                </a14:m>
                <a:endParaRPr sz="650" dirty="0"/>
              </a:p>
            </p:txBody>
          </p:sp>
        </mc:Choice>
        <mc:Fallback xmlns="">
          <p:sp>
            <p:nvSpPr>
              <p:cNvPr id="2" name="object 1"/>
              <p:cNvSpPr>
                <a:spLocks noRot="1" noChangeAspect="1" noMove="1" noResize="1" noEditPoints="1" noAdjustHandles="1" noChangeArrowheads="1" noChangeShapeType="1" noTextEdit="1"/>
              </p:cNvSpPr>
              <p:nvPr/>
            </p:nvSpPr>
            <p:spPr>
              <a:xfrm>
                <a:off x="547512" y="1358011"/>
                <a:ext cx="2239640" cy="226922"/>
              </a:xfrm>
              <a:prstGeom prst="rect">
                <a:avLst/>
              </a:prstGeom>
              <a:blipFill>
                <a:blip r:embed="rId2"/>
                <a:stretch>
                  <a:fillRect t="-161111" b="-250000"/>
                </a:stretch>
              </a:blipFill>
            </p:spPr>
            <p:txBody>
              <a:bodyPr/>
              <a:lstStyle/>
              <a:p>
                <a:r>
                  <a:rPr lang="zh-CN" altLang="en-US">
                    <a:noFill/>
                  </a:rPr>
                  <a:t> </a:t>
                </a:r>
              </a:p>
            </p:txBody>
          </p:sp>
        </mc:Fallback>
      </mc:AlternateContent>
      <p:sp>
        <p:nvSpPr>
          <p:cNvPr id="3" name="object 3"/>
          <p:cNvSpPr txBox="1"/>
          <p:nvPr/>
        </p:nvSpPr>
        <p:spPr>
          <a:xfrm>
            <a:off x="769927" y="536914"/>
            <a:ext cx="2847215" cy="192360"/>
          </a:xfrm>
          <a:prstGeom prst="rect">
            <a:avLst/>
          </a:prstGeom>
        </p:spPr>
        <p:txBody>
          <a:bodyPr vert="horz" wrap="square" lIns="0" tIns="0" rIns="0" bIns="0" rtlCol="0">
            <a:spAutoFit/>
          </a:bodyPr>
          <a:lstStyle/>
          <a:p>
            <a:pPr marL="0" marR="0">
              <a:lnSpc>
                <a:spcPts val="1500"/>
              </a:lnSpc>
              <a:spcBef>
                <a:spcPts val="0"/>
              </a:spcBef>
              <a:spcAft>
                <a:spcPts val="0"/>
              </a:spcAft>
            </a:pPr>
            <a:r>
              <a:rPr sz="1500" dirty="0">
                <a:solidFill>
                  <a:srgbClr val="323299"/>
                </a:solidFill>
                <a:latin typeface="KaiTi" panose="02010609060101010101" pitchFamily="49" charset="-122"/>
                <a:ea typeface="KaiTi" panose="02010609060101010101" pitchFamily="49" charset="-122"/>
                <a:cs typeface="SimSun"/>
              </a:rPr>
              <a:t>连续型随机变量分布函数举例</a:t>
            </a:r>
          </a:p>
        </p:txBody>
      </p:sp>
      <p:sp>
        <p:nvSpPr>
          <p:cNvPr id="4" name="object 4"/>
          <p:cNvSpPr txBox="1"/>
          <p:nvPr/>
        </p:nvSpPr>
        <p:spPr>
          <a:xfrm>
            <a:off x="602085" y="804498"/>
            <a:ext cx="265888" cy="231200"/>
          </a:xfrm>
          <a:prstGeom prst="rect">
            <a:avLst/>
          </a:prstGeom>
        </p:spPr>
        <p:txBody>
          <a:bodyPr vert="horz" wrap="square" lIns="0" tIns="0" rIns="0" bIns="0" rtlCol="0">
            <a:spAutoFit/>
          </a:bodyPr>
          <a:lstStyle/>
          <a:p>
            <a:pPr marL="0" marR="0">
              <a:lnSpc>
                <a:spcPts val="770"/>
              </a:lnSpc>
              <a:spcBef>
                <a:spcPts val="0"/>
              </a:spcBef>
              <a:spcAft>
                <a:spcPts val="0"/>
              </a:spcAft>
            </a:pPr>
            <a:r>
              <a:rPr sz="700" spc="-37" dirty="0">
                <a:solidFill>
                  <a:srgbClr val="000000"/>
                </a:solidFill>
                <a:latin typeface="SimSun"/>
                <a:cs typeface="SimSun"/>
              </a:rPr>
              <a:t>例</a:t>
            </a:r>
            <a:r>
              <a:rPr sz="700" dirty="0">
                <a:solidFill>
                  <a:srgbClr val="000000"/>
                </a:solidFill>
                <a:latin typeface="PJGUIU+TimesNewRomanPSMT"/>
                <a:cs typeface="PJGUIU+TimesNewRomanPSMT"/>
              </a:rPr>
              <a:t>5</a:t>
            </a:r>
          </a:p>
        </p:txBody>
      </p:sp>
      <p:sp>
        <p:nvSpPr>
          <p:cNvPr id="5" name="object 5"/>
          <p:cNvSpPr txBox="1"/>
          <p:nvPr/>
        </p:nvSpPr>
        <p:spPr>
          <a:xfrm>
            <a:off x="909910" y="804498"/>
            <a:ext cx="728094" cy="231200"/>
          </a:xfrm>
          <a:prstGeom prst="rect">
            <a:avLst/>
          </a:prstGeom>
        </p:spPr>
        <p:txBody>
          <a:bodyPr vert="horz" wrap="square" lIns="0" tIns="0" rIns="0" bIns="0" rtlCol="0">
            <a:spAutoFit/>
          </a:bodyPr>
          <a:lstStyle/>
          <a:p>
            <a:pPr marL="0" marR="0">
              <a:lnSpc>
                <a:spcPts val="770"/>
              </a:lnSpc>
              <a:spcBef>
                <a:spcPts val="0"/>
              </a:spcBef>
              <a:spcAft>
                <a:spcPts val="0"/>
              </a:spcAft>
            </a:pPr>
            <a:r>
              <a:rPr sz="700" dirty="0">
                <a:solidFill>
                  <a:srgbClr val="000000"/>
                </a:solidFill>
                <a:latin typeface="SimSun"/>
                <a:cs typeface="SimSun"/>
              </a:rPr>
              <a:t>若</a:t>
            </a:r>
            <a:r>
              <a:rPr sz="700" i="1" spc="81" dirty="0">
                <a:solidFill>
                  <a:srgbClr val="000000"/>
                </a:solidFill>
                <a:latin typeface="QHNACC+TimesNewRomanPS-ItalicMT"/>
                <a:cs typeface="QHNACC+TimesNewRomanPS-ItalicMT"/>
              </a:rPr>
              <a:t>X</a:t>
            </a:r>
            <a:r>
              <a:rPr sz="700" dirty="0">
                <a:solidFill>
                  <a:srgbClr val="000000"/>
                </a:solidFill>
                <a:latin typeface="SimSun"/>
                <a:cs typeface="SimSun"/>
              </a:rPr>
              <a:t>有密度函数</a:t>
            </a:r>
          </a:p>
        </p:txBody>
      </p:sp>
      <p:sp>
        <p:nvSpPr>
          <p:cNvPr id="6" name="object 6"/>
          <p:cNvSpPr txBox="1"/>
          <p:nvPr/>
        </p:nvSpPr>
        <p:spPr>
          <a:xfrm>
            <a:off x="1566258" y="792414"/>
            <a:ext cx="308192" cy="267493"/>
          </a:xfrm>
          <a:prstGeom prst="rect">
            <a:avLst/>
          </a:prstGeom>
        </p:spPr>
        <p:txBody>
          <a:bodyPr vert="horz" wrap="square" lIns="0" tIns="0" rIns="0" bIns="0" rtlCol="0">
            <a:spAutoFit/>
          </a:bodyPr>
          <a:lstStyle/>
          <a:p>
            <a:pPr marL="0" marR="0">
              <a:lnSpc>
                <a:spcPts val="905"/>
              </a:lnSpc>
              <a:spcBef>
                <a:spcPts val="0"/>
              </a:spcBef>
              <a:spcAft>
                <a:spcPts val="0"/>
              </a:spcAft>
            </a:pPr>
            <a:r>
              <a:rPr sz="800" dirty="0">
                <a:solidFill>
                  <a:srgbClr val="000000"/>
                </a:solidFill>
                <a:latin typeface="PJGUIU+TimesNewRomanPSMT"/>
                <a:cs typeface="PJGUIU+TimesNewRomanPSMT"/>
              </a:rPr>
              <a:t>f(x)</a:t>
            </a:r>
          </a:p>
        </p:txBody>
      </p:sp>
      <p:sp>
        <p:nvSpPr>
          <p:cNvPr id="7" name="object 7"/>
          <p:cNvSpPr txBox="1"/>
          <p:nvPr/>
        </p:nvSpPr>
        <p:spPr>
          <a:xfrm>
            <a:off x="879571" y="933667"/>
            <a:ext cx="226273" cy="248614"/>
          </a:xfrm>
          <a:prstGeom prst="rect">
            <a:avLst/>
          </a:prstGeom>
        </p:spPr>
        <p:txBody>
          <a:bodyPr vert="horz" wrap="square" lIns="0" tIns="0" rIns="0" bIns="0" rtlCol="0">
            <a:spAutoFit/>
          </a:bodyPr>
          <a:lstStyle/>
          <a:p>
            <a:pPr marL="0" marR="0">
              <a:lnSpc>
                <a:spcPts val="850"/>
              </a:lnSpc>
              <a:spcBef>
                <a:spcPts val="0"/>
              </a:spcBef>
              <a:spcAft>
                <a:spcPts val="0"/>
              </a:spcAft>
            </a:pPr>
            <a:r>
              <a:rPr sz="700" dirty="0">
                <a:solidFill>
                  <a:srgbClr val="000000"/>
                </a:solidFill>
                <a:latin typeface="BTCIPT+SymbolMT"/>
                <a:cs typeface="BTCIPT+SymbolMT"/>
              </a:rPr>
              <a:t>⎧λ</a:t>
            </a:r>
          </a:p>
        </p:txBody>
      </p:sp>
      <p:sp>
        <p:nvSpPr>
          <p:cNvPr id="8" name="object 8"/>
          <p:cNvSpPr txBox="1"/>
          <p:nvPr/>
        </p:nvSpPr>
        <p:spPr>
          <a:xfrm>
            <a:off x="1234751" y="933667"/>
            <a:ext cx="441263" cy="241598"/>
          </a:xfrm>
          <a:prstGeom prst="rect">
            <a:avLst/>
          </a:prstGeom>
        </p:spPr>
        <p:txBody>
          <a:bodyPr vert="horz" wrap="square" lIns="0" tIns="0" rIns="0" bIns="0" rtlCol="0">
            <a:spAutoFit/>
          </a:bodyPr>
          <a:lstStyle/>
          <a:p>
            <a:pPr marL="0" marR="0">
              <a:lnSpc>
                <a:spcPts val="850"/>
              </a:lnSpc>
              <a:spcBef>
                <a:spcPts val="0"/>
              </a:spcBef>
              <a:spcAft>
                <a:spcPts val="0"/>
              </a:spcAft>
            </a:pPr>
            <a:r>
              <a:rPr sz="700" i="1" dirty="0">
                <a:solidFill>
                  <a:srgbClr val="000000"/>
                </a:solidFill>
                <a:latin typeface="QHNACC+TimesNewRomanPS-ItalicMT"/>
                <a:cs typeface="QHNACC+TimesNewRomanPS-ItalicMT"/>
              </a:rPr>
              <a:t>a</a:t>
            </a:r>
            <a:r>
              <a:rPr sz="700" i="1" spc="-16" dirty="0">
                <a:solidFill>
                  <a:srgbClr val="000000"/>
                </a:solidFill>
                <a:latin typeface="QHNACC+TimesNewRomanPS-ItalicMT"/>
                <a:cs typeface="QHNACC+TimesNewRomanPS-ItalicMT"/>
              </a:rPr>
              <a:t> </a:t>
            </a:r>
            <a:r>
              <a:rPr sz="700" dirty="0">
                <a:solidFill>
                  <a:srgbClr val="000000"/>
                </a:solidFill>
                <a:latin typeface="BTCIPT+SymbolMT"/>
                <a:cs typeface="BTCIPT+SymbolMT"/>
              </a:rPr>
              <a:t>≤</a:t>
            </a:r>
            <a:r>
              <a:rPr sz="700" spc="18" dirty="0">
                <a:solidFill>
                  <a:srgbClr val="000000"/>
                </a:solidFill>
                <a:latin typeface="BTCIPT+SymbolMT"/>
                <a:cs typeface="BTCIPT+SymbolMT"/>
              </a:rPr>
              <a:t> </a:t>
            </a:r>
            <a:r>
              <a:rPr sz="700" i="1" dirty="0">
                <a:solidFill>
                  <a:srgbClr val="000000"/>
                </a:solidFill>
                <a:latin typeface="QHNACC+TimesNewRomanPS-ItalicMT"/>
                <a:cs typeface="QHNACC+TimesNewRomanPS-ItalicMT"/>
              </a:rPr>
              <a:t>x</a:t>
            </a:r>
            <a:r>
              <a:rPr sz="700" i="1" spc="-20" dirty="0">
                <a:solidFill>
                  <a:srgbClr val="000000"/>
                </a:solidFill>
                <a:latin typeface="QHNACC+TimesNewRomanPS-ItalicMT"/>
                <a:cs typeface="QHNACC+TimesNewRomanPS-ItalicMT"/>
              </a:rPr>
              <a:t> </a:t>
            </a:r>
            <a:r>
              <a:rPr sz="700" dirty="0">
                <a:solidFill>
                  <a:srgbClr val="000000"/>
                </a:solidFill>
                <a:latin typeface="BTCIPT+SymbolMT"/>
                <a:cs typeface="BTCIPT+SymbolMT"/>
              </a:rPr>
              <a:t>≤</a:t>
            </a:r>
            <a:r>
              <a:rPr sz="700" spc="-35" dirty="0">
                <a:solidFill>
                  <a:srgbClr val="000000"/>
                </a:solidFill>
                <a:latin typeface="BTCIPT+SymbolMT"/>
                <a:cs typeface="BTCIPT+SymbolMT"/>
              </a:rPr>
              <a:t> </a:t>
            </a:r>
            <a:r>
              <a:rPr sz="700" i="1" dirty="0">
                <a:solidFill>
                  <a:srgbClr val="000000"/>
                </a:solidFill>
                <a:latin typeface="QHNACC+TimesNewRomanPS-ItalicMT"/>
                <a:cs typeface="QHNACC+TimesNewRomanPS-ItalicMT"/>
              </a:rPr>
              <a:t>b</a:t>
            </a:r>
          </a:p>
        </p:txBody>
      </p:sp>
      <p:sp>
        <p:nvSpPr>
          <p:cNvPr id="10" name="object 10"/>
          <p:cNvSpPr txBox="1"/>
          <p:nvPr/>
        </p:nvSpPr>
        <p:spPr>
          <a:xfrm>
            <a:off x="621310" y="992024"/>
            <a:ext cx="441622" cy="269618"/>
          </a:xfrm>
          <a:prstGeom prst="rect">
            <a:avLst/>
          </a:prstGeom>
        </p:spPr>
        <p:txBody>
          <a:bodyPr vert="horz" wrap="square" lIns="0" tIns="0" rIns="0" bIns="0" rtlCol="0">
            <a:spAutoFit/>
          </a:bodyPr>
          <a:lstStyle/>
          <a:p>
            <a:pPr marL="0" marR="0">
              <a:lnSpc>
                <a:spcPts val="975"/>
              </a:lnSpc>
              <a:spcBef>
                <a:spcPts val="0"/>
              </a:spcBef>
              <a:spcAft>
                <a:spcPts val="0"/>
              </a:spcAft>
            </a:pPr>
            <a:r>
              <a:rPr sz="700" i="1" dirty="0">
                <a:solidFill>
                  <a:srgbClr val="000000"/>
                </a:solidFill>
                <a:latin typeface="QHNACC+TimesNewRomanPS-ItalicMT"/>
                <a:cs typeface="QHNACC+TimesNewRomanPS-ItalicMT"/>
              </a:rPr>
              <a:t>f</a:t>
            </a:r>
            <a:r>
              <a:rPr sz="700" i="1" spc="54" dirty="0">
                <a:solidFill>
                  <a:srgbClr val="000000"/>
                </a:solidFill>
                <a:latin typeface="QHNACC+TimesNewRomanPS-ItalicMT"/>
                <a:cs typeface="QHNACC+TimesNewRomanPS-ItalicMT"/>
              </a:rPr>
              <a:t> </a:t>
            </a:r>
            <a:r>
              <a:rPr sz="800" spc="55" dirty="0">
                <a:solidFill>
                  <a:srgbClr val="000000"/>
                </a:solidFill>
                <a:latin typeface="BTCIPT+SymbolMT"/>
                <a:cs typeface="BTCIPT+SymbolMT"/>
              </a:rPr>
              <a:t>(</a:t>
            </a:r>
            <a:r>
              <a:rPr sz="700" i="1" spc="51" dirty="0">
                <a:solidFill>
                  <a:srgbClr val="000000"/>
                </a:solidFill>
                <a:latin typeface="QHNACC+TimesNewRomanPS-ItalicMT"/>
                <a:cs typeface="QHNACC+TimesNewRomanPS-ItalicMT"/>
              </a:rPr>
              <a:t>x</a:t>
            </a:r>
            <a:r>
              <a:rPr sz="800" spc="116" dirty="0">
                <a:solidFill>
                  <a:srgbClr val="000000"/>
                </a:solidFill>
                <a:latin typeface="BTCIPT+SymbolMT"/>
                <a:cs typeface="BTCIPT+SymbolMT"/>
              </a:rPr>
              <a:t>)</a:t>
            </a:r>
            <a:r>
              <a:rPr sz="700" dirty="0">
                <a:solidFill>
                  <a:srgbClr val="000000"/>
                </a:solidFill>
                <a:latin typeface="BTCIPT+SymbolMT"/>
                <a:cs typeface="BTCIPT+SymbolMT"/>
              </a:rPr>
              <a:t>=</a:t>
            </a:r>
            <a:r>
              <a:rPr sz="700" spc="-15" dirty="0">
                <a:solidFill>
                  <a:srgbClr val="000000"/>
                </a:solidFill>
                <a:latin typeface="BTCIPT+SymbolMT"/>
                <a:cs typeface="BTCIPT+SymbolMT"/>
              </a:rPr>
              <a:t> </a:t>
            </a:r>
            <a:r>
              <a:rPr sz="700" dirty="0">
                <a:solidFill>
                  <a:srgbClr val="000000"/>
                </a:solidFill>
                <a:latin typeface="BTCIPT+SymbolMT"/>
                <a:cs typeface="BTCIPT+SymbolMT"/>
              </a:rPr>
              <a:t>⎨</a:t>
            </a:r>
          </a:p>
        </p:txBody>
      </p:sp>
      <p:sp>
        <p:nvSpPr>
          <p:cNvPr id="11" name="object 11"/>
          <p:cNvSpPr txBox="1"/>
          <p:nvPr/>
        </p:nvSpPr>
        <p:spPr>
          <a:xfrm>
            <a:off x="879571" y="1076273"/>
            <a:ext cx="236249" cy="252286"/>
          </a:xfrm>
          <a:prstGeom prst="rect">
            <a:avLst/>
          </a:prstGeom>
        </p:spPr>
        <p:txBody>
          <a:bodyPr vert="horz" wrap="square" lIns="0" tIns="0" rIns="0" bIns="0" rtlCol="0">
            <a:spAutoFit/>
          </a:bodyPr>
          <a:lstStyle/>
          <a:p>
            <a:pPr marL="0" marR="0">
              <a:lnSpc>
                <a:spcPts val="850"/>
              </a:lnSpc>
              <a:spcBef>
                <a:spcPts val="0"/>
              </a:spcBef>
              <a:spcAft>
                <a:spcPts val="0"/>
              </a:spcAft>
            </a:pPr>
            <a:r>
              <a:rPr sz="700" dirty="0">
                <a:solidFill>
                  <a:srgbClr val="000000"/>
                </a:solidFill>
                <a:latin typeface="BTCIPT+SymbolMT"/>
                <a:cs typeface="BTCIPT+SymbolMT"/>
              </a:rPr>
              <a:t>⎩</a:t>
            </a:r>
            <a:r>
              <a:rPr sz="700" spc="-58" dirty="0">
                <a:solidFill>
                  <a:srgbClr val="000000"/>
                </a:solidFill>
                <a:latin typeface="BTCIPT+SymbolMT"/>
                <a:cs typeface="BTCIPT+SymbolMT"/>
              </a:rPr>
              <a:t> </a:t>
            </a:r>
            <a:r>
              <a:rPr sz="700" dirty="0">
                <a:solidFill>
                  <a:srgbClr val="000000"/>
                </a:solidFill>
                <a:latin typeface="PJGUIU+TimesNewRomanPSMT"/>
                <a:cs typeface="PJGUIU+TimesNewRomanPSMT"/>
              </a:rPr>
              <a:t>0</a:t>
            </a:r>
          </a:p>
        </p:txBody>
      </p:sp>
      <p:sp>
        <p:nvSpPr>
          <p:cNvPr id="12" name="object 12"/>
          <p:cNvSpPr txBox="1"/>
          <p:nvPr/>
        </p:nvSpPr>
        <p:spPr>
          <a:xfrm>
            <a:off x="1357386" y="1079077"/>
            <a:ext cx="310067" cy="221708"/>
          </a:xfrm>
          <a:prstGeom prst="rect">
            <a:avLst/>
          </a:prstGeom>
        </p:spPr>
        <p:txBody>
          <a:bodyPr vert="horz" wrap="square" lIns="0" tIns="0" rIns="0" bIns="0" rtlCol="0">
            <a:spAutoFit/>
          </a:bodyPr>
          <a:lstStyle/>
          <a:p>
            <a:pPr marL="0" marR="0">
              <a:lnSpc>
                <a:spcPts val="695"/>
              </a:lnSpc>
              <a:spcBef>
                <a:spcPts val="0"/>
              </a:spcBef>
              <a:spcAft>
                <a:spcPts val="0"/>
              </a:spcAft>
            </a:pPr>
            <a:r>
              <a:rPr sz="700" dirty="0">
                <a:solidFill>
                  <a:srgbClr val="000000"/>
                </a:solidFill>
                <a:latin typeface="SimSun"/>
                <a:cs typeface="SimSun"/>
              </a:rPr>
              <a:t>其它</a:t>
            </a:r>
          </a:p>
        </p:txBody>
      </p:sp>
      <p:sp>
        <p:nvSpPr>
          <p:cNvPr id="13" name="object 13"/>
          <p:cNvSpPr txBox="1"/>
          <p:nvPr/>
        </p:nvSpPr>
        <p:spPr>
          <a:xfrm>
            <a:off x="600521" y="1205075"/>
            <a:ext cx="2134885" cy="265953"/>
          </a:xfrm>
          <a:prstGeom prst="rect">
            <a:avLst/>
          </a:prstGeom>
        </p:spPr>
        <p:txBody>
          <a:bodyPr vert="horz" wrap="square" lIns="0" tIns="0" rIns="0" bIns="0" rtlCol="0">
            <a:spAutoFit/>
          </a:bodyPr>
          <a:lstStyle/>
          <a:p>
            <a:pPr marL="0" marR="0">
              <a:lnSpc>
                <a:spcPts val="995"/>
              </a:lnSpc>
              <a:spcBef>
                <a:spcPts val="0"/>
              </a:spcBef>
              <a:spcAft>
                <a:spcPts val="0"/>
              </a:spcAft>
            </a:pPr>
            <a:r>
              <a:rPr sz="700" dirty="0">
                <a:solidFill>
                  <a:srgbClr val="000000"/>
                </a:solidFill>
                <a:latin typeface="SimSun"/>
                <a:cs typeface="SimSun"/>
              </a:rPr>
              <a:t>则称</a:t>
            </a:r>
            <a:r>
              <a:rPr sz="700" i="1" spc="84" dirty="0">
                <a:solidFill>
                  <a:srgbClr val="000000"/>
                </a:solidFill>
                <a:latin typeface="QHNACC+TimesNewRomanPS-ItalicMT"/>
                <a:cs typeface="QHNACC+TimesNewRomanPS-ItalicMT"/>
              </a:rPr>
              <a:t>X</a:t>
            </a:r>
            <a:r>
              <a:rPr sz="1050" baseline="7000" dirty="0">
                <a:solidFill>
                  <a:srgbClr val="000000"/>
                </a:solidFill>
                <a:latin typeface="SimSun"/>
                <a:cs typeface="SimSun"/>
              </a:rPr>
              <a:t>服从区间</a:t>
            </a:r>
            <a:r>
              <a:rPr sz="800" dirty="0">
                <a:solidFill>
                  <a:srgbClr val="000000"/>
                </a:solidFill>
                <a:latin typeface="BTCIPT+SymbolMT"/>
                <a:cs typeface="BTCIPT+SymbolMT"/>
              </a:rPr>
              <a:t>[</a:t>
            </a:r>
            <a:r>
              <a:rPr sz="700" i="1" spc="10" dirty="0">
                <a:solidFill>
                  <a:srgbClr val="000000"/>
                </a:solidFill>
                <a:latin typeface="QHNACC+TimesNewRomanPS-ItalicMT"/>
                <a:cs typeface="QHNACC+TimesNewRomanPS-ItalicMT"/>
              </a:rPr>
              <a:t>a</a:t>
            </a:r>
            <a:r>
              <a:rPr sz="700" spc="65" dirty="0">
                <a:solidFill>
                  <a:srgbClr val="000000"/>
                </a:solidFill>
                <a:latin typeface="PJGUIU+TimesNewRomanPSMT"/>
                <a:cs typeface="PJGUIU+TimesNewRomanPSMT"/>
              </a:rPr>
              <a:t>,</a:t>
            </a:r>
            <a:r>
              <a:rPr sz="700" i="1" spc="22" dirty="0">
                <a:solidFill>
                  <a:srgbClr val="000000"/>
                </a:solidFill>
                <a:latin typeface="QHNACC+TimesNewRomanPS-ItalicMT"/>
                <a:cs typeface="QHNACC+TimesNewRomanPS-ItalicMT"/>
              </a:rPr>
              <a:t>b</a:t>
            </a:r>
            <a:r>
              <a:rPr sz="800" dirty="0">
                <a:solidFill>
                  <a:srgbClr val="000000"/>
                </a:solidFill>
                <a:latin typeface="BTCIPT+SymbolMT"/>
                <a:cs typeface="BTCIPT+SymbolMT"/>
              </a:rPr>
              <a:t>]</a:t>
            </a:r>
            <a:r>
              <a:rPr sz="1050" baseline="7000" dirty="0">
                <a:solidFill>
                  <a:srgbClr val="000000"/>
                </a:solidFill>
                <a:latin typeface="SimSun"/>
                <a:cs typeface="SimSun"/>
              </a:rPr>
              <a:t>上的均匀分布。试求</a:t>
            </a:r>
            <a:r>
              <a:rPr sz="700" i="1" dirty="0">
                <a:solidFill>
                  <a:srgbClr val="000000"/>
                </a:solidFill>
                <a:latin typeface="QHNACC+TimesNewRomanPS-ItalicMT"/>
                <a:cs typeface="QHNACC+TimesNewRomanPS-ItalicMT"/>
              </a:rPr>
              <a:t>F</a:t>
            </a:r>
            <a:r>
              <a:rPr sz="700" i="1" spc="-38" dirty="0">
                <a:solidFill>
                  <a:srgbClr val="000000"/>
                </a:solidFill>
                <a:latin typeface="QHNACC+TimesNewRomanPS-ItalicMT"/>
                <a:cs typeface="QHNACC+TimesNewRomanPS-ItalicMT"/>
              </a:rPr>
              <a:t> </a:t>
            </a:r>
            <a:r>
              <a:rPr sz="800" spc="55" dirty="0">
                <a:solidFill>
                  <a:srgbClr val="000000"/>
                </a:solidFill>
                <a:latin typeface="BTCIPT+SymbolMT"/>
                <a:cs typeface="BTCIPT+SymbolMT"/>
              </a:rPr>
              <a:t>(</a:t>
            </a:r>
            <a:r>
              <a:rPr sz="700" i="1" spc="52" dirty="0">
                <a:solidFill>
                  <a:srgbClr val="000000"/>
                </a:solidFill>
                <a:latin typeface="QHNACC+TimesNewRomanPS-ItalicMT"/>
                <a:cs typeface="QHNACC+TimesNewRomanPS-ItalicMT"/>
              </a:rPr>
              <a:t>x</a:t>
            </a:r>
            <a:r>
              <a:rPr sz="800" spc="-38" dirty="0">
                <a:solidFill>
                  <a:srgbClr val="000000"/>
                </a:solidFill>
                <a:latin typeface="BTCIPT+SymbolMT"/>
                <a:cs typeface="BTCIPT+SymbolMT"/>
              </a:rPr>
              <a:t>)</a:t>
            </a:r>
            <a:r>
              <a:rPr sz="700" dirty="0">
                <a:solidFill>
                  <a:srgbClr val="000000"/>
                </a:solidFill>
                <a:latin typeface="SimSun"/>
                <a:cs typeface="SimSun"/>
              </a:rPr>
              <a:t>。</a:t>
            </a:r>
          </a:p>
        </p:txBody>
      </p:sp>
      <p:sp>
        <p:nvSpPr>
          <p:cNvPr id="17" name="object 17"/>
          <p:cNvSpPr txBox="1"/>
          <p:nvPr/>
        </p:nvSpPr>
        <p:spPr>
          <a:xfrm>
            <a:off x="603375" y="1406712"/>
            <a:ext cx="221708" cy="221708"/>
          </a:xfrm>
          <a:prstGeom prst="rect">
            <a:avLst/>
          </a:prstGeom>
        </p:spPr>
        <p:txBody>
          <a:bodyPr vert="horz" wrap="square" lIns="0" tIns="0" rIns="0" bIns="0" rtlCol="0">
            <a:spAutoFit/>
          </a:bodyPr>
          <a:lstStyle/>
          <a:p>
            <a:pPr marL="0" marR="0">
              <a:lnSpc>
                <a:spcPts val="695"/>
              </a:lnSpc>
              <a:spcBef>
                <a:spcPts val="0"/>
              </a:spcBef>
              <a:spcAft>
                <a:spcPts val="0"/>
              </a:spcAft>
            </a:pPr>
            <a:r>
              <a:rPr sz="700" dirty="0">
                <a:solidFill>
                  <a:srgbClr val="000000"/>
                </a:solidFill>
                <a:latin typeface="SimSun"/>
                <a:cs typeface="SimSun"/>
              </a:rPr>
              <a:t>解</a:t>
            </a:r>
          </a:p>
        </p:txBody>
      </p:sp>
      <p:sp>
        <p:nvSpPr>
          <p:cNvPr id="18" name="object 18"/>
          <p:cNvSpPr txBox="1"/>
          <p:nvPr/>
        </p:nvSpPr>
        <p:spPr>
          <a:xfrm>
            <a:off x="868399" y="1364255"/>
            <a:ext cx="1509823" cy="166712"/>
          </a:xfrm>
          <a:prstGeom prst="rect">
            <a:avLst/>
          </a:prstGeom>
        </p:spPr>
        <p:txBody>
          <a:bodyPr vert="horz" wrap="square" lIns="0" tIns="0" rIns="0" bIns="0" rtlCol="0">
            <a:spAutoFit/>
          </a:bodyPr>
          <a:lstStyle/>
          <a:p>
            <a:pPr marL="0" marR="0">
              <a:lnSpc>
                <a:spcPts val="1280"/>
              </a:lnSpc>
              <a:spcBef>
                <a:spcPts val="0"/>
              </a:spcBef>
              <a:spcAft>
                <a:spcPts val="0"/>
              </a:spcAft>
            </a:pPr>
            <a:r>
              <a:rPr sz="700" spc="81" dirty="0">
                <a:solidFill>
                  <a:srgbClr val="000000"/>
                </a:solidFill>
                <a:latin typeface="PADDAV+MT-Extra"/>
                <a:cs typeface="PADDAV+MT-Extra"/>
              </a:rPr>
              <a:t>Q</a:t>
            </a:r>
            <a:endParaRPr sz="400" dirty="0">
              <a:solidFill>
                <a:srgbClr val="000000"/>
              </a:solidFill>
              <a:latin typeface="BTCIPT+SymbolMT"/>
              <a:cs typeface="BTCIPT+SymbolMT"/>
            </a:endParaRPr>
          </a:p>
        </p:txBody>
      </p:sp>
      <p:sp>
        <p:nvSpPr>
          <p:cNvPr id="20" name="object 20"/>
          <p:cNvSpPr txBox="1"/>
          <p:nvPr/>
        </p:nvSpPr>
        <p:spPr>
          <a:xfrm>
            <a:off x="821381" y="1563696"/>
            <a:ext cx="300427" cy="355677"/>
          </a:xfrm>
          <a:prstGeom prst="rect">
            <a:avLst/>
          </a:prstGeom>
        </p:spPr>
        <p:txBody>
          <a:bodyPr vert="horz" wrap="square" lIns="0" tIns="0" rIns="0" bIns="0" rtlCol="0">
            <a:spAutoFit/>
          </a:bodyPr>
          <a:lstStyle/>
          <a:p>
            <a:pPr marL="62865" marR="0">
              <a:lnSpc>
                <a:spcPts val="770"/>
              </a:lnSpc>
              <a:spcBef>
                <a:spcPts val="0"/>
              </a:spcBef>
              <a:spcAft>
                <a:spcPts val="0"/>
              </a:spcAft>
            </a:pPr>
            <a:r>
              <a:rPr sz="700" dirty="0">
                <a:solidFill>
                  <a:srgbClr val="000000"/>
                </a:solidFill>
                <a:latin typeface="PJGUIU+TimesNewRomanPSMT"/>
                <a:cs typeface="PJGUIU+TimesNewRomanPSMT"/>
              </a:rPr>
              <a:t>1</a:t>
            </a:r>
          </a:p>
          <a:p>
            <a:pPr marL="0" marR="0">
              <a:lnSpc>
                <a:spcPts val="855"/>
              </a:lnSpc>
              <a:spcBef>
                <a:spcPts val="125"/>
              </a:spcBef>
              <a:spcAft>
                <a:spcPts val="0"/>
              </a:spcAft>
            </a:pPr>
            <a:r>
              <a:rPr sz="700" i="1" dirty="0">
                <a:solidFill>
                  <a:srgbClr val="000000"/>
                </a:solidFill>
                <a:latin typeface="QHNACC+TimesNewRomanPS-ItalicMT"/>
                <a:cs typeface="QHNACC+TimesNewRomanPS-ItalicMT"/>
              </a:rPr>
              <a:t>b</a:t>
            </a:r>
            <a:r>
              <a:rPr sz="700" i="1" spc="-57" dirty="0">
                <a:solidFill>
                  <a:srgbClr val="000000"/>
                </a:solidFill>
                <a:latin typeface="QHNACC+TimesNewRomanPS-ItalicMT"/>
                <a:cs typeface="QHNACC+TimesNewRomanPS-ItalicMT"/>
              </a:rPr>
              <a:t> </a:t>
            </a:r>
            <a:r>
              <a:rPr sz="700" dirty="0">
                <a:solidFill>
                  <a:srgbClr val="000000"/>
                </a:solidFill>
                <a:latin typeface="BTCIPT+SymbolMT"/>
                <a:cs typeface="BTCIPT+SymbolMT"/>
              </a:rPr>
              <a:t>−</a:t>
            </a:r>
            <a:r>
              <a:rPr sz="700" spc="-60" dirty="0">
                <a:solidFill>
                  <a:srgbClr val="000000"/>
                </a:solidFill>
                <a:latin typeface="BTCIPT+SymbolMT"/>
                <a:cs typeface="BTCIPT+SymbolMT"/>
              </a:rPr>
              <a:t> </a:t>
            </a:r>
            <a:r>
              <a:rPr sz="700" i="1" dirty="0">
                <a:solidFill>
                  <a:srgbClr val="000000"/>
                </a:solidFill>
                <a:latin typeface="QHNACC+TimesNewRomanPS-ItalicMT"/>
                <a:cs typeface="QHNACC+TimesNewRomanPS-ItalicMT"/>
              </a:rPr>
              <a:t>a</a:t>
            </a:r>
          </a:p>
        </p:txBody>
      </p:sp>
      <p:sp>
        <p:nvSpPr>
          <p:cNvPr id="22" name="object 22"/>
          <p:cNvSpPr txBox="1"/>
          <p:nvPr/>
        </p:nvSpPr>
        <p:spPr>
          <a:xfrm>
            <a:off x="590909" y="1609205"/>
            <a:ext cx="339295" cy="241599"/>
          </a:xfrm>
          <a:prstGeom prst="rect">
            <a:avLst/>
          </a:prstGeom>
        </p:spPr>
        <p:txBody>
          <a:bodyPr vert="horz" wrap="square" lIns="0" tIns="0" rIns="0" bIns="0" rtlCol="0">
            <a:spAutoFit/>
          </a:bodyPr>
          <a:lstStyle/>
          <a:p>
            <a:pPr marL="0" marR="0">
              <a:lnSpc>
                <a:spcPts val="850"/>
              </a:lnSpc>
              <a:spcBef>
                <a:spcPts val="0"/>
              </a:spcBef>
              <a:spcAft>
                <a:spcPts val="0"/>
              </a:spcAft>
            </a:pPr>
            <a:r>
              <a:rPr sz="700" spc="49" dirty="0">
                <a:solidFill>
                  <a:srgbClr val="000000"/>
                </a:solidFill>
                <a:latin typeface="BTCIPT+SymbolMT"/>
                <a:cs typeface="BTCIPT+SymbolMT"/>
              </a:rPr>
              <a:t>∴λ</a:t>
            </a:r>
            <a:r>
              <a:rPr sz="700" spc="-21" dirty="0">
                <a:solidFill>
                  <a:srgbClr val="000000"/>
                </a:solidFill>
                <a:latin typeface="BTCIPT+SymbolMT"/>
                <a:cs typeface="BTCIPT+SymbolMT"/>
              </a:rPr>
              <a:t> </a:t>
            </a:r>
            <a:r>
              <a:rPr sz="700" dirty="0">
                <a:solidFill>
                  <a:srgbClr val="000000"/>
                </a:solidFill>
                <a:latin typeface="BTCIPT+SymbolMT"/>
                <a:cs typeface="BTCIPT+SymbolMT"/>
              </a:rPr>
              <a:t>=</a:t>
            </a:r>
          </a:p>
        </p:txBody>
      </p:sp>
      <p:sp>
        <p:nvSpPr>
          <p:cNvPr id="23" name="object 23"/>
          <p:cNvSpPr txBox="1"/>
          <p:nvPr/>
        </p:nvSpPr>
        <p:spPr>
          <a:xfrm>
            <a:off x="1301261" y="1596747"/>
            <a:ext cx="1017378" cy="166712"/>
          </a:xfrm>
          <a:prstGeom prst="rect">
            <a:avLst/>
          </a:prstGeom>
        </p:spPr>
        <p:txBody>
          <a:bodyPr vert="horz" wrap="square" lIns="0" tIns="0" rIns="0" bIns="0" rtlCol="0">
            <a:spAutoFit/>
          </a:bodyPr>
          <a:lstStyle/>
          <a:p>
            <a:pPr marL="0" marR="0">
              <a:lnSpc>
                <a:spcPts val="1280"/>
              </a:lnSpc>
              <a:spcBef>
                <a:spcPts val="0"/>
              </a:spcBef>
              <a:spcAft>
                <a:spcPts val="0"/>
              </a:spcAft>
            </a:pPr>
            <a:r>
              <a:rPr sz="700" dirty="0" err="1">
                <a:solidFill>
                  <a:srgbClr val="000000"/>
                </a:solidFill>
                <a:latin typeface="SimSun"/>
                <a:cs typeface="SimSun"/>
              </a:rPr>
              <a:t>又因为</a:t>
            </a:r>
            <a:endParaRPr sz="1050" dirty="0">
              <a:solidFill>
                <a:srgbClr val="000000"/>
              </a:solidFill>
              <a:latin typeface="BTCIPT+SymbolMT"/>
              <a:cs typeface="BTCIPT+SymbolMT"/>
            </a:endParaRPr>
          </a:p>
        </p:txBody>
      </p:sp>
      <p:sp>
        <p:nvSpPr>
          <p:cNvPr id="24" name="object 24"/>
          <p:cNvSpPr txBox="1"/>
          <p:nvPr/>
        </p:nvSpPr>
        <p:spPr>
          <a:xfrm>
            <a:off x="954140" y="1805371"/>
            <a:ext cx="235203" cy="241598"/>
          </a:xfrm>
          <a:prstGeom prst="rect">
            <a:avLst/>
          </a:prstGeom>
        </p:spPr>
        <p:txBody>
          <a:bodyPr vert="horz" wrap="square" lIns="0" tIns="0" rIns="0" bIns="0" rtlCol="0">
            <a:spAutoFit/>
          </a:bodyPr>
          <a:lstStyle/>
          <a:p>
            <a:pPr marL="0" marR="0">
              <a:lnSpc>
                <a:spcPts val="850"/>
              </a:lnSpc>
              <a:spcBef>
                <a:spcPts val="0"/>
              </a:spcBef>
              <a:spcAft>
                <a:spcPts val="0"/>
              </a:spcAft>
            </a:pPr>
            <a:r>
              <a:rPr sz="700" dirty="0">
                <a:solidFill>
                  <a:srgbClr val="000000"/>
                </a:solidFill>
                <a:latin typeface="BTCIPT+SymbolMT"/>
                <a:cs typeface="BTCIPT+SymbolMT"/>
              </a:rPr>
              <a:t>⎧</a:t>
            </a:r>
            <a:r>
              <a:rPr sz="700" spc="-67" dirty="0">
                <a:solidFill>
                  <a:srgbClr val="000000"/>
                </a:solidFill>
                <a:latin typeface="BTCIPT+SymbolMT"/>
                <a:cs typeface="BTCIPT+SymbolMT"/>
              </a:rPr>
              <a:t> </a:t>
            </a:r>
            <a:r>
              <a:rPr sz="700" dirty="0">
                <a:solidFill>
                  <a:srgbClr val="000000"/>
                </a:solidFill>
                <a:latin typeface="PJGUIU+TimesNewRomanPSMT"/>
                <a:cs typeface="PJGUIU+TimesNewRomanPSMT"/>
              </a:rPr>
              <a:t>0</a:t>
            </a:r>
          </a:p>
        </p:txBody>
      </p:sp>
      <p:sp>
        <p:nvSpPr>
          <p:cNvPr id="25" name="object 25"/>
          <p:cNvSpPr txBox="1"/>
          <p:nvPr/>
        </p:nvSpPr>
        <p:spPr>
          <a:xfrm>
            <a:off x="1316863" y="1798355"/>
            <a:ext cx="441263" cy="612113"/>
          </a:xfrm>
          <a:prstGeom prst="rect">
            <a:avLst/>
          </a:prstGeom>
        </p:spPr>
        <p:txBody>
          <a:bodyPr vert="horz" wrap="square" lIns="0" tIns="0" rIns="0" bIns="0" rtlCol="0">
            <a:spAutoFit/>
          </a:bodyPr>
          <a:lstStyle/>
          <a:p>
            <a:pPr marL="120650" marR="0">
              <a:lnSpc>
                <a:spcPts val="850"/>
              </a:lnSpc>
              <a:spcBef>
                <a:spcPts val="0"/>
              </a:spcBef>
              <a:spcAft>
                <a:spcPts val="0"/>
              </a:spcAft>
            </a:pPr>
            <a:r>
              <a:rPr sz="700" i="1" dirty="0">
                <a:solidFill>
                  <a:srgbClr val="000000"/>
                </a:solidFill>
                <a:latin typeface="QHNACC+TimesNewRomanPS-ItalicMT"/>
                <a:cs typeface="QHNACC+TimesNewRomanPS-ItalicMT"/>
              </a:rPr>
              <a:t>x</a:t>
            </a:r>
            <a:r>
              <a:rPr sz="700" i="1" spc="-19" dirty="0">
                <a:solidFill>
                  <a:srgbClr val="000000"/>
                </a:solidFill>
                <a:latin typeface="QHNACC+TimesNewRomanPS-ItalicMT"/>
                <a:cs typeface="QHNACC+TimesNewRomanPS-ItalicMT"/>
              </a:rPr>
              <a:t> </a:t>
            </a:r>
            <a:r>
              <a:rPr sz="700" dirty="0">
                <a:solidFill>
                  <a:srgbClr val="000000"/>
                </a:solidFill>
                <a:latin typeface="BTCIPT+SymbolMT"/>
                <a:cs typeface="BTCIPT+SymbolMT"/>
              </a:rPr>
              <a:t>&lt;</a:t>
            </a:r>
            <a:r>
              <a:rPr sz="700" spc="-15" dirty="0">
                <a:solidFill>
                  <a:srgbClr val="000000"/>
                </a:solidFill>
                <a:latin typeface="BTCIPT+SymbolMT"/>
                <a:cs typeface="BTCIPT+SymbolMT"/>
              </a:rPr>
              <a:t> </a:t>
            </a:r>
            <a:r>
              <a:rPr sz="700" i="1" dirty="0">
                <a:solidFill>
                  <a:srgbClr val="000000"/>
                </a:solidFill>
                <a:latin typeface="QHNACC+TimesNewRomanPS-ItalicMT"/>
                <a:cs typeface="QHNACC+TimesNewRomanPS-ItalicMT"/>
              </a:rPr>
              <a:t>a</a:t>
            </a:r>
          </a:p>
          <a:p>
            <a:pPr marL="0" marR="0">
              <a:lnSpc>
                <a:spcPts val="850"/>
              </a:lnSpc>
              <a:spcBef>
                <a:spcPts val="580"/>
              </a:spcBef>
              <a:spcAft>
                <a:spcPts val="0"/>
              </a:spcAft>
            </a:pPr>
            <a:r>
              <a:rPr sz="700" i="1" dirty="0">
                <a:solidFill>
                  <a:srgbClr val="000000"/>
                </a:solidFill>
                <a:latin typeface="QHNACC+TimesNewRomanPS-ItalicMT"/>
                <a:cs typeface="QHNACC+TimesNewRomanPS-ItalicMT"/>
              </a:rPr>
              <a:t>a</a:t>
            </a:r>
            <a:r>
              <a:rPr sz="700" i="1" spc="-14" dirty="0">
                <a:solidFill>
                  <a:srgbClr val="000000"/>
                </a:solidFill>
                <a:latin typeface="QHNACC+TimesNewRomanPS-ItalicMT"/>
                <a:cs typeface="QHNACC+TimesNewRomanPS-ItalicMT"/>
              </a:rPr>
              <a:t> </a:t>
            </a:r>
            <a:r>
              <a:rPr sz="700" dirty="0">
                <a:solidFill>
                  <a:srgbClr val="000000"/>
                </a:solidFill>
                <a:latin typeface="BTCIPT+SymbolMT"/>
                <a:cs typeface="BTCIPT+SymbolMT"/>
              </a:rPr>
              <a:t>≤</a:t>
            </a:r>
            <a:r>
              <a:rPr sz="700" spc="16" dirty="0">
                <a:solidFill>
                  <a:srgbClr val="000000"/>
                </a:solidFill>
                <a:latin typeface="BTCIPT+SymbolMT"/>
                <a:cs typeface="BTCIPT+SymbolMT"/>
              </a:rPr>
              <a:t> </a:t>
            </a:r>
            <a:r>
              <a:rPr sz="700" i="1" dirty="0">
                <a:solidFill>
                  <a:srgbClr val="000000"/>
                </a:solidFill>
                <a:latin typeface="QHNACC+TimesNewRomanPS-ItalicMT"/>
                <a:cs typeface="QHNACC+TimesNewRomanPS-ItalicMT"/>
              </a:rPr>
              <a:t>x</a:t>
            </a:r>
            <a:r>
              <a:rPr sz="700" i="1" spc="-18" dirty="0">
                <a:solidFill>
                  <a:srgbClr val="000000"/>
                </a:solidFill>
                <a:latin typeface="QHNACC+TimesNewRomanPS-ItalicMT"/>
                <a:cs typeface="QHNACC+TimesNewRomanPS-ItalicMT"/>
              </a:rPr>
              <a:t> </a:t>
            </a:r>
            <a:r>
              <a:rPr sz="700" dirty="0">
                <a:solidFill>
                  <a:srgbClr val="000000"/>
                </a:solidFill>
                <a:latin typeface="BTCIPT+SymbolMT"/>
                <a:cs typeface="BTCIPT+SymbolMT"/>
              </a:rPr>
              <a:t>&lt;</a:t>
            </a:r>
            <a:r>
              <a:rPr sz="700" spc="-37" dirty="0">
                <a:solidFill>
                  <a:srgbClr val="000000"/>
                </a:solidFill>
                <a:latin typeface="BTCIPT+SymbolMT"/>
                <a:cs typeface="BTCIPT+SymbolMT"/>
              </a:rPr>
              <a:t> </a:t>
            </a:r>
            <a:r>
              <a:rPr sz="700" i="1" dirty="0">
                <a:solidFill>
                  <a:srgbClr val="000000"/>
                </a:solidFill>
                <a:latin typeface="QHNACC+TimesNewRomanPS-ItalicMT"/>
                <a:cs typeface="QHNACC+TimesNewRomanPS-ItalicMT"/>
              </a:rPr>
              <a:t>b</a:t>
            </a:r>
          </a:p>
          <a:p>
            <a:pPr marL="114935" marR="0">
              <a:lnSpc>
                <a:spcPts val="850"/>
              </a:lnSpc>
              <a:spcBef>
                <a:spcPts val="580"/>
              </a:spcBef>
              <a:spcAft>
                <a:spcPts val="0"/>
              </a:spcAft>
            </a:pPr>
            <a:r>
              <a:rPr sz="700" i="1" dirty="0">
                <a:solidFill>
                  <a:srgbClr val="000000"/>
                </a:solidFill>
                <a:latin typeface="QHNACC+TimesNewRomanPS-ItalicMT"/>
                <a:cs typeface="QHNACC+TimesNewRomanPS-ItalicMT"/>
              </a:rPr>
              <a:t>x</a:t>
            </a:r>
            <a:r>
              <a:rPr sz="700" i="1" spc="-17" dirty="0">
                <a:solidFill>
                  <a:srgbClr val="000000"/>
                </a:solidFill>
                <a:latin typeface="QHNACC+TimesNewRomanPS-ItalicMT"/>
                <a:cs typeface="QHNACC+TimesNewRomanPS-ItalicMT"/>
              </a:rPr>
              <a:t> </a:t>
            </a:r>
            <a:r>
              <a:rPr sz="700" dirty="0">
                <a:solidFill>
                  <a:srgbClr val="000000"/>
                </a:solidFill>
                <a:latin typeface="BTCIPT+SymbolMT"/>
                <a:cs typeface="BTCIPT+SymbolMT"/>
              </a:rPr>
              <a:t>≥</a:t>
            </a:r>
            <a:r>
              <a:rPr sz="700" spc="-37" dirty="0">
                <a:solidFill>
                  <a:srgbClr val="000000"/>
                </a:solidFill>
                <a:latin typeface="BTCIPT+SymbolMT"/>
                <a:cs typeface="BTCIPT+SymbolMT"/>
              </a:rPr>
              <a:t> </a:t>
            </a:r>
            <a:r>
              <a:rPr sz="700" i="1" dirty="0">
                <a:solidFill>
                  <a:srgbClr val="000000"/>
                </a:solidFill>
                <a:latin typeface="QHNACC+TimesNewRomanPS-ItalicMT"/>
                <a:cs typeface="QHNACC+TimesNewRomanPS-ItalicMT"/>
              </a:rPr>
              <a:t>b</a:t>
            </a:r>
          </a:p>
        </p:txBody>
      </p:sp>
      <p:sp>
        <p:nvSpPr>
          <p:cNvPr id="26" name="object 26"/>
          <p:cNvSpPr txBox="1"/>
          <p:nvPr/>
        </p:nvSpPr>
        <p:spPr>
          <a:xfrm>
            <a:off x="954140" y="1890072"/>
            <a:ext cx="177011" cy="241598"/>
          </a:xfrm>
          <a:prstGeom prst="rect">
            <a:avLst/>
          </a:prstGeom>
        </p:spPr>
        <p:txBody>
          <a:bodyPr vert="horz" wrap="square" lIns="0" tIns="0" rIns="0" bIns="0" rtlCol="0">
            <a:spAutoFit/>
          </a:bodyPr>
          <a:lstStyle/>
          <a:p>
            <a:pPr marL="0" marR="0">
              <a:lnSpc>
                <a:spcPts val="850"/>
              </a:lnSpc>
              <a:spcBef>
                <a:spcPts val="0"/>
              </a:spcBef>
              <a:spcAft>
                <a:spcPts val="0"/>
              </a:spcAft>
            </a:pPr>
            <a:r>
              <a:rPr sz="700" dirty="0">
                <a:solidFill>
                  <a:srgbClr val="000000"/>
                </a:solidFill>
                <a:latin typeface="BTCIPT+SymbolMT"/>
                <a:cs typeface="BTCIPT+SymbolMT"/>
              </a:rPr>
              <a:t>⎪</a:t>
            </a:r>
          </a:p>
        </p:txBody>
      </p:sp>
      <p:sp>
        <p:nvSpPr>
          <p:cNvPr id="27" name="object 27"/>
          <p:cNvSpPr txBox="1"/>
          <p:nvPr/>
        </p:nvSpPr>
        <p:spPr>
          <a:xfrm>
            <a:off x="954140" y="1930868"/>
            <a:ext cx="353196" cy="246272"/>
          </a:xfrm>
          <a:prstGeom prst="rect">
            <a:avLst/>
          </a:prstGeom>
        </p:spPr>
        <p:txBody>
          <a:bodyPr vert="horz" wrap="square" lIns="0" tIns="0" rIns="0" bIns="0" rtlCol="0">
            <a:spAutoFit/>
          </a:bodyPr>
          <a:lstStyle/>
          <a:p>
            <a:pPr marL="0" marR="0">
              <a:lnSpc>
                <a:spcPts val="850"/>
              </a:lnSpc>
              <a:spcBef>
                <a:spcPts val="0"/>
              </a:spcBef>
              <a:spcAft>
                <a:spcPts val="0"/>
              </a:spcAft>
            </a:pPr>
            <a:r>
              <a:rPr sz="700" spc="102" dirty="0">
                <a:solidFill>
                  <a:srgbClr val="000000"/>
                </a:solidFill>
                <a:latin typeface="BTCIPT+SymbolMT"/>
                <a:cs typeface="BTCIPT+SymbolMT"/>
              </a:rPr>
              <a:t>⎪</a:t>
            </a:r>
            <a:r>
              <a:rPr sz="700" i="1" dirty="0">
                <a:solidFill>
                  <a:srgbClr val="000000"/>
                </a:solidFill>
                <a:latin typeface="QHNACC+TimesNewRomanPS-ItalicMT"/>
                <a:cs typeface="QHNACC+TimesNewRomanPS-ItalicMT"/>
              </a:rPr>
              <a:t>x</a:t>
            </a:r>
            <a:r>
              <a:rPr sz="700" i="1" spc="-50" dirty="0">
                <a:solidFill>
                  <a:srgbClr val="000000"/>
                </a:solidFill>
                <a:latin typeface="QHNACC+TimesNewRomanPS-ItalicMT"/>
                <a:cs typeface="QHNACC+TimesNewRomanPS-ItalicMT"/>
              </a:rPr>
              <a:t> </a:t>
            </a:r>
            <a:r>
              <a:rPr sz="700" dirty="0">
                <a:solidFill>
                  <a:srgbClr val="000000"/>
                </a:solidFill>
                <a:latin typeface="BTCIPT+SymbolMT"/>
                <a:cs typeface="BTCIPT+SymbolMT"/>
              </a:rPr>
              <a:t>−</a:t>
            </a:r>
            <a:r>
              <a:rPr sz="700" spc="-60" dirty="0">
                <a:solidFill>
                  <a:srgbClr val="000000"/>
                </a:solidFill>
                <a:latin typeface="BTCIPT+SymbolMT"/>
                <a:cs typeface="BTCIPT+SymbolMT"/>
              </a:rPr>
              <a:t> </a:t>
            </a:r>
            <a:r>
              <a:rPr sz="700" i="1" dirty="0">
                <a:solidFill>
                  <a:srgbClr val="000000"/>
                </a:solidFill>
                <a:latin typeface="QHNACC+TimesNewRomanPS-ItalicMT"/>
                <a:cs typeface="QHNACC+TimesNewRomanPS-ItalicMT"/>
              </a:rPr>
              <a:t>a</a:t>
            </a:r>
          </a:p>
        </p:txBody>
      </p:sp>
      <p:sp>
        <p:nvSpPr>
          <p:cNvPr id="28" name="object 28"/>
          <p:cNvSpPr txBox="1"/>
          <p:nvPr/>
        </p:nvSpPr>
        <p:spPr>
          <a:xfrm>
            <a:off x="590909" y="1980131"/>
            <a:ext cx="545687" cy="268710"/>
          </a:xfrm>
          <a:prstGeom prst="rect">
            <a:avLst/>
          </a:prstGeom>
        </p:spPr>
        <p:txBody>
          <a:bodyPr vert="horz" wrap="square" lIns="0" tIns="0" rIns="0" bIns="0" rtlCol="0">
            <a:spAutoFit/>
          </a:bodyPr>
          <a:lstStyle/>
          <a:p>
            <a:pPr marL="0" marR="0">
              <a:lnSpc>
                <a:spcPts val="975"/>
              </a:lnSpc>
              <a:spcBef>
                <a:spcPts val="0"/>
              </a:spcBef>
              <a:spcAft>
                <a:spcPts val="0"/>
              </a:spcAft>
            </a:pPr>
            <a:r>
              <a:rPr sz="700" spc="81" dirty="0">
                <a:solidFill>
                  <a:srgbClr val="000000"/>
                </a:solidFill>
                <a:latin typeface="BTCIPT+SymbolMT"/>
                <a:cs typeface="BTCIPT+SymbolMT"/>
              </a:rPr>
              <a:t>∴</a:t>
            </a:r>
            <a:r>
              <a:rPr sz="700" i="1" dirty="0">
                <a:solidFill>
                  <a:srgbClr val="000000"/>
                </a:solidFill>
                <a:latin typeface="QHNACC+TimesNewRomanPS-ItalicMT"/>
                <a:cs typeface="QHNACC+TimesNewRomanPS-ItalicMT"/>
              </a:rPr>
              <a:t>F</a:t>
            </a:r>
            <a:r>
              <a:rPr sz="700" i="1" spc="-38" dirty="0">
                <a:solidFill>
                  <a:srgbClr val="000000"/>
                </a:solidFill>
                <a:latin typeface="QHNACC+TimesNewRomanPS-ItalicMT"/>
                <a:cs typeface="QHNACC+TimesNewRomanPS-ItalicMT"/>
              </a:rPr>
              <a:t> </a:t>
            </a:r>
            <a:r>
              <a:rPr sz="800" spc="55" dirty="0">
                <a:solidFill>
                  <a:srgbClr val="000000"/>
                </a:solidFill>
                <a:latin typeface="BTCIPT+SymbolMT"/>
                <a:cs typeface="BTCIPT+SymbolMT"/>
              </a:rPr>
              <a:t>(</a:t>
            </a:r>
            <a:r>
              <a:rPr sz="700" i="1" spc="51" dirty="0">
                <a:solidFill>
                  <a:srgbClr val="000000"/>
                </a:solidFill>
                <a:latin typeface="QHNACC+TimesNewRomanPS-ItalicMT"/>
                <a:cs typeface="QHNACC+TimesNewRomanPS-ItalicMT"/>
              </a:rPr>
              <a:t>x</a:t>
            </a:r>
            <a:r>
              <a:rPr sz="800" spc="116" dirty="0">
                <a:solidFill>
                  <a:srgbClr val="000000"/>
                </a:solidFill>
                <a:latin typeface="BTCIPT+SymbolMT"/>
                <a:cs typeface="BTCIPT+SymbolMT"/>
              </a:rPr>
              <a:t>)</a:t>
            </a:r>
            <a:r>
              <a:rPr sz="700" dirty="0">
                <a:solidFill>
                  <a:srgbClr val="000000"/>
                </a:solidFill>
                <a:latin typeface="BTCIPT+SymbolMT"/>
                <a:cs typeface="BTCIPT+SymbolMT"/>
              </a:rPr>
              <a:t>=</a:t>
            </a:r>
            <a:r>
              <a:rPr sz="700" spc="-15" dirty="0">
                <a:solidFill>
                  <a:srgbClr val="000000"/>
                </a:solidFill>
                <a:latin typeface="BTCIPT+SymbolMT"/>
                <a:cs typeface="BTCIPT+SymbolMT"/>
              </a:rPr>
              <a:t> </a:t>
            </a:r>
            <a:r>
              <a:rPr sz="700" dirty="0">
                <a:solidFill>
                  <a:srgbClr val="000000"/>
                </a:solidFill>
                <a:latin typeface="BTCIPT+SymbolMT"/>
                <a:cs typeface="BTCIPT+SymbolMT"/>
              </a:rPr>
              <a:t>⎨</a:t>
            </a:r>
          </a:p>
        </p:txBody>
      </p:sp>
      <p:sp>
        <p:nvSpPr>
          <p:cNvPr id="29" name="object 29"/>
          <p:cNvSpPr txBox="1"/>
          <p:nvPr/>
        </p:nvSpPr>
        <p:spPr>
          <a:xfrm>
            <a:off x="1005592" y="2055297"/>
            <a:ext cx="300427" cy="241598"/>
          </a:xfrm>
          <a:prstGeom prst="rect">
            <a:avLst/>
          </a:prstGeom>
        </p:spPr>
        <p:txBody>
          <a:bodyPr vert="horz" wrap="square" lIns="0" tIns="0" rIns="0" bIns="0" rtlCol="0">
            <a:spAutoFit/>
          </a:bodyPr>
          <a:lstStyle/>
          <a:p>
            <a:pPr marL="0" marR="0">
              <a:lnSpc>
                <a:spcPts val="855"/>
              </a:lnSpc>
              <a:spcBef>
                <a:spcPts val="0"/>
              </a:spcBef>
              <a:spcAft>
                <a:spcPts val="0"/>
              </a:spcAft>
            </a:pPr>
            <a:r>
              <a:rPr sz="700" i="1" dirty="0">
                <a:solidFill>
                  <a:srgbClr val="000000"/>
                </a:solidFill>
                <a:latin typeface="QHNACC+TimesNewRomanPS-ItalicMT"/>
                <a:cs typeface="QHNACC+TimesNewRomanPS-ItalicMT"/>
              </a:rPr>
              <a:t>b</a:t>
            </a:r>
            <a:r>
              <a:rPr sz="700" i="1" spc="-58" dirty="0">
                <a:solidFill>
                  <a:srgbClr val="000000"/>
                </a:solidFill>
                <a:latin typeface="QHNACC+TimesNewRomanPS-ItalicMT"/>
                <a:cs typeface="QHNACC+TimesNewRomanPS-ItalicMT"/>
              </a:rPr>
              <a:t> </a:t>
            </a:r>
            <a:r>
              <a:rPr sz="700" dirty="0">
                <a:solidFill>
                  <a:srgbClr val="000000"/>
                </a:solidFill>
                <a:latin typeface="BTCIPT+SymbolMT"/>
                <a:cs typeface="BTCIPT+SymbolMT"/>
              </a:rPr>
              <a:t>−</a:t>
            </a:r>
            <a:r>
              <a:rPr sz="700" spc="-58" dirty="0">
                <a:solidFill>
                  <a:srgbClr val="000000"/>
                </a:solidFill>
                <a:latin typeface="BTCIPT+SymbolMT"/>
                <a:cs typeface="BTCIPT+SymbolMT"/>
              </a:rPr>
              <a:t> </a:t>
            </a:r>
            <a:r>
              <a:rPr sz="700" i="1" dirty="0">
                <a:solidFill>
                  <a:srgbClr val="000000"/>
                </a:solidFill>
                <a:latin typeface="QHNACC+TimesNewRomanPS-ItalicMT"/>
                <a:cs typeface="QHNACC+TimesNewRomanPS-ItalicMT"/>
              </a:rPr>
              <a:t>a</a:t>
            </a:r>
          </a:p>
        </p:txBody>
      </p:sp>
      <p:sp>
        <p:nvSpPr>
          <p:cNvPr id="30" name="object 30"/>
          <p:cNvSpPr txBox="1"/>
          <p:nvPr/>
        </p:nvSpPr>
        <p:spPr>
          <a:xfrm>
            <a:off x="954141" y="2086502"/>
            <a:ext cx="177011" cy="241598"/>
          </a:xfrm>
          <a:prstGeom prst="rect">
            <a:avLst/>
          </a:prstGeom>
        </p:spPr>
        <p:txBody>
          <a:bodyPr vert="horz" wrap="square" lIns="0" tIns="0" rIns="0" bIns="0" rtlCol="0">
            <a:spAutoFit/>
          </a:bodyPr>
          <a:lstStyle/>
          <a:p>
            <a:pPr marL="0" marR="0">
              <a:lnSpc>
                <a:spcPts val="850"/>
              </a:lnSpc>
              <a:spcBef>
                <a:spcPts val="0"/>
              </a:spcBef>
              <a:spcAft>
                <a:spcPts val="0"/>
              </a:spcAft>
            </a:pPr>
            <a:r>
              <a:rPr sz="700" dirty="0">
                <a:solidFill>
                  <a:srgbClr val="000000"/>
                </a:solidFill>
                <a:latin typeface="BTCIPT+SymbolMT"/>
                <a:cs typeface="BTCIPT+SymbolMT"/>
              </a:rPr>
              <a:t>⎪</a:t>
            </a:r>
          </a:p>
        </p:txBody>
      </p:sp>
      <p:sp>
        <p:nvSpPr>
          <p:cNvPr id="34" name="object 34"/>
          <p:cNvSpPr txBox="1"/>
          <p:nvPr/>
        </p:nvSpPr>
        <p:spPr>
          <a:xfrm>
            <a:off x="954141" y="2171211"/>
            <a:ext cx="236501" cy="241598"/>
          </a:xfrm>
          <a:prstGeom prst="rect">
            <a:avLst/>
          </a:prstGeom>
        </p:spPr>
        <p:txBody>
          <a:bodyPr vert="horz" wrap="square" lIns="0" tIns="0" rIns="0" bIns="0" rtlCol="0">
            <a:spAutoFit/>
          </a:bodyPr>
          <a:lstStyle/>
          <a:p>
            <a:pPr marL="0" marR="0">
              <a:lnSpc>
                <a:spcPts val="850"/>
              </a:lnSpc>
              <a:spcBef>
                <a:spcPts val="0"/>
              </a:spcBef>
              <a:spcAft>
                <a:spcPts val="0"/>
              </a:spcAft>
            </a:pPr>
            <a:r>
              <a:rPr sz="700" dirty="0">
                <a:solidFill>
                  <a:srgbClr val="000000"/>
                </a:solidFill>
                <a:latin typeface="BTCIPT+SymbolMT"/>
                <a:cs typeface="BTCIPT+SymbolMT"/>
              </a:rPr>
              <a:t>⎪</a:t>
            </a:r>
            <a:r>
              <a:rPr sz="700" spc="-57" dirty="0">
                <a:solidFill>
                  <a:srgbClr val="000000"/>
                </a:solidFill>
                <a:latin typeface="BTCIPT+SymbolMT"/>
                <a:cs typeface="BTCIPT+SymbolMT"/>
              </a:rPr>
              <a:t> </a:t>
            </a:r>
            <a:r>
              <a:rPr sz="700" dirty="0">
                <a:solidFill>
                  <a:srgbClr val="000000"/>
                </a:solidFill>
                <a:latin typeface="PJGUIU+TimesNewRomanPSMT"/>
                <a:cs typeface="PJGUIU+TimesNewRomanPSMT"/>
              </a:rPr>
              <a:t>1</a:t>
            </a:r>
          </a:p>
        </p:txBody>
      </p:sp>
      <p:sp>
        <p:nvSpPr>
          <p:cNvPr id="35" name="object 35"/>
          <p:cNvSpPr txBox="1"/>
          <p:nvPr/>
        </p:nvSpPr>
        <p:spPr>
          <a:xfrm>
            <a:off x="954141" y="2198497"/>
            <a:ext cx="177011" cy="241598"/>
          </a:xfrm>
          <a:prstGeom prst="rect">
            <a:avLst/>
          </a:prstGeom>
        </p:spPr>
        <p:txBody>
          <a:bodyPr vert="horz" wrap="square" lIns="0" tIns="0" rIns="0" bIns="0" rtlCol="0">
            <a:spAutoFit/>
          </a:bodyPr>
          <a:lstStyle/>
          <a:p>
            <a:pPr marL="0" marR="0">
              <a:lnSpc>
                <a:spcPts val="850"/>
              </a:lnSpc>
              <a:spcBef>
                <a:spcPts val="0"/>
              </a:spcBef>
              <a:spcAft>
                <a:spcPts val="0"/>
              </a:spcAft>
            </a:pPr>
            <a:r>
              <a:rPr sz="700" dirty="0">
                <a:solidFill>
                  <a:srgbClr val="000000"/>
                </a:solidFill>
                <a:latin typeface="BTCIPT+SymbolMT"/>
                <a:cs typeface="BTCIPT+SymbolMT"/>
              </a:rPr>
              <a:t>⎩</a:t>
            </a:r>
          </a:p>
        </p:txBody>
      </p:sp>
      <mc:AlternateContent xmlns:mc="http://schemas.openxmlformats.org/markup-compatibility/2006" xmlns:a14="http://schemas.microsoft.com/office/drawing/2010/main">
        <mc:Choice Requires="a14">
          <p:sp>
            <p:nvSpPr>
              <p:cNvPr id="39" name="文本框 38"/>
              <p:cNvSpPr txBox="1"/>
              <p:nvPr/>
            </p:nvSpPr>
            <p:spPr>
              <a:xfrm>
                <a:off x="1617240" y="1579042"/>
                <a:ext cx="674479" cy="2160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650" b="0" i="1" smtClean="0">
                          <a:latin typeface="Cambria Math" panose="02040503050406030204" pitchFamily="18" charset="0"/>
                        </a:rPr>
                        <m:t>𝐹</m:t>
                      </m:r>
                      <m:d>
                        <m:dPr>
                          <m:ctrlPr>
                            <a:rPr lang="en-US" altLang="zh-CN" sz="650" b="0" i="1" smtClean="0">
                              <a:latin typeface="Cambria Math" panose="02040503050406030204" pitchFamily="18" charset="0"/>
                            </a:rPr>
                          </m:ctrlPr>
                        </m:dPr>
                        <m:e>
                          <m:r>
                            <a:rPr lang="en-US" altLang="zh-CN" sz="650" b="0" i="1" smtClean="0">
                              <a:latin typeface="Cambria Math" panose="02040503050406030204" pitchFamily="18" charset="0"/>
                            </a:rPr>
                            <m:t>𝑥</m:t>
                          </m:r>
                        </m:e>
                      </m:d>
                      <m:r>
                        <a:rPr lang="en-US" altLang="zh-CN" sz="650" b="0" i="1" smtClean="0">
                          <a:latin typeface="Cambria Math" panose="02040503050406030204" pitchFamily="18" charset="0"/>
                        </a:rPr>
                        <m:t>=</m:t>
                      </m:r>
                      <m:nary>
                        <m:naryPr>
                          <m:ctrlPr>
                            <a:rPr lang="en-US" altLang="zh-CN" sz="650" b="0" i="1" smtClean="0">
                              <a:latin typeface="Cambria Math" panose="02040503050406030204" pitchFamily="18" charset="0"/>
                            </a:rPr>
                          </m:ctrlPr>
                        </m:naryPr>
                        <m:sub>
                          <m:r>
                            <m:rPr>
                              <m:brk m:alnAt="23"/>
                            </m:rPr>
                            <a:rPr lang="en-US" altLang="zh-CN" sz="650" b="0" i="1" smtClean="0">
                              <a:latin typeface="Cambria Math" panose="02040503050406030204" pitchFamily="18" charset="0"/>
                            </a:rPr>
                            <m:t>−</m:t>
                          </m:r>
                          <m:r>
                            <a:rPr lang="en-US" altLang="zh-CN" sz="650" b="0" i="1" smtClean="0">
                              <a:latin typeface="Cambria Math" panose="02040503050406030204" pitchFamily="18" charset="0"/>
                              <a:ea typeface="Cambria Math" panose="02040503050406030204" pitchFamily="18" charset="0"/>
                            </a:rPr>
                            <m:t>∞</m:t>
                          </m:r>
                        </m:sub>
                        <m:sup>
                          <m:r>
                            <a:rPr lang="en-US" altLang="zh-CN" sz="650" b="0" i="1" smtClean="0">
                              <a:latin typeface="Cambria Math" panose="02040503050406030204" pitchFamily="18" charset="0"/>
                            </a:rPr>
                            <m:t>𝑥</m:t>
                          </m:r>
                        </m:sup>
                        <m:e>
                          <m:r>
                            <a:rPr lang="en-US" altLang="zh-CN" sz="650" b="0" i="1" smtClean="0">
                              <a:latin typeface="Cambria Math" panose="02040503050406030204" pitchFamily="18" charset="0"/>
                            </a:rPr>
                            <m:t>𝑓</m:t>
                          </m:r>
                          <m:d>
                            <m:dPr>
                              <m:ctrlPr>
                                <a:rPr lang="en-US" altLang="zh-CN" sz="650" b="0" i="1" smtClean="0">
                                  <a:latin typeface="Cambria Math" panose="02040503050406030204" pitchFamily="18" charset="0"/>
                                </a:rPr>
                              </m:ctrlPr>
                            </m:dPr>
                            <m:e>
                              <m:r>
                                <a:rPr lang="en-US" altLang="zh-CN" sz="650" b="0" i="1" smtClean="0">
                                  <a:latin typeface="Cambria Math" panose="02040503050406030204" pitchFamily="18" charset="0"/>
                                </a:rPr>
                                <m:t>𝑡</m:t>
                              </m:r>
                            </m:e>
                          </m:d>
                          <m:r>
                            <a:rPr lang="en-US" altLang="zh-CN" sz="650" b="0" i="1" smtClean="0">
                              <a:latin typeface="Cambria Math" panose="02040503050406030204" pitchFamily="18" charset="0"/>
                            </a:rPr>
                            <m:t>𝑑𝑡</m:t>
                          </m:r>
                        </m:e>
                      </m:nary>
                    </m:oMath>
                  </m:oMathPara>
                </a14:m>
                <a:endParaRPr lang="zh-CN" altLang="en-US" sz="650" dirty="0"/>
              </a:p>
            </p:txBody>
          </p:sp>
        </mc:Choice>
        <mc:Fallback xmlns="">
          <p:sp>
            <p:nvSpPr>
              <p:cNvPr id="39" name="文本框 38"/>
              <p:cNvSpPr txBox="1">
                <a:spLocks noRot="1" noChangeAspect="1" noMove="1" noResize="1" noEditPoints="1" noAdjustHandles="1" noChangeArrowheads="1" noChangeShapeType="1" noTextEdit="1"/>
              </p:cNvSpPr>
              <p:nvPr/>
            </p:nvSpPr>
            <p:spPr>
              <a:xfrm>
                <a:off x="1617240" y="1579042"/>
                <a:ext cx="674479" cy="216085"/>
              </a:xfrm>
              <a:prstGeom prst="rect">
                <a:avLst/>
              </a:prstGeom>
              <a:blipFill rotWithShape="0">
                <a:blip r:embed="rId3"/>
                <a:stretch>
                  <a:fillRect l="-11712" t="-208571" r="-33333" b="-294286"/>
                </a:stretch>
              </a:blipFill>
            </p:spPr>
            <p:txBody>
              <a:bodyPr/>
              <a:lstStyle/>
              <a:p>
                <a:r>
                  <a:rPr lang="zh-CN" altLang="en-US">
                    <a:noFill/>
                  </a:rPr>
                  <a:t> </a:t>
                </a:r>
                <a:endParaRPr lang="zh-CN" altLang="en-US">
                  <a:noFill/>
                </a:endParaRPr>
              </a:p>
            </p:txBody>
          </p:sp>
        </mc:Fallback>
      </mc:AlternateContent>
      <p:cxnSp>
        <p:nvCxnSpPr>
          <p:cNvPr id="43" name="直接连接符 42"/>
          <p:cNvCxnSpPr/>
          <p:nvPr/>
        </p:nvCxnSpPr>
        <p:spPr>
          <a:xfrm flipV="1">
            <a:off x="821381" y="1677683"/>
            <a:ext cx="171326" cy="2420"/>
          </a:xfrm>
          <a:prstGeom prst="line">
            <a:avLst/>
          </a:prstGeom>
          <a:ln w="3175"/>
        </p:spPr>
        <p:style>
          <a:lnRef idx="1">
            <a:schemeClr val="dk1"/>
          </a:lnRef>
          <a:fillRef idx="0">
            <a:schemeClr val="dk1"/>
          </a:fillRef>
          <a:effectRef idx="0">
            <a:schemeClr val="dk1"/>
          </a:effectRef>
          <a:fontRef idx="minor">
            <a:schemeClr val="tx1"/>
          </a:fontRef>
        </p:style>
      </p:cxnSp>
      <mc:AlternateContent xmlns:mc="http://schemas.openxmlformats.org/markup-compatibility/2006" xmlns:p14="http://schemas.microsoft.com/office/powerpoint/2010/main">
        <mc:Choice Requires="p14">
          <p:contentPart p14:bwMode="auto" r:id="rId4">
            <p14:nvContentPartPr>
              <p14:cNvPr id="9" name="墨迹 8">
                <a:extLst>
                  <a:ext uri="{FF2B5EF4-FFF2-40B4-BE49-F238E27FC236}">
                    <a16:creationId xmlns:a16="http://schemas.microsoft.com/office/drawing/2014/main" id="{A0EB1DBD-543F-9B4C-9C56-98020D88BC7E}"/>
                  </a:ext>
                </a:extLst>
              </p14:cNvPr>
              <p14:cNvContentPartPr/>
              <p14:nvPr/>
            </p14:nvContentPartPr>
            <p14:xfrm>
              <a:off x="1012244" y="2058128"/>
              <a:ext cx="178920" cy="12600"/>
            </p14:xfrm>
          </p:contentPart>
        </mc:Choice>
        <mc:Fallback xmlns="">
          <p:pic>
            <p:nvPicPr>
              <p:cNvPr id="9" name="墨迹 8">
                <a:extLst>
                  <a:ext uri="{FF2B5EF4-FFF2-40B4-BE49-F238E27FC236}">
                    <a16:creationId xmlns:a16="http://schemas.microsoft.com/office/drawing/2014/main" id="{A0EB1DBD-543F-9B4C-9C56-98020D88BC7E}"/>
                  </a:ext>
                </a:extLst>
              </p:cNvPr>
              <p:cNvPicPr/>
              <p:nvPr/>
            </p:nvPicPr>
            <p:blipFill>
              <a:blip r:embed="rId5"/>
              <a:stretch>
                <a:fillRect/>
              </a:stretch>
            </p:blipFill>
            <p:spPr>
              <a:xfrm>
                <a:off x="1003604" y="2049488"/>
                <a:ext cx="196560" cy="30240"/>
              </a:xfrm>
              <a:prstGeom prst="rect">
                <a:avLst/>
              </a:prstGeom>
            </p:spPr>
          </p:pic>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573390" y="448204"/>
            <a:ext cx="1471591" cy="128240"/>
          </a:xfrm>
          <a:prstGeom prst="rect">
            <a:avLst/>
          </a:prstGeom>
        </p:spPr>
        <p:txBody>
          <a:bodyPr vert="horz" wrap="square" lIns="0" tIns="0" rIns="0" bIns="0" rtlCol="0">
            <a:spAutoFit/>
          </a:bodyPr>
          <a:lstStyle/>
          <a:p>
            <a:pPr marL="0" marR="0">
              <a:lnSpc>
                <a:spcPts val="955"/>
              </a:lnSpc>
              <a:spcBef>
                <a:spcPts val="0"/>
              </a:spcBef>
              <a:spcAft>
                <a:spcPts val="0"/>
              </a:spcAft>
            </a:pPr>
            <a:r>
              <a:rPr lang="en-US" altLang="zh-CN" sz="1000" spc="10" dirty="0">
                <a:latin typeface="KaiTi" panose="02010609060101010101" pitchFamily="49" charset="-122"/>
                <a:ea typeface="KaiTi" panose="02010609060101010101" pitchFamily="49" charset="-122"/>
                <a:cs typeface="FTMMJM+KaiTi_GB2312"/>
              </a:rPr>
              <a:t>4</a:t>
            </a:r>
            <a:r>
              <a:rPr lang="zh-CN" altLang="en-US" sz="1000" spc="10" dirty="0">
                <a:latin typeface="KaiTi" panose="02010609060101010101" pitchFamily="49" charset="-122"/>
                <a:ea typeface="KaiTi" panose="02010609060101010101" pitchFamily="49" charset="-122"/>
                <a:cs typeface="FTMMJM+KaiTi_GB2312"/>
              </a:rPr>
              <a:t>、</a:t>
            </a:r>
            <a:r>
              <a:rPr sz="1000" spc="10" dirty="0" err="1">
                <a:latin typeface="KaiTi" panose="02010609060101010101" pitchFamily="49" charset="-122"/>
                <a:ea typeface="KaiTi" panose="02010609060101010101" pitchFamily="49" charset="-122"/>
                <a:cs typeface="FTMMJM+KaiTi_GB2312"/>
              </a:rPr>
              <a:t>多元概率密度函数</a:t>
            </a:r>
            <a:endParaRPr sz="1000" spc="10" dirty="0">
              <a:latin typeface="KaiTi" panose="02010609060101010101" pitchFamily="49" charset="-122"/>
              <a:ea typeface="KaiTi" panose="02010609060101010101" pitchFamily="49" charset="-122"/>
              <a:cs typeface="FTMMJM+KaiTi_GB2312"/>
            </a:endParaRPr>
          </a:p>
        </p:txBody>
      </p:sp>
      <p:sp>
        <p:nvSpPr>
          <p:cNvPr id="4" name="object 4"/>
          <p:cNvSpPr txBox="1"/>
          <p:nvPr/>
        </p:nvSpPr>
        <p:spPr>
          <a:xfrm>
            <a:off x="439440" y="2257542"/>
            <a:ext cx="3083600" cy="477170"/>
          </a:xfrm>
          <a:prstGeom prst="rect">
            <a:avLst/>
          </a:prstGeom>
        </p:spPr>
        <p:txBody>
          <a:bodyPr vert="horz" wrap="square" lIns="0" tIns="0" rIns="0" bIns="0" rtlCol="0">
            <a:spAutoFit/>
          </a:bodyPr>
          <a:lstStyle/>
          <a:p>
            <a:pPr marL="244475" marR="0">
              <a:lnSpc>
                <a:spcPts val="955"/>
              </a:lnSpc>
              <a:spcBef>
                <a:spcPts val="0"/>
              </a:spcBef>
              <a:spcAft>
                <a:spcPts val="0"/>
              </a:spcAft>
            </a:pPr>
            <a:r>
              <a:rPr sz="950" spc="10" dirty="0">
                <a:solidFill>
                  <a:srgbClr val="000000"/>
                </a:solidFill>
                <a:latin typeface="FTMMJM+KaiTi_GB2312"/>
                <a:cs typeface="FTMMJM+KaiTi_GB2312"/>
              </a:rPr>
              <a:t>用</a:t>
            </a:r>
            <a:r>
              <a:rPr sz="950" spc="10" dirty="0">
                <a:solidFill>
                  <a:srgbClr val="FF0000"/>
                </a:solidFill>
                <a:latin typeface="FTMMJM+KaiTi_GB2312"/>
                <a:cs typeface="FTMMJM+KaiTi_GB2312"/>
              </a:rPr>
              <a:t>多个随机变量</a:t>
            </a:r>
            <a:r>
              <a:rPr sz="950" spc="10" dirty="0">
                <a:solidFill>
                  <a:srgbClr val="000000"/>
                </a:solidFill>
                <a:latin typeface="FTMMJM+KaiTi_GB2312"/>
                <a:cs typeface="FTMMJM+KaiTi_GB2312"/>
              </a:rPr>
              <a:t>来描述一个试验的结果，求得</a:t>
            </a:r>
          </a:p>
          <a:p>
            <a:pPr marL="0" marR="0">
              <a:lnSpc>
                <a:spcPts val="955"/>
              </a:lnSpc>
              <a:spcBef>
                <a:spcPts val="370"/>
              </a:spcBef>
              <a:spcAft>
                <a:spcPts val="0"/>
              </a:spcAft>
            </a:pPr>
            <a:r>
              <a:rPr sz="950" spc="10" dirty="0">
                <a:solidFill>
                  <a:srgbClr val="000000"/>
                </a:solidFill>
                <a:latin typeface="FTMMJM+KaiTi_GB2312"/>
                <a:cs typeface="FTMMJM+KaiTi_GB2312"/>
              </a:rPr>
              <a:t>的概率密度称为多元概率密度。</a:t>
            </a:r>
          </a:p>
        </p:txBody>
      </p:sp>
      <mc:AlternateContent xmlns:mc="http://schemas.openxmlformats.org/markup-compatibility/2006" xmlns:a14="http://schemas.microsoft.com/office/drawing/2010/main">
        <mc:Choice Requires="a14">
          <p:sp>
            <p:nvSpPr>
              <p:cNvPr id="5" name="object 5"/>
              <p:cNvSpPr txBox="1"/>
              <p:nvPr/>
            </p:nvSpPr>
            <p:spPr>
              <a:xfrm>
                <a:off x="676029" y="1332164"/>
                <a:ext cx="2103529" cy="141064"/>
              </a:xfrm>
              <a:prstGeom prst="rect">
                <a:avLst/>
              </a:prstGeom>
            </p:spPr>
            <p:txBody>
              <a:bodyPr vert="horz" wrap="square" lIns="0" tIns="0" rIns="0" bIns="0" rtlCol="0">
                <a:spAutoFit/>
              </a:bodyPr>
              <a:lstStyle/>
              <a:p>
                <a:pPr marL="0" marR="0">
                  <a:lnSpc>
                    <a:spcPts val="1060"/>
                  </a:lnSpc>
                  <a:spcBef>
                    <a:spcPts val="0"/>
                  </a:spcBef>
                  <a:spcAft>
                    <a:spcPts val="0"/>
                  </a:spcAft>
                </a:pPr>
                <a:r>
                  <a:rPr lang="zh-CN" altLang="en-US" sz="950" spc="10" dirty="0">
                    <a:solidFill>
                      <a:srgbClr val="000000"/>
                    </a:solidFill>
                    <a:latin typeface="FTMMJM+KaiTi_GB2312"/>
                    <a:cs typeface="FTMMJM+KaiTi_GB2312"/>
                  </a:rPr>
                  <a:t>若</a:t>
                </a:r>
                <a14:m>
                  <m:oMath xmlns:m="http://schemas.openxmlformats.org/officeDocument/2006/math">
                    <m:r>
                      <a:rPr lang="zh-CN" altLang="en-US" sz="950" i="1" dirty="0" smtClean="0">
                        <a:solidFill>
                          <a:srgbClr val="000000"/>
                        </a:solidFill>
                        <a:latin typeface="Cambria Math" panose="02040503050406030204" pitchFamily="18" charset="0"/>
                        <a:cs typeface="IFFBPT+TimesNewRomanPS-BoldMT"/>
                      </a:rPr>
                      <m:t>𝑋</m:t>
                    </m:r>
                    <m:r>
                      <a:rPr lang="zh-CN" altLang="en-US" sz="950" i="1" spc="91" dirty="0">
                        <a:solidFill>
                          <a:srgbClr val="000000"/>
                        </a:solidFill>
                        <a:latin typeface="Cambria Math" panose="02040503050406030204" pitchFamily="18" charset="0"/>
                        <a:cs typeface="IFFBPT+TimesNewRomanPS-BoldMT"/>
                      </a:rPr>
                      <m:t> </m:t>
                    </m:r>
                    <m:r>
                      <a:rPr lang="en-US" altLang="zh-CN" sz="950" i="1" dirty="0" smtClean="0">
                        <a:solidFill>
                          <a:srgbClr val="000000"/>
                        </a:solidFill>
                        <a:latin typeface="Cambria Math" panose="02040503050406030204" pitchFamily="18" charset="0"/>
                        <a:cs typeface="IFFBPT+TimesNewRomanPS-BoldMT"/>
                      </a:rPr>
                      <m:t>,</m:t>
                    </m:r>
                    <m:r>
                      <a:rPr lang="zh-CN" altLang="en-US" sz="950" i="1" dirty="0" smtClean="0">
                        <a:solidFill>
                          <a:srgbClr val="000000"/>
                        </a:solidFill>
                        <a:latin typeface="Cambria Math" panose="02040503050406030204" pitchFamily="18" charset="0"/>
                        <a:cs typeface="IFFBPT+TimesNewRomanPS-BoldMT"/>
                      </a:rPr>
                      <m:t> </m:t>
                    </m:r>
                    <m:r>
                      <a:rPr lang="zh-CN" altLang="en-US" sz="950" i="1" dirty="0" smtClean="0">
                        <a:solidFill>
                          <a:srgbClr val="000000"/>
                        </a:solidFill>
                        <a:latin typeface="Cambria Math" panose="02040503050406030204" pitchFamily="18" charset="0"/>
                        <a:cs typeface="IFFBPT+TimesNewRomanPS-BoldMT"/>
                      </a:rPr>
                      <m:t>𝑋</m:t>
                    </m:r>
                    <m:r>
                      <a:rPr lang="zh-CN" altLang="en-US" sz="950" i="1" dirty="0" smtClean="0">
                        <a:solidFill>
                          <a:srgbClr val="000000"/>
                        </a:solidFill>
                        <a:latin typeface="Cambria Math" panose="02040503050406030204" pitchFamily="18" charset="0"/>
                        <a:cs typeface="IFFBPT+TimesNewRomanPS-BoldMT"/>
                      </a:rPr>
                      <m:t>    </m:t>
                    </m:r>
                    <m:r>
                      <a:rPr lang="zh-CN" altLang="en-US" sz="950" i="1" dirty="0" smtClean="0">
                        <a:solidFill>
                          <a:srgbClr val="000000"/>
                        </a:solidFill>
                        <a:latin typeface="Cambria Math" panose="02040503050406030204" pitchFamily="18" charset="0"/>
                        <a:cs typeface="IFFBPT+TimesNewRomanPS-BoldMT"/>
                      </a:rPr>
                      <m:t>𝑋</m:t>
                    </m:r>
                    <m:r>
                      <a:rPr lang="zh-CN" altLang="en-US" sz="950" i="1" spc="91" dirty="0" smtClean="0">
                        <a:solidFill>
                          <a:srgbClr val="000000"/>
                        </a:solidFill>
                        <a:latin typeface="Cambria Math" panose="02040503050406030204" pitchFamily="18" charset="0"/>
                        <a:cs typeface="IFFBPT+TimesNewRomanPS-BoldMT"/>
                      </a:rPr>
                      <m:t> </m:t>
                    </m:r>
                    <m:r>
                      <a:rPr lang="en-US" altLang="zh-CN" sz="950" i="1" dirty="0">
                        <a:solidFill>
                          <a:srgbClr val="000000"/>
                        </a:solidFill>
                        <a:latin typeface="Cambria Math" panose="02040503050406030204" pitchFamily="18" charset="0"/>
                        <a:cs typeface="IFFBPT+TimesNewRomanPS-BoldMT"/>
                      </a:rPr>
                      <m:t>,</m:t>
                    </m:r>
                    <m:r>
                      <a:rPr lang="en-US" altLang="zh-CN" sz="950" i="1" dirty="0">
                        <a:solidFill>
                          <a:srgbClr val="000000"/>
                        </a:solidFill>
                        <a:latin typeface="Cambria Math" panose="02040503050406030204" pitchFamily="18" charset="0"/>
                        <a:cs typeface="SimSun"/>
                      </a:rPr>
                      <m:t>…</m:t>
                    </m:r>
                    <m:r>
                      <a:rPr lang="zh-CN" altLang="en-US" sz="950" i="1" dirty="0">
                        <a:solidFill>
                          <a:srgbClr val="000000"/>
                        </a:solidFill>
                        <a:latin typeface="Cambria Math" panose="02040503050406030204" pitchFamily="18" charset="0"/>
                        <a:cs typeface="IFFBPT+TimesNewRomanPS-BoldMT"/>
                      </a:rPr>
                      <m:t>𝑋</m:t>
                    </m:r>
                    <m:r>
                      <a:rPr lang="zh-CN" altLang="en-US" sz="950" i="1" spc="130" dirty="0">
                        <a:solidFill>
                          <a:srgbClr val="000000"/>
                        </a:solidFill>
                        <a:latin typeface="Cambria Math" panose="02040503050406030204" pitchFamily="18" charset="0"/>
                        <a:cs typeface="IFFBPT+TimesNewRomanPS-BoldMT"/>
                      </a:rPr>
                      <m:t> </m:t>
                    </m:r>
                  </m:oMath>
                </a14:m>
                <a:r>
                  <a:rPr lang="zh-CN" altLang="en-US" sz="950" spc="10" dirty="0">
                    <a:solidFill>
                      <a:srgbClr val="000000"/>
                    </a:solidFill>
                    <a:latin typeface="FTMMJM+KaiTi_GB2312"/>
                    <a:cs typeface="FTMMJM+KaiTi_GB2312"/>
                  </a:rPr>
                  <a:t>都是随机变量，则</a:t>
                </a:r>
                <a:endParaRPr sz="950" spc="10" dirty="0">
                  <a:solidFill>
                    <a:srgbClr val="000000"/>
                  </a:solidFill>
                  <a:latin typeface="FTMMJM+KaiTi_GB2312"/>
                  <a:cs typeface="FTMMJM+KaiTi_GB2312"/>
                </a:endParaRPr>
              </a:p>
            </p:txBody>
          </p:sp>
        </mc:Choice>
        <mc:Fallback xmlns="">
          <p:sp>
            <p:nvSpPr>
              <p:cNvPr id="5" name="object 5"/>
              <p:cNvSpPr txBox="1">
                <a:spLocks noRot="1" noChangeAspect="1" noMove="1" noResize="1" noEditPoints="1" noAdjustHandles="1" noChangeArrowheads="1" noChangeShapeType="1" noTextEdit="1"/>
              </p:cNvSpPr>
              <p:nvPr/>
            </p:nvSpPr>
            <p:spPr>
              <a:xfrm>
                <a:off x="676029" y="1332164"/>
                <a:ext cx="2103529" cy="141064"/>
              </a:xfrm>
              <a:prstGeom prst="rect">
                <a:avLst/>
              </a:prstGeom>
              <a:blipFill>
                <a:blip r:embed="rId3"/>
                <a:stretch>
                  <a:fillRect l="-3614" t="-33333" b="-50000"/>
                </a:stretch>
              </a:blipFill>
            </p:spPr>
            <p:txBody>
              <a:bodyPr/>
              <a:lstStyle/>
              <a:p>
                <a:r>
                  <a:rPr lang="zh-CN" altLang="en-US">
                    <a:noFill/>
                  </a:rPr>
                  <a:t> </a:t>
                </a:r>
              </a:p>
            </p:txBody>
          </p:sp>
        </mc:Fallback>
      </mc:AlternateContent>
      <p:sp>
        <p:nvSpPr>
          <p:cNvPr id="6" name="object 6"/>
          <p:cNvSpPr txBox="1"/>
          <p:nvPr/>
        </p:nvSpPr>
        <p:spPr>
          <a:xfrm>
            <a:off x="885438" y="1397296"/>
            <a:ext cx="165006" cy="215035"/>
          </a:xfrm>
          <a:prstGeom prst="rect">
            <a:avLst/>
          </a:prstGeom>
        </p:spPr>
        <p:txBody>
          <a:bodyPr vert="horz" wrap="square" lIns="0" tIns="0" rIns="0" bIns="0" rtlCol="0">
            <a:spAutoFit/>
          </a:bodyPr>
          <a:lstStyle/>
          <a:p>
            <a:pPr marL="0" marR="0">
              <a:lnSpc>
                <a:spcPts val="720"/>
              </a:lnSpc>
              <a:spcBef>
                <a:spcPts val="0"/>
              </a:spcBef>
              <a:spcAft>
                <a:spcPts val="0"/>
              </a:spcAft>
            </a:pPr>
            <a:r>
              <a:rPr sz="650" dirty="0">
                <a:solidFill>
                  <a:srgbClr val="000000"/>
                </a:solidFill>
                <a:latin typeface="IFFBPT+TimesNewRomanPS-BoldMT"/>
                <a:cs typeface="IFFBPT+TimesNewRomanPS-BoldMT"/>
              </a:rPr>
              <a:t>1</a:t>
            </a:r>
          </a:p>
        </p:txBody>
      </p:sp>
      <p:sp>
        <p:nvSpPr>
          <p:cNvPr id="7" name="object 7"/>
          <p:cNvSpPr txBox="1"/>
          <p:nvPr/>
        </p:nvSpPr>
        <p:spPr>
          <a:xfrm>
            <a:off x="1044709" y="1397296"/>
            <a:ext cx="165006" cy="89768"/>
          </a:xfrm>
          <a:prstGeom prst="rect">
            <a:avLst/>
          </a:prstGeom>
        </p:spPr>
        <p:txBody>
          <a:bodyPr vert="horz" wrap="square" lIns="0" tIns="0" rIns="0" bIns="0" rtlCol="0">
            <a:spAutoFit/>
          </a:bodyPr>
          <a:lstStyle/>
          <a:p>
            <a:pPr marL="0" marR="0">
              <a:lnSpc>
                <a:spcPts val="720"/>
              </a:lnSpc>
              <a:spcBef>
                <a:spcPts val="0"/>
              </a:spcBef>
              <a:spcAft>
                <a:spcPts val="0"/>
              </a:spcAft>
            </a:pPr>
            <a:r>
              <a:rPr lang="zh-CN" altLang="en-US" sz="650" dirty="0">
                <a:solidFill>
                  <a:srgbClr val="000000"/>
                </a:solidFill>
                <a:latin typeface="IFFBPT+TimesNewRomanPS-BoldMT"/>
                <a:cs typeface="IFFBPT+TimesNewRomanPS-BoldMT"/>
              </a:rPr>
              <a:t> </a:t>
            </a:r>
            <a:r>
              <a:rPr sz="650" dirty="0">
                <a:solidFill>
                  <a:srgbClr val="000000"/>
                </a:solidFill>
                <a:latin typeface="IFFBPT+TimesNewRomanPS-BoldMT"/>
                <a:cs typeface="IFFBPT+TimesNewRomanPS-BoldMT"/>
              </a:rPr>
              <a:t>2</a:t>
            </a:r>
          </a:p>
        </p:txBody>
      </p:sp>
      <p:sp>
        <p:nvSpPr>
          <p:cNvPr id="8" name="object 8"/>
          <p:cNvSpPr txBox="1"/>
          <p:nvPr/>
        </p:nvSpPr>
        <p:spPr>
          <a:xfrm>
            <a:off x="1170659" y="1397296"/>
            <a:ext cx="165006" cy="89768"/>
          </a:xfrm>
          <a:prstGeom prst="rect">
            <a:avLst/>
          </a:prstGeom>
        </p:spPr>
        <p:txBody>
          <a:bodyPr vert="horz" wrap="square" lIns="0" tIns="0" rIns="0" bIns="0" rtlCol="0">
            <a:spAutoFit/>
          </a:bodyPr>
          <a:lstStyle/>
          <a:p>
            <a:pPr marL="0" marR="0">
              <a:lnSpc>
                <a:spcPts val="720"/>
              </a:lnSpc>
              <a:spcBef>
                <a:spcPts val="0"/>
              </a:spcBef>
              <a:spcAft>
                <a:spcPts val="0"/>
              </a:spcAft>
            </a:pPr>
            <a:r>
              <a:rPr lang="zh-CN" altLang="en-US" sz="650" dirty="0">
                <a:solidFill>
                  <a:srgbClr val="000000"/>
                </a:solidFill>
                <a:latin typeface="IFFBPT+TimesNewRomanPS-BoldMT"/>
                <a:cs typeface="IFFBPT+TimesNewRomanPS-BoldMT"/>
              </a:rPr>
              <a:t>   </a:t>
            </a:r>
            <a:r>
              <a:rPr sz="650" dirty="0">
                <a:solidFill>
                  <a:srgbClr val="000000"/>
                </a:solidFill>
                <a:latin typeface="IFFBPT+TimesNewRomanPS-BoldMT"/>
                <a:cs typeface="IFFBPT+TimesNewRomanPS-BoldMT"/>
              </a:rPr>
              <a:t>3</a:t>
            </a:r>
          </a:p>
        </p:txBody>
      </p:sp>
      <p:sp>
        <p:nvSpPr>
          <p:cNvPr id="9" name="object 9"/>
          <p:cNvSpPr txBox="1"/>
          <p:nvPr/>
        </p:nvSpPr>
        <p:spPr>
          <a:xfrm>
            <a:off x="1484848" y="1397296"/>
            <a:ext cx="169631" cy="89768"/>
          </a:xfrm>
          <a:prstGeom prst="rect">
            <a:avLst/>
          </a:prstGeom>
        </p:spPr>
        <p:txBody>
          <a:bodyPr vert="horz" wrap="square" lIns="0" tIns="0" rIns="0" bIns="0" rtlCol="0">
            <a:spAutoFit/>
          </a:bodyPr>
          <a:lstStyle/>
          <a:p>
            <a:pPr marL="0" marR="0">
              <a:lnSpc>
                <a:spcPts val="720"/>
              </a:lnSpc>
              <a:spcBef>
                <a:spcPts val="0"/>
              </a:spcBef>
              <a:spcAft>
                <a:spcPts val="0"/>
              </a:spcAft>
            </a:pPr>
            <a:r>
              <a:rPr lang="zh-CN" altLang="en-US" sz="650" dirty="0">
                <a:solidFill>
                  <a:srgbClr val="000000"/>
                </a:solidFill>
                <a:latin typeface="IFFBPT+TimesNewRomanPS-BoldMT"/>
                <a:cs typeface="IFFBPT+TimesNewRomanPS-BoldMT"/>
              </a:rPr>
              <a:t> </a:t>
            </a:r>
            <a:r>
              <a:rPr sz="650" dirty="0">
                <a:solidFill>
                  <a:srgbClr val="000000"/>
                </a:solidFill>
                <a:latin typeface="IFFBPT+TimesNewRomanPS-BoldMT"/>
                <a:cs typeface="IFFBPT+TimesNewRomanPS-BoldMT"/>
              </a:rPr>
              <a:t>n</a:t>
            </a:r>
          </a:p>
        </p:txBody>
      </p:sp>
      <mc:AlternateContent xmlns:mc="http://schemas.openxmlformats.org/markup-compatibility/2006" xmlns:a14="http://schemas.microsoft.com/office/drawing/2010/main">
        <mc:Choice Requires="a14">
          <p:sp>
            <p:nvSpPr>
              <p:cNvPr id="10" name="object 10"/>
              <p:cNvSpPr txBox="1"/>
              <p:nvPr/>
            </p:nvSpPr>
            <p:spPr>
              <a:xfrm>
                <a:off x="524539" y="1507026"/>
                <a:ext cx="3122699" cy="141064"/>
              </a:xfrm>
              <a:prstGeom prst="rect">
                <a:avLst/>
              </a:prstGeom>
            </p:spPr>
            <p:txBody>
              <a:bodyPr vert="horz" wrap="square" lIns="0" tIns="0" rIns="0" bIns="0" rtlCol="0">
                <a:spAutoFit/>
              </a:bodyPr>
              <a:lstStyle/>
              <a:p>
                <a:pPr marL="0" marR="0">
                  <a:lnSpc>
                    <a:spcPts val="1060"/>
                  </a:lnSpc>
                  <a:spcBef>
                    <a:spcPts val="0"/>
                  </a:spcBef>
                  <a:spcAft>
                    <a:spcPts val="0"/>
                  </a:spcAft>
                </a:pPr>
                <a14:m>
                  <m:oMath xmlns:m="http://schemas.openxmlformats.org/officeDocument/2006/math">
                    <m:r>
                      <a:rPr lang="en-US" altLang="zh-CN" sz="950" i="1" dirty="0" smtClean="0">
                        <a:solidFill>
                          <a:srgbClr val="000000"/>
                        </a:solidFill>
                        <a:latin typeface="Cambria Math" panose="02040503050406030204" pitchFamily="18" charset="0"/>
                        <a:cs typeface="IFFBPT+TimesNewRomanPS-BoldMT"/>
                      </a:rPr>
                      <m:t>( </m:t>
                    </m:r>
                    <m:r>
                      <a:rPr lang="en-US" altLang="zh-CN" sz="950" i="1" dirty="0" smtClean="0">
                        <a:solidFill>
                          <a:srgbClr val="000000"/>
                        </a:solidFill>
                        <a:latin typeface="Cambria Math" panose="02040503050406030204" pitchFamily="18" charset="0"/>
                        <a:cs typeface="IFFBPT+TimesNewRomanPS-BoldMT"/>
                      </a:rPr>
                      <m:t>𝑋</m:t>
                    </m:r>
                    <m:r>
                      <a:rPr lang="zh-CN" altLang="en-US" sz="950" i="1" spc="91" dirty="0">
                        <a:solidFill>
                          <a:srgbClr val="000000"/>
                        </a:solidFill>
                        <a:latin typeface="Cambria Math" panose="02040503050406030204" pitchFamily="18" charset="0"/>
                        <a:cs typeface="IFFBPT+TimesNewRomanPS-BoldMT"/>
                      </a:rPr>
                      <m:t> </m:t>
                    </m:r>
                    <m:r>
                      <a:rPr lang="en-US" altLang="zh-CN" sz="950" i="1" dirty="0">
                        <a:solidFill>
                          <a:srgbClr val="000000"/>
                        </a:solidFill>
                        <a:latin typeface="Cambria Math" panose="02040503050406030204" pitchFamily="18" charset="0"/>
                        <a:cs typeface="IFFBPT+TimesNewRomanPS-BoldMT"/>
                      </a:rPr>
                      <m:t>,</m:t>
                    </m:r>
                    <m:r>
                      <a:rPr lang="en-US" altLang="zh-CN" sz="950" i="1" dirty="0">
                        <a:solidFill>
                          <a:srgbClr val="000000"/>
                        </a:solidFill>
                        <a:latin typeface="Cambria Math" panose="02040503050406030204" pitchFamily="18" charset="0"/>
                        <a:cs typeface="IFFBPT+TimesNewRomanPS-BoldMT"/>
                      </a:rPr>
                      <m:t>𝑋</m:t>
                    </m:r>
                    <m:r>
                      <a:rPr lang="zh-CN" altLang="en-US" sz="950" i="1" spc="91" dirty="0">
                        <a:solidFill>
                          <a:srgbClr val="000000"/>
                        </a:solidFill>
                        <a:latin typeface="Cambria Math" panose="02040503050406030204" pitchFamily="18" charset="0"/>
                        <a:cs typeface="IFFBPT+TimesNewRomanPS-BoldMT"/>
                      </a:rPr>
                      <m:t> </m:t>
                    </m:r>
                    <m:r>
                      <a:rPr lang="en-US" altLang="zh-CN" sz="950" i="1" dirty="0">
                        <a:solidFill>
                          <a:srgbClr val="000000"/>
                        </a:solidFill>
                        <a:latin typeface="Cambria Math" panose="02040503050406030204" pitchFamily="18" charset="0"/>
                        <a:cs typeface="IFFBPT+TimesNewRomanPS-BoldMT"/>
                      </a:rPr>
                      <m:t>,</m:t>
                    </m:r>
                    <m:r>
                      <a:rPr lang="en-US" altLang="zh-CN" sz="950" i="1" dirty="0">
                        <a:solidFill>
                          <a:srgbClr val="000000"/>
                        </a:solidFill>
                        <a:latin typeface="Cambria Math" panose="02040503050406030204" pitchFamily="18" charset="0"/>
                        <a:cs typeface="IFFBPT+TimesNewRomanPS-BoldMT"/>
                      </a:rPr>
                      <m:t>𝑋</m:t>
                    </m:r>
                    <m:r>
                      <a:rPr lang="zh-CN" altLang="en-US" sz="950" i="1" spc="89" dirty="0">
                        <a:solidFill>
                          <a:srgbClr val="000000"/>
                        </a:solidFill>
                        <a:latin typeface="Cambria Math" panose="02040503050406030204" pitchFamily="18" charset="0"/>
                        <a:cs typeface="IFFBPT+TimesNewRomanPS-BoldMT"/>
                      </a:rPr>
                      <m:t> </m:t>
                    </m:r>
                    <m:r>
                      <a:rPr lang="en-US" altLang="zh-CN" sz="950" i="1" dirty="0">
                        <a:solidFill>
                          <a:srgbClr val="000000"/>
                        </a:solidFill>
                        <a:latin typeface="Cambria Math" panose="02040503050406030204" pitchFamily="18" charset="0"/>
                        <a:cs typeface="IFFBPT+TimesNewRomanPS-BoldMT"/>
                      </a:rPr>
                      <m:t>,</m:t>
                    </m:r>
                    <m:r>
                      <a:rPr lang="en-US" altLang="zh-CN" sz="950" i="1" dirty="0">
                        <a:solidFill>
                          <a:srgbClr val="000000"/>
                        </a:solidFill>
                        <a:latin typeface="Cambria Math" panose="02040503050406030204" pitchFamily="18" charset="0"/>
                        <a:cs typeface="SimSun"/>
                      </a:rPr>
                      <m:t>…</m:t>
                    </m:r>
                    <m:r>
                      <a:rPr lang="zh-CN" altLang="en-US" sz="950" i="1" dirty="0">
                        <a:solidFill>
                          <a:srgbClr val="000000"/>
                        </a:solidFill>
                        <a:latin typeface="Cambria Math" panose="02040503050406030204" pitchFamily="18" charset="0"/>
                        <a:cs typeface="IFFBPT+TimesNewRomanPS-BoldMT"/>
                      </a:rPr>
                      <m:t>𝑋</m:t>
                    </m:r>
                    <m:r>
                      <a:rPr lang="zh-CN" altLang="en-US" sz="950" i="1" spc="367" dirty="0">
                        <a:solidFill>
                          <a:srgbClr val="000000"/>
                        </a:solidFill>
                        <a:latin typeface="Cambria Math" panose="02040503050406030204" pitchFamily="18" charset="0"/>
                        <a:cs typeface="IFFBPT+TimesNewRomanPS-BoldMT"/>
                      </a:rPr>
                      <m:t> </m:t>
                    </m:r>
                    <m:r>
                      <a:rPr lang="en-US" altLang="zh-CN" sz="950" i="1" dirty="0">
                        <a:solidFill>
                          <a:srgbClr val="000000"/>
                        </a:solidFill>
                        <a:latin typeface="Cambria Math" panose="02040503050406030204" pitchFamily="18" charset="0"/>
                        <a:cs typeface="IFFBPT+TimesNewRomanPS-BoldMT"/>
                      </a:rPr>
                      <m:t>)</m:t>
                    </m:r>
                  </m:oMath>
                </a14:m>
                <a:r>
                  <a:rPr sz="950" dirty="0">
                    <a:solidFill>
                      <a:srgbClr val="000000"/>
                    </a:solidFill>
                    <a:latin typeface="FTMMJM+KaiTi_GB2312"/>
                    <a:cs typeface="FTMMJM+KaiTi_GB2312"/>
                  </a:rPr>
                  <a:t>构成一个</a:t>
                </a:r>
                <a:r>
                  <a:rPr sz="950" dirty="0">
                    <a:solidFill>
                      <a:srgbClr val="000000"/>
                    </a:solidFill>
                    <a:latin typeface="IFFBPT+TimesNewRomanPS-BoldMT"/>
                    <a:cs typeface="IFFBPT+TimesNewRomanPS-BoldMT"/>
                  </a:rPr>
                  <a:t>n</a:t>
                </a:r>
                <a:r>
                  <a:rPr sz="950" dirty="0">
                    <a:solidFill>
                      <a:srgbClr val="000000"/>
                    </a:solidFill>
                    <a:latin typeface="FTMMJM+KaiTi_GB2312"/>
                    <a:cs typeface="FTMMJM+KaiTi_GB2312"/>
                  </a:rPr>
                  <a:t>维的随机向量，也称</a:t>
                </a:r>
                <a:r>
                  <a:rPr sz="950" dirty="0">
                    <a:solidFill>
                      <a:srgbClr val="000000"/>
                    </a:solidFill>
                    <a:latin typeface="IFFBPT+TimesNewRomanPS-BoldMT"/>
                    <a:cs typeface="IFFBPT+TimesNewRomanPS-BoldMT"/>
                  </a:rPr>
                  <a:t>n</a:t>
                </a:r>
                <a:r>
                  <a:rPr sz="950" dirty="0">
                    <a:solidFill>
                      <a:srgbClr val="000000"/>
                    </a:solidFill>
                    <a:latin typeface="FTMMJM+KaiTi_GB2312"/>
                    <a:cs typeface="FTMMJM+KaiTi_GB2312"/>
                  </a:rPr>
                  <a:t>元</a:t>
                </a:r>
              </a:p>
            </p:txBody>
          </p:sp>
        </mc:Choice>
        <mc:Fallback xmlns="">
          <p:sp>
            <p:nvSpPr>
              <p:cNvPr id="10" name="object 10"/>
              <p:cNvSpPr txBox="1">
                <a:spLocks noRot="1" noChangeAspect="1" noMove="1" noResize="1" noEditPoints="1" noAdjustHandles="1" noChangeArrowheads="1" noChangeShapeType="1" noTextEdit="1"/>
              </p:cNvSpPr>
              <p:nvPr/>
            </p:nvSpPr>
            <p:spPr>
              <a:xfrm>
                <a:off x="524539" y="1507026"/>
                <a:ext cx="3122699" cy="141064"/>
              </a:xfrm>
              <a:prstGeom prst="rect">
                <a:avLst/>
              </a:prstGeom>
              <a:blipFill>
                <a:blip r:embed="rId4"/>
                <a:stretch>
                  <a:fillRect l="-2024" t="-33333" b="-50000"/>
                </a:stretch>
              </a:blipFill>
            </p:spPr>
            <p:txBody>
              <a:bodyPr/>
              <a:lstStyle/>
              <a:p>
                <a:r>
                  <a:rPr lang="zh-CN" altLang="en-US">
                    <a:noFill/>
                  </a:rPr>
                  <a:t> </a:t>
                </a:r>
              </a:p>
            </p:txBody>
          </p:sp>
        </mc:Fallback>
      </mc:AlternateContent>
      <p:sp>
        <p:nvSpPr>
          <p:cNvPr id="11" name="object 11"/>
          <p:cNvSpPr txBox="1"/>
          <p:nvPr/>
        </p:nvSpPr>
        <p:spPr>
          <a:xfrm>
            <a:off x="683036" y="1572156"/>
            <a:ext cx="165006" cy="215035"/>
          </a:xfrm>
          <a:prstGeom prst="rect">
            <a:avLst/>
          </a:prstGeom>
        </p:spPr>
        <p:txBody>
          <a:bodyPr vert="horz" wrap="square" lIns="0" tIns="0" rIns="0" bIns="0" rtlCol="0">
            <a:spAutoFit/>
          </a:bodyPr>
          <a:lstStyle/>
          <a:p>
            <a:pPr marL="0" marR="0">
              <a:lnSpc>
                <a:spcPts val="720"/>
              </a:lnSpc>
              <a:spcBef>
                <a:spcPts val="0"/>
              </a:spcBef>
              <a:spcAft>
                <a:spcPts val="0"/>
              </a:spcAft>
            </a:pPr>
            <a:r>
              <a:rPr sz="650" dirty="0">
                <a:solidFill>
                  <a:srgbClr val="000000"/>
                </a:solidFill>
                <a:latin typeface="IFFBPT+TimesNewRomanPS-BoldMT"/>
                <a:cs typeface="IFFBPT+TimesNewRomanPS-BoldMT"/>
              </a:rPr>
              <a:t>1</a:t>
            </a:r>
          </a:p>
        </p:txBody>
      </p:sp>
      <p:sp>
        <p:nvSpPr>
          <p:cNvPr id="12" name="object 12"/>
          <p:cNvSpPr txBox="1"/>
          <p:nvPr/>
        </p:nvSpPr>
        <p:spPr>
          <a:xfrm>
            <a:off x="842048" y="1572156"/>
            <a:ext cx="165006" cy="215035"/>
          </a:xfrm>
          <a:prstGeom prst="rect">
            <a:avLst/>
          </a:prstGeom>
        </p:spPr>
        <p:txBody>
          <a:bodyPr vert="horz" wrap="square" lIns="0" tIns="0" rIns="0" bIns="0" rtlCol="0">
            <a:spAutoFit/>
          </a:bodyPr>
          <a:lstStyle/>
          <a:p>
            <a:pPr marL="0" marR="0">
              <a:lnSpc>
                <a:spcPts val="720"/>
              </a:lnSpc>
              <a:spcBef>
                <a:spcPts val="0"/>
              </a:spcBef>
              <a:spcAft>
                <a:spcPts val="0"/>
              </a:spcAft>
            </a:pPr>
            <a:r>
              <a:rPr sz="650" dirty="0">
                <a:solidFill>
                  <a:srgbClr val="000000"/>
                </a:solidFill>
                <a:latin typeface="IFFBPT+TimesNewRomanPS-BoldMT"/>
                <a:cs typeface="IFFBPT+TimesNewRomanPS-BoldMT"/>
              </a:rPr>
              <a:t>2</a:t>
            </a:r>
          </a:p>
        </p:txBody>
      </p:sp>
      <p:sp>
        <p:nvSpPr>
          <p:cNvPr id="13" name="object 13"/>
          <p:cNvSpPr txBox="1"/>
          <p:nvPr/>
        </p:nvSpPr>
        <p:spPr>
          <a:xfrm>
            <a:off x="1001318" y="1572156"/>
            <a:ext cx="165006" cy="215035"/>
          </a:xfrm>
          <a:prstGeom prst="rect">
            <a:avLst/>
          </a:prstGeom>
        </p:spPr>
        <p:txBody>
          <a:bodyPr vert="horz" wrap="square" lIns="0" tIns="0" rIns="0" bIns="0" rtlCol="0">
            <a:spAutoFit/>
          </a:bodyPr>
          <a:lstStyle/>
          <a:p>
            <a:pPr marL="0" marR="0">
              <a:lnSpc>
                <a:spcPts val="720"/>
              </a:lnSpc>
              <a:spcBef>
                <a:spcPts val="0"/>
              </a:spcBef>
              <a:spcAft>
                <a:spcPts val="0"/>
              </a:spcAft>
            </a:pPr>
            <a:r>
              <a:rPr sz="650" dirty="0">
                <a:solidFill>
                  <a:srgbClr val="000000"/>
                </a:solidFill>
                <a:latin typeface="IFFBPT+TimesNewRomanPS-BoldMT"/>
                <a:cs typeface="IFFBPT+TimesNewRomanPS-BoldMT"/>
              </a:rPr>
              <a:t>3</a:t>
            </a:r>
          </a:p>
        </p:txBody>
      </p:sp>
      <p:sp>
        <p:nvSpPr>
          <p:cNvPr id="14" name="object 14"/>
          <p:cNvSpPr txBox="1"/>
          <p:nvPr/>
        </p:nvSpPr>
        <p:spPr>
          <a:xfrm>
            <a:off x="1282447" y="1572156"/>
            <a:ext cx="169631" cy="215035"/>
          </a:xfrm>
          <a:prstGeom prst="rect">
            <a:avLst/>
          </a:prstGeom>
        </p:spPr>
        <p:txBody>
          <a:bodyPr vert="horz" wrap="square" lIns="0" tIns="0" rIns="0" bIns="0" rtlCol="0">
            <a:spAutoFit/>
          </a:bodyPr>
          <a:lstStyle/>
          <a:p>
            <a:pPr marL="0" marR="0">
              <a:lnSpc>
                <a:spcPts val="720"/>
              </a:lnSpc>
              <a:spcBef>
                <a:spcPts val="0"/>
              </a:spcBef>
              <a:spcAft>
                <a:spcPts val="0"/>
              </a:spcAft>
            </a:pPr>
            <a:r>
              <a:rPr sz="650" dirty="0">
                <a:solidFill>
                  <a:srgbClr val="000000"/>
                </a:solidFill>
                <a:latin typeface="IFFBPT+TimesNewRomanPS-BoldMT"/>
                <a:cs typeface="IFFBPT+TimesNewRomanPS-BoldMT"/>
              </a:rPr>
              <a:t>n</a:t>
            </a:r>
          </a:p>
        </p:txBody>
      </p:sp>
      <p:sp>
        <p:nvSpPr>
          <p:cNvPr id="15" name="object 15"/>
          <p:cNvSpPr txBox="1"/>
          <p:nvPr/>
        </p:nvSpPr>
        <p:spPr>
          <a:xfrm>
            <a:off x="524528" y="1694838"/>
            <a:ext cx="789747" cy="302312"/>
          </a:xfrm>
          <a:prstGeom prst="rect">
            <a:avLst/>
          </a:prstGeom>
        </p:spPr>
        <p:txBody>
          <a:bodyPr vert="horz" wrap="square" lIns="0" tIns="0" rIns="0" bIns="0" rtlCol="0">
            <a:spAutoFit/>
          </a:bodyPr>
          <a:lstStyle/>
          <a:p>
            <a:pPr marL="0" marR="0">
              <a:lnSpc>
                <a:spcPts val="955"/>
              </a:lnSpc>
              <a:spcBef>
                <a:spcPts val="0"/>
              </a:spcBef>
              <a:spcAft>
                <a:spcPts val="0"/>
              </a:spcAft>
            </a:pPr>
            <a:r>
              <a:rPr sz="950" spc="10" dirty="0">
                <a:solidFill>
                  <a:srgbClr val="000000"/>
                </a:solidFill>
                <a:latin typeface="FTMMJM+KaiTi_GB2312"/>
                <a:cs typeface="FTMMJM+KaiTi_GB2312"/>
              </a:rPr>
              <a:t>随机变量。</a:t>
            </a:r>
          </a:p>
        </p:txBody>
      </p:sp>
      <p:sp>
        <p:nvSpPr>
          <p:cNvPr id="16" name="object 16"/>
          <p:cNvSpPr txBox="1"/>
          <p:nvPr/>
        </p:nvSpPr>
        <p:spPr>
          <a:xfrm>
            <a:off x="524528" y="1913608"/>
            <a:ext cx="1643104" cy="128240"/>
          </a:xfrm>
          <a:prstGeom prst="rect">
            <a:avLst/>
          </a:prstGeom>
        </p:spPr>
        <p:txBody>
          <a:bodyPr vert="horz" wrap="square" lIns="0" tIns="0" rIns="0" bIns="0" rtlCol="0">
            <a:spAutoFit/>
          </a:bodyPr>
          <a:lstStyle/>
          <a:p>
            <a:pPr marL="0" marR="0">
              <a:lnSpc>
                <a:spcPts val="955"/>
              </a:lnSpc>
              <a:spcBef>
                <a:spcPts val="0"/>
              </a:spcBef>
              <a:spcAft>
                <a:spcPts val="0"/>
              </a:spcAft>
            </a:pPr>
            <a:r>
              <a:rPr lang="zh-CN" altLang="en-US" sz="950" spc="10" dirty="0">
                <a:solidFill>
                  <a:srgbClr val="000000"/>
                </a:solidFill>
                <a:latin typeface="KaiTi" panose="02010609060101010101" pitchFamily="49" charset="-122"/>
                <a:ea typeface="KaiTi" panose="02010609060101010101" pitchFamily="49" charset="-122"/>
                <a:cs typeface="FTMMJM+KaiTi_GB2312"/>
              </a:rPr>
              <a:t>比较</a:t>
            </a:r>
            <a:r>
              <a:rPr sz="950" spc="10" dirty="0" err="1">
                <a:solidFill>
                  <a:srgbClr val="000000"/>
                </a:solidFill>
                <a:latin typeface="KaiTi" panose="02010609060101010101" pitchFamily="49" charset="-122"/>
                <a:ea typeface="KaiTi" panose="02010609060101010101" pitchFamily="49" charset="-122"/>
                <a:cs typeface="FTMMJM+KaiTi_GB2312"/>
              </a:rPr>
              <a:t>常见的是二维随机向量</a:t>
            </a:r>
            <a:r>
              <a:rPr sz="950" spc="10" dirty="0">
                <a:solidFill>
                  <a:srgbClr val="000000"/>
                </a:solidFill>
                <a:latin typeface="KaiTi" panose="02010609060101010101" pitchFamily="49" charset="-122"/>
                <a:ea typeface="KaiTi" panose="02010609060101010101" pitchFamily="49" charset="-122"/>
                <a:cs typeface="FTMMJM+KaiTi_GB2312"/>
              </a:rPr>
              <a:t>。</a:t>
            </a:r>
          </a:p>
        </p:txBody>
      </p:sp>
      <p:sp>
        <p:nvSpPr>
          <p:cNvPr id="18" name="object 4">
            <a:extLst>
              <a:ext uri="{FF2B5EF4-FFF2-40B4-BE49-F238E27FC236}">
                <a16:creationId xmlns:a16="http://schemas.microsoft.com/office/drawing/2014/main" id="{FE8C3FC1-B39B-8C4D-A5B0-0388A088B652}"/>
              </a:ext>
            </a:extLst>
          </p:cNvPr>
          <p:cNvSpPr txBox="1"/>
          <p:nvPr/>
        </p:nvSpPr>
        <p:spPr>
          <a:xfrm>
            <a:off x="367432" y="1013305"/>
            <a:ext cx="3083600" cy="128240"/>
          </a:xfrm>
          <a:prstGeom prst="rect">
            <a:avLst/>
          </a:prstGeom>
        </p:spPr>
        <p:txBody>
          <a:bodyPr vert="horz" wrap="square" lIns="0" tIns="0" rIns="0" bIns="0" rtlCol="0">
            <a:spAutoFit/>
          </a:bodyPr>
          <a:lstStyle/>
          <a:p>
            <a:pPr marL="244475" marR="0">
              <a:lnSpc>
                <a:spcPts val="955"/>
              </a:lnSpc>
              <a:spcBef>
                <a:spcPts val="0"/>
              </a:spcBef>
              <a:spcAft>
                <a:spcPts val="0"/>
              </a:spcAft>
            </a:pPr>
            <a:r>
              <a:rPr lang="en-US" sz="950" spc="10" dirty="0" err="1">
                <a:latin typeface="FTMMJM+KaiTi_GB2312"/>
                <a:cs typeface="FTMMJM+KaiTi_GB2312"/>
              </a:rPr>
              <a:t>经常需要使用</a:t>
            </a:r>
            <a:r>
              <a:rPr sz="950" spc="10" dirty="0" err="1">
                <a:latin typeface="FTMMJM+KaiTi_GB2312"/>
                <a:cs typeface="FTMMJM+KaiTi_GB2312"/>
              </a:rPr>
              <a:t>用多个随机变量来描述一个试验的结果</a:t>
            </a:r>
            <a:endParaRPr sz="950" spc="10" dirty="0">
              <a:latin typeface="FTMMJM+KaiTi_GB2312"/>
              <a:cs typeface="FTMMJM+KaiTi_GB231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10093"/>
            <a:ext cx="3784600" cy="2705100"/>
          </a:xfrm>
          <a:prstGeom prst="rect">
            <a:avLst/>
          </a:prstGeom>
          <a:blipFill>
            <a:blip r:embed="rId2" cstate="print"/>
            <a:stretch>
              <a:fillRect/>
            </a:stretch>
          </a:blipFill>
        </p:spPr>
        <p:txBody>
          <a:bodyPr wrap="square" lIns="0" tIns="0" rIns="0" bIns="0" rtlCol="0">
            <a:spAutoFit/>
          </a:bodyPr>
          <a:lstStyle/>
          <a:p>
            <a:endParaRPr dirty="0"/>
          </a:p>
        </p:txBody>
      </p:sp>
      <p:sp>
        <p:nvSpPr>
          <p:cNvPr id="3" name="object 3"/>
          <p:cNvSpPr txBox="1"/>
          <p:nvPr/>
        </p:nvSpPr>
        <p:spPr>
          <a:xfrm>
            <a:off x="99492" y="104332"/>
            <a:ext cx="3600399" cy="436017"/>
          </a:xfrm>
          <a:prstGeom prst="rect">
            <a:avLst/>
          </a:prstGeom>
        </p:spPr>
        <p:txBody>
          <a:bodyPr vert="horz" wrap="square" lIns="0" tIns="0" rIns="0" bIns="0" rtlCol="0">
            <a:spAutoFit/>
          </a:bodyPr>
          <a:lstStyle/>
          <a:p>
            <a:pPr marL="0" marR="0">
              <a:lnSpc>
                <a:spcPts val="885"/>
              </a:lnSpc>
              <a:spcBef>
                <a:spcPts val="0"/>
              </a:spcBef>
              <a:spcAft>
                <a:spcPts val="0"/>
              </a:spcAft>
            </a:pPr>
            <a:r>
              <a:rPr sz="900" dirty="0">
                <a:latin typeface="FTMMJM+KaiTi_GB2312"/>
                <a:cs typeface="FTMMJM+KaiTi_GB2312"/>
              </a:rPr>
              <a:t>例2.17</a:t>
            </a:r>
            <a:r>
              <a:rPr sz="900" spc="438" dirty="0">
                <a:latin typeface="FTMMJM+KaiTi_GB2312"/>
                <a:cs typeface="FTMMJM+KaiTi_GB2312"/>
              </a:rPr>
              <a:t> </a:t>
            </a:r>
            <a:r>
              <a:rPr sz="900" dirty="0">
                <a:latin typeface="FTMMJM+KaiTi_GB2312"/>
                <a:cs typeface="FTMMJM+KaiTi_GB2312"/>
              </a:rPr>
              <a:t>一个计算机零售店出售个人电脑和打印机。每天</a:t>
            </a:r>
          </a:p>
          <a:p>
            <a:pPr marL="0" marR="0">
              <a:lnSpc>
                <a:spcPts val="885"/>
              </a:lnSpc>
              <a:spcBef>
                <a:spcPts val="390"/>
              </a:spcBef>
              <a:spcAft>
                <a:spcPts val="0"/>
              </a:spcAft>
            </a:pPr>
            <a:r>
              <a:rPr sz="900" dirty="0">
                <a:latin typeface="FTMMJM+KaiTi_GB2312"/>
                <a:cs typeface="FTMMJM+KaiTi_GB2312"/>
              </a:rPr>
              <a:t>售出的电脑和打印机数量不同，店主记录了过去200天每</a:t>
            </a:r>
          </a:p>
          <a:p>
            <a:pPr marL="0" marR="0">
              <a:lnSpc>
                <a:spcPts val="885"/>
              </a:lnSpc>
              <a:spcBef>
                <a:spcPts val="340"/>
              </a:spcBef>
              <a:spcAft>
                <a:spcPts val="0"/>
              </a:spcAft>
            </a:pPr>
            <a:r>
              <a:rPr sz="900" spc="-10" dirty="0">
                <a:latin typeface="FTMMJM+KaiTi_GB2312"/>
                <a:cs typeface="FTMMJM+KaiTi_GB2312"/>
              </a:rPr>
              <a:t>天</a:t>
            </a:r>
            <a:r>
              <a:rPr sz="900" dirty="0">
                <a:latin typeface="FTMMJM+KaiTi_GB2312"/>
                <a:cs typeface="FTMMJM+KaiTi_GB2312"/>
              </a:rPr>
              <a:t>的销售状况，见表2-2。</a:t>
            </a:r>
          </a:p>
        </p:txBody>
      </p:sp>
      <p:sp>
        <p:nvSpPr>
          <p:cNvPr id="4" name="object 4"/>
          <p:cNvSpPr txBox="1"/>
          <p:nvPr/>
        </p:nvSpPr>
        <p:spPr>
          <a:xfrm>
            <a:off x="514001" y="962118"/>
            <a:ext cx="382776" cy="238229"/>
          </a:xfrm>
          <a:prstGeom prst="rect">
            <a:avLst/>
          </a:prstGeom>
        </p:spPr>
        <p:txBody>
          <a:bodyPr vert="horz" wrap="square" lIns="0" tIns="0" rIns="0" bIns="0" rtlCol="0">
            <a:spAutoFit/>
          </a:bodyPr>
          <a:lstStyle/>
          <a:p>
            <a:pPr marL="0" marR="0">
              <a:lnSpc>
                <a:spcPts val="750"/>
              </a:lnSpc>
              <a:spcBef>
                <a:spcPts val="0"/>
              </a:spcBef>
              <a:spcAft>
                <a:spcPts val="0"/>
              </a:spcAft>
            </a:pPr>
            <a:r>
              <a:rPr sz="750" dirty="0">
                <a:solidFill>
                  <a:srgbClr val="000000"/>
                </a:solidFill>
                <a:latin typeface="SimSun"/>
                <a:cs typeface="SimSun"/>
              </a:rPr>
              <a:t>表2-2</a:t>
            </a:r>
          </a:p>
        </p:txBody>
      </p:sp>
      <p:sp>
        <p:nvSpPr>
          <p:cNvPr id="5" name="object 5"/>
          <p:cNvSpPr txBox="1"/>
          <p:nvPr/>
        </p:nvSpPr>
        <p:spPr>
          <a:xfrm>
            <a:off x="887098" y="595598"/>
            <a:ext cx="2645909" cy="238229"/>
          </a:xfrm>
          <a:prstGeom prst="rect">
            <a:avLst/>
          </a:prstGeom>
        </p:spPr>
        <p:txBody>
          <a:bodyPr vert="horz" wrap="square" lIns="0" tIns="0" rIns="0" bIns="0" rtlCol="0">
            <a:spAutoFit/>
          </a:bodyPr>
          <a:lstStyle/>
          <a:p>
            <a:pPr marL="0" marR="0">
              <a:lnSpc>
                <a:spcPts val="750"/>
              </a:lnSpc>
              <a:spcBef>
                <a:spcPts val="0"/>
              </a:spcBef>
              <a:spcAft>
                <a:spcPts val="0"/>
              </a:spcAft>
            </a:pPr>
            <a:r>
              <a:rPr sz="750" dirty="0">
                <a:solidFill>
                  <a:srgbClr val="000000"/>
                </a:solidFill>
                <a:latin typeface="SimSun"/>
                <a:cs typeface="SimSun"/>
              </a:rPr>
              <a:t>[二元</a:t>
            </a:r>
            <a:r>
              <a:rPr sz="750" dirty="0">
                <a:solidFill>
                  <a:srgbClr val="FF0000"/>
                </a:solidFill>
                <a:latin typeface="SimSun"/>
                <a:cs typeface="SimSun"/>
              </a:rPr>
              <a:t>频数</a:t>
            </a:r>
            <a:r>
              <a:rPr sz="750" dirty="0">
                <a:solidFill>
                  <a:srgbClr val="000000"/>
                </a:solidFill>
                <a:latin typeface="SimSun"/>
                <a:cs typeface="SimSun"/>
              </a:rPr>
              <a:t>分布：]售出的个人电脑数量X和打印机数量Y</a:t>
            </a:r>
          </a:p>
        </p:txBody>
      </p:sp>
      <p:sp>
        <p:nvSpPr>
          <p:cNvPr id="6" name="object 6"/>
          <p:cNvSpPr txBox="1"/>
          <p:nvPr/>
        </p:nvSpPr>
        <p:spPr>
          <a:xfrm>
            <a:off x="1595649" y="1115714"/>
            <a:ext cx="1145010" cy="219871"/>
          </a:xfrm>
          <a:prstGeom prst="rect">
            <a:avLst/>
          </a:prstGeom>
        </p:spPr>
        <p:txBody>
          <a:bodyPr vert="horz" wrap="square" lIns="0" tIns="0" rIns="0" bIns="0" rtlCol="0">
            <a:spAutoFit/>
          </a:bodyPr>
          <a:lstStyle/>
          <a:p>
            <a:pPr marL="0" marR="0">
              <a:lnSpc>
                <a:spcPts val="680"/>
              </a:lnSpc>
              <a:spcBef>
                <a:spcPts val="0"/>
              </a:spcBef>
              <a:spcAft>
                <a:spcPts val="0"/>
              </a:spcAft>
            </a:pPr>
            <a:r>
              <a:rPr sz="700" spc="-17" dirty="0">
                <a:solidFill>
                  <a:srgbClr val="000000"/>
                </a:solidFill>
                <a:latin typeface="SimSun"/>
                <a:cs typeface="SimSun"/>
              </a:rPr>
              <a:t>出售个人电脑的数量（X）</a:t>
            </a:r>
          </a:p>
        </p:txBody>
      </p:sp>
      <p:sp>
        <p:nvSpPr>
          <p:cNvPr id="7" name="object 7"/>
          <p:cNvSpPr txBox="1"/>
          <p:nvPr/>
        </p:nvSpPr>
        <p:spPr>
          <a:xfrm>
            <a:off x="2991925" y="1203029"/>
            <a:ext cx="306652" cy="219871"/>
          </a:xfrm>
          <a:prstGeom prst="rect">
            <a:avLst/>
          </a:prstGeom>
        </p:spPr>
        <p:txBody>
          <a:bodyPr vert="horz" wrap="square" lIns="0" tIns="0" rIns="0" bIns="0" rtlCol="0">
            <a:spAutoFit/>
          </a:bodyPr>
          <a:lstStyle/>
          <a:p>
            <a:pPr marL="0" marR="0">
              <a:lnSpc>
                <a:spcPts val="680"/>
              </a:lnSpc>
              <a:spcBef>
                <a:spcPts val="0"/>
              </a:spcBef>
              <a:spcAft>
                <a:spcPts val="0"/>
              </a:spcAft>
            </a:pPr>
            <a:r>
              <a:rPr sz="700" spc="-17" dirty="0">
                <a:solidFill>
                  <a:srgbClr val="000000"/>
                </a:solidFill>
                <a:latin typeface="FTMMJM+KaiTi_GB2312"/>
                <a:cs typeface="FTMMJM+KaiTi_GB2312"/>
              </a:rPr>
              <a:t>总计</a:t>
            </a:r>
          </a:p>
        </p:txBody>
      </p:sp>
      <p:sp>
        <p:nvSpPr>
          <p:cNvPr id="8" name="object 8"/>
          <p:cNvSpPr txBox="1"/>
          <p:nvPr/>
        </p:nvSpPr>
        <p:spPr>
          <a:xfrm>
            <a:off x="1249040" y="1248962"/>
            <a:ext cx="190552" cy="238229"/>
          </a:xfrm>
          <a:prstGeom prst="rect">
            <a:avLst/>
          </a:prstGeom>
        </p:spPr>
        <p:txBody>
          <a:bodyPr vert="horz" wrap="square" lIns="0" tIns="0" rIns="0" bIns="0" rtlCol="0">
            <a:spAutoFit/>
          </a:bodyPr>
          <a:lstStyle/>
          <a:p>
            <a:pPr marL="0" marR="0">
              <a:lnSpc>
                <a:spcPts val="750"/>
              </a:lnSpc>
              <a:spcBef>
                <a:spcPts val="0"/>
              </a:spcBef>
              <a:spcAft>
                <a:spcPts val="0"/>
              </a:spcAft>
            </a:pPr>
            <a:r>
              <a:rPr sz="750" dirty="0">
                <a:solidFill>
                  <a:srgbClr val="000000"/>
                </a:solidFill>
                <a:latin typeface="SimSun"/>
                <a:cs typeface="SimSun"/>
              </a:rPr>
              <a:t>0</a:t>
            </a:r>
          </a:p>
        </p:txBody>
      </p:sp>
      <p:sp>
        <p:nvSpPr>
          <p:cNvPr id="9" name="object 9"/>
          <p:cNvSpPr txBox="1"/>
          <p:nvPr/>
        </p:nvSpPr>
        <p:spPr>
          <a:xfrm>
            <a:off x="1634270" y="1248962"/>
            <a:ext cx="190552" cy="238229"/>
          </a:xfrm>
          <a:prstGeom prst="rect">
            <a:avLst/>
          </a:prstGeom>
        </p:spPr>
        <p:txBody>
          <a:bodyPr vert="horz" wrap="square" lIns="0" tIns="0" rIns="0" bIns="0" rtlCol="0">
            <a:spAutoFit/>
          </a:bodyPr>
          <a:lstStyle/>
          <a:p>
            <a:pPr marL="0" marR="0">
              <a:lnSpc>
                <a:spcPts val="750"/>
              </a:lnSpc>
              <a:spcBef>
                <a:spcPts val="0"/>
              </a:spcBef>
              <a:spcAft>
                <a:spcPts val="0"/>
              </a:spcAft>
            </a:pPr>
            <a:r>
              <a:rPr sz="750" dirty="0">
                <a:solidFill>
                  <a:srgbClr val="000000"/>
                </a:solidFill>
                <a:latin typeface="SimSun"/>
                <a:cs typeface="SimSun"/>
              </a:rPr>
              <a:t>1</a:t>
            </a:r>
          </a:p>
        </p:txBody>
      </p:sp>
      <p:sp>
        <p:nvSpPr>
          <p:cNvPr id="10" name="object 10"/>
          <p:cNvSpPr txBox="1"/>
          <p:nvPr/>
        </p:nvSpPr>
        <p:spPr>
          <a:xfrm>
            <a:off x="2019501" y="1248962"/>
            <a:ext cx="190552" cy="238229"/>
          </a:xfrm>
          <a:prstGeom prst="rect">
            <a:avLst/>
          </a:prstGeom>
        </p:spPr>
        <p:txBody>
          <a:bodyPr vert="horz" wrap="square" lIns="0" tIns="0" rIns="0" bIns="0" rtlCol="0">
            <a:spAutoFit/>
          </a:bodyPr>
          <a:lstStyle/>
          <a:p>
            <a:pPr marL="0" marR="0">
              <a:lnSpc>
                <a:spcPts val="750"/>
              </a:lnSpc>
              <a:spcBef>
                <a:spcPts val="0"/>
              </a:spcBef>
              <a:spcAft>
                <a:spcPts val="0"/>
              </a:spcAft>
            </a:pPr>
            <a:r>
              <a:rPr sz="750" dirty="0">
                <a:solidFill>
                  <a:srgbClr val="000000"/>
                </a:solidFill>
                <a:latin typeface="SimSun"/>
                <a:cs typeface="SimSun"/>
              </a:rPr>
              <a:t>2</a:t>
            </a:r>
          </a:p>
        </p:txBody>
      </p:sp>
      <p:sp>
        <p:nvSpPr>
          <p:cNvPr id="11" name="object 11"/>
          <p:cNvSpPr txBox="1"/>
          <p:nvPr/>
        </p:nvSpPr>
        <p:spPr>
          <a:xfrm>
            <a:off x="2405037" y="1248962"/>
            <a:ext cx="190552" cy="238229"/>
          </a:xfrm>
          <a:prstGeom prst="rect">
            <a:avLst/>
          </a:prstGeom>
        </p:spPr>
        <p:txBody>
          <a:bodyPr vert="horz" wrap="square" lIns="0" tIns="0" rIns="0" bIns="0" rtlCol="0">
            <a:spAutoFit/>
          </a:bodyPr>
          <a:lstStyle/>
          <a:p>
            <a:pPr marL="0" marR="0">
              <a:lnSpc>
                <a:spcPts val="750"/>
              </a:lnSpc>
              <a:spcBef>
                <a:spcPts val="0"/>
              </a:spcBef>
              <a:spcAft>
                <a:spcPts val="0"/>
              </a:spcAft>
            </a:pPr>
            <a:r>
              <a:rPr sz="750" dirty="0">
                <a:solidFill>
                  <a:srgbClr val="000000"/>
                </a:solidFill>
                <a:latin typeface="SimSun"/>
                <a:cs typeface="SimSun"/>
              </a:rPr>
              <a:t>3</a:t>
            </a:r>
          </a:p>
        </p:txBody>
      </p:sp>
      <p:sp>
        <p:nvSpPr>
          <p:cNvPr id="12" name="object 12"/>
          <p:cNvSpPr txBox="1"/>
          <p:nvPr/>
        </p:nvSpPr>
        <p:spPr>
          <a:xfrm>
            <a:off x="2742181" y="1248962"/>
            <a:ext cx="190552" cy="238229"/>
          </a:xfrm>
          <a:prstGeom prst="rect">
            <a:avLst/>
          </a:prstGeom>
        </p:spPr>
        <p:txBody>
          <a:bodyPr vert="horz" wrap="square" lIns="0" tIns="0" rIns="0" bIns="0" rtlCol="0">
            <a:spAutoFit/>
          </a:bodyPr>
          <a:lstStyle/>
          <a:p>
            <a:pPr marL="0" marR="0">
              <a:lnSpc>
                <a:spcPts val="750"/>
              </a:lnSpc>
              <a:spcBef>
                <a:spcPts val="0"/>
              </a:spcBef>
              <a:spcAft>
                <a:spcPts val="0"/>
              </a:spcAft>
            </a:pPr>
            <a:r>
              <a:rPr sz="750" dirty="0">
                <a:solidFill>
                  <a:srgbClr val="000000"/>
                </a:solidFill>
                <a:latin typeface="SimSun"/>
                <a:cs typeface="SimSun"/>
              </a:rPr>
              <a:t>4</a:t>
            </a:r>
          </a:p>
        </p:txBody>
      </p:sp>
      <p:sp>
        <p:nvSpPr>
          <p:cNvPr id="13" name="object 13"/>
          <p:cNvSpPr txBox="1"/>
          <p:nvPr/>
        </p:nvSpPr>
        <p:spPr>
          <a:xfrm>
            <a:off x="846574" y="1405950"/>
            <a:ext cx="176610" cy="219871"/>
          </a:xfrm>
          <a:prstGeom prst="rect">
            <a:avLst/>
          </a:prstGeom>
        </p:spPr>
        <p:txBody>
          <a:bodyPr vert="horz" wrap="square" lIns="0" tIns="0" rIns="0" bIns="0" rtlCol="0">
            <a:spAutoFit/>
          </a:bodyPr>
          <a:lstStyle/>
          <a:p>
            <a:pPr marL="0" marR="0">
              <a:lnSpc>
                <a:spcPts val="680"/>
              </a:lnSpc>
              <a:spcBef>
                <a:spcPts val="0"/>
              </a:spcBef>
              <a:spcAft>
                <a:spcPts val="0"/>
              </a:spcAft>
            </a:pPr>
            <a:r>
              <a:rPr sz="700" dirty="0">
                <a:solidFill>
                  <a:srgbClr val="000000"/>
                </a:solidFill>
                <a:latin typeface="SimSun"/>
                <a:cs typeface="SimSun"/>
              </a:rPr>
              <a:t>0</a:t>
            </a:r>
          </a:p>
        </p:txBody>
      </p:sp>
      <p:sp>
        <p:nvSpPr>
          <p:cNvPr id="14" name="object 14"/>
          <p:cNvSpPr txBox="1"/>
          <p:nvPr/>
        </p:nvSpPr>
        <p:spPr>
          <a:xfrm>
            <a:off x="1256314" y="1405950"/>
            <a:ext cx="177908" cy="344323"/>
          </a:xfrm>
          <a:prstGeom prst="rect">
            <a:avLst/>
          </a:prstGeom>
        </p:spPr>
        <p:txBody>
          <a:bodyPr vert="horz" wrap="square" lIns="0" tIns="0" rIns="0" bIns="0" rtlCol="0">
            <a:spAutoFit/>
          </a:bodyPr>
          <a:lstStyle/>
          <a:p>
            <a:pPr marL="0" marR="0">
              <a:lnSpc>
                <a:spcPts val="680"/>
              </a:lnSpc>
              <a:spcBef>
                <a:spcPts val="0"/>
              </a:spcBef>
              <a:spcAft>
                <a:spcPts val="0"/>
              </a:spcAft>
            </a:pPr>
            <a:r>
              <a:rPr sz="700" dirty="0">
                <a:solidFill>
                  <a:srgbClr val="000000"/>
                </a:solidFill>
                <a:latin typeface="SimSun"/>
                <a:cs typeface="SimSun"/>
              </a:rPr>
              <a:t>6</a:t>
            </a:r>
          </a:p>
          <a:p>
            <a:pPr marL="1270" marR="0">
              <a:lnSpc>
                <a:spcPts val="680"/>
              </a:lnSpc>
              <a:spcBef>
                <a:spcPts val="300"/>
              </a:spcBef>
              <a:spcAft>
                <a:spcPts val="0"/>
              </a:spcAft>
            </a:pPr>
            <a:r>
              <a:rPr sz="700" dirty="0">
                <a:solidFill>
                  <a:srgbClr val="000000"/>
                </a:solidFill>
                <a:latin typeface="SimSun"/>
                <a:cs typeface="SimSun"/>
              </a:rPr>
              <a:t>4</a:t>
            </a:r>
          </a:p>
        </p:txBody>
      </p:sp>
      <p:sp>
        <p:nvSpPr>
          <p:cNvPr id="15" name="object 15"/>
          <p:cNvSpPr txBox="1"/>
          <p:nvPr/>
        </p:nvSpPr>
        <p:spPr>
          <a:xfrm>
            <a:off x="1651033" y="1405950"/>
            <a:ext cx="176610" cy="219871"/>
          </a:xfrm>
          <a:prstGeom prst="rect">
            <a:avLst/>
          </a:prstGeom>
        </p:spPr>
        <p:txBody>
          <a:bodyPr vert="horz" wrap="square" lIns="0" tIns="0" rIns="0" bIns="0" rtlCol="0">
            <a:spAutoFit/>
          </a:bodyPr>
          <a:lstStyle/>
          <a:p>
            <a:pPr marL="0" marR="0">
              <a:lnSpc>
                <a:spcPts val="680"/>
              </a:lnSpc>
              <a:spcBef>
                <a:spcPts val="0"/>
              </a:spcBef>
              <a:spcAft>
                <a:spcPts val="0"/>
              </a:spcAft>
            </a:pPr>
            <a:r>
              <a:rPr sz="700" dirty="0">
                <a:solidFill>
                  <a:srgbClr val="000000"/>
                </a:solidFill>
                <a:latin typeface="SimSun"/>
                <a:cs typeface="SimSun"/>
              </a:rPr>
              <a:t>6</a:t>
            </a:r>
          </a:p>
        </p:txBody>
      </p:sp>
      <p:sp>
        <p:nvSpPr>
          <p:cNvPr id="16" name="object 16"/>
          <p:cNvSpPr txBox="1"/>
          <p:nvPr/>
        </p:nvSpPr>
        <p:spPr>
          <a:xfrm>
            <a:off x="2045751" y="1405950"/>
            <a:ext cx="176610" cy="219871"/>
          </a:xfrm>
          <a:prstGeom prst="rect">
            <a:avLst/>
          </a:prstGeom>
        </p:spPr>
        <p:txBody>
          <a:bodyPr vert="horz" wrap="square" lIns="0" tIns="0" rIns="0" bIns="0" rtlCol="0">
            <a:spAutoFit/>
          </a:bodyPr>
          <a:lstStyle/>
          <a:p>
            <a:pPr marL="0" marR="0">
              <a:lnSpc>
                <a:spcPts val="680"/>
              </a:lnSpc>
              <a:spcBef>
                <a:spcPts val="0"/>
              </a:spcBef>
              <a:spcAft>
                <a:spcPts val="0"/>
              </a:spcAft>
            </a:pPr>
            <a:r>
              <a:rPr sz="700" dirty="0">
                <a:solidFill>
                  <a:srgbClr val="000000"/>
                </a:solidFill>
                <a:latin typeface="SimSun"/>
                <a:cs typeface="SimSun"/>
              </a:rPr>
              <a:t>4</a:t>
            </a:r>
          </a:p>
        </p:txBody>
      </p:sp>
      <p:sp>
        <p:nvSpPr>
          <p:cNvPr id="17" name="object 17"/>
          <p:cNvSpPr txBox="1"/>
          <p:nvPr/>
        </p:nvSpPr>
        <p:spPr>
          <a:xfrm>
            <a:off x="2396612" y="1405950"/>
            <a:ext cx="178358" cy="344323"/>
          </a:xfrm>
          <a:prstGeom prst="rect">
            <a:avLst/>
          </a:prstGeom>
        </p:spPr>
        <p:txBody>
          <a:bodyPr vert="horz" wrap="square" lIns="0" tIns="0" rIns="0" bIns="0" rtlCol="0">
            <a:spAutoFit/>
          </a:bodyPr>
          <a:lstStyle/>
          <a:p>
            <a:pPr marL="0" marR="0">
              <a:lnSpc>
                <a:spcPts val="680"/>
              </a:lnSpc>
              <a:spcBef>
                <a:spcPts val="0"/>
              </a:spcBef>
              <a:spcAft>
                <a:spcPts val="0"/>
              </a:spcAft>
            </a:pPr>
            <a:r>
              <a:rPr sz="700" dirty="0">
                <a:solidFill>
                  <a:srgbClr val="000000"/>
                </a:solidFill>
                <a:latin typeface="SimSun"/>
                <a:cs typeface="SimSun"/>
              </a:rPr>
              <a:t>4</a:t>
            </a:r>
          </a:p>
          <a:p>
            <a:pPr marL="1905" marR="0">
              <a:lnSpc>
                <a:spcPts val="680"/>
              </a:lnSpc>
              <a:spcBef>
                <a:spcPts val="300"/>
              </a:spcBef>
              <a:spcAft>
                <a:spcPts val="0"/>
              </a:spcAft>
            </a:pPr>
            <a:r>
              <a:rPr sz="700" dirty="0">
                <a:solidFill>
                  <a:srgbClr val="000000"/>
                </a:solidFill>
                <a:latin typeface="SimSun"/>
                <a:cs typeface="SimSun"/>
              </a:rPr>
              <a:t>4</a:t>
            </a:r>
          </a:p>
        </p:txBody>
      </p:sp>
      <p:sp>
        <p:nvSpPr>
          <p:cNvPr id="18" name="object 18"/>
          <p:cNvSpPr txBox="1"/>
          <p:nvPr/>
        </p:nvSpPr>
        <p:spPr>
          <a:xfrm>
            <a:off x="2747474" y="1405950"/>
            <a:ext cx="178497" cy="344323"/>
          </a:xfrm>
          <a:prstGeom prst="rect">
            <a:avLst/>
          </a:prstGeom>
        </p:spPr>
        <p:txBody>
          <a:bodyPr vert="horz" wrap="square" lIns="0" tIns="0" rIns="0" bIns="0" rtlCol="0">
            <a:spAutoFit/>
          </a:bodyPr>
          <a:lstStyle/>
          <a:p>
            <a:pPr marL="0" marR="0">
              <a:lnSpc>
                <a:spcPts val="680"/>
              </a:lnSpc>
              <a:spcBef>
                <a:spcPts val="0"/>
              </a:spcBef>
              <a:spcAft>
                <a:spcPts val="0"/>
              </a:spcAft>
            </a:pPr>
            <a:r>
              <a:rPr sz="700" dirty="0">
                <a:solidFill>
                  <a:srgbClr val="000000"/>
                </a:solidFill>
                <a:latin typeface="SimSun"/>
                <a:cs typeface="SimSun"/>
              </a:rPr>
              <a:t>2</a:t>
            </a:r>
          </a:p>
          <a:p>
            <a:pPr marL="1905" marR="0">
              <a:lnSpc>
                <a:spcPts val="680"/>
              </a:lnSpc>
              <a:spcBef>
                <a:spcPts val="300"/>
              </a:spcBef>
              <a:spcAft>
                <a:spcPts val="0"/>
              </a:spcAft>
            </a:pPr>
            <a:r>
              <a:rPr sz="700" dirty="0">
                <a:solidFill>
                  <a:srgbClr val="000000"/>
                </a:solidFill>
                <a:latin typeface="SimSun"/>
                <a:cs typeface="SimSun"/>
              </a:rPr>
              <a:t>2</a:t>
            </a:r>
          </a:p>
        </p:txBody>
      </p:sp>
      <p:sp>
        <p:nvSpPr>
          <p:cNvPr id="19" name="object 19"/>
          <p:cNvSpPr txBox="1"/>
          <p:nvPr/>
        </p:nvSpPr>
        <p:spPr>
          <a:xfrm>
            <a:off x="3013495" y="1402163"/>
            <a:ext cx="220001" cy="349724"/>
          </a:xfrm>
          <a:prstGeom prst="rect">
            <a:avLst/>
          </a:prstGeom>
        </p:spPr>
        <p:txBody>
          <a:bodyPr vert="horz" wrap="square" lIns="0" tIns="0" rIns="0" bIns="0" rtlCol="0">
            <a:spAutoFit/>
          </a:bodyPr>
          <a:lstStyle/>
          <a:p>
            <a:pPr marL="0" marR="0">
              <a:lnSpc>
                <a:spcPts val="755"/>
              </a:lnSpc>
              <a:spcBef>
                <a:spcPts val="0"/>
              </a:spcBef>
              <a:spcAft>
                <a:spcPts val="0"/>
              </a:spcAft>
            </a:pPr>
            <a:r>
              <a:rPr sz="700" dirty="0">
                <a:solidFill>
                  <a:srgbClr val="0000CC"/>
                </a:solidFill>
                <a:latin typeface="IFFBPT+TimesNewRomanPS-BoldMT"/>
                <a:cs typeface="IFFBPT+TimesNewRomanPS-BoldMT"/>
              </a:rPr>
              <a:t>22</a:t>
            </a:r>
          </a:p>
          <a:p>
            <a:pPr marL="0" marR="0">
              <a:lnSpc>
                <a:spcPts val="755"/>
              </a:lnSpc>
              <a:spcBef>
                <a:spcPts val="145"/>
              </a:spcBef>
              <a:spcAft>
                <a:spcPts val="0"/>
              </a:spcAft>
            </a:pPr>
            <a:r>
              <a:rPr sz="700" dirty="0">
                <a:solidFill>
                  <a:srgbClr val="0000CC"/>
                </a:solidFill>
                <a:latin typeface="IFFBPT+TimesNewRomanPS-BoldMT"/>
                <a:cs typeface="IFFBPT+TimesNewRomanPS-BoldMT"/>
              </a:rPr>
              <a:t>32</a:t>
            </a:r>
          </a:p>
        </p:txBody>
      </p:sp>
      <p:sp>
        <p:nvSpPr>
          <p:cNvPr id="20" name="object 20"/>
          <p:cNvSpPr txBox="1"/>
          <p:nvPr/>
        </p:nvSpPr>
        <p:spPr>
          <a:xfrm>
            <a:off x="512443" y="1445964"/>
            <a:ext cx="306652" cy="636158"/>
          </a:xfrm>
          <a:prstGeom prst="rect">
            <a:avLst/>
          </a:prstGeom>
        </p:spPr>
        <p:txBody>
          <a:bodyPr vert="horz" wrap="square" lIns="0" tIns="0" rIns="0" bIns="0" rtlCol="0">
            <a:spAutoFit/>
          </a:bodyPr>
          <a:lstStyle/>
          <a:p>
            <a:pPr marL="0" marR="0">
              <a:lnSpc>
                <a:spcPts val="680"/>
              </a:lnSpc>
              <a:spcBef>
                <a:spcPts val="0"/>
              </a:spcBef>
              <a:spcAft>
                <a:spcPts val="0"/>
              </a:spcAft>
            </a:pPr>
            <a:r>
              <a:rPr sz="700" spc="-17" dirty="0">
                <a:solidFill>
                  <a:srgbClr val="000000"/>
                </a:solidFill>
                <a:latin typeface="FTMMJM+KaiTi_GB2312"/>
                <a:cs typeface="FTMMJM+KaiTi_GB2312"/>
              </a:rPr>
              <a:t>出售</a:t>
            </a:r>
          </a:p>
          <a:p>
            <a:pPr marL="0" marR="0">
              <a:lnSpc>
                <a:spcPts val="680"/>
              </a:lnSpc>
              <a:spcBef>
                <a:spcPts val="135"/>
              </a:spcBef>
              <a:spcAft>
                <a:spcPts val="0"/>
              </a:spcAft>
            </a:pPr>
            <a:r>
              <a:rPr sz="700" spc="-17" dirty="0">
                <a:solidFill>
                  <a:srgbClr val="000000"/>
                </a:solidFill>
                <a:latin typeface="FTMMJM+KaiTi_GB2312"/>
                <a:cs typeface="FTMMJM+KaiTi_GB2312"/>
              </a:rPr>
              <a:t>打印</a:t>
            </a:r>
          </a:p>
          <a:p>
            <a:pPr marL="0" marR="0">
              <a:lnSpc>
                <a:spcPts val="680"/>
              </a:lnSpc>
              <a:spcBef>
                <a:spcPts val="135"/>
              </a:spcBef>
              <a:spcAft>
                <a:spcPts val="0"/>
              </a:spcAft>
            </a:pPr>
            <a:r>
              <a:rPr sz="700" spc="-17" dirty="0">
                <a:solidFill>
                  <a:srgbClr val="000000"/>
                </a:solidFill>
                <a:latin typeface="FTMMJM+KaiTi_GB2312"/>
                <a:cs typeface="FTMMJM+KaiTi_GB2312"/>
              </a:rPr>
              <a:t>机的</a:t>
            </a:r>
          </a:p>
          <a:p>
            <a:pPr marL="0" marR="0">
              <a:lnSpc>
                <a:spcPts val="680"/>
              </a:lnSpc>
              <a:spcBef>
                <a:spcPts val="135"/>
              </a:spcBef>
              <a:spcAft>
                <a:spcPts val="0"/>
              </a:spcAft>
            </a:pPr>
            <a:r>
              <a:rPr sz="700" spc="-17" dirty="0">
                <a:solidFill>
                  <a:srgbClr val="000000"/>
                </a:solidFill>
                <a:latin typeface="FTMMJM+KaiTi_GB2312"/>
                <a:cs typeface="FTMMJM+KaiTi_GB2312"/>
              </a:rPr>
              <a:t>数量</a:t>
            </a:r>
          </a:p>
          <a:p>
            <a:pPr marL="21590" marR="0">
              <a:lnSpc>
                <a:spcPts val="755"/>
              </a:lnSpc>
              <a:spcBef>
                <a:spcPts val="15"/>
              </a:spcBef>
              <a:spcAft>
                <a:spcPts val="0"/>
              </a:spcAft>
            </a:pPr>
            <a:r>
              <a:rPr sz="700" spc="-10" dirty="0">
                <a:solidFill>
                  <a:srgbClr val="000000"/>
                </a:solidFill>
                <a:latin typeface="PJGUIU+TimesNewRomanPSMT"/>
                <a:cs typeface="PJGUIU+TimesNewRomanPSMT"/>
              </a:rPr>
              <a:t>(Y)</a:t>
            </a:r>
          </a:p>
        </p:txBody>
      </p:sp>
      <p:sp>
        <p:nvSpPr>
          <p:cNvPr id="21" name="object 21"/>
          <p:cNvSpPr txBox="1"/>
          <p:nvPr/>
        </p:nvSpPr>
        <p:spPr>
          <a:xfrm>
            <a:off x="851255" y="1530402"/>
            <a:ext cx="176610" cy="344323"/>
          </a:xfrm>
          <a:prstGeom prst="rect">
            <a:avLst/>
          </a:prstGeom>
        </p:spPr>
        <p:txBody>
          <a:bodyPr vert="horz" wrap="square" lIns="0" tIns="0" rIns="0" bIns="0" rtlCol="0">
            <a:spAutoFit/>
          </a:bodyPr>
          <a:lstStyle/>
          <a:p>
            <a:pPr marL="0" marR="0">
              <a:lnSpc>
                <a:spcPts val="680"/>
              </a:lnSpc>
              <a:spcBef>
                <a:spcPts val="0"/>
              </a:spcBef>
              <a:spcAft>
                <a:spcPts val="0"/>
              </a:spcAft>
            </a:pPr>
            <a:r>
              <a:rPr sz="700" dirty="0">
                <a:solidFill>
                  <a:srgbClr val="000000"/>
                </a:solidFill>
                <a:latin typeface="SimSun"/>
                <a:cs typeface="SimSun"/>
              </a:rPr>
              <a:t>1</a:t>
            </a:r>
          </a:p>
          <a:p>
            <a:pPr marL="0" marR="0">
              <a:lnSpc>
                <a:spcPts val="680"/>
              </a:lnSpc>
              <a:spcBef>
                <a:spcPts val="300"/>
              </a:spcBef>
              <a:spcAft>
                <a:spcPts val="0"/>
              </a:spcAft>
            </a:pPr>
            <a:r>
              <a:rPr sz="700" dirty="0">
                <a:solidFill>
                  <a:srgbClr val="000000"/>
                </a:solidFill>
                <a:latin typeface="SimSun"/>
                <a:cs typeface="SimSun"/>
              </a:rPr>
              <a:t>2</a:t>
            </a:r>
          </a:p>
        </p:txBody>
      </p:sp>
      <p:sp>
        <p:nvSpPr>
          <p:cNvPr id="22" name="object 22"/>
          <p:cNvSpPr txBox="1"/>
          <p:nvPr/>
        </p:nvSpPr>
        <p:spPr>
          <a:xfrm>
            <a:off x="1608612" y="1530402"/>
            <a:ext cx="220485" cy="344323"/>
          </a:xfrm>
          <a:prstGeom prst="rect">
            <a:avLst/>
          </a:prstGeom>
        </p:spPr>
        <p:txBody>
          <a:bodyPr vert="horz" wrap="square" lIns="0" tIns="0" rIns="0" bIns="0" rtlCol="0">
            <a:spAutoFit/>
          </a:bodyPr>
          <a:lstStyle/>
          <a:p>
            <a:pPr marL="0" marR="0">
              <a:lnSpc>
                <a:spcPts val="680"/>
              </a:lnSpc>
              <a:spcBef>
                <a:spcPts val="0"/>
              </a:spcBef>
              <a:spcAft>
                <a:spcPts val="0"/>
              </a:spcAft>
            </a:pPr>
            <a:r>
              <a:rPr sz="700" dirty="0">
                <a:solidFill>
                  <a:srgbClr val="000000"/>
                </a:solidFill>
                <a:latin typeface="SimSun"/>
                <a:cs typeface="SimSun"/>
              </a:rPr>
              <a:t>10</a:t>
            </a:r>
          </a:p>
          <a:p>
            <a:pPr marL="43815" marR="0">
              <a:lnSpc>
                <a:spcPts val="680"/>
              </a:lnSpc>
              <a:spcBef>
                <a:spcPts val="300"/>
              </a:spcBef>
              <a:spcAft>
                <a:spcPts val="0"/>
              </a:spcAft>
            </a:pPr>
            <a:r>
              <a:rPr sz="700" dirty="0">
                <a:solidFill>
                  <a:srgbClr val="000000"/>
                </a:solidFill>
                <a:latin typeface="SimSun"/>
                <a:cs typeface="SimSun"/>
              </a:rPr>
              <a:t>4</a:t>
            </a:r>
          </a:p>
        </p:txBody>
      </p:sp>
      <p:sp>
        <p:nvSpPr>
          <p:cNvPr id="23" name="object 23"/>
          <p:cNvSpPr txBox="1"/>
          <p:nvPr/>
        </p:nvSpPr>
        <p:spPr>
          <a:xfrm>
            <a:off x="2003486" y="1530402"/>
            <a:ext cx="220485" cy="593228"/>
          </a:xfrm>
          <a:prstGeom prst="rect">
            <a:avLst/>
          </a:prstGeom>
        </p:spPr>
        <p:txBody>
          <a:bodyPr vert="horz" wrap="square" lIns="0" tIns="0" rIns="0" bIns="0" rtlCol="0">
            <a:spAutoFit/>
          </a:bodyPr>
          <a:lstStyle/>
          <a:p>
            <a:pPr marL="0" marR="0">
              <a:lnSpc>
                <a:spcPts val="680"/>
              </a:lnSpc>
              <a:spcBef>
                <a:spcPts val="0"/>
              </a:spcBef>
              <a:spcAft>
                <a:spcPts val="0"/>
              </a:spcAft>
            </a:pPr>
            <a:r>
              <a:rPr sz="700" dirty="0">
                <a:solidFill>
                  <a:srgbClr val="000000"/>
                </a:solidFill>
                <a:latin typeface="SimSun"/>
                <a:cs typeface="SimSun"/>
              </a:rPr>
              <a:t>12</a:t>
            </a:r>
          </a:p>
          <a:p>
            <a:pPr marL="0" marR="0">
              <a:lnSpc>
                <a:spcPts val="680"/>
              </a:lnSpc>
              <a:spcBef>
                <a:spcPts val="300"/>
              </a:spcBef>
              <a:spcAft>
                <a:spcPts val="0"/>
              </a:spcAft>
            </a:pPr>
            <a:r>
              <a:rPr sz="700" dirty="0">
                <a:solidFill>
                  <a:srgbClr val="000000"/>
                </a:solidFill>
                <a:latin typeface="SimSun"/>
                <a:cs typeface="SimSun"/>
              </a:rPr>
              <a:t>20</a:t>
            </a:r>
          </a:p>
          <a:p>
            <a:pPr marL="0" marR="0">
              <a:lnSpc>
                <a:spcPts val="680"/>
              </a:lnSpc>
              <a:spcBef>
                <a:spcPts val="250"/>
              </a:spcBef>
              <a:spcAft>
                <a:spcPts val="0"/>
              </a:spcAft>
            </a:pPr>
            <a:r>
              <a:rPr sz="700" dirty="0">
                <a:solidFill>
                  <a:srgbClr val="000000"/>
                </a:solidFill>
                <a:latin typeface="SimSun"/>
                <a:cs typeface="SimSun"/>
              </a:rPr>
              <a:t>10</a:t>
            </a:r>
          </a:p>
          <a:p>
            <a:pPr marL="43815" marR="0">
              <a:lnSpc>
                <a:spcPts val="680"/>
              </a:lnSpc>
              <a:spcBef>
                <a:spcPts val="300"/>
              </a:spcBef>
              <a:spcAft>
                <a:spcPts val="0"/>
              </a:spcAft>
            </a:pPr>
            <a:r>
              <a:rPr sz="700" dirty="0">
                <a:solidFill>
                  <a:srgbClr val="000000"/>
                </a:solidFill>
                <a:latin typeface="SimSun"/>
                <a:cs typeface="SimSun"/>
              </a:rPr>
              <a:t>2</a:t>
            </a:r>
          </a:p>
        </p:txBody>
      </p:sp>
      <p:sp>
        <p:nvSpPr>
          <p:cNvPr id="24" name="object 24"/>
          <p:cNvSpPr txBox="1"/>
          <p:nvPr/>
        </p:nvSpPr>
        <p:spPr>
          <a:xfrm>
            <a:off x="1257612" y="1654854"/>
            <a:ext cx="176610" cy="219871"/>
          </a:xfrm>
          <a:prstGeom prst="rect">
            <a:avLst/>
          </a:prstGeom>
        </p:spPr>
        <p:txBody>
          <a:bodyPr vert="horz" wrap="square" lIns="0" tIns="0" rIns="0" bIns="0" rtlCol="0">
            <a:spAutoFit/>
          </a:bodyPr>
          <a:lstStyle/>
          <a:p>
            <a:pPr marL="0" marR="0">
              <a:lnSpc>
                <a:spcPts val="680"/>
              </a:lnSpc>
              <a:spcBef>
                <a:spcPts val="0"/>
              </a:spcBef>
              <a:spcAft>
                <a:spcPts val="0"/>
              </a:spcAft>
            </a:pPr>
            <a:r>
              <a:rPr sz="700" dirty="0">
                <a:solidFill>
                  <a:srgbClr val="000000"/>
                </a:solidFill>
                <a:latin typeface="SimSun"/>
                <a:cs typeface="SimSun"/>
              </a:rPr>
              <a:t>2</a:t>
            </a:r>
          </a:p>
        </p:txBody>
      </p:sp>
      <p:sp>
        <p:nvSpPr>
          <p:cNvPr id="25" name="object 25"/>
          <p:cNvSpPr txBox="1"/>
          <p:nvPr/>
        </p:nvSpPr>
        <p:spPr>
          <a:xfrm>
            <a:off x="2354486" y="1654854"/>
            <a:ext cx="220485" cy="468775"/>
          </a:xfrm>
          <a:prstGeom prst="rect">
            <a:avLst/>
          </a:prstGeom>
        </p:spPr>
        <p:txBody>
          <a:bodyPr vert="horz" wrap="square" lIns="0" tIns="0" rIns="0" bIns="0" rtlCol="0">
            <a:spAutoFit/>
          </a:bodyPr>
          <a:lstStyle/>
          <a:p>
            <a:pPr marL="0" marR="0">
              <a:lnSpc>
                <a:spcPts val="680"/>
              </a:lnSpc>
              <a:spcBef>
                <a:spcPts val="0"/>
              </a:spcBef>
              <a:spcAft>
                <a:spcPts val="0"/>
              </a:spcAft>
            </a:pPr>
            <a:r>
              <a:rPr sz="700" dirty="0">
                <a:solidFill>
                  <a:srgbClr val="000000"/>
                </a:solidFill>
                <a:latin typeface="SimSun"/>
                <a:cs typeface="SimSun"/>
              </a:rPr>
              <a:t>10</a:t>
            </a:r>
          </a:p>
          <a:p>
            <a:pPr marL="0" marR="0">
              <a:lnSpc>
                <a:spcPts val="680"/>
              </a:lnSpc>
              <a:spcBef>
                <a:spcPts val="300"/>
              </a:spcBef>
              <a:spcAft>
                <a:spcPts val="0"/>
              </a:spcAft>
            </a:pPr>
            <a:r>
              <a:rPr sz="700" dirty="0">
                <a:solidFill>
                  <a:srgbClr val="000000"/>
                </a:solidFill>
                <a:latin typeface="SimSun"/>
                <a:cs typeface="SimSun"/>
              </a:rPr>
              <a:t>20</a:t>
            </a:r>
          </a:p>
          <a:p>
            <a:pPr marL="0" marR="0">
              <a:lnSpc>
                <a:spcPts val="680"/>
              </a:lnSpc>
              <a:spcBef>
                <a:spcPts val="250"/>
              </a:spcBef>
              <a:spcAft>
                <a:spcPts val="0"/>
              </a:spcAft>
            </a:pPr>
            <a:r>
              <a:rPr sz="700" dirty="0">
                <a:solidFill>
                  <a:srgbClr val="000000"/>
                </a:solidFill>
                <a:latin typeface="SimSun"/>
                <a:cs typeface="SimSun"/>
              </a:rPr>
              <a:t>10</a:t>
            </a:r>
          </a:p>
        </p:txBody>
      </p:sp>
      <p:sp>
        <p:nvSpPr>
          <p:cNvPr id="26" name="object 26"/>
          <p:cNvSpPr txBox="1"/>
          <p:nvPr/>
        </p:nvSpPr>
        <p:spPr>
          <a:xfrm>
            <a:off x="2705485" y="1654854"/>
            <a:ext cx="220485" cy="468775"/>
          </a:xfrm>
          <a:prstGeom prst="rect">
            <a:avLst/>
          </a:prstGeom>
        </p:spPr>
        <p:txBody>
          <a:bodyPr vert="horz" wrap="square" lIns="0" tIns="0" rIns="0" bIns="0" rtlCol="0">
            <a:spAutoFit/>
          </a:bodyPr>
          <a:lstStyle/>
          <a:p>
            <a:pPr marL="0" marR="0">
              <a:lnSpc>
                <a:spcPts val="680"/>
              </a:lnSpc>
              <a:spcBef>
                <a:spcPts val="0"/>
              </a:spcBef>
              <a:spcAft>
                <a:spcPts val="0"/>
              </a:spcAft>
            </a:pPr>
            <a:r>
              <a:rPr sz="700" dirty="0">
                <a:solidFill>
                  <a:srgbClr val="000000"/>
                </a:solidFill>
                <a:latin typeface="SimSun"/>
                <a:cs typeface="SimSun"/>
              </a:rPr>
              <a:t>10</a:t>
            </a:r>
          </a:p>
          <a:p>
            <a:pPr marL="0" marR="0">
              <a:lnSpc>
                <a:spcPts val="680"/>
              </a:lnSpc>
              <a:spcBef>
                <a:spcPts val="300"/>
              </a:spcBef>
              <a:spcAft>
                <a:spcPts val="0"/>
              </a:spcAft>
            </a:pPr>
            <a:r>
              <a:rPr sz="700" dirty="0">
                <a:solidFill>
                  <a:srgbClr val="000000"/>
                </a:solidFill>
                <a:latin typeface="SimSun"/>
                <a:cs typeface="SimSun"/>
              </a:rPr>
              <a:t>20</a:t>
            </a:r>
          </a:p>
          <a:p>
            <a:pPr marL="0" marR="0">
              <a:lnSpc>
                <a:spcPts val="680"/>
              </a:lnSpc>
              <a:spcBef>
                <a:spcPts val="250"/>
              </a:spcBef>
              <a:spcAft>
                <a:spcPts val="0"/>
              </a:spcAft>
            </a:pPr>
            <a:r>
              <a:rPr sz="700" dirty="0">
                <a:solidFill>
                  <a:srgbClr val="000000"/>
                </a:solidFill>
                <a:latin typeface="SimSun"/>
                <a:cs typeface="SimSun"/>
              </a:rPr>
              <a:t>30</a:t>
            </a:r>
          </a:p>
        </p:txBody>
      </p:sp>
      <p:sp>
        <p:nvSpPr>
          <p:cNvPr id="27" name="object 27"/>
          <p:cNvSpPr txBox="1"/>
          <p:nvPr/>
        </p:nvSpPr>
        <p:spPr>
          <a:xfrm>
            <a:off x="3013495" y="1647174"/>
            <a:ext cx="220001" cy="229165"/>
          </a:xfrm>
          <a:prstGeom prst="rect">
            <a:avLst/>
          </a:prstGeom>
        </p:spPr>
        <p:txBody>
          <a:bodyPr vert="horz" wrap="square" lIns="0" tIns="0" rIns="0" bIns="0" rtlCol="0">
            <a:spAutoFit/>
          </a:bodyPr>
          <a:lstStyle/>
          <a:p>
            <a:pPr marL="0" marR="0">
              <a:lnSpc>
                <a:spcPts val="755"/>
              </a:lnSpc>
              <a:spcBef>
                <a:spcPts val="0"/>
              </a:spcBef>
              <a:spcAft>
                <a:spcPts val="0"/>
              </a:spcAft>
            </a:pPr>
            <a:r>
              <a:rPr sz="700" dirty="0">
                <a:solidFill>
                  <a:srgbClr val="0000CC"/>
                </a:solidFill>
                <a:latin typeface="IFFBPT+TimesNewRomanPS-BoldMT"/>
                <a:cs typeface="IFFBPT+TimesNewRomanPS-BoldMT"/>
              </a:rPr>
              <a:t>46</a:t>
            </a:r>
          </a:p>
        </p:txBody>
      </p:sp>
      <p:sp>
        <p:nvSpPr>
          <p:cNvPr id="28" name="object 28"/>
          <p:cNvSpPr txBox="1"/>
          <p:nvPr/>
        </p:nvSpPr>
        <p:spPr>
          <a:xfrm>
            <a:off x="851255" y="1779307"/>
            <a:ext cx="176610" cy="219871"/>
          </a:xfrm>
          <a:prstGeom prst="rect">
            <a:avLst/>
          </a:prstGeom>
        </p:spPr>
        <p:txBody>
          <a:bodyPr vert="horz" wrap="square" lIns="0" tIns="0" rIns="0" bIns="0" rtlCol="0">
            <a:spAutoFit/>
          </a:bodyPr>
          <a:lstStyle/>
          <a:p>
            <a:pPr marL="0" marR="0">
              <a:lnSpc>
                <a:spcPts val="680"/>
              </a:lnSpc>
              <a:spcBef>
                <a:spcPts val="0"/>
              </a:spcBef>
              <a:spcAft>
                <a:spcPts val="0"/>
              </a:spcAft>
            </a:pPr>
            <a:r>
              <a:rPr sz="700" dirty="0">
                <a:solidFill>
                  <a:srgbClr val="000000"/>
                </a:solidFill>
                <a:latin typeface="SimSun"/>
                <a:cs typeface="SimSun"/>
              </a:rPr>
              <a:t>3</a:t>
            </a:r>
          </a:p>
        </p:txBody>
      </p:sp>
      <p:sp>
        <p:nvSpPr>
          <p:cNvPr id="29" name="object 29"/>
          <p:cNvSpPr txBox="1"/>
          <p:nvPr/>
        </p:nvSpPr>
        <p:spPr>
          <a:xfrm>
            <a:off x="1257612" y="1779307"/>
            <a:ext cx="176610" cy="219871"/>
          </a:xfrm>
          <a:prstGeom prst="rect">
            <a:avLst/>
          </a:prstGeom>
        </p:spPr>
        <p:txBody>
          <a:bodyPr vert="horz" wrap="square" lIns="0" tIns="0" rIns="0" bIns="0" rtlCol="0">
            <a:spAutoFit/>
          </a:bodyPr>
          <a:lstStyle/>
          <a:p>
            <a:pPr marL="0" marR="0">
              <a:lnSpc>
                <a:spcPts val="680"/>
              </a:lnSpc>
              <a:spcBef>
                <a:spcPts val="0"/>
              </a:spcBef>
              <a:spcAft>
                <a:spcPts val="0"/>
              </a:spcAft>
            </a:pPr>
            <a:r>
              <a:rPr sz="700" dirty="0">
                <a:solidFill>
                  <a:srgbClr val="000000"/>
                </a:solidFill>
                <a:latin typeface="SimSun"/>
                <a:cs typeface="SimSun"/>
              </a:rPr>
              <a:t>2</a:t>
            </a:r>
          </a:p>
        </p:txBody>
      </p:sp>
      <p:sp>
        <p:nvSpPr>
          <p:cNvPr id="30" name="object 30"/>
          <p:cNvSpPr txBox="1"/>
          <p:nvPr/>
        </p:nvSpPr>
        <p:spPr>
          <a:xfrm>
            <a:off x="1652486" y="1779307"/>
            <a:ext cx="176610" cy="219871"/>
          </a:xfrm>
          <a:prstGeom prst="rect">
            <a:avLst/>
          </a:prstGeom>
        </p:spPr>
        <p:txBody>
          <a:bodyPr vert="horz" wrap="square" lIns="0" tIns="0" rIns="0" bIns="0" rtlCol="0">
            <a:spAutoFit/>
          </a:bodyPr>
          <a:lstStyle/>
          <a:p>
            <a:pPr marL="0" marR="0">
              <a:lnSpc>
                <a:spcPts val="680"/>
              </a:lnSpc>
              <a:spcBef>
                <a:spcPts val="0"/>
              </a:spcBef>
              <a:spcAft>
                <a:spcPts val="0"/>
              </a:spcAft>
            </a:pPr>
            <a:r>
              <a:rPr sz="700" dirty="0">
                <a:solidFill>
                  <a:srgbClr val="000000"/>
                </a:solidFill>
                <a:latin typeface="SimSun"/>
                <a:cs typeface="SimSun"/>
              </a:rPr>
              <a:t>2</a:t>
            </a:r>
          </a:p>
        </p:txBody>
      </p:sp>
      <p:sp>
        <p:nvSpPr>
          <p:cNvPr id="31" name="object 31"/>
          <p:cNvSpPr txBox="1"/>
          <p:nvPr/>
        </p:nvSpPr>
        <p:spPr>
          <a:xfrm>
            <a:off x="3013495" y="1771627"/>
            <a:ext cx="220001" cy="229165"/>
          </a:xfrm>
          <a:prstGeom prst="rect">
            <a:avLst/>
          </a:prstGeom>
        </p:spPr>
        <p:txBody>
          <a:bodyPr vert="horz" wrap="square" lIns="0" tIns="0" rIns="0" bIns="0" rtlCol="0">
            <a:spAutoFit/>
          </a:bodyPr>
          <a:lstStyle/>
          <a:p>
            <a:pPr marL="0" marR="0">
              <a:lnSpc>
                <a:spcPts val="755"/>
              </a:lnSpc>
              <a:spcBef>
                <a:spcPts val="0"/>
              </a:spcBef>
              <a:spcAft>
                <a:spcPts val="0"/>
              </a:spcAft>
            </a:pPr>
            <a:r>
              <a:rPr sz="700" dirty="0">
                <a:solidFill>
                  <a:srgbClr val="0000CC"/>
                </a:solidFill>
                <a:latin typeface="IFFBPT+TimesNewRomanPS-BoldMT"/>
                <a:cs typeface="IFFBPT+TimesNewRomanPS-BoldMT"/>
              </a:rPr>
              <a:t>54</a:t>
            </a:r>
          </a:p>
        </p:txBody>
      </p:sp>
      <p:sp>
        <p:nvSpPr>
          <p:cNvPr id="32" name="object 32"/>
          <p:cNvSpPr txBox="1"/>
          <p:nvPr/>
        </p:nvSpPr>
        <p:spPr>
          <a:xfrm>
            <a:off x="851255" y="1903759"/>
            <a:ext cx="176610" cy="219871"/>
          </a:xfrm>
          <a:prstGeom prst="rect">
            <a:avLst/>
          </a:prstGeom>
        </p:spPr>
        <p:txBody>
          <a:bodyPr vert="horz" wrap="square" lIns="0" tIns="0" rIns="0" bIns="0" rtlCol="0">
            <a:spAutoFit/>
          </a:bodyPr>
          <a:lstStyle/>
          <a:p>
            <a:pPr marL="0" marR="0">
              <a:lnSpc>
                <a:spcPts val="680"/>
              </a:lnSpc>
              <a:spcBef>
                <a:spcPts val="0"/>
              </a:spcBef>
              <a:spcAft>
                <a:spcPts val="0"/>
              </a:spcAft>
            </a:pPr>
            <a:r>
              <a:rPr sz="700" dirty="0">
                <a:solidFill>
                  <a:srgbClr val="000000"/>
                </a:solidFill>
                <a:latin typeface="SimSun"/>
                <a:cs typeface="SimSun"/>
              </a:rPr>
              <a:t>4</a:t>
            </a:r>
          </a:p>
        </p:txBody>
      </p:sp>
      <p:sp>
        <p:nvSpPr>
          <p:cNvPr id="33" name="object 33"/>
          <p:cNvSpPr txBox="1"/>
          <p:nvPr/>
        </p:nvSpPr>
        <p:spPr>
          <a:xfrm>
            <a:off x="1257612" y="1903759"/>
            <a:ext cx="176610" cy="219871"/>
          </a:xfrm>
          <a:prstGeom prst="rect">
            <a:avLst/>
          </a:prstGeom>
        </p:spPr>
        <p:txBody>
          <a:bodyPr vert="horz" wrap="square" lIns="0" tIns="0" rIns="0" bIns="0" rtlCol="0">
            <a:spAutoFit/>
          </a:bodyPr>
          <a:lstStyle/>
          <a:p>
            <a:pPr marL="0" marR="0">
              <a:lnSpc>
                <a:spcPts val="680"/>
              </a:lnSpc>
              <a:spcBef>
                <a:spcPts val="0"/>
              </a:spcBef>
              <a:spcAft>
                <a:spcPts val="0"/>
              </a:spcAft>
            </a:pPr>
            <a:r>
              <a:rPr sz="700" dirty="0">
                <a:solidFill>
                  <a:srgbClr val="000000"/>
                </a:solidFill>
                <a:latin typeface="SimSun"/>
                <a:cs typeface="SimSun"/>
              </a:rPr>
              <a:t>2</a:t>
            </a:r>
          </a:p>
        </p:txBody>
      </p:sp>
      <p:sp>
        <p:nvSpPr>
          <p:cNvPr id="34" name="object 34"/>
          <p:cNvSpPr txBox="1"/>
          <p:nvPr/>
        </p:nvSpPr>
        <p:spPr>
          <a:xfrm>
            <a:off x="1652486" y="1903759"/>
            <a:ext cx="176610" cy="219871"/>
          </a:xfrm>
          <a:prstGeom prst="rect">
            <a:avLst/>
          </a:prstGeom>
        </p:spPr>
        <p:txBody>
          <a:bodyPr vert="horz" wrap="square" lIns="0" tIns="0" rIns="0" bIns="0" rtlCol="0">
            <a:spAutoFit/>
          </a:bodyPr>
          <a:lstStyle/>
          <a:p>
            <a:pPr marL="0" marR="0">
              <a:lnSpc>
                <a:spcPts val="680"/>
              </a:lnSpc>
              <a:spcBef>
                <a:spcPts val="0"/>
              </a:spcBef>
              <a:spcAft>
                <a:spcPts val="0"/>
              </a:spcAft>
            </a:pPr>
            <a:r>
              <a:rPr sz="700" dirty="0">
                <a:solidFill>
                  <a:srgbClr val="000000"/>
                </a:solidFill>
                <a:latin typeface="SimSun"/>
                <a:cs typeface="SimSun"/>
              </a:rPr>
              <a:t>2</a:t>
            </a:r>
          </a:p>
        </p:txBody>
      </p:sp>
      <p:sp>
        <p:nvSpPr>
          <p:cNvPr id="35" name="object 35"/>
          <p:cNvSpPr txBox="1"/>
          <p:nvPr/>
        </p:nvSpPr>
        <p:spPr>
          <a:xfrm>
            <a:off x="3013495" y="1896338"/>
            <a:ext cx="220001" cy="229165"/>
          </a:xfrm>
          <a:prstGeom prst="rect">
            <a:avLst/>
          </a:prstGeom>
        </p:spPr>
        <p:txBody>
          <a:bodyPr vert="horz" wrap="square" lIns="0" tIns="0" rIns="0" bIns="0" rtlCol="0">
            <a:spAutoFit/>
          </a:bodyPr>
          <a:lstStyle/>
          <a:p>
            <a:pPr marL="0" marR="0">
              <a:lnSpc>
                <a:spcPts val="755"/>
              </a:lnSpc>
              <a:spcBef>
                <a:spcPts val="0"/>
              </a:spcBef>
              <a:spcAft>
                <a:spcPts val="0"/>
              </a:spcAft>
            </a:pPr>
            <a:r>
              <a:rPr sz="700" dirty="0">
                <a:solidFill>
                  <a:srgbClr val="0000CC"/>
                </a:solidFill>
                <a:latin typeface="IFFBPT+TimesNewRomanPS-BoldMT"/>
                <a:cs typeface="IFFBPT+TimesNewRomanPS-BoldMT"/>
              </a:rPr>
              <a:t>46</a:t>
            </a:r>
          </a:p>
        </p:txBody>
      </p:sp>
      <p:sp>
        <p:nvSpPr>
          <p:cNvPr id="36" name="object 36"/>
          <p:cNvSpPr txBox="1"/>
          <p:nvPr/>
        </p:nvSpPr>
        <p:spPr>
          <a:xfrm>
            <a:off x="803183" y="2028211"/>
            <a:ext cx="306392" cy="219871"/>
          </a:xfrm>
          <a:prstGeom prst="rect">
            <a:avLst/>
          </a:prstGeom>
        </p:spPr>
        <p:txBody>
          <a:bodyPr vert="horz" wrap="square" lIns="0" tIns="0" rIns="0" bIns="0" rtlCol="0">
            <a:spAutoFit/>
          </a:bodyPr>
          <a:lstStyle/>
          <a:p>
            <a:pPr marL="0" marR="0">
              <a:lnSpc>
                <a:spcPts val="680"/>
              </a:lnSpc>
              <a:spcBef>
                <a:spcPts val="0"/>
              </a:spcBef>
              <a:spcAft>
                <a:spcPts val="0"/>
              </a:spcAft>
            </a:pPr>
            <a:r>
              <a:rPr sz="700" spc="-19" dirty="0">
                <a:solidFill>
                  <a:srgbClr val="000000"/>
                </a:solidFill>
                <a:latin typeface="SimSun"/>
                <a:cs typeface="SimSun"/>
              </a:rPr>
              <a:t>总计</a:t>
            </a:r>
          </a:p>
        </p:txBody>
      </p:sp>
      <p:sp>
        <p:nvSpPr>
          <p:cNvPr id="37" name="object 37"/>
          <p:cNvSpPr txBox="1"/>
          <p:nvPr/>
        </p:nvSpPr>
        <p:spPr>
          <a:xfrm>
            <a:off x="1212923" y="2031026"/>
            <a:ext cx="238725" cy="238229"/>
          </a:xfrm>
          <a:prstGeom prst="rect">
            <a:avLst/>
          </a:prstGeom>
        </p:spPr>
        <p:txBody>
          <a:bodyPr vert="horz" wrap="square" lIns="0" tIns="0" rIns="0" bIns="0" rtlCol="0">
            <a:spAutoFit/>
          </a:bodyPr>
          <a:lstStyle/>
          <a:p>
            <a:pPr marL="0" marR="0">
              <a:lnSpc>
                <a:spcPts val="750"/>
              </a:lnSpc>
              <a:spcBef>
                <a:spcPts val="0"/>
              </a:spcBef>
              <a:spcAft>
                <a:spcPts val="0"/>
              </a:spcAft>
            </a:pPr>
            <a:r>
              <a:rPr sz="750" dirty="0">
                <a:solidFill>
                  <a:srgbClr val="FF0000"/>
                </a:solidFill>
                <a:latin typeface="SimSun"/>
                <a:cs typeface="SimSun"/>
              </a:rPr>
              <a:t>16</a:t>
            </a:r>
          </a:p>
        </p:txBody>
      </p:sp>
      <p:sp>
        <p:nvSpPr>
          <p:cNvPr id="38" name="object 38"/>
          <p:cNvSpPr txBox="1"/>
          <p:nvPr/>
        </p:nvSpPr>
        <p:spPr>
          <a:xfrm>
            <a:off x="1598306" y="2031026"/>
            <a:ext cx="238724" cy="238229"/>
          </a:xfrm>
          <a:prstGeom prst="rect">
            <a:avLst/>
          </a:prstGeom>
        </p:spPr>
        <p:txBody>
          <a:bodyPr vert="horz" wrap="square" lIns="0" tIns="0" rIns="0" bIns="0" rtlCol="0">
            <a:spAutoFit/>
          </a:bodyPr>
          <a:lstStyle/>
          <a:p>
            <a:pPr marL="0" marR="0">
              <a:lnSpc>
                <a:spcPts val="750"/>
              </a:lnSpc>
              <a:spcBef>
                <a:spcPts val="0"/>
              </a:spcBef>
              <a:spcAft>
                <a:spcPts val="0"/>
              </a:spcAft>
            </a:pPr>
            <a:r>
              <a:rPr sz="750" dirty="0">
                <a:solidFill>
                  <a:srgbClr val="FF0000"/>
                </a:solidFill>
                <a:latin typeface="SimSun"/>
                <a:cs typeface="SimSun"/>
              </a:rPr>
              <a:t>24</a:t>
            </a:r>
          </a:p>
        </p:txBody>
      </p:sp>
      <p:sp>
        <p:nvSpPr>
          <p:cNvPr id="39" name="object 39"/>
          <p:cNvSpPr txBox="1"/>
          <p:nvPr/>
        </p:nvSpPr>
        <p:spPr>
          <a:xfrm>
            <a:off x="1983690" y="2031026"/>
            <a:ext cx="238725" cy="238229"/>
          </a:xfrm>
          <a:prstGeom prst="rect">
            <a:avLst/>
          </a:prstGeom>
        </p:spPr>
        <p:txBody>
          <a:bodyPr vert="horz" wrap="square" lIns="0" tIns="0" rIns="0" bIns="0" rtlCol="0">
            <a:spAutoFit/>
          </a:bodyPr>
          <a:lstStyle/>
          <a:p>
            <a:pPr marL="0" marR="0">
              <a:lnSpc>
                <a:spcPts val="750"/>
              </a:lnSpc>
              <a:spcBef>
                <a:spcPts val="0"/>
              </a:spcBef>
              <a:spcAft>
                <a:spcPts val="0"/>
              </a:spcAft>
            </a:pPr>
            <a:r>
              <a:rPr sz="750" dirty="0">
                <a:solidFill>
                  <a:srgbClr val="FF0000"/>
                </a:solidFill>
                <a:latin typeface="SimSun"/>
                <a:cs typeface="SimSun"/>
              </a:rPr>
              <a:t>48</a:t>
            </a:r>
          </a:p>
        </p:txBody>
      </p:sp>
      <p:sp>
        <p:nvSpPr>
          <p:cNvPr id="40" name="object 40"/>
          <p:cNvSpPr txBox="1"/>
          <p:nvPr/>
        </p:nvSpPr>
        <p:spPr>
          <a:xfrm>
            <a:off x="2320901" y="2031026"/>
            <a:ext cx="238724" cy="238229"/>
          </a:xfrm>
          <a:prstGeom prst="rect">
            <a:avLst/>
          </a:prstGeom>
        </p:spPr>
        <p:txBody>
          <a:bodyPr vert="horz" wrap="square" lIns="0" tIns="0" rIns="0" bIns="0" rtlCol="0">
            <a:spAutoFit/>
          </a:bodyPr>
          <a:lstStyle/>
          <a:p>
            <a:pPr marL="0" marR="0">
              <a:lnSpc>
                <a:spcPts val="750"/>
              </a:lnSpc>
              <a:spcBef>
                <a:spcPts val="0"/>
              </a:spcBef>
              <a:spcAft>
                <a:spcPts val="0"/>
              </a:spcAft>
            </a:pPr>
            <a:r>
              <a:rPr sz="750" dirty="0">
                <a:solidFill>
                  <a:srgbClr val="FF0000"/>
                </a:solidFill>
                <a:latin typeface="SimSun"/>
                <a:cs typeface="SimSun"/>
              </a:rPr>
              <a:t>48</a:t>
            </a:r>
          </a:p>
        </p:txBody>
      </p:sp>
      <p:sp>
        <p:nvSpPr>
          <p:cNvPr id="41" name="object 41"/>
          <p:cNvSpPr txBox="1"/>
          <p:nvPr/>
        </p:nvSpPr>
        <p:spPr>
          <a:xfrm>
            <a:off x="2657920" y="2031026"/>
            <a:ext cx="238724" cy="238229"/>
          </a:xfrm>
          <a:prstGeom prst="rect">
            <a:avLst/>
          </a:prstGeom>
        </p:spPr>
        <p:txBody>
          <a:bodyPr vert="horz" wrap="square" lIns="0" tIns="0" rIns="0" bIns="0" rtlCol="0">
            <a:spAutoFit/>
          </a:bodyPr>
          <a:lstStyle/>
          <a:p>
            <a:pPr marL="0" marR="0">
              <a:lnSpc>
                <a:spcPts val="750"/>
              </a:lnSpc>
              <a:spcBef>
                <a:spcPts val="0"/>
              </a:spcBef>
              <a:spcAft>
                <a:spcPts val="0"/>
              </a:spcAft>
            </a:pPr>
            <a:r>
              <a:rPr sz="750" dirty="0">
                <a:solidFill>
                  <a:srgbClr val="FF0000"/>
                </a:solidFill>
                <a:latin typeface="SimSun"/>
                <a:cs typeface="SimSun"/>
              </a:rPr>
              <a:t>64</a:t>
            </a:r>
          </a:p>
        </p:txBody>
      </p:sp>
      <p:sp>
        <p:nvSpPr>
          <p:cNvPr id="42" name="object 42"/>
          <p:cNvSpPr txBox="1"/>
          <p:nvPr/>
        </p:nvSpPr>
        <p:spPr>
          <a:xfrm>
            <a:off x="2991925" y="2020791"/>
            <a:ext cx="263391" cy="229165"/>
          </a:xfrm>
          <a:prstGeom prst="rect">
            <a:avLst/>
          </a:prstGeom>
        </p:spPr>
        <p:txBody>
          <a:bodyPr vert="horz" wrap="square" lIns="0" tIns="0" rIns="0" bIns="0" rtlCol="0">
            <a:spAutoFit/>
          </a:bodyPr>
          <a:lstStyle/>
          <a:p>
            <a:pPr marL="0" marR="0">
              <a:lnSpc>
                <a:spcPts val="755"/>
              </a:lnSpc>
              <a:spcBef>
                <a:spcPts val="0"/>
              </a:spcBef>
              <a:spcAft>
                <a:spcPts val="0"/>
              </a:spcAft>
            </a:pPr>
            <a:r>
              <a:rPr sz="700" dirty="0">
                <a:solidFill>
                  <a:srgbClr val="000000"/>
                </a:solidFill>
                <a:latin typeface="IFFBPT+TimesNewRomanPS-BoldMT"/>
                <a:cs typeface="IFFBPT+TimesNewRomanPS-BoldMT"/>
              </a:rPr>
              <a:t>200</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64616" y="0"/>
            <a:ext cx="3759200" cy="2692400"/>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60920" y="354141"/>
            <a:ext cx="2977282" cy="378228"/>
          </a:xfrm>
          <a:prstGeom prst="rect">
            <a:avLst/>
          </a:prstGeom>
        </p:spPr>
        <p:txBody>
          <a:bodyPr vert="horz" wrap="square" lIns="0" tIns="0" rIns="0" bIns="0" rtlCol="0">
            <a:spAutoFit/>
          </a:bodyPr>
          <a:lstStyle/>
          <a:p>
            <a:pPr marL="0" marR="0">
              <a:lnSpc>
                <a:spcPts val="750"/>
              </a:lnSpc>
              <a:spcBef>
                <a:spcPts val="0"/>
              </a:spcBef>
              <a:spcAft>
                <a:spcPts val="0"/>
              </a:spcAft>
            </a:pPr>
            <a:r>
              <a:rPr sz="750" dirty="0">
                <a:solidFill>
                  <a:srgbClr val="000000"/>
                </a:solidFill>
                <a:latin typeface="SimSun"/>
                <a:cs typeface="SimSun"/>
              </a:rPr>
              <a:t>表2-3 个人电脑售出数量X和打印机售出数量Y的二元概率分布</a:t>
            </a:r>
          </a:p>
          <a:p>
            <a:pPr marL="1081405" marR="0">
              <a:lnSpc>
                <a:spcPts val="680"/>
              </a:lnSpc>
              <a:spcBef>
                <a:spcPts val="420"/>
              </a:spcBef>
              <a:spcAft>
                <a:spcPts val="0"/>
              </a:spcAft>
            </a:pPr>
            <a:r>
              <a:rPr sz="700" spc="-17" dirty="0">
                <a:solidFill>
                  <a:srgbClr val="000000"/>
                </a:solidFill>
                <a:latin typeface="SimSun"/>
                <a:cs typeface="SimSun"/>
              </a:rPr>
              <a:t>出售个人电脑的数量（X）</a:t>
            </a:r>
          </a:p>
        </p:txBody>
      </p:sp>
      <p:sp>
        <p:nvSpPr>
          <p:cNvPr id="4" name="object 4"/>
          <p:cNvSpPr txBox="1"/>
          <p:nvPr/>
        </p:nvSpPr>
        <p:spPr>
          <a:xfrm>
            <a:off x="3039103" y="571781"/>
            <a:ext cx="436400" cy="229165"/>
          </a:xfrm>
          <a:prstGeom prst="rect">
            <a:avLst/>
          </a:prstGeom>
        </p:spPr>
        <p:txBody>
          <a:bodyPr vert="horz" wrap="square" lIns="0" tIns="0" rIns="0" bIns="0" rtlCol="0">
            <a:spAutoFit/>
          </a:bodyPr>
          <a:lstStyle/>
          <a:p>
            <a:pPr marL="0" marR="0">
              <a:lnSpc>
                <a:spcPts val="755"/>
              </a:lnSpc>
              <a:spcBef>
                <a:spcPts val="0"/>
              </a:spcBef>
              <a:spcAft>
                <a:spcPts val="0"/>
              </a:spcAft>
            </a:pPr>
            <a:r>
              <a:rPr sz="700" spc="-18" dirty="0">
                <a:solidFill>
                  <a:srgbClr val="000000"/>
                </a:solidFill>
                <a:latin typeface="FTMMJM+KaiTi_GB2312"/>
                <a:cs typeface="FTMMJM+KaiTi_GB2312"/>
              </a:rPr>
              <a:t>总计</a:t>
            </a:r>
            <a:r>
              <a:rPr sz="700" dirty="0">
                <a:solidFill>
                  <a:srgbClr val="000000"/>
                </a:solidFill>
                <a:latin typeface="PJGUIU+TimesNewRomanPSMT"/>
                <a:cs typeface="PJGUIU+TimesNewRomanPSMT"/>
              </a:rPr>
              <a:t>f(y)</a:t>
            </a:r>
          </a:p>
        </p:txBody>
      </p:sp>
      <p:sp>
        <p:nvSpPr>
          <p:cNvPr id="5" name="object 5"/>
          <p:cNvSpPr txBox="1"/>
          <p:nvPr/>
        </p:nvSpPr>
        <p:spPr>
          <a:xfrm>
            <a:off x="1295957" y="645567"/>
            <a:ext cx="204364" cy="256329"/>
          </a:xfrm>
          <a:prstGeom prst="rect">
            <a:avLst/>
          </a:prstGeom>
        </p:spPr>
        <p:txBody>
          <a:bodyPr vert="horz" wrap="square" lIns="0" tIns="0" rIns="0" bIns="0" rtlCol="0">
            <a:spAutoFit/>
          </a:bodyPr>
          <a:lstStyle/>
          <a:p>
            <a:pPr marL="0" marR="0">
              <a:lnSpc>
                <a:spcPts val="820"/>
              </a:lnSpc>
              <a:spcBef>
                <a:spcPts val="0"/>
              </a:spcBef>
              <a:spcAft>
                <a:spcPts val="0"/>
              </a:spcAft>
            </a:pPr>
            <a:r>
              <a:rPr sz="800" dirty="0">
                <a:solidFill>
                  <a:srgbClr val="000000"/>
                </a:solidFill>
                <a:latin typeface="SimSun"/>
                <a:cs typeface="SimSun"/>
              </a:rPr>
              <a:t>0</a:t>
            </a:r>
          </a:p>
        </p:txBody>
      </p:sp>
      <p:sp>
        <p:nvSpPr>
          <p:cNvPr id="6" name="object 6"/>
          <p:cNvSpPr txBox="1"/>
          <p:nvPr/>
        </p:nvSpPr>
        <p:spPr>
          <a:xfrm>
            <a:off x="1663347" y="645567"/>
            <a:ext cx="204364" cy="256329"/>
          </a:xfrm>
          <a:prstGeom prst="rect">
            <a:avLst/>
          </a:prstGeom>
        </p:spPr>
        <p:txBody>
          <a:bodyPr vert="horz" wrap="square" lIns="0" tIns="0" rIns="0" bIns="0" rtlCol="0">
            <a:spAutoFit/>
          </a:bodyPr>
          <a:lstStyle/>
          <a:p>
            <a:pPr marL="0" marR="0">
              <a:lnSpc>
                <a:spcPts val="820"/>
              </a:lnSpc>
              <a:spcBef>
                <a:spcPts val="0"/>
              </a:spcBef>
              <a:spcAft>
                <a:spcPts val="0"/>
              </a:spcAft>
            </a:pPr>
            <a:r>
              <a:rPr sz="800" dirty="0">
                <a:solidFill>
                  <a:srgbClr val="000000"/>
                </a:solidFill>
                <a:latin typeface="SimSun"/>
                <a:cs typeface="SimSun"/>
              </a:rPr>
              <a:t>1</a:t>
            </a:r>
          </a:p>
        </p:txBody>
      </p:sp>
      <p:sp>
        <p:nvSpPr>
          <p:cNvPr id="7" name="object 7"/>
          <p:cNvSpPr txBox="1"/>
          <p:nvPr/>
        </p:nvSpPr>
        <p:spPr>
          <a:xfrm>
            <a:off x="2030736" y="645567"/>
            <a:ext cx="204364" cy="256329"/>
          </a:xfrm>
          <a:prstGeom prst="rect">
            <a:avLst/>
          </a:prstGeom>
        </p:spPr>
        <p:txBody>
          <a:bodyPr vert="horz" wrap="square" lIns="0" tIns="0" rIns="0" bIns="0" rtlCol="0">
            <a:spAutoFit/>
          </a:bodyPr>
          <a:lstStyle/>
          <a:p>
            <a:pPr marL="0" marR="0">
              <a:lnSpc>
                <a:spcPts val="820"/>
              </a:lnSpc>
              <a:spcBef>
                <a:spcPts val="0"/>
              </a:spcBef>
              <a:spcAft>
                <a:spcPts val="0"/>
              </a:spcAft>
            </a:pPr>
            <a:r>
              <a:rPr sz="800" dirty="0">
                <a:solidFill>
                  <a:srgbClr val="000000"/>
                </a:solidFill>
                <a:latin typeface="SimSun"/>
                <a:cs typeface="SimSun"/>
              </a:rPr>
              <a:t>2</a:t>
            </a:r>
          </a:p>
        </p:txBody>
      </p:sp>
      <p:sp>
        <p:nvSpPr>
          <p:cNvPr id="8" name="object 8"/>
          <p:cNvSpPr txBox="1"/>
          <p:nvPr/>
        </p:nvSpPr>
        <p:spPr>
          <a:xfrm>
            <a:off x="2398126" y="645567"/>
            <a:ext cx="204364" cy="256329"/>
          </a:xfrm>
          <a:prstGeom prst="rect">
            <a:avLst/>
          </a:prstGeom>
        </p:spPr>
        <p:txBody>
          <a:bodyPr vert="horz" wrap="square" lIns="0" tIns="0" rIns="0" bIns="0" rtlCol="0">
            <a:spAutoFit/>
          </a:bodyPr>
          <a:lstStyle/>
          <a:p>
            <a:pPr marL="0" marR="0">
              <a:lnSpc>
                <a:spcPts val="820"/>
              </a:lnSpc>
              <a:spcBef>
                <a:spcPts val="0"/>
              </a:spcBef>
              <a:spcAft>
                <a:spcPts val="0"/>
              </a:spcAft>
            </a:pPr>
            <a:r>
              <a:rPr sz="800" dirty="0">
                <a:solidFill>
                  <a:srgbClr val="000000"/>
                </a:solidFill>
                <a:latin typeface="SimSun"/>
                <a:cs typeface="SimSun"/>
              </a:rPr>
              <a:t>3</a:t>
            </a:r>
          </a:p>
        </p:txBody>
      </p:sp>
      <p:sp>
        <p:nvSpPr>
          <p:cNvPr id="9" name="object 9"/>
          <p:cNvSpPr txBox="1"/>
          <p:nvPr/>
        </p:nvSpPr>
        <p:spPr>
          <a:xfrm>
            <a:off x="2658218" y="645567"/>
            <a:ext cx="364101" cy="1010268"/>
          </a:xfrm>
          <a:prstGeom prst="rect">
            <a:avLst/>
          </a:prstGeom>
        </p:spPr>
        <p:txBody>
          <a:bodyPr vert="horz" wrap="square" lIns="0" tIns="0" rIns="0" bIns="0" rtlCol="0">
            <a:spAutoFit/>
          </a:bodyPr>
          <a:lstStyle/>
          <a:p>
            <a:pPr marL="107315" marR="0">
              <a:lnSpc>
                <a:spcPts val="820"/>
              </a:lnSpc>
              <a:spcBef>
                <a:spcPts val="0"/>
              </a:spcBef>
              <a:spcAft>
                <a:spcPts val="0"/>
              </a:spcAft>
            </a:pPr>
            <a:r>
              <a:rPr sz="800" dirty="0">
                <a:solidFill>
                  <a:srgbClr val="000000"/>
                </a:solidFill>
                <a:latin typeface="SimSun"/>
                <a:cs typeface="SimSun"/>
              </a:rPr>
              <a:t>4</a:t>
            </a:r>
          </a:p>
          <a:p>
            <a:pPr marL="50800" marR="0">
              <a:lnSpc>
                <a:spcPts val="680"/>
              </a:lnSpc>
              <a:spcBef>
                <a:spcPts val="400"/>
              </a:spcBef>
              <a:spcAft>
                <a:spcPts val="0"/>
              </a:spcAft>
            </a:pPr>
            <a:r>
              <a:rPr sz="700" dirty="0">
                <a:solidFill>
                  <a:srgbClr val="000000"/>
                </a:solidFill>
                <a:latin typeface="SimSun"/>
                <a:cs typeface="SimSun"/>
              </a:rPr>
              <a:t>0.01</a:t>
            </a:r>
          </a:p>
          <a:p>
            <a:pPr marL="52070" marR="0">
              <a:lnSpc>
                <a:spcPts val="680"/>
              </a:lnSpc>
              <a:spcBef>
                <a:spcPts val="300"/>
              </a:spcBef>
              <a:spcAft>
                <a:spcPts val="0"/>
              </a:spcAft>
            </a:pPr>
            <a:r>
              <a:rPr sz="700" dirty="0">
                <a:solidFill>
                  <a:srgbClr val="000000"/>
                </a:solidFill>
                <a:latin typeface="SimSun"/>
                <a:cs typeface="SimSun"/>
              </a:rPr>
              <a:t>0.01</a:t>
            </a:r>
          </a:p>
          <a:p>
            <a:pPr marL="52070" marR="0">
              <a:lnSpc>
                <a:spcPts val="680"/>
              </a:lnSpc>
              <a:spcBef>
                <a:spcPts val="300"/>
              </a:spcBef>
              <a:spcAft>
                <a:spcPts val="0"/>
              </a:spcAft>
            </a:pPr>
            <a:r>
              <a:rPr sz="700" dirty="0">
                <a:solidFill>
                  <a:srgbClr val="000000"/>
                </a:solidFill>
                <a:latin typeface="SimSun"/>
                <a:cs typeface="SimSun"/>
              </a:rPr>
              <a:t>0.05</a:t>
            </a:r>
          </a:p>
          <a:p>
            <a:pPr marL="52070" marR="0">
              <a:lnSpc>
                <a:spcPts val="680"/>
              </a:lnSpc>
              <a:spcBef>
                <a:spcPts val="250"/>
              </a:spcBef>
              <a:spcAft>
                <a:spcPts val="0"/>
              </a:spcAft>
            </a:pPr>
            <a:r>
              <a:rPr sz="700" dirty="0">
                <a:solidFill>
                  <a:srgbClr val="000000"/>
                </a:solidFill>
                <a:latin typeface="SimSun"/>
                <a:cs typeface="SimSun"/>
              </a:rPr>
              <a:t>0.10</a:t>
            </a:r>
          </a:p>
          <a:p>
            <a:pPr marL="51435" marR="0">
              <a:lnSpc>
                <a:spcPts val="680"/>
              </a:lnSpc>
              <a:spcBef>
                <a:spcPts val="300"/>
              </a:spcBef>
              <a:spcAft>
                <a:spcPts val="0"/>
              </a:spcAft>
            </a:pPr>
            <a:r>
              <a:rPr sz="700" dirty="0">
                <a:solidFill>
                  <a:srgbClr val="000000"/>
                </a:solidFill>
                <a:latin typeface="SimSun"/>
                <a:cs typeface="SimSun"/>
              </a:rPr>
              <a:t>0.15</a:t>
            </a:r>
          </a:p>
          <a:p>
            <a:pPr marL="0" marR="0">
              <a:lnSpc>
                <a:spcPts val="750"/>
              </a:lnSpc>
              <a:spcBef>
                <a:spcPts val="310"/>
              </a:spcBef>
              <a:spcAft>
                <a:spcPts val="0"/>
              </a:spcAft>
            </a:pPr>
            <a:r>
              <a:rPr sz="750" dirty="0">
                <a:solidFill>
                  <a:srgbClr val="FF0000"/>
                </a:solidFill>
                <a:latin typeface="SimSun"/>
                <a:cs typeface="SimSun"/>
              </a:rPr>
              <a:t>0.32</a:t>
            </a:r>
          </a:p>
        </p:txBody>
      </p:sp>
      <p:sp>
        <p:nvSpPr>
          <p:cNvPr id="10" name="object 10"/>
          <p:cNvSpPr txBox="1"/>
          <p:nvPr/>
        </p:nvSpPr>
        <p:spPr>
          <a:xfrm>
            <a:off x="893493" y="797712"/>
            <a:ext cx="176610" cy="717947"/>
          </a:xfrm>
          <a:prstGeom prst="rect">
            <a:avLst/>
          </a:prstGeom>
        </p:spPr>
        <p:txBody>
          <a:bodyPr vert="horz" wrap="square" lIns="0" tIns="0" rIns="0" bIns="0" rtlCol="0">
            <a:spAutoFit/>
          </a:bodyPr>
          <a:lstStyle/>
          <a:p>
            <a:pPr marL="0" marR="0">
              <a:lnSpc>
                <a:spcPts val="680"/>
              </a:lnSpc>
              <a:spcBef>
                <a:spcPts val="0"/>
              </a:spcBef>
              <a:spcAft>
                <a:spcPts val="0"/>
              </a:spcAft>
            </a:pPr>
            <a:r>
              <a:rPr sz="700" dirty="0">
                <a:solidFill>
                  <a:srgbClr val="000000"/>
                </a:solidFill>
                <a:latin typeface="SimSun"/>
                <a:cs typeface="SimSun"/>
              </a:rPr>
              <a:t>0</a:t>
            </a:r>
          </a:p>
          <a:p>
            <a:pPr marL="0" marR="0">
              <a:lnSpc>
                <a:spcPts val="680"/>
              </a:lnSpc>
              <a:spcBef>
                <a:spcPts val="300"/>
              </a:spcBef>
              <a:spcAft>
                <a:spcPts val="0"/>
              </a:spcAft>
            </a:pPr>
            <a:r>
              <a:rPr sz="700" dirty="0">
                <a:solidFill>
                  <a:srgbClr val="000000"/>
                </a:solidFill>
                <a:latin typeface="SimSun"/>
                <a:cs typeface="SimSun"/>
              </a:rPr>
              <a:t>1</a:t>
            </a:r>
          </a:p>
          <a:p>
            <a:pPr marL="0" marR="0">
              <a:lnSpc>
                <a:spcPts val="680"/>
              </a:lnSpc>
              <a:spcBef>
                <a:spcPts val="250"/>
              </a:spcBef>
              <a:spcAft>
                <a:spcPts val="0"/>
              </a:spcAft>
            </a:pPr>
            <a:r>
              <a:rPr sz="700" dirty="0">
                <a:solidFill>
                  <a:srgbClr val="000000"/>
                </a:solidFill>
                <a:latin typeface="SimSun"/>
                <a:cs typeface="SimSun"/>
              </a:rPr>
              <a:t>2</a:t>
            </a:r>
          </a:p>
          <a:p>
            <a:pPr marL="0" marR="0">
              <a:lnSpc>
                <a:spcPts val="680"/>
              </a:lnSpc>
              <a:spcBef>
                <a:spcPts val="300"/>
              </a:spcBef>
              <a:spcAft>
                <a:spcPts val="0"/>
              </a:spcAft>
            </a:pPr>
            <a:r>
              <a:rPr sz="700" dirty="0">
                <a:solidFill>
                  <a:srgbClr val="000000"/>
                </a:solidFill>
                <a:latin typeface="SimSun"/>
                <a:cs typeface="SimSun"/>
              </a:rPr>
              <a:t>3</a:t>
            </a:r>
          </a:p>
          <a:p>
            <a:pPr marL="0" marR="0">
              <a:lnSpc>
                <a:spcPts val="680"/>
              </a:lnSpc>
              <a:spcBef>
                <a:spcPts val="300"/>
              </a:spcBef>
              <a:spcAft>
                <a:spcPts val="0"/>
              </a:spcAft>
            </a:pPr>
            <a:r>
              <a:rPr sz="700" dirty="0">
                <a:solidFill>
                  <a:srgbClr val="000000"/>
                </a:solidFill>
                <a:latin typeface="SimSun"/>
                <a:cs typeface="SimSun"/>
              </a:rPr>
              <a:t>4</a:t>
            </a:r>
          </a:p>
        </p:txBody>
      </p:sp>
      <p:sp>
        <p:nvSpPr>
          <p:cNvPr id="11" name="object 11"/>
          <p:cNvSpPr txBox="1"/>
          <p:nvPr/>
        </p:nvSpPr>
        <p:spPr>
          <a:xfrm>
            <a:off x="1261661" y="797712"/>
            <a:ext cx="327076" cy="855628"/>
          </a:xfrm>
          <a:prstGeom prst="rect">
            <a:avLst/>
          </a:prstGeom>
        </p:spPr>
        <p:txBody>
          <a:bodyPr vert="horz" wrap="square" lIns="0" tIns="0" rIns="0" bIns="0" rtlCol="0">
            <a:spAutoFit/>
          </a:bodyPr>
          <a:lstStyle/>
          <a:p>
            <a:pPr marL="0" marR="0">
              <a:lnSpc>
                <a:spcPts val="680"/>
              </a:lnSpc>
              <a:spcBef>
                <a:spcPts val="0"/>
              </a:spcBef>
              <a:spcAft>
                <a:spcPts val="0"/>
              </a:spcAft>
            </a:pPr>
            <a:r>
              <a:rPr sz="700" dirty="0">
                <a:solidFill>
                  <a:srgbClr val="000000"/>
                </a:solidFill>
                <a:latin typeface="SimSun"/>
                <a:cs typeface="SimSun"/>
              </a:rPr>
              <a:t>0.03</a:t>
            </a:r>
          </a:p>
          <a:p>
            <a:pPr marL="635" marR="0">
              <a:lnSpc>
                <a:spcPts val="680"/>
              </a:lnSpc>
              <a:spcBef>
                <a:spcPts val="300"/>
              </a:spcBef>
              <a:spcAft>
                <a:spcPts val="0"/>
              </a:spcAft>
            </a:pPr>
            <a:r>
              <a:rPr sz="700" dirty="0">
                <a:solidFill>
                  <a:srgbClr val="000000"/>
                </a:solidFill>
                <a:latin typeface="SimSun"/>
                <a:cs typeface="SimSun"/>
              </a:rPr>
              <a:t>0.02</a:t>
            </a:r>
          </a:p>
          <a:p>
            <a:pPr marL="635" marR="0">
              <a:lnSpc>
                <a:spcPts val="680"/>
              </a:lnSpc>
              <a:spcBef>
                <a:spcPts val="250"/>
              </a:spcBef>
              <a:spcAft>
                <a:spcPts val="0"/>
              </a:spcAft>
            </a:pPr>
            <a:r>
              <a:rPr sz="700" dirty="0">
                <a:solidFill>
                  <a:srgbClr val="000000"/>
                </a:solidFill>
                <a:latin typeface="SimSun"/>
                <a:cs typeface="SimSun"/>
              </a:rPr>
              <a:t>0.01</a:t>
            </a:r>
          </a:p>
          <a:p>
            <a:pPr marL="635" marR="0">
              <a:lnSpc>
                <a:spcPts val="680"/>
              </a:lnSpc>
              <a:spcBef>
                <a:spcPts val="300"/>
              </a:spcBef>
              <a:spcAft>
                <a:spcPts val="0"/>
              </a:spcAft>
            </a:pPr>
            <a:r>
              <a:rPr sz="700" dirty="0">
                <a:solidFill>
                  <a:srgbClr val="000000"/>
                </a:solidFill>
                <a:latin typeface="SimSun"/>
                <a:cs typeface="SimSun"/>
              </a:rPr>
              <a:t>0.01</a:t>
            </a:r>
          </a:p>
          <a:p>
            <a:pPr marL="635" marR="0">
              <a:lnSpc>
                <a:spcPts val="680"/>
              </a:lnSpc>
              <a:spcBef>
                <a:spcPts val="300"/>
              </a:spcBef>
              <a:spcAft>
                <a:spcPts val="0"/>
              </a:spcAft>
            </a:pPr>
            <a:r>
              <a:rPr sz="700" dirty="0">
                <a:solidFill>
                  <a:srgbClr val="000000"/>
                </a:solidFill>
                <a:latin typeface="SimSun"/>
                <a:cs typeface="SimSun"/>
              </a:rPr>
              <a:t>0.01</a:t>
            </a:r>
          </a:p>
          <a:p>
            <a:pPr marL="0" marR="0">
              <a:lnSpc>
                <a:spcPts val="750"/>
              </a:lnSpc>
              <a:spcBef>
                <a:spcPts val="310"/>
              </a:spcBef>
              <a:spcAft>
                <a:spcPts val="0"/>
              </a:spcAft>
            </a:pPr>
            <a:r>
              <a:rPr sz="750" dirty="0">
                <a:solidFill>
                  <a:srgbClr val="FF0000"/>
                </a:solidFill>
                <a:latin typeface="SimSun"/>
                <a:cs typeface="SimSun"/>
              </a:rPr>
              <a:t>0.08</a:t>
            </a:r>
          </a:p>
        </p:txBody>
      </p:sp>
      <p:sp>
        <p:nvSpPr>
          <p:cNvPr id="12" name="object 12"/>
          <p:cNvSpPr txBox="1"/>
          <p:nvPr/>
        </p:nvSpPr>
        <p:spPr>
          <a:xfrm>
            <a:off x="1598738" y="797712"/>
            <a:ext cx="327076" cy="855628"/>
          </a:xfrm>
          <a:prstGeom prst="rect">
            <a:avLst/>
          </a:prstGeom>
        </p:spPr>
        <p:txBody>
          <a:bodyPr vert="horz" wrap="square" lIns="0" tIns="0" rIns="0" bIns="0" rtlCol="0">
            <a:spAutoFit/>
          </a:bodyPr>
          <a:lstStyle/>
          <a:p>
            <a:pPr marL="13970" marR="0">
              <a:lnSpc>
                <a:spcPts val="680"/>
              </a:lnSpc>
              <a:spcBef>
                <a:spcPts val="0"/>
              </a:spcBef>
              <a:spcAft>
                <a:spcPts val="0"/>
              </a:spcAft>
            </a:pPr>
            <a:r>
              <a:rPr sz="700" dirty="0">
                <a:solidFill>
                  <a:srgbClr val="000000"/>
                </a:solidFill>
                <a:latin typeface="SimSun"/>
                <a:cs typeface="SimSun"/>
              </a:rPr>
              <a:t>0.03</a:t>
            </a:r>
          </a:p>
          <a:p>
            <a:pPr marL="14605" marR="0">
              <a:lnSpc>
                <a:spcPts val="680"/>
              </a:lnSpc>
              <a:spcBef>
                <a:spcPts val="300"/>
              </a:spcBef>
              <a:spcAft>
                <a:spcPts val="0"/>
              </a:spcAft>
            </a:pPr>
            <a:r>
              <a:rPr sz="700" dirty="0">
                <a:solidFill>
                  <a:srgbClr val="000000"/>
                </a:solidFill>
                <a:latin typeface="SimSun"/>
                <a:cs typeface="SimSun"/>
              </a:rPr>
              <a:t>0.05</a:t>
            </a:r>
          </a:p>
          <a:p>
            <a:pPr marL="14605" marR="0">
              <a:lnSpc>
                <a:spcPts val="680"/>
              </a:lnSpc>
              <a:spcBef>
                <a:spcPts val="250"/>
              </a:spcBef>
              <a:spcAft>
                <a:spcPts val="0"/>
              </a:spcAft>
            </a:pPr>
            <a:r>
              <a:rPr sz="700" dirty="0">
                <a:solidFill>
                  <a:srgbClr val="000000"/>
                </a:solidFill>
                <a:latin typeface="SimSun"/>
                <a:cs typeface="SimSun"/>
              </a:rPr>
              <a:t>0.02</a:t>
            </a:r>
          </a:p>
          <a:p>
            <a:pPr marL="14605" marR="0">
              <a:lnSpc>
                <a:spcPts val="680"/>
              </a:lnSpc>
              <a:spcBef>
                <a:spcPts val="300"/>
              </a:spcBef>
              <a:spcAft>
                <a:spcPts val="0"/>
              </a:spcAft>
            </a:pPr>
            <a:r>
              <a:rPr sz="700" dirty="0">
                <a:solidFill>
                  <a:srgbClr val="000000"/>
                </a:solidFill>
                <a:latin typeface="SimSun"/>
                <a:cs typeface="SimSun"/>
              </a:rPr>
              <a:t>0.01</a:t>
            </a:r>
          </a:p>
          <a:p>
            <a:pPr marL="14605" marR="0">
              <a:lnSpc>
                <a:spcPts val="680"/>
              </a:lnSpc>
              <a:spcBef>
                <a:spcPts val="300"/>
              </a:spcBef>
              <a:spcAft>
                <a:spcPts val="0"/>
              </a:spcAft>
            </a:pPr>
            <a:r>
              <a:rPr sz="700" dirty="0">
                <a:solidFill>
                  <a:srgbClr val="000000"/>
                </a:solidFill>
                <a:latin typeface="SimSun"/>
                <a:cs typeface="SimSun"/>
              </a:rPr>
              <a:t>0.01</a:t>
            </a:r>
          </a:p>
          <a:p>
            <a:pPr marL="0" marR="0">
              <a:lnSpc>
                <a:spcPts val="750"/>
              </a:lnSpc>
              <a:spcBef>
                <a:spcPts val="310"/>
              </a:spcBef>
              <a:spcAft>
                <a:spcPts val="0"/>
              </a:spcAft>
            </a:pPr>
            <a:r>
              <a:rPr sz="750" dirty="0">
                <a:solidFill>
                  <a:srgbClr val="FF0000"/>
                </a:solidFill>
                <a:latin typeface="SimSun"/>
                <a:cs typeface="SimSun"/>
              </a:rPr>
              <a:t>0.12</a:t>
            </a:r>
          </a:p>
        </p:txBody>
      </p:sp>
      <p:sp>
        <p:nvSpPr>
          <p:cNvPr id="13" name="object 13"/>
          <p:cNvSpPr txBox="1"/>
          <p:nvPr/>
        </p:nvSpPr>
        <p:spPr>
          <a:xfrm>
            <a:off x="1983968" y="797712"/>
            <a:ext cx="333995" cy="855628"/>
          </a:xfrm>
          <a:prstGeom prst="rect">
            <a:avLst/>
          </a:prstGeom>
        </p:spPr>
        <p:txBody>
          <a:bodyPr vert="horz" wrap="square" lIns="0" tIns="0" rIns="0" bIns="0" rtlCol="0">
            <a:spAutoFit/>
          </a:bodyPr>
          <a:lstStyle/>
          <a:p>
            <a:pPr marL="23495" marR="0">
              <a:lnSpc>
                <a:spcPts val="680"/>
              </a:lnSpc>
              <a:spcBef>
                <a:spcPts val="0"/>
              </a:spcBef>
              <a:spcAft>
                <a:spcPts val="0"/>
              </a:spcAft>
            </a:pPr>
            <a:r>
              <a:rPr sz="700" dirty="0">
                <a:solidFill>
                  <a:srgbClr val="000000"/>
                </a:solidFill>
                <a:latin typeface="SimSun"/>
                <a:cs typeface="SimSun"/>
              </a:rPr>
              <a:t>0.02</a:t>
            </a:r>
          </a:p>
          <a:p>
            <a:pPr marL="24130" marR="0">
              <a:lnSpc>
                <a:spcPts val="680"/>
              </a:lnSpc>
              <a:spcBef>
                <a:spcPts val="300"/>
              </a:spcBef>
              <a:spcAft>
                <a:spcPts val="0"/>
              </a:spcAft>
            </a:pPr>
            <a:r>
              <a:rPr sz="700" dirty="0">
                <a:solidFill>
                  <a:srgbClr val="000000"/>
                </a:solidFill>
                <a:latin typeface="SimSun"/>
                <a:cs typeface="SimSun"/>
              </a:rPr>
              <a:t>0.06</a:t>
            </a:r>
          </a:p>
          <a:p>
            <a:pPr marL="24130" marR="0">
              <a:lnSpc>
                <a:spcPts val="680"/>
              </a:lnSpc>
              <a:spcBef>
                <a:spcPts val="250"/>
              </a:spcBef>
              <a:spcAft>
                <a:spcPts val="0"/>
              </a:spcAft>
            </a:pPr>
            <a:r>
              <a:rPr sz="700" dirty="0">
                <a:solidFill>
                  <a:srgbClr val="000000"/>
                </a:solidFill>
                <a:latin typeface="SimSun"/>
                <a:cs typeface="SimSun"/>
              </a:rPr>
              <a:t>0.10</a:t>
            </a:r>
          </a:p>
          <a:p>
            <a:pPr marL="24130" marR="0">
              <a:lnSpc>
                <a:spcPts val="680"/>
              </a:lnSpc>
              <a:spcBef>
                <a:spcPts val="300"/>
              </a:spcBef>
              <a:spcAft>
                <a:spcPts val="0"/>
              </a:spcAft>
            </a:pPr>
            <a:r>
              <a:rPr sz="700" dirty="0">
                <a:solidFill>
                  <a:srgbClr val="000000"/>
                </a:solidFill>
                <a:latin typeface="SimSun"/>
                <a:cs typeface="SimSun"/>
              </a:rPr>
              <a:t>0.05</a:t>
            </a:r>
          </a:p>
          <a:p>
            <a:pPr marL="24130" marR="0">
              <a:lnSpc>
                <a:spcPts val="680"/>
              </a:lnSpc>
              <a:spcBef>
                <a:spcPts val="300"/>
              </a:spcBef>
              <a:spcAft>
                <a:spcPts val="0"/>
              </a:spcAft>
            </a:pPr>
            <a:r>
              <a:rPr sz="700" dirty="0">
                <a:solidFill>
                  <a:srgbClr val="000000"/>
                </a:solidFill>
                <a:latin typeface="SimSun"/>
                <a:cs typeface="SimSun"/>
              </a:rPr>
              <a:t>0.01</a:t>
            </a:r>
          </a:p>
          <a:p>
            <a:pPr marL="0" marR="0">
              <a:lnSpc>
                <a:spcPts val="750"/>
              </a:lnSpc>
              <a:spcBef>
                <a:spcPts val="310"/>
              </a:spcBef>
              <a:spcAft>
                <a:spcPts val="0"/>
              </a:spcAft>
            </a:pPr>
            <a:r>
              <a:rPr sz="750" dirty="0">
                <a:solidFill>
                  <a:srgbClr val="FF0000"/>
                </a:solidFill>
                <a:latin typeface="SimSun"/>
                <a:cs typeface="SimSun"/>
              </a:rPr>
              <a:t>0.24</a:t>
            </a:r>
          </a:p>
        </p:txBody>
      </p:sp>
      <p:sp>
        <p:nvSpPr>
          <p:cNvPr id="14" name="object 14"/>
          <p:cNvSpPr txBox="1"/>
          <p:nvPr/>
        </p:nvSpPr>
        <p:spPr>
          <a:xfrm>
            <a:off x="2321046" y="797712"/>
            <a:ext cx="347848" cy="855628"/>
          </a:xfrm>
          <a:prstGeom prst="rect">
            <a:avLst/>
          </a:prstGeom>
        </p:spPr>
        <p:txBody>
          <a:bodyPr vert="horz" wrap="square" lIns="0" tIns="0" rIns="0" bIns="0" rtlCol="0">
            <a:spAutoFit/>
          </a:bodyPr>
          <a:lstStyle/>
          <a:p>
            <a:pPr marL="36830" marR="0">
              <a:lnSpc>
                <a:spcPts val="680"/>
              </a:lnSpc>
              <a:spcBef>
                <a:spcPts val="0"/>
              </a:spcBef>
              <a:spcAft>
                <a:spcPts val="0"/>
              </a:spcAft>
            </a:pPr>
            <a:r>
              <a:rPr sz="700" dirty="0">
                <a:solidFill>
                  <a:srgbClr val="000000"/>
                </a:solidFill>
                <a:latin typeface="SimSun"/>
                <a:cs typeface="SimSun"/>
              </a:rPr>
              <a:t>0.02</a:t>
            </a:r>
          </a:p>
          <a:p>
            <a:pPr marL="38100" marR="0">
              <a:lnSpc>
                <a:spcPts val="680"/>
              </a:lnSpc>
              <a:spcBef>
                <a:spcPts val="300"/>
              </a:spcBef>
              <a:spcAft>
                <a:spcPts val="0"/>
              </a:spcAft>
            </a:pPr>
            <a:r>
              <a:rPr sz="700" dirty="0">
                <a:solidFill>
                  <a:srgbClr val="000000"/>
                </a:solidFill>
                <a:latin typeface="SimSun"/>
                <a:cs typeface="SimSun"/>
              </a:rPr>
              <a:t>0.02</a:t>
            </a:r>
          </a:p>
          <a:p>
            <a:pPr marL="38100" marR="0">
              <a:lnSpc>
                <a:spcPts val="680"/>
              </a:lnSpc>
              <a:spcBef>
                <a:spcPts val="250"/>
              </a:spcBef>
              <a:spcAft>
                <a:spcPts val="0"/>
              </a:spcAft>
            </a:pPr>
            <a:r>
              <a:rPr sz="700" dirty="0">
                <a:solidFill>
                  <a:srgbClr val="000000"/>
                </a:solidFill>
                <a:latin typeface="SimSun"/>
                <a:cs typeface="SimSun"/>
              </a:rPr>
              <a:t>0.05</a:t>
            </a:r>
          </a:p>
          <a:p>
            <a:pPr marL="38100" marR="0">
              <a:lnSpc>
                <a:spcPts val="680"/>
              </a:lnSpc>
              <a:spcBef>
                <a:spcPts val="300"/>
              </a:spcBef>
              <a:spcAft>
                <a:spcPts val="0"/>
              </a:spcAft>
            </a:pPr>
            <a:r>
              <a:rPr sz="700" dirty="0">
                <a:solidFill>
                  <a:srgbClr val="000000"/>
                </a:solidFill>
                <a:latin typeface="SimSun"/>
                <a:cs typeface="SimSun"/>
              </a:rPr>
              <a:t>0.10</a:t>
            </a:r>
          </a:p>
          <a:p>
            <a:pPr marL="38100" marR="0">
              <a:lnSpc>
                <a:spcPts val="680"/>
              </a:lnSpc>
              <a:spcBef>
                <a:spcPts val="300"/>
              </a:spcBef>
              <a:spcAft>
                <a:spcPts val="0"/>
              </a:spcAft>
            </a:pPr>
            <a:r>
              <a:rPr sz="700" dirty="0">
                <a:solidFill>
                  <a:srgbClr val="000000"/>
                </a:solidFill>
                <a:latin typeface="SimSun"/>
                <a:cs typeface="SimSun"/>
              </a:rPr>
              <a:t>0.05</a:t>
            </a:r>
          </a:p>
          <a:p>
            <a:pPr marL="0" marR="0">
              <a:lnSpc>
                <a:spcPts val="750"/>
              </a:lnSpc>
              <a:spcBef>
                <a:spcPts val="310"/>
              </a:spcBef>
              <a:spcAft>
                <a:spcPts val="0"/>
              </a:spcAft>
            </a:pPr>
            <a:r>
              <a:rPr sz="750" dirty="0">
                <a:solidFill>
                  <a:srgbClr val="FF0000"/>
                </a:solidFill>
                <a:latin typeface="SimSun"/>
                <a:cs typeface="SimSun"/>
              </a:rPr>
              <a:t>0.24</a:t>
            </a:r>
          </a:p>
        </p:txBody>
      </p:sp>
      <p:sp>
        <p:nvSpPr>
          <p:cNvPr id="15" name="object 15"/>
          <p:cNvSpPr txBox="1"/>
          <p:nvPr/>
        </p:nvSpPr>
        <p:spPr>
          <a:xfrm>
            <a:off x="3039103" y="796268"/>
            <a:ext cx="328118" cy="851685"/>
          </a:xfrm>
          <a:prstGeom prst="rect">
            <a:avLst/>
          </a:prstGeom>
        </p:spPr>
        <p:txBody>
          <a:bodyPr vert="horz" wrap="square" lIns="0" tIns="0" rIns="0" bIns="0" rtlCol="0">
            <a:spAutoFit/>
          </a:bodyPr>
          <a:lstStyle/>
          <a:p>
            <a:pPr marL="21590" marR="0">
              <a:lnSpc>
                <a:spcPts val="755"/>
              </a:lnSpc>
              <a:spcBef>
                <a:spcPts val="0"/>
              </a:spcBef>
              <a:spcAft>
                <a:spcPts val="0"/>
              </a:spcAft>
            </a:pPr>
            <a:r>
              <a:rPr sz="700" dirty="0">
                <a:solidFill>
                  <a:srgbClr val="3333FF"/>
                </a:solidFill>
                <a:latin typeface="IFFBPT+TimesNewRomanPS-BoldMT"/>
                <a:cs typeface="IFFBPT+TimesNewRomanPS-BoldMT"/>
              </a:rPr>
              <a:t>0.11</a:t>
            </a:r>
          </a:p>
          <a:p>
            <a:pPr marL="21590" marR="0">
              <a:lnSpc>
                <a:spcPts val="755"/>
              </a:lnSpc>
              <a:spcBef>
                <a:spcPts val="175"/>
              </a:spcBef>
              <a:spcAft>
                <a:spcPts val="0"/>
              </a:spcAft>
            </a:pPr>
            <a:r>
              <a:rPr sz="700" dirty="0">
                <a:solidFill>
                  <a:srgbClr val="3333FF"/>
                </a:solidFill>
                <a:latin typeface="IFFBPT+TimesNewRomanPS-BoldMT"/>
                <a:cs typeface="IFFBPT+TimesNewRomanPS-BoldMT"/>
              </a:rPr>
              <a:t>0.16</a:t>
            </a:r>
          </a:p>
          <a:p>
            <a:pPr marL="21590" marR="0">
              <a:lnSpc>
                <a:spcPts val="755"/>
              </a:lnSpc>
              <a:spcBef>
                <a:spcPts val="225"/>
              </a:spcBef>
              <a:spcAft>
                <a:spcPts val="0"/>
              </a:spcAft>
            </a:pPr>
            <a:r>
              <a:rPr sz="700" dirty="0">
                <a:solidFill>
                  <a:srgbClr val="3333FF"/>
                </a:solidFill>
                <a:latin typeface="IFFBPT+TimesNewRomanPS-BoldMT"/>
                <a:cs typeface="IFFBPT+TimesNewRomanPS-BoldMT"/>
              </a:rPr>
              <a:t>0.23</a:t>
            </a:r>
          </a:p>
          <a:p>
            <a:pPr marL="21590" marR="0">
              <a:lnSpc>
                <a:spcPts val="755"/>
              </a:lnSpc>
              <a:spcBef>
                <a:spcPts val="225"/>
              </a:spcBef>
              <a:spcAft>
                <a:spcPts val="0"/>
              </a:spcAft>
            </a:pPr>
            <a:r>
              <a:rPr sz="700" dirty="0">
                <a:solidFill>
                  <a:srgbClr val="3333FF"/>
                </a:solidFill>
                <a:latin typeface="IFFBPT+TimesNewRomanPS-BoldMT"/>
                <a:cs typeface="IFFBPT+TimesNewRomanPS-BoldMT"/>
              </a:rPr>
              <a:t>0.27</a:t>
            </a:r>
          </a:p>
          <a:p>
            <a:pPr marL="21590" marR="0">
              <a:lnSpc>
                <a:spcPts val="755"/>
              </a:lnSpc>
              <a:spcBef>
                <a:spcPts val="225"/>
              </a:spcBef>
              <a:spcAft>
                <a:spcPts val="0"/>
              </a:spcAft>
            </a:pPr>
            <a:r>
              <a:rPr sz="700" dirty="0">
                <a:solidFill>
                  <a:srgbClr val="3333FF"/>
                </a:solidFill>
                <a:latin typeface="IFFBPT+TimesNewRomanPS-BoldMT"/>
                <a:cs typeface="IFFBPT+TimesNewRomanPS-BoldMT"/>
              </a:rPr>
              <a:t>0.2 3</a:t>
            </a:r>
          </a:p>
          <a:p>
            <a:pPr marL="0" marR="0">
              <a:lnSpc>
                <a:spcPts val="755"/>
              </a:lnSpc>
              <a:spcBef>
                <a:spcPts val="225"/>
              </a:spcBef>
              <a:spcAft>
                <a:spcPts val="0"/>
              </a:spcAft>
            </a:pPr>
            <a:r>
              <a:rPr sz="700" dirty="0">
                <a:solidFill>
                  <a:srgbClr val="000000"/>
                </a:solidFill>
                <a:latin typeface="PJGUIU+TimesNewRomanPSMT"/>
                <a:cs typeface="PJGUIU+TimesNewRomanPSMT"/>
              </a:rPr>
              <a:t>1.00</a:t>
            </a:r>
          </a:p>
        </p:txBody>
      </p:sp>
      <p:sp>
        <p:nvSpPr>
          <p:cNvPr id="16" name="object 16"/>
          <p:cNvSpPr txBox="1"/>
          <p:nvPr/>
        </p:nvSpPr>
        <p:spPr>
          <a:xfrm>
            <a:off x="559361" y="837986"/>
            <a:ext cx="306652" cy="636158"/>
          </a:xfrm>
          <a:prstGeom prst="rect">
            <a:avLst/>
          </a:prstGeom>
        </p:spPr>
        <p:txBody>
          <a:bodyPr vert="horz" wrap="square" lIns="0" tIns="0" rIns="0" bIns="0" rtlCol="0">
            <a:spAutoFit/>
          </a:bodyPr>
          <a:lstStyle/>
          <a:p>
            <a:pPr marL="0" marR="0">
              <a:lnSpc>
                <a:spcPts val="680"/>
              </a:lnSpc>
              <a:spcBef>
                <a:spcPts val="0"/>
              </a:spcBef>
              <a:spcAft>
                <a:spcPts val="0"/>
              </a:spcAft>
            </a:pPr>
            <a:r>
              <a:rPr sz="700" spc="-17" dirty="0">
                <a:solidFill>
                  <a:srgbClr val="000000"/>
                </a:solidFill>
                <a:latin typeface="FTMMJM+KaiTi_GB2312"/>
                <a:cs typeface="FTMMJM+KaiTi_GB2312"/>
              </a:rPr>
              <a:t>出售</a:t>
            </a:r>
          </a:p>
          <a:p>
            <a:pPr marL="0" marR="0">
              <a:lnSpc>
                <a:spcPts val="680"/>
              </a:lnSpc>
              <a:spcBef>
                <a:spcPts val="135"/>
              </a:spcBef>
              <a:spcAft>
                <a:spcPts val="0"/>
              </a:spcAft>
            </a:pPr>
            <a:r>
              <a:rPr sz="700" spc="-17" dirty="0">
                <a:solidFill>
                  <a:srgbClr val="000000"/>
                </a:solidFill>
                <a:latin typeface="FTMMJM+KaiTi_GB2312"/>
                <a:cs typeface="FTMMJM+KaiTi_GB2312"/>
              </a:rPr>
              <a:t>打印</a:t>
            </a:r>
          </a:p>
          <a:p>
            <a:pPr marL="0" marR="0">
              <a:lnSpc>
                <a:spcPts val="680"/>
              </a:lnSpc>
              <a:spcBef>
                <a:spcPts val="135"/>
              </a:spcBef>
              <a:spcAft>
                <a:spcPts val="0"/>
              </a:spcAft>
            </a:pPr>
            <a:r>
              <a:rPr sz="700" spc="-17" dirty="0">
                <a:solidFill>
                  <a:srgbClr val="000000"/>
                </a:solidFill>
                <a:latin typeface="FTMMJM+KaiTi_GB2312"/>
                <a:cs typeface="FTMMJM+KaiTi_GB2312"/>
              </a:rPr>
              <a:t>机的</a:t>
            </a:r>
          </a:p>
          <a:p>
            <a:pPr marL="0" marR="0">
              <a:lnSpc>
                <a:spcPts val="680"/>
              </a:lnSpc>
              <a:spcBef>
                <a:spcPts val="135"/>
              </a:spcBef>
              <a:spcAft>
                <a:spcPts val="0"/>
              </a:spcAft>
            </a:pPr>
            <a:r>
              <a:rPr sz="700" spc="-17" dirty="0">
                <a:solidFill>
                  <a:srgbClr val="000000"/>
                </a:solidFill>
                <a:latin typeface="FTMMJM+KaiTi_GB2312"/>
                <a:cs typeface="FTMMJM+KaiTi_GB2312"/>
              </a:rPr>
              <a:t>数量</a:t>
            </a:r>
          </a:p>
          <a:p>
            <a:pPr marL="21590" marR="0">
              <a:lnSpc>
                <a:spcPts val="755"/>
              </a:lnSpc>
              <a:spcBef>
                <a:spcPts val="15"/>
              </a:spcBef>
              <a:spcAft>
                <a:spcPts val="0"/>
              </a:spcAft>
            </a:pPr>
            <a:r>
              <a:rPr sz="700" spc="-10" dirty="0">
                <a:solidFill>
                  <a:srgbClr val="000000"/>
                </a:solidFill>
                <a:latin typeface="PJGUIU+TimesNewRomanPSMT"/>
                <a:cs typeface="PJGUIU+TimesNewRomanPSMT"/>
              </a:rPr>
              <a:t>(Y)</a:t>
            </a:r>
          </a:p>
        </p:txBody>
      </p:sp>
      <p:sp>
        <p:nvSpPr>
          <p:cNvPr id="17" name="object 17"/>
          <p:cNvSpPr txBox="1"/>
          <p:nvPr/>
        </p:nvSpPr>
        <p:spPr>
          <a:xfrm>
            <a:off x="633669" y="1420241"/>
            <a:ext cx="479651" cy="219871"/>
          </a:xfrm>
          <a:prstGeom prst="rect">
            <a:avLst/>
          </a:prstGeom>
        </p:spPr>
        <p:txBody>
          <a:bodyPr vert="horz" wrap="square" lIns="0" tIns="0" rIns="0" bIns="0" rtlCol="0">
            <a:spAutoFit/>
          </a:bodyPr>
          <a:lstStyle/>
          <a:p>
            <a:pPr marL="0" marR="0">
              <a:lnSpc>
                <a:spcPts val="680"/>
              </a:lnSpc>
              <a:spcBef>
                <a:spcPts val="0"/>
              </a:spcBef>
              <a:spcAft>
                <a:spcPts val="0"/>
              </a:spcAft>
            </a:pPr>
            <a:r>
              <a:rPr sz="700" spc="-13" dirty="0">
                <a:solidFill>
                  <a:srgbClr val="000000"/>
                </a:solidFill>
                <a:latin typeface="SimSun"/>
                <a:cs typeface="SimSun"/>
              </a:rPr>
              <a:t>总计f(x)</a:t>
            </a:r>
          </a:p>
        </p:txBody>
      </p:sp>
      <mc:AlternateContent xmlns:mc="http://schemas.openxmlformats.org/markup-compatibility/2006" xmlns:a14="http://schemas.microsoft.com/office/drawing/2010/main">
        <mc:Choice Requires="a14">
          <p:sp>
            <p:nvSpPr>
              <p:cNvPr id="18" name="object 18"/>
              <p:cNvSpPr txBox="1"/>
              <p:nvPr/>
            </p:nvSpPr>
            <p:spPr>
              <a:xfrm>
                <a:off x="449979" y="1597202"/>
                <a:ext cx="3209437" cy="282129"/>
              </a:xfrm>
              <a:prstGeom prst="rect">
                <a:avLst/>
              </a:prstGeom>
            </p:spPr>
            <p:txBody>
              <a:bodyPr vert="horz" wrap="square" lIns="0" tIns="0" rIns="0" bIns="0" rtlCol="0">
                <a:spAutoFit/>
              </a:bodyPr>
              <a:lstStyle/>
              <a:p>
                <a:pPr marL="244475" marR="0">
                  <a:lnSpc>
                    <a:spcPts val="885"/>
                  </a:lnSpc>
                  <a:spcBef>
                    <a:spcPts val="0"/>
                  </a:spcBef>
                  <a:spcAft>
                    <a:spcPts val="0"/>
                  </a:spcAft>
                </a:pPr>
                <a:r>
                  <a:rPr sz="900" dirty="0">
                    <a:solidFill>
                      <a:srgbClr val="000000"/>
                    </a:solidFill>
                    <a:latin typeface="FTMMJM+KaiTi_GB2312"/>
                    <a:cs typeface="FTMMJM+KaiTi_GB2312"/>
                  </a:rPr>
                  <a:t>表2-3提供了一个双变量（或联合）概率密度函数，</a:t>
                </a:r>
              </a:p>
              <a:p>
                <a:pPr marL="0" marR="0">
                  <a:lnSpc>
                    <a:spcPts val="885"/>
                  </a:lnSpc>
                  <a:spcBef>
                    <a:spcPts val="410"/>
                  </a:spcBef>
                  <a:spcAft>
                    <a:spcPts val="0"/>
                  </a:spcAft>
                </a:pPr>
                <a:r>
                  <a:rPr sz="900" dirty="0" err="1">
                    <a:solidFill>
                      <a:srgbClr val="000000"/>
                    </a:solidFill>
                    <a:latin typeface="FTMMJM+KaiTi_GB2312"/>
                    <a:cs typeface="FTMMJM+KaiTi_GB2312"/>
                  </a:rPr>
                  <a:t>通常用</a:t>
                </a:r>
                <a14:m>
                  <m:oMath xmlns:m="http://schemas.openxmlformats.org/officeDocument/2006/math">
                    <m:r>
                      <a:rPr lang="zh-CN" altLang="en-US" sz="900" i="1" dirty="0" smtClean="0">
                        <a:solidFill>
                          <a:srgbClr val="000000"/>
                        </a:solidFill>
                        <a:latin typeface="Cambria Math" panose="02040503050406030204" pitchFamily="18" charset="0"/>
                        <a:cs typeface="FTMMJM+KaiTi_GB2312"/>
                      </a:rPr>
                      <m:t>𝑓</m:t>
                    </m:r>
                    <m:r>
                      <a:rPr lang="zh-CN" altLang="en-US" sz="900" i="1" dirty="0" smtClean="0">
                        <a:solidFill>
                          <a:srgbClr val="000000"/>
                        </a:solidFill>
                        <a:latin typeface="Cambria Math" panose="02040503050406030204" pitchFamily="18" charset="0"/>
                        <a:cs typeface="FTMMJM+KaiTi_GB2312"/>
                      </a:rPr>
                      <m:t>（</m:t>
                    </m:r>
                    <m:r>
                      <a:rPr lang="zh-CN" altLang="en-US" sz="900" i="1" dirty="0" err="1" smtClean="0">
                        <a:solidFill>
                          <a:srgbClr val="000000"/>
                        </a:solidFill>
                        <a:latin typeface="Cambria Math" panose="02040503050406030204" pitchFamily="18" charset="0"/>
                        <a:cs typeface="FTMMJM+KaiTi_GB2312"/>
                      </a:rPr>
                      <m:t>𝑋</m:t>
                    </m:r>
                    <m:r>
                      <a:rPr lang="en-US" altLang="zh-CN" sz="900" i="1" dirty="0" err="1">
                        <a:solidFill>
                          <a:srgbClr val="000000"/>
                        </a:solidFill>
                        <a:latin typeface="Cambria Math" panose="02040503050406030204" pitchFamily="18" charset="0"/>
                        <a:cs typeface="FTMMJM+KaiTi_GB2312"/>
                      </a:rPr>
                      <m:t>,</m:t>
                    </m:r>
                    <m:r>
                      <a:rPr lang="en-US" altLang="zh-CN" sz="900" i="1" dirty="0" err="1">
                        <a:solidFill>
                          <a:srgbClr val="000000"/>
                        </a:solidFill>
                        <a:latin typeface="Cambria Math" panose="02040503050406030204" pitchFamily="18" charset="0"/>
                        <a:cs typeface="FTMMJM+KaiTi_GB2312"/>
                      </a:rPr>
                      <m:t>𝑌</m:t>
                    </m:r>
                  </m:oMath>
                </a14:m>
                <a:r>
                  <a:rPr sz="900" dirty="0">
                    <a:solidFill>
                      <a:srgbClr val="000000"/>
                    </a:solidFill>
                    <a:latin typeface="FTMMJM+KaiTi_GB2312"/>
                    <a:cs typeface="FTMMJM+KaiTi_GB2312"/>
                  </a:rPr>
                  <a:t>）</a:t>
                </a:r>
                <a:r>
                  <a:rPr sz="900" dirty="0" err="1">
                    <a:solidFill>
                      <a:srgbClr val="000000"/>
                    </a:solidFill>
                    <a:latin typeface="FTMMJM+KaiTi_GB2312"/>
                    <a:cs typeface="FTMMJM+KaiTi_GB2312"/>
                  </a:rPr>
                  <a:t>表示。表中每值均为联合概率</a:t>
                </a:r>
                <a:r>
                  <a:rPr sz="900" dirty="0">
                    <a:solidFill>
                      <a:srgbClr val="000000"/>
                    </a:solidFill>
                    <a:latin typeface="FTMMJM+KaiTi_GB2312"/>
                    <a:cs typeface="FTMMJM+KaiTi_GB2312"/>
                  </a:rPr>
                  <a:t>。</a:t>
                </a:r>
              </a:p>
            </p:txBody>
          </p:sp>
        </mc:Choice>
        <mc:Fallback xmlns="">
          <p:sp>
            <p:nvSpPr>
              <p:cNvPr id="18" name="object 18"/>
              <p:cNvSpPr txBox="1">
                <a:spLocks noRot="1" noChangeAspect="1" noMove="1" noResize="1" noEditPoints="1" noAdjustHandles="1" noChangeArrowheads="1" noChangeShapeType="1" noTextEdit="1"/>
              </p:cNvSpPr>
              <p:nvPr/>
            </p:nvSpPr>
            <p:spPr>
              <a:xfrm>
                <a:off x="449979" y="1597202"/>
                <a:ext cx="3209437" cy="282129"/>
              </a:xfrm>
              <a:prstGeom prst="rect">
                <a:avLst/>
              </a:prstGeom>
              <a:blipFill>
                <a:blip r:embed="rId3"/>
                <a:stretch>
                  <a:fillRect l="-2372" t="-21739" b="-26087"/>
                </a:stretch>
              </a:blipFill>
            </p:spPr>
            <p:txBody>
              <a:bodyPr/>
              <a:lstStyle/>
              <a:p>
                <a:r>
                  <a:rPr lang="zh-CN" altLang="en-US">
                    <a:noFill/>
                  </a:rPr>
                  <a:t> </a:t>
                </a:r>
              </a:p>
            </p:txBody>
          </p:sp>
        </mc:Fallback>
      </mc:AlternateContent>
      <p:sp>
        <p:nvSpPr>
          <p:cNvPr id="19" name="object 19"/>
          <p:cNvSpPr txBox="1"/>
          <p:nvPr/>
        </p:nvSpPr>
        <p:spPr>
          <a:xfrm>
            <a:off x="367432" y="1998184"/>
            <a:ext cx="3302259" cy="115416"/>
          </a:xfrm>
          <a:prstGeom prst="rect">
            <a:avLst/>
          </a:prstGeom>
        </p:spPr>
        <p:txBody>
          <a:bodyPr vert="horz" wrap="square" lIns="0" tIns="0" rIns="0" bIns="0" rtlCol="0">
            <a:spAutoFit/>
          </a:bodyPr>
          <a:lstStyle/>
          <a:p>
            <a:pPr marL="0" marR="0">
              <a:lnSpc>
                <a:spcPts val="885"/>
              </a:lnSpc>
              <a:spcBef>
                <a:spcPts val="0"/>
              </a:spcBef>
              <a:spcAft>
                <a:spcPts val="0"/>
              </a:spcAft>
            </a:pPr>
            <a:r>
              <a:rPr sz="900" dirty="0">
                <a:solidFill>
                  <a:srgbClr val="000000"/>
                </a:solidFill>
                <a:latin typeface="FTMMJM+KaiTi_GB2312"/>
                <a:cs typeface="FTMMJM+KaiTi_GB2312"/>
              </a:rPr>
              <a:t>一般地，令X、Y是两个离散型随机变量，那么函数：</a:t>
            </a:r>
          </a:p>
        </p:txBody>
      </p:sp>
      <mc:AlternateContent xmlns:mc="http://schemas.openxmlformats.org/markup-compatibility/2006" xmlns:a14="http://schemas.microsoft.com/office/drawing/2010/main">
        <mc:Choice Requires="a14">
          <p:sp>
            <p:nvSpPr>
              <p:cNvPr id="21" name="object 21"/>
              <p:cNvSpPr txBox="1"/>
              <p:nvPr/>
            </p:nvSpPr>
            <p:spPr>
              <a:xfrm>
                <a:off x="563528" y="2154789"/>
                <a:ext cx="1371928" cy="115416"/>
              </a:xfrm>
              <a:prstGeom prst="rect">
                <a:avLst/>
              </a:prstGeom>
            </p:spPr>
            <p:txBody>
              <a:bodyPr vert="horz" wrap="square" lIns="0" tIns="0" rIns="0" bIns="0" rtlCol="0">
                <a:spAutoFit/>
              </a:bodyPr>
              <a:lstStyle/>
              <a:p>
                <a:pPr marL="0" marR="0">
                  <a:lnSpc>
                    <a:spcPts val="885"/>
                  </a:lnSpc>
                  <a:spcBef>
                    <a:spcPts val="0"/>
                  </a:spcBef>
                  <a:spcAft>
                    <a:spcPts val="0"/>
                  </a:spcAft>
                </a:pPr>
                <a14:m>
                  <m:oMathPara xmlns:m="http://schemas.openxmlformats.org/officeDocument/2006/math">
                    <m:oMathParaPr>
                      <m:jc m:val="centerGroup"/>
                    </m:oMathParaPr>
                    <m:oMath xmlns:m="http://schemas.openxmlformats.org/officeDocument/2006/math">
                      <m:r>
                        <a:rPr lang="zh-CN" altLang="en-US" sz="900" i="1" dirty="0" smtClean="0">
                          <a:solidFill>
                            <a:srgbClr val="000000"/>
                          </a:solidFill>
                          <a:latin typeface="Cambria Math" panose="02040503050406030204" pitchFamily="18" charset="0"/>
                          <a:cs typeface="FTMMJM+KaiTi_GB2312"/>
                        </a:rPr>
                        <m:t>𝑓</m:t>
                      </m:r>
                      <m:r>
                        <a:rPr lang="en-US" altLang="zh-CN" sz="900" i="1" dirty="0">
                          <a:solidFill>
                            <a:srgbClr val="000000"/>
                          </a:solidFill>
                          <a:latin typeface="Cambria Math" panose="02040503050406030204" pitchFamily="18" charset="0"/>
                          <a:cs typeface="FTMMJM+KaiTi_GB2312"/>
                        </a:rPr>
                        <m:t>(</m:t>
                      </m:r>
                      <m:r>
                        <a:rPr lang="en-US" altLang="zh-CN" sz="900" i="1" dirty="0">
                          <a:solidFill>
                            <a:srgbClr val="000000"/>
                          </a:solidFill>
                          <a:latin typeface="Cambria Math" panose="02040503050406030204" pitchFamily="18" charset="0"/>
                          <a:cs typeface="FTMMJM+KaiTi_GB2312"/>
                        </a:rPr>
                        <m:t>𝑋</m:t>
                      </m:r>
                      <m:r>
                        <a:rPr lang="en-US" altLang="zh-CN" sz="900" i="1" dirty="0">
                          <a:solidFill>
                            <a:srgbClr val="000000"/>
                          </a:solidFill>
                          <a:latin typeface="Cambria Math" panose="02040503050406030204" pitchFamily="18" charset="0"/>
                          <a:cs typeface="FTMMJM+KaiTi_GB2312"/>
                        </a:rPr>
                        <m:t>,</m:t>
                      </m:r>
                      <m:r>
                        <a:rPr lang="en-US" altLang="zh-CN" sz="900" i="1" dirty="0">
                          <a:solidFill>
                            <a:srgbClr val="000000"/>
                          </a:solidFill>
                          <a:latin typeface="Cambria Math" panose="02040503050406030204" pitchFamily="18" charset="0"/>
                          <a:cs typeface="FTMMJM+KaiTi_GB2312"/>
                        </a:rPr>
                        <m:t>𝑌</m:t>
                      </m:r>
                      <m:r>
                        <a:rPr lang="en-US" altLang="zh-CN" sz="900" i="1" dirty="0">
                          <a:solidFill>
                            <a:srgbClr val="000000"/>
                          </a:solidFill>
                          <a:latin typeface="Cambria Math" panose="02040503050406030204" pitchFamily="18" charset="0"/>
                          <a:cs typeface="FTMMJM+KaiTi_GB2312"/>
                        </a:rPr>
                        <m:t>) = </m:t>
                      </m:r>
                      <m:r>
                        <a:rPr lang="en-US" altLang="zh-CN" sz="900" i="1" dirty="0">
                          <a:solidFill>
                            <a:srgbClr val="000000"/>
                          </a:solidFill>
                          <a:latin typeface="Cambria Math" panose="02040503050406030204" pitchFamily="18" charset="0"/>
                          <a:cs typeface="FTMMJM+KaiTi_GB2312"/>
                        </a:rPr>
                        <m:t>𝑃</m:t>
                      </m:r>
                      <m:r>
                        <a:rPr lang="en-US" altLang="zh-CN" sz="900" i="1" dirty="0">
                          <a:solidFill>
                            <a:srgbClr val="000000"/>
                          </a:solidFill>
                          <a:latin typeface="Cambria Math" panose="02040503050406030204" pitchFamily="18" charset="0"/>
                          <a:cs typeface="FTMMJM+KaiTi_GB2312"/>
                        </a:rPr>
                        <m:t>(</m:t>
                      </m:r>
                      <m:r>
                        <a:rPr lang="en-US" altLang="zh-CN" sz="900" i="1" dirty="0">
                          <a:solidFill>
                            <a:srgbClr val="000000"/>
                          </a:solidFill>
                          <a:latin typeface="Cambria Math" panose="02040503050406030204" pitchFamily="18" charset="0"/>
                          <a:cs typeface="FTMMJM+KaiTi_GB2312"/>
                        </a:rPr>
                        <m:t>𝑋</m:t>
                      </m:r>
                      <m:r>
                        <a:rPr lang="en-US" altLang="zh-CN" sz="900" i="1" dirty="0">
                          <a:solidFill>
                            <a:srgbClr val="000000"/>
                          </a:solidFill>
                          <a:latin typeface="Cambria Math" panose="02040503050406030204" pitchFamily="18" charset="0"/>
                          <a:cs typeface="FTMMJM+KaiTi_GB2312"/>
                        </a:rPr>
                        <m:t>= </m:t>
                      </m:r>
                      <m:r>
                        <a:rPr lang="zh-CN" altLang="en-US" sz="900" i="1" dirty="0" err="1">
                          <a:solidFill>
                            <a:srgbClr val="000000"/>
                          </a:solidFill>
                          <a:latin typeface="Cambria Math" panose="02040503050406030204" pitchFamily="18" charset="0"/>
                          <a:cs typeface="FTMMJM+KaiTi_GB2312"/>
                        </a:rPr>
                        <m:t>𝑥</m:t>
                      </m:r>
                      <m:r>
                        <a:rPr lang="en-US" altLang="zh-CN" sz="900" i="1" dirty="0" err="1">
                          <a:solidFill>
                            <a:srgbClr val="000000"/>
                          </a:solidFill>
                          <a:latin typeface="Cambria Math" panose="02040503050406030204" pitchFamily="18" charset="0"/>
                          <a:cs typeface="FTMMJM+KaiTi_GB2312"/>
                        </a:rPr>
                        <m:t>,</m:t>
                      </m:r>
                      <m:r>
                        <a:rPr lang="en-US" altLang="zh-CN" sz="900" i="1" dirty="0" err="1">
                          <a:solidFill>
                            <a:srgbClr val="000000"/>
                          </a:solidFill>
                          <a:latin typeface="Cambria Math" panose="02040503050406030204" pitchFamily="18" charset="0"/>
                          <a:cs typeface="FTMMJM+KaiTi_GB2312"/>
                        </a:rPr>
                        <m:t>𝑌</m:t>
                      </m:r>
                      <m:r>
                        <a:rPr lang="en-US" altLang="zh-CN" sz="900" i="1" dirty="0">
                          <a:solidFill>
                            <a:srgbClr val="000000"/>
                          </a:solidFill>
                          <a:latin typeface="Cambria Math" panose="02040503050406030204" pitchFamily="18" charset="0"/>
                          <a:cs typeface="FTMMJM+KaiTi_GB2312"/>
                        </a:rPr>
                        <m:t>=</m:t>
                      </m:r>
                      <m:r>
                        <a:rPr lang="en-US" altLang="zh-CN" sz="900" i="1" dirty="0">
                          <a:solidFill>
                            <a:srgbClr val="000000"/>
                          </a:solidFill>
                          <a:latin typeface="Cambria Math" panose="02040503050406030204" pitchFamily="18" charset="0"/>
                          <a:cs typeface="FTMMJM+KaiTi_GB2312"/>
                        </a:rPr>
                        <m:t>𝑦</m:t>
                      </m:r>
                      <m:r>
                        <a:rPr lang="en-US" altLang="zh-CN" sz="900" i="1" dirty="0">
                          <a:solidFill>
                            <a:srgbClr val="000000"/>
                          </a:solidFill>
                          <a:latin typeface="Cambria Math" panose="02040503050406030204" pitchFamily="18" charset="0"/>
                          <a:cs typeface="FTMMJM+KaiTi_GB2312"/>
                        </a:rPr>
                        <m:t>)</m:t>
                      </m:r>
                    </m:oMath>
                  </m:oMathPara>
                </a14:m>
                <a:endParaRPr sz="900" dirty="0">
                  <a:solidFill>
                    <a:srgbClr val="000000"/>
                  </a:solidFill>
                  <a:latin typeface="FTMMJM+KaiTi_GB2312"/>
                  <a:cs typeface="FTMMJM+KaiTi_GB2312"/>
                </a:endParaRPr>
              </a:p>
            </p:txBody>
          </p:sp>
        </mc:Choice>
        <mc:Fallback xmlns="">
          <p:sp>
            <p:nvSpPr>
              <p:cNvPr id="21" name="object 21"/>
              <p:cNvSpPr txBox="1">
                <a:spLocks noRot="1" noChangeAspect="1" noMove="1" noResize="1" noEditPoints="1" noAdjustHandles="1" noChangeArrowheads="1" noChangeShapeType="1" noTextEdit="1"/>
              </p:cNvSpPr>
              <p:nvPr/>
            </p:nvSpPr>
            <p:spPr>
              <a:xfrm>
                <a:off x="563528" y="2154789"/>
                <a:ext cx="1371928" cy="115416"/>
              </a:xfrm>
              <a:prstGeom prst="rect">
                <a:avLst/>
              </a:prstGeom>
              <a:blipFill>
                <a:blip r:embed="rId4"/>
                <a:stretch>
                  <a:fillRect l="-3670" t="-20000" r="-3670" b="-50000"/>
                </a:stretch>
              </a:blipFill>
            </p:spPr>
            <p:txBody>
              <a:bodyPr/>
              <a:lstStyle/>
              <a:p>
                <a:r>
                  <a:rPr lang="zh-CN" altLang="en-US">
                    <a:noFill/>
                  </a:rPr>
                  <a:t> </a:t>
                </a:r>
              </a:p>
            </p:txBody>
          </p:sp>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365980" y="0"/>
            <a:ext cx="3784600" cy="2692400"/>
          </a:xfrm>
          <a:prstGeom prst="rect">
            <a:avLst/>
          </a:prstGeom>
          <a:blipFill>
            <a:blip r:embed="rId2" cstate="print"/>
            <a:stretch>
              <a:fillRect/>
            </a:stretch>
          </a:blipFill>
        </p:spPr>
        <p:txBody>
          <a:bodyPr wrap="square" lIns="0" tIns="0" rIns="0" bIns="0" rtlCol="0">
            <a:spAutoFit/>
          </a:bodyPr>
          <a:lstStyle/>
          <a:p>
            <a:endParaRPr dirty="0"/>
          </a:p>
        </p:txBody>
      </p:sp>
      <p:sp>
        <p:nvSpPr>
          <p:cNvPr id="3" name="object 3"/>
          <p:cNvSpPr txBox="1"/>
          <p:nvPr/>
        </p:nvSpPr>
        <p:spPr>
          <a:xfrm>
            <a:off x="29363" y="138091"/>
            <a:ext cx="1490197" cy="128240"/>
          </a:xfrm>
          <a:prstGeom prst="rect">
            <a:avLst/>
          </a:prstGeom>
        </p:spPr>
        <p:txBody>
          <a:bodyPr vert="horz" wrap="square" lIns="0" tIns="0" rIns="0" bIns="0" rtlCol="0">
            <a:spAutoFit/>
          </a:bodyPr>
          <a:lstStyle/>
          <a:p>
            <a:pPr marL="0" marR="0">
              <a:lnSpc>
                <a:spcPts val="955"/>
              </a:lnSpc>
              <a:spcBef>
                <a:spcPts val="0"/>
              </a:spcBef>
              <a:spcAft>
                <a:spcPts val="0"/>
              </a:spcAft>
            </a:pPr>
            <a:r>
              <a:rPr lang="zh-CN" altLang="en-US" sz="950" dirty="0">
                <a:solidFill>
                  <a:srgbClr val="FF0000"/>
                </a:solidFill>
                <a:latin typeface="FTMMJM+KaiTi_GB2312"/>
                <a:cs typeface="FTMMJM+KaiTi_GB2312"/>
              </a:rPr>
              <a:t>（</a:t>
            </a:r>
            <a:r>
              <a:rPr lang="en-US" altLang="zh-CN" sz="950" dirty="0">
                <a:solidFill>
                  <a:srgbClr val="FF0000"/>
                </a:solidFill>
                <a:latin typeface="FTMMJM+KaiTi_GB2312"/>
                <a:cs typeface="FTMMJM+KaiTi_GB2312"/>
              </a:rPr>
              <a:t>1</a:t>
            </a:r>
            <a:r>
              <a:rPr lang="zh-CN" altLang="en-US" sz="950" dirty="0">
                <a:solidFill>
                  <a:srgbClr val="FF0000"/>
                </a:solidFill>
                <a:latin typeface="FTMMJM+KaiTi_GB2312"/>
                <a:cs typeface="FTMMJM+KaiTi_GB2312"/>
              </a:rPr>
              <a:t>）</a:t>
            </a:r>
            <a:r>
              <a:rPr sz="950" dirty="0">
                <a:solidFill>
                  <a:srgbClr val="FF0000"/>
                </a:solidFill>
                <a:latin typeface="FTMMJM+KaiTi_GB2312"/>
                <a:cs typeface="FTMMJM+KaiTi_GB2312"/>
              </a:rPr>
              <a:t> 边缘概率</a:t>
            </a:r>
            <a:r>
              <a:rPr sz="800" spc="22" dirty="0">
                <a:solidFill>
                  <a:srgbClr val="000000"/>
                </a:solidFill>
                <a:latin typeface="FTMMJM+KaiTi_GB2312"/>
                <a:cs typeface="FTMMJM+KaiTi_GB2312"/>
              </a:rPr>
              <a:t>密度函数</a:t>
            </a:r>
          </a:p>
        </p:txBody>
      </p:sp>
      <p:sp>
        <p:nvSpPr>
          <p:cNvPr id="4" name="object 4"/>
          <p:cNvSpPr txBox="1"/>
          <p:nvPr/>
        </p:nvSpPr>
        <p:spPr>
          <a:xfrm>
            <a:off x="295425" y="296808"/>
            <a:ext cx="3417306" cy="269304"/>
          </a:xfrm>
          <a:prstGeom prst="rect">
            <a:avLst/>
          </a:prstGeom>
        </p:spPr>
        <p:txBody>
          <a:bodyPr vert="horz" wrap="square" lIns="0" tIns="0" rIns="0" bIns="0" rtlCol="0">
            <a:spAutoFit/>
          </a:bodyPr>
          <a:lstStyle/>
          <a:p>
            <a:pPr marL="0" marR="0">
              <a:lnSpc>
                <a:spcPts val="905"/>
              </a:lnSpc>
              <a:spcBef>
                <a:spcPts val="0"/>
              </a:spcBef>
              <a:spcAft>
                <a:spcPts val="0"/>
              </a:spcAft>
            </a:pPr>
            <a:r>
              <a:rPr sz="800" spc="22" dirty="0">
                <a:solidFill>
                  <a:srgbClr val="000000"/>
                </a:solidFill>
                <a:latin typeface="KaiTi" panose="02010609060101010101" pitchFamily="49" charset="-122"/>
                <a:ea typeface="KaiTi" panose="02010609060101010101" pitchFamily="49" charset="-122"/>
                <a:cs typeface="FTMMJM+KaiTi_GB2312"/>
              </a:rPr>
              <a:t>边缘概率密度函数：当</a:t>
            </a:r>
            <a:r>
              <a:rPr sz="800" spc="16" dirty="0">
                <a:solidFill>
                  <a:srgbClr val="000000"/>
                </a:solidFill>
                <a:latin typeface="KaiTi" panose="02010609060101010101" pitchFamily="49" charset="-122"/>
                <a:ea typeface="KaiTi" panose="02010609060101010101" pitchFamily="49" charset="-122"/>
                <a:cs typeface="IFFBPT+TimesNewRomanPS-BoldMT"/>
              </a:rPr>
              <a:t>X</a:t>
            </a:r>
            <a:r>
              <a:rPr sz="800" spc="22" dirty="0">
                <a:solidFill>
                  <a:srgbClr val="000000"/>
                </a:solidFill>
                <a:latin typeface="KaiTi" panose="02010609060101010101" pitchFamily="49" charset="-122"/>
                <a:ea typeface="KaiTi" panose="02010609060101010101" pitchFamily="49" charset="-122"/>
                <a:cs typeface="FTMMJM+KaiTi_GB2312"/>
              </a:rPr>
              <a:t>取一给定值，而无论</a:t>
            </a:r>
            <a:r>
              <a:rPr sz="800" spc="16" dirty="0">
                <a:solidFill>
                  <a:srgbClr val="000000"/>
                </a:solidFill>
                <a:latin typeface="KaiTi" panose="02010609060101010101" pitchFamily="49" charset="-122"/>
                <a:ea typeface="KaiTi" panose="02010609060101010101" pitchFamily="49" charset="-122"/>
                <a:cs typeface="IFFBPT+TimesNewRomanPS-BoldMT"/>
              </a:rPr>
              <a:t>Y</a:t>
            </a:r>
            <a:r>
              <a:rPr sz="800" spc="22" dirty="0">
                <a:solidFill>
                  <a:srgbClr val="000000"/>
                </a:solidFill>
                <a:latin typeface="KaiTi" panose="02010609060101010101" pitchFamily="49" charset="-122"/>
                <a:ea typeface="KaiTi" panose="02010609060101010101" pitchFamily="49" charset="-122"/>
                <a:cs typeface="FTMMJM+KaiTi_GB2312"/>
              </a:rPr>
              <a:t>取值如何时的</a:t>
            </a:r>
          </a:p>
          <a:p>
            <a:pPr marL="0" marR="0">
              <a:lnSpc>
                <a:spcPts val="905"/>
              </a:lnSpc>
              <a:spcBef>
                <a:spcPts val="270"/>
              </a:spcBef>
              <a:spcAft>
                <a:spcPts val="0"/>
              </a:spcAft>
            </a:pPr>
            <a:r>
              <a:rPr sz="800" spc="22" dirty="0" err="1">
                <a:solidFill>
                  <a:srgbClr val="000000"/>
                </a:solidFill>
                <a:latin typeface="KaiTi" panose="02010609060101010101" pitchFamily="49" charset="-122"/>
                <a:ea typeface="KaiTi" panose="02010609060101010101" pitchFamily="49" charset="-122"/>
                <a:cs typeface="FTMMJM+KaiTi_GB2312"/>
              </a:rPr>
              <a:t>概率称为</a:t>
            </a:r>
            <a:r>
              <a:rPr sz="800" spc="16" dirty="0" err="1">
                <a:solidFill>
                  <a:srgbClr val="000000"/>
                </a:solidFill>
                <a:latin typeface="KaiTi" panose="02010609060101010101" pitchFamily="49" charset="-122"/>
                <a:ea typeface="KaiTi" panose="02010609060101010101" pitchFamily="49" charset="-122"/>
                <a:cs typeface="IFFBPT+TimesNewRomanPS-BoldMT"/>
              </a:rPr>
              <a:t>X</a:t>
            </a:r>
            <a:r>
              <a:rPr sz="800" spc="22" dirty="0" err="1">
                <a:solidFill>
                  <a:srgbClr val="000000"/>
                </a:solidFill>
                <a:latin typeface="KaiTi" panose="02010609060101010101" pitchFamily="49" charset="-122"/>
                <a:ea typeface="KaiTi" panose="02010609060101010101" pitchFamily="49" charset="-122"/>
                <a:cs typeface="FTMMJM+KaiTi_GB2312"/>
              </a:rPr>
              <a:t>的边缘概率，其概率密度称为</a:t>
            </a:r>
            <a:r>
              <a:rPr sz="800" spc="16" dirty="0" err="1">
                <a:solidFill>
                  <a:srgbClr val="000000"/>
                </a:solidFill>
                <a:latin typeface="KaiTi" panose="02010609060101010101" pitchFamily="49" charset="-122"/>
                <a:ea typeface="KaiTi" panose="02010609060101010101" pitchFamily="49" charset="-122"/>
                <a:cs typeface="IFFBPT+TimesNewRomanPS-BoldMT"/>
              </a:rPr>
              <a:t>X</a:t>
            </a:r>
            <a:r>
              <a:rPr sz="800" spc="22" dirty="0" err="1">
                <a:solidFill>
                  <a:srgbClr val="000000"/>
                </a:solidFill>
                <a:latin typeface="KaiTi" panose="02010609060101010101" pitchFamily="49" charset="-122"/>
                <a:ea typeface="KaiTi" panose="02010609060101010101" pitchFamily="49" charset="-122"/>
                <a:cs typeface="FTMMJM+KaiTi_GB2312"/>
              </a:rPr>
              <a:t>的边缘概率密度函</a:t>
            </a:r>
            <a:r>
              <a:rPr lang="zh-CN" altLang="en-US" sz="800" spc="22" dirty="0">
                <a:solidFill>
                  <a:srgbClr val="000000"/>
                </a:solidFill>
                <a:latin typeface="KaiTi" panose="02010609060101010101" pitchFamily="49" charset="-122"/>
                <a:ea typeface="KaiTi" panose="02010609060101010101" pitchFamily="49" charset="-122"/>
                <a:cs typeface="FTMMJM+KaiTi_GB2312"/>
              </a:rPr>
              <a:t>数。</a:t>
            </a:r>
            <a:endParaRPr sz="800" spc="22" dirty="0">
              <a:solidFill>
                <a:srgbClr val="000000"/>
              </a:solidFill>
              <a:latin typeface="KaiTi" panose="02010609060101010101" pitchFamily="49" charset="-122"/>
              <a:ea typeface="KaiTi" panose="02010609060101010101" pitchFamily="49" charset="-122"/>
              <a:cs typeface="FTMMJM+KaiTi_GB2312"/>
            </a:endParaRPr>
          </a:p>
        </p:txBody>
      </p:sp>
      <p:sp>
        <p:nvSpPr>
          <p:cNvPr id="6" name="object 6"/>
          <p:cNvSpPr txBox="1"/>
          <p:nvPr/>
        </p:nvSpPr>
        <p:spPr>
          <a:xfrm>
            <a:off x="887037" y="630580"/>
            <a:ext cx="2335989" cy="267493"/>
          </a:xfrm>
          <a:prstGeom prst="rect">
            <a:avLst/>
          </a:prstGeom>
        </p:spPr>
        <p:txBody>
          <a:bodyPr vert="horz" wrap="square" lIns="0" tIns="0" rIns="0" bIns="0" rtlCol="0">
            <a:spAutoFit/>
          </a:bodyPr>
          <a:lstStyle/>
          <a:p>
            <a:pPr marL="0" marR="0">
              <a:lnSpc>
                <a:spcPts val="905"/>
              </a:lnSpc>
              <a:spcBef>
                <a:spcPts val="0"/>
              </a:spcBef>
              <a:spcAft>
                <a:spcPts val="0"/>
              </a:spcAft>
            </a:pPr>
            <a:r>
              <a:rPr sz="800" spc="20" dirty="0">
                <a:solidFill>
                  <a:srgbClr val="000000"/>
                </a:solidFill>
                <a:latin typeface="FTMMJM+KaiTi_GB2312"/>
                <a:cs typeface="FTMMJM+KaiTi_GB2312"/>
              </a:rPr>
              <a:t>下表是例2.14中随机变量</a:t>
            </a:r>
            <a:r>
              <a:rPr sz="800" spc="16" dirty="0">
                <a:solidFill>
                  <a:srgbClr val="000000"/>
                </a:solidFill>
                <a:latin typeface="IFFBPT+TimesNewRomanPS-BoldMT"/>
                <a:cs typeface="IFFBPT+TimesNewRomanPS-BoldMT"/>
              </a:rPr>
              <a:t>X</a:t>
            </a:r>
            <a:r>
              <a:rPr sz="800" spc="22" dirty="0">
                <a:solidFill>
                  <a:srgbClr val="000000"/>
                </a:solidFill>
                <a:latin typeface="FTMMJM+KaiTi_GB2312"/>
                <a:cs typeface="FTMMJM+KaiTi_GB2312"/>
              </a:rPr>
              <a:t>，</a:t>
            </a:r>
            <a:r>
              <a:rPr sz="800" spc="16" dirty="0">
                <a:solidFill>
                  <a:srgbClr val="000000"/>
                </a:solidFill>
                <a:latin typeface="IFFBPT+TimesNewRomanPS-BoldMT"/>
                <a:cs typeface="IFFBPT+TimesNewRomanPS-BoldMT"/>
              </a:rPr>
              <a:t>Y</a:t>
            </a:r>
            <a:r>
              <a:rPr sz="800" spc="22" dirty="0">
                <a:solidFill>
                  <a:srgbClr val="000000"/>
                </a:solidFill>
                <a:latin typeface="FTMMJM+KaiTi_GB2312"/>
                <a:cs typeface="FTMMJM+KaiTi_GB2312"/>
              </a:rPr>
              <a:t>的边缘分布。</a:t>
            </a:r>
          </a:p>
        </p:txBody>
      </p:sp>
      <p:sp>
        <p:nvSpPr>
          <p:cNvPr id="7" name="object 7"/>
          <p:cNvSpPr txBox="1"/>
          <p:nvPr/>
        </p:nvSpPr>
        <p:spPr>
          <a:xfrm>
            <a:off x="613774" y="1062247"/>
            <a:ext cx="2804846" cy="248472"/>
          </a:xfrm>
          <a:prstGeom prst="rect">
            <a:avLst/>
          </a:prstGeom>
        </p:spPr>
        <p:txBody>
          <a:bodyPr vert="horz" wrap="square" lIns="0" tIns="0" rIns="0" bIns="0" rtlCol="0">
            <a:spAutoFit/>
          </a:bodyPr>
          <a:lstStyle/>
          <a:p>
            <a:pPr marL="0" marR="0">
              <a:lnSpc>
                <a:spcPts val="830"/>
              </a:lnSpc>
              <a:spcBef>
                <a:spcPts val="0"/>
              </a:spcBef>
              <a:spcAft>
                <a:spcPts val="0"/>
              </a:spcAft>
            </a:pPr>
            <a:r>
              <a:rPr sz="750" dirty="0">
                <a:solidFill>
                  <a:srgbClr val="000000"/>
                </a:solidFill>
                <a:latin typeface="FTMMJM+KaiTi_GB2312"/>
                <a:cs typeface="FTMMJM+KaiTi_GB2312"/>
              </a:rPr>
              <a:t>表2-4 个人电脑售出数量</a:t>
            </a:r>
            <a:r>
              <a:rPr sz="750" dirty="0">
                <a:solidFill>
                  <a:srgbClr val="000000"/>
                </a:solidFill>
                <a:latin typeface="IFFBPT+TimesNewRomanPS-BoldMT"/>
                <a:cs typeface="IFFBPT+TimesNewRomanPS-BoldMT"/>
              </a:rPr>
              <a:t>X</a:t>
            </a:r>
            <a:r>
              <a:rPr sz="750" dirty="0">
                <a:solidFill>
                  <a:srgbClr val="000000"/>
                </a:solidFill>
                <a:latin typeface="FTMMJM+KaiTi_GB2312"/>
                <a:cs typeface="FTMMJM+KaiTi_GB2312"/>
              </a:rPr>
              <a:t>和打印机售出数量</a:t>
            </a:r>
            <a:r>
              <a:rPr sz="750" dirty="0">
                <a:solidFill>
                  <a:srgbClr val="000000"/>
                </a:solidFill>
                <a:latin typeface="IFFBPT+TimesNewRomanPS-BoldMT"/>
                <a:cs typeface="IFFBPT+TimesNewRomanPS-BoldMT"/>
              </a:rPr>
              <a:t>Y</a:t>
            </a:r>
            <a:r>
              <a:rPr sz="750" dirty="0">
                <a:solidFill>
                  <a:srgbClr val="000000"/>
                </a:solidFill>
                <a:latin typeface="FTMMJM+KaiTi_GB2312"/>
                <a:cs typeface="FTMMJM+KaiTi_GB2312"/>
              </a:rPr>
              <a:t>的边缘分布</a:t>
            </a:r>
          </a:p>
        </p:txBody>
      </p:sp>
      <p:sp>
        <p:nvSpPr>
          <p:cNvPr id="8" name="object 8"/>
          <p:cNvSpPr txBox="1"/>
          <p:nvPr/>
        </p:nvSpPr>
        <p:spPr>
          <a:xfrm>
            <a:off x="652484" y="1223036"/>
            <a:ext cx="223546" cy="277845"/>
          </a:xfrm>
          <a:prstGeom prst="rect">
            <a:avLst/>
          </a:prstGeom>
        </p:spPr>
        <p:txBody>
          <a:bodyPr vert="horz" wrap="square" lIns="0" tIns="0" rIns="0" bIns="0" rtlCol="0">
            <a:spAutoFit/>
          </a:bodyPr>
          <a:lstStyle/>
          <a:p>
            <a:pPr marL="0" marR="0">
              <a:lnSpc>
                <a:spcPts val="985"/>
              </a:lnSpc>
              <a:spcBef>
                <a:spcPts val="0"/>
              </a:spcBef>
              <a:spcAft>
                <a:spcPts val="0"/>
              </a:spcAft>
            </a:pPr>
            <a:r>
              <a:rPr sz="800" b="1" dirty="0">
                <a:solidFill>
                  <a:srgbClr val="000000"/>
                </a:solidFill>
                <a:latin typeface="Tahoma"/>
                <a:cs typeface="Tahoma"/>
              </a:rPr>
              <a:t>X</a:t>
            </a:r>
          </a:p>
        </p:txBody>
      </p:sp>
      <p:sp>
        <p:nvSpPr>
          <p:cNvPr id="9" name="object 9"/>
          <p:cNvSpPr txBox="1"/>
          <p:nvPr/>
        </p:nvSpPr>
        <p:spPr>
          <a:xfrm>
            <a:off x="1359961" y="1223036"/>
            <a:ext cx="357670" cy="277845"/>
          </a:xfrm>
          <a:prstGeom prst="rect">
            <a:avLst/>
          </a:prstGeom>
        </p:spPr>
        <p:txBody>
          <a:bodyPr vert="horz" wrap="square" lIns="0" tIns="0" rIns="0" bIns="0" rtlCol="0">
            <a:spAutoFit/>
          </a:bodyPr>
          <a:lstStyle/>
          <a:p>
            <a:pPr marL="0" marR="0">
              <a:lnSpc>
                <a:spcPts val="985"/>
              </a:lnSpc>
              <a:spcBef>
                <a:spcPts val="0"/>
              </a:spcBef>
              <a:spcAft>
                <a:spcPts val="0"/>
              </a:spcAft>
            </a:pPr>
            <a:r>
              <a:rPr sz="800" b="1" dirty="0">
                <a:solidFill>
                  <a:srgbClr val="000000"/>
                </a:solidFill>
                <a:latin typeface="Tahoma"/>
                <a:cs typeface="Tahoma"/>
              </a:rPr>
              <a:t>f(X)</a:t>
            </a:r>
          </a:p>
        </p:txBody>
      </p:sp>
      <p:sp>
        <p:nvSpPr>
          <p:cNvPr id="10" name="object 10"/>
          <p:cNvSpPr txBox="1"/>
          <p:nvPr/>
        </p:nvSpPr>
        <p:spPr>
          <a:xfrm>
            <a:off x="2292185" y="1223036"/>
            <a:ext cx="222075" cy="277845"/>
          </a:xfrm>
          <a:prstGeom prst="rect">
            <a:avLst/>
          </a:prstGeom>
        </p:spPr>
        <p:txBody>
          <a:bodyPr vert="horz" wrap="square" lIns="0" tIns="0" rIns="0" bIns="0" rtlCol="0">
            <a:spAutoFit/>
          </a:bodyPr>
          <a:lstStyle/>
          <a:p>
            <a:pPr marL="0" marR="0">
              <a:lnSpc>
                <a:spcPts val="985"/>
              </a:lnSpc>
              <a:spcBef>
                <a:spcPts val="0"/>
              </a:spcBef>
              <a:spcAft>
                <a:spcPts val="0"/>
              </a:spcAft>
            </a:pPr>
            <a:r>
              <a:rPr sz="800" b="1" dirty="0">
                <a:solidFill>
                  <a:srgbClr val="000000"/>
                </a:solidFill>
                <a:latin typeface="Tahoma"/>
                <a:cs typeface="Tahoma"/>
              </a:rPr>
              <a:t>Y</a:t>
            </a:r>
          </a:p>
        </p:txBody>
      </p:sp>
      <p:sp>
        <p:nvSpPr>
          <p:cNvPr id="11" name="object 11"/>
          <p:cNvSpPr txBox="1"/>
          <p:nvPr/>
        </p:nvSpPr>
        <p:spPr>
          <a:xfrm>
            <a:off x="2907374" y="1223036"/>
            <a:ext cx="356198" cy="277845"/>
          </a:xfrm>
          <a:prstGeom prst="rect">
            <a:avLst/>
          </a:prstGeom>
        </p:spPr>
        <p:txBody>
          <a:bodyPr vert="horz" wrap="square" lIns="0" tIns="0" rIns="0" bIns="0" rtlCol="0">
            <a:spAutoFit/>
          </a:bodyPr>
          <a:lstStyle/>
          <a:p>
            <a:pPr marL="0" marR="0">
              <a:lnSpc>
                <a:spcPts val="985"/>
              </a:lnSpc>
              <a:spcBef>
                <a:spcPts val="0"/>
              </a:spcBef>
              <a:spcAft>
                <a:spcPts val="0"/>
              </a:spcAft>
            </a:pPr>
            <a:r>
              <a:rPr sz="800" b="1" dirty="0">
                <a:solidFill>
                  <a:srgbClr val="000000"/>
                </a:solidFill>
                <a:latin typeface="Tahoma"/>
                <a:cs typeface="Tahoma"/>
              </a:rPr>
              <a:t>f(Y)</a:t>
            </a:r>
          </a:p>
        </p:txBody>
      </p:sp>
      <p:sp>
        <p:nvSpPr>
          <p:cNvPr id="12" name="object 12"/>
          <p:cNvSpPr txBox="1"/>
          <p:nvPr/>
        </p:nvSpPr>
        <p:spPr>
          <a:xfrm>
            <a:off x="652484" y="1390883"/>
            <a:ext cx="218573" cy="875437"/>
          </a:xfrm>
          <a:prstGeom prst="rect">
            <a:avLst/>
          </a:prstGeom>
        </p:spPr>
        <p:txBody>
          <a:bodyPr vert="horz" wrap="square" lIns="0" tIns="0" rIns="0" bIns="0" rtlCol="0">
            <a:spAutoFit/>
          </a:bodyPr>
          <a:lstStyle/>
          <a:p>
            <a:pPr marL="0" marR="0">
              <a:lnSpc>
                <a:spcPts val="985"/>
              </a:lnSpc>
              <a:spcBef>
                <a:spcPts val="0"/>
              </a:spcBef>
              <a:spcAft>
                <a:spcPts val="0"/>
              </a:spcAft>
            </a:pPr>
            <a:r>
              <a:rPr sz="800" b="1" dirty="0">
                <a:solidFill>
                  <a:srgbClr val="000000"/>
                </a:solidFill>
                <a:latin typeface="Tahoma"/>
                <a:cs typeface="Tahoma"/>
              </a:rPr>
              <a:t>0</a:t>
            </a:r>
          </a:p>
          <a:p>
            <a:pPr marL="0" marR="0">
              <a:lnSpc>
                <a:spcPts val="985"/>
              </a:lnSpc>
              <a:spcBef>
                <a:spcPts val="190"/>
              </a:spcBef>
              <a:spcAft>
                <a:spcPts val="0"/>
              </a:spcAft>
            </a:pPr>
            <a:r>
              <a:rPr sz="800" b="1" dirty="0">
                <a:solidFill>
                  <a:srgbClr val="000000"/>
                </a:solidFill>
                <a:latin typeface="Tahoma"/>
                <a:cs typeface="Tahoma"/>
              </a:rPr>
              <a:t>1</a:t>
            </a:r>
          </a:p>
          <a:p>
            <a:pPr marL="0" marR="0">
              <a:lnSpc>
                <a:spcPts val="985"/>
              </a:lnSpc>
              <a:spcBef>
                <a:spcPts val="140"/>
              </a:spcBef>
              <a:spcAft>
                <a:spcPts val="0"/>
              </a:spcAft>
            </a:pPr>
            <a:r>
              <a:rPr sz="800" b="1" dirty="0">
                <a:solidFill>
                  <a:srgbClr val="000000"/>
                </a:solidFill>
                <a:latin typeface="Tahoma"/>
                <a:cs typeface="Tahoma"/>
              </a:rPr>
              <a:t>2</a:t>
            </a:r>
          </a:p>
          <a:p>
            <a:pPr marL="0" marR="0">
              <a:lnSpc>
                <a:spcPts val="985"/>
              </a:lnSpc>
              <a:spcBef>
                <a:spcPts val="190"/>
              </a:spcBef>
              <a:spcAft>
                <a:spcPts val="0"/>
              </a:spcAft>
            </a:pPr>
            <a:r>
              <a:rPr sz="800" b="1" dirty="0">
                <a:solidFill>
                  <a:srgbClr val="000000"/>
                </a:solidFill>
                <a:latin typeface="Tahoma"/>
                <a:cs typeface="Tahoma"/>
              </a:rPr>
              <a:t>3</a:t>
            </a:r>
          </a:p>
          <a:p>
            <a:pPr marL="0" marR="0">
              <a:lnSpc>
                <a:spcPts val="985"/>
              </a:lnSpc>
              <a:spcBef>
                <a:spcPts val="190"/>
              </a:spcBef>
              <a:spcAft>
                <a:spcPts val="0"/>
              </a:spcAft>
            </a:pPr>
            <a:r>
              <a:rPr sz="800" b="1" dirty="0">
                <a:solidFill>
                  <a:srgbClr val="000000"/>
                </a:solidFill>
                <a:latin typeface="Tahoma"/>
                <a:cs typeface="Tahoma"/>
              </a:rPr>
              <a:t>4</a:t>
            </a:r>
          </a:p>
        </p:txBody>
      </p:sp>
      <p:sp>
        <p:nvSpPr>
          <p:cNvPr id="13" name="object 13"/>
          <p:cNvSpPr txBox="1"/>
          <p:nvPr/>
        </p:nvSpPr>
        <p:spPr>
          <a:xfrm>
            <a:off x="1354755" y="1390883"/>
            <a:ext cx="383398" cy="875437"/>
          </a:xfrm>
          <a:prstGeom prst="rect">
            <a:avLst/>
          </a:prstGeom>
        </p:spPr>
        <p:txBody>
          <a:bodyPr vert="horz" wrap="square" lIns="0" tIns="0" rIns="0" bIns="0" rtlCol="0">
            <a:spAutoFit/>
          </a:bodyPr>
          <a:lstStyle/>
          <a:p>
            <a:pPr marL="0" marR="0">
              <a:lnSpc>
                <a:spcPts val="985"/>
              </a:lnSpc>
              <a:spcBef>
                <a:spcPts val="0"/>
              </a:spcBef>
              <a:spcAft>
                <a:spcPts val="0"/>
              </a:spcAft>
            </a:pPr>
            <a:r>
              <a:rPr sz="800" b="1" dirty="0">
                <a:solidFill>
                  <a:srgbClr val="000000"/>
                </a:solidFill>
                <a:latin typeface="Tahoma"/>
                <a:cs typeface="Tahoma"/>
              </a:rPr>
              <a:t>0.08</a:t>
            </a:r>
          </a:p>
          <a:p>
            <a:pPr marL="0" marR="0">
              <a:lnSpc>
                <a:spcPts val="985"/>
              </a:lnSpc>
              <a:spcBef>
                <a:spcPts val="190"/>
              </a:spcBef>
              <a:spcAft>
                <a:spcPts val="0"/>
              </a:spcAft>
            </a:pPr>
            <a:r>
              <a:rPr sz="800" b="1" dirty="0">
                <a:solidFill>
                  <a:srgbClr val="000000"/>
                </a:solidFill>
                <a:latin typeface="Tahoma"/>
                <a:cs typeface="Tahoma"/>
              </a:rPr>
              <a:t>0.12</a:t>
            </a:r>
          </a:p>
          <a:p>
            <a:pPr marL="0" marR="0">
              <a:lnSpc>
                <a:spcPts val="985"/>
              </a:lnSpc>
              <a:spcBef>
                <a:spcPts val="140"/>
              </a:spcBef>
              <a:spcAft>
                <a:spcPts val="0"/>
              </a:spcAft>
            </a:pPr>
            <a:r>
              <a:rPr sz="800" b="1" dirty="0">
                <a:solidFill>
                  <a:srgbClr val="000000"/>
                </a:solidFill>
                <a:latin typeface="Tahoma"/>
                <a:cs typeface="Tahoma"/>
              </a:rPr>
              <a:t>0.24</a:t>
            </a:r>
          </a:p>
          <a:p>
            <a:pPr marL="0" marR="0">
              <a:lnSpc>
                <a:spcPts val="985"/>
              </a:lnSpc>
              <a:spcBef>
                <a:spcPts val="190"/>
              </a:spcBef>
              <a:spcAft>
                <a:spcPts val="0"/>
              </a:spcAft>
            </a:pPr>
            <a:r>
              <a:rPr sz="800" b="1" dirty="0">
                <a:solidFill>
                  <a:srgbClr val="000000"/>
                </a:solidFill>
                <a:latin typeface="Tahoma"/>
                <a:cs typeface="Tahoma"/>
              </a:rPr>
              <a:t>0.24</a:t>
            </a:r>
          </a:p>
          <a:p>
            <a:pPr marL="0" marR="0">
              <a:lnSpc>
                <a:spcPts val="985"/>
              </a:lnSpc>
              <a:spcBef>
                <a:spcPts val="190"/>
              </a:spcBef>
              <a:spcAft>
                <a:spcPts val="0"/>
              </a:spcAft>
            </a:pPr>
            <a:r>
              <a:rPr sz="800" b="1" dirty="0">
                <a:solidFill>
                  <a:srgbClr val="000000"/>
                </a:solidFill>
                <a:latin typeface="Tahoma"/>
                <a:cs typeface="Tahoma"/>
              </a:rPr>
              <a:t>0.32</a:t>
            </a:r>
          </a:p>
        </p:txBody>
      </p:sp>
      <p:sp>
        <p:nvSpPr>
          <p:cNvPr id="14" name="object 14"/>
          <p:cNvSpPr txBox="1"/>
          <p:nvPr/>
        </p:nvSpPr>
        <p:spPr>
          <a:xfrm>
            <a:off x="2282510" y="1390883"/>
            <a:ext cx="218677" cy="875437"/>
          </a:xfrm>
          <a:prstGeom prst="rect">
            <a:avLst/>
          </a:prstGeom>
        </p:spPr>
        <p:txBody>
          <a:bodyPr vert="horz" wrap="square" lIns="0" tIns="0" rIns="0" bIns="0" rtlCol="0">
            <a:spAutoFit/>
          </a:bodyPr>
          <a:lstStyle/>
          <a:p>
            <a:pPr marL="0" marR="0">
              <a:lnSpc>
                <a:spcPts val="985"/>
              </a:lnSpc>
              <a:spcBef>
                <a:spcPts val="0"/>
              </a:spcBef>
              <a:spcAft>
                <a:spcPts val="0"/>
              </a:spcAft>
            </a:pPr>
            <a:r>
              <a:rPr sz="800" b="1" dirty="0">
                <a:solidFill>
                  <a:srgbClr val="000000"/>
                </a:solidFill>
                <a:latin typeface="Tahoma"/>
                <a:cs typeface="Tahoma"/>
              </a:rPr>
              <a:t>0</a:t>
            </a:r>
          </a:p>
          <a:p>
            <a:pPr marL="0" marR="0">
              <a:lnSpc>
                <a:spcPts val="985"/>
              </a:lnSpc>
              <a:spcBef>
                <a:spcPts val="190"/>
              </a:spcBef>
              <a:spcAft>
                <a:spcPts val="0"/>
              </a:spcAft>
            </a:pPr>
            <a:r>
              <a:rPr sz="800" b="1" dirty="0">
                <a:solidFill>
                  <a:srgbClr val="000000"/>
                </a:solidFill>
                <a:latin typeface="Tahoma"/>
                <a:cs typeface="Tahoma"/>
              </a:rPr>
              <a:t>1</a:t>
            </a:r>
          </a:p>
          <a:p>
            <a:pPr marL="0" marR="0">
              <a:lnSpc>
                <a:spcPts val="985"/>
              </a:lnSpc>
              <a:spcBef>
                <a:spcPts val="140"/>
              </a:spcBef>
              <a:spcAft>
                <a:spcPts val="0"/>
              </a:spcAft>
            </a:pPr>
            <a:r>
              <a:rPr sz="800" b="1" dirty="0">
                <a:solidFill>
                  <a:srgbClr val="000000"/>
                </a:solidFill>
                <a:latin typeface="Tahoma"/>
                <a:cs typeface="Tahoma"/>
              </a:rPr>
              <a:t>2</a:t>
            </a:r>
          </a:p>
          <a:p>
            <a:pPr marL="0" marR="0">
              <a:lnSpc>
                <a:spcPts val="985"/>
              </a:lnSpc>
              <a:spcBef>
                <a:spcPts val="190"/>
              </a:spcBef>
              <a:spcAft>
                <a:spcPts val="0"/>
              </a:spcAft>
            </a:pPr>
            <a:r>
              <a:rPr sz="800" b="1" dirty="0">
                <a:solidFill>
                  <a:srgbClr val="000000"/>
                </a:solidFill>
                <a:latin typeface="Tahoma"/>
                <a:cs typeface="Tahoma"/>
              </a:rPr>
              <a:t>3</a:t>
            </a:r>
          </a:p>
          <a:p>
            <a:pPr marL="0" marR="0">
              <a:lnSpc>
                <a:spcPts val="985"/>
              </a:lnSpc>
              <a:spcBef>
                <a:spcPts val="190"/>
              </a:spcBef>
              <a:spcAft>
                <a:spcPts val="0"/>
              </a:spcAft>
            </a:pPr>
            <a:r>
              <a:rPr sz="800" b="1" dirty="0">
                <a:solidFill>
                  <a:srgbClr val="000000"/>
                </a:solidFill>
                <a:latin typeface="Tahoma"/>
                <a:cs typeface="Tahoma"/>
              </a:rPr>
              <a:t>4</a:t>
            </a:r>
          </a:p>
        </p:txBody>
      </p:sp>
      <p:sp>
        <p:nvSpPr>
          <p:cNvPr id="15" name="object 15"/>
          <p:cNvSpPr txBox="1"/>
          <p:nvPr/>
        </p:nvSpPr>
        <p:spPr>
          <a:xfrm>
            <a:off x="2893946" y="1390883"/>
            <a:ext cx="383398" cy="875437"/>
          </a:xfrm>
          <a:prstGeom prst="rect">
            <a:avLst/>
          </a:prstGeom>
        </p:spPr>
        <p:txBody>
          <a:bodyPr vert="horz" wrap="square" lIns="0" tIns="0" rIns="0" bIns="0" rtlCol="0">
            <a:spAutoFit/>
          </a:bodyPr>
          <a:lstStyle/>
          <a:p>
            <a:pPr marL="0" marR="0">
              <a:lnSpc>
                <a:spcPts val="985"/>
              </a:lnSpc>
              <a:spcBef>
                <a:spcPts val="0"/>
              </a:spcBef>
              <a:spcAft>
                <a:spcPts val="0"/>
              </a:spcAft>
            </a:pPr>
            <a:r>
              <a:rPr sz="800" b="1" dirty="0">
                <a:solidFill>
                  <a:srgbClr val="000000"/>
                </a:solidFill>
                <a:latin typeface="Tahoma"/>
                <a:cs typeface="Tahoma"/>
              </a:rPr>
              <a:t>0.11</a:t>
            </a:r>
          </a:p>
          <a:p>
            <a:pPr marL="0" marR="0">
              <a:lnSpc>
                <a:spcPts val="985"/>
              </a:lnSpc>
              <a:spcBef>
                <a:spcPts val="190"/>
              </a:spcBef>
              <a:spcAft>
                <a:spcPts val="0"/>
              </a:spcAft>
            </a:pPr>
            <a:r>
              <a:rPr sz="800" b="1" dirty="0">
                <a:solidFill>
                  <a:srgbClr val="000000"/>
                </a:solidFill>
                <a:latin typeface="Tahoma"/>
                <a:cs typeface="Tahoma"/>
              </a:rPr>
              <a:t>0.16</a:t>
            </a:r>
          </a:p>
          <a:p>
            <a:pPr marL="0" marR="0">
              <a:lnSpc>
                <a:spcPts val="985"/>
              </a:lnSpc>
              <a:spcBef>
                <a:spcPts val="140"/>
              </a:spcBef>
              <a:spcAft>
                <a:spcPts val="0"/>
              </a:spcAft>
            </a:pPr>
            <a:r>
              <a:rPr sz="800" b="1" dirty="0">
                <a:solidFill>
                  <a:srgbClr val="000000"/>
                </a:solidFill>
                <a:latin typeface="Tahoma"/>
                <a:cs typeface="Tahoma"/>
              </a:rPr>
              <a:t>0.23</a:t>
            </a:r>
          </a:p>
          <a:p>
            <a:pPr marL="0" marR="0">
              <a:lnSpc>
                <a:spcPts val="985"/>
              </a:lnSpc>
              <a:spcBef>
                <a:spcPts val="190"/>
              </a:spcBef>
              <a:spcAft>
                <a:spcPts val="0"/>
              </a:spcAft>
            </a:pPr>
            <a:r>
              <a:rPr sz="800" b="1" dirty="0">
                <a:solidFill>
                  <a:srgbClr val="000000"/>
                </a:solidFill>
                <a:latin typeface="Tahoma"/>
                <a:cs typeface="Tahoma"/>
              </a:rPr>
              <a:t>0.27</a:t>
            </a:r>
          </a:p>
          <a:p>
            <a:pPr marL="0" marR="0">
              <a:lnSpc>
                <a:spcPts val="985"/>
              </a:lnSpc>
              <a:spcBef>
                <a:spcPts val="190"/>
              </a:spcBef>
              <a:spcAft>
                <a:spcPts val="0"/>
              </a:spcAft>
            </a:pPr>
            <a:r>
              <a:rPr sz="800" b="1" dirty="0">
                <a:solidFill>
                  <a:srgbClr val="000000"/>
                </a:solidFill>
                <a:latin typeface="Tahoma"/>
                <a:cs typeface="Tahoma"/>
              </a:rPr>
              <a:t>0.23</a:t>
            </a:r>
          </a:p>
        </p:txBody>
      </p:sp>
      <p:sp>
        <p:nvSpPr>
          <p:cNvPr id="16" name="object 16"/>
          <p:cNvSpPr txBox="1"/>
          <p:nvPr/>
        </p:nvSpPr>
        <p:spPr>
          <a:xfrm>
            <a:off x="561546" y="2152539"/>
            <a:ext cx="360778" cy="102592"/>
          </a:xfrm>
          <a:prstGeom prst="rect">
            <a:avLst/>
          </a:prstGeom>
        </p:spPr>
        <p:txBody>
          <a:bodyPr vert="horz" wrap="square" lIns="0" tIns="0" rIns="0" bIns="0" rtlCol="0">
            <a:spAutoFit/>
          </a:bodyPr>
          <a:lstStyle/>
          <a:p>
            <a:pPr marL="0" marR="0">
              <a:lnSpc>
                <a:spcPts val="820"/>
              </a:lnSpc>
              <a:spcBef>
                <a:spcPts val="0"/>
              </a:spcBef>
              <a:spcAft>
                <a:spcPts val="0"/>
              </a:spcAft>
            </a:pPr>
            <a:r>
              <a:rPr lang="zh-CN" altLang="en-US" sz="800" spc="22" dirty="0">
                <a:solidFill>
                  <a:srgbClr val="000000"/>
                </a:solidFill>
                <a:latin typeface="SimSun"/>
                <a:cs typeface="SimSun"/>
              </a:rPr>
              <a:t> </a:t>
            </a:r>
            <a:r>
              <a:rPr sz="800" spc="22" dirty="0" err="1">
                <a:solidFill>
                  <a:srgbClr val="000000"/>
                </a:solidFill>
                <a:latin typeface="SimSun"/>
                <a:cs typeface="SimSun"/>
              </a:rPr>
              <a:t>总计</a:t>
            </a:r>
            <a:endParaRPr sz="800" spc="22" dirty="0">
              <a:solidFill>
                <a:srgbClr val="000000"/>
              </a:solidFill>
              <a:latin typeface="SimSun"/>
              <a:cs typeface="SimSun"/>
            </a:endParaRPr>
          </a:p>
        </p:txBody>
      </p:sp>
      <p:sp>
        <p:nvSpPr>
          <p:cNvPr id="17" name="object 17"/>
          <p:cNvSpPr txBox="1"/>
          <p:nvPr/>
        </p:nvSpPr>
        <p:spPr>
          <a:xfrm>
            <a:off x="1285673" y="2137873"/>
            <a:ext cx="383398" cy="117212"/>
          </a:xfrm>
          <a:prstGeom prst="rect">
            <a:avLst/>
          </a:prstGeom>
        </p:spPr>
        <p:txBody>
          <a:bodyPr vert="horz" wrap="square" lIns="0" tIns="0" rIns="0" bIns="0" rtlCol="0">
            <a:spAutoFit/>
          </a:bodyPr>
          <a:lstStyle/>
          <a:p>
            <a:pPr marL="0" marR="0">
              <a:lnSpc>
                <a:spcPts val="985"/>
              </a:lnSpc>
              <a:spcBef>
                <a:spcPts val="0"/>
              </a:spcBef>
              <a:spcAft>
                <a:spcPts val="0"/>
              </a:spcAft>
            </a:pPr>
            <a:r>
              <a:rPr lang="zh-CN" altLang="en-US" sz="800" b="1" dirty="0">
                <a:solidFill>
                  <a:srgbClr val="000000"/>
                </a:solidFill>
                <a:latin typeface="Tahoma"/>
                <a:cs typeface="Tahoma"/>
              </a:rPr>
              <a:t>  </a:t>
            </a:r>
            <a:r>
              <a:rPr sz="800" b="1" dirty="0">
                <a:solidFill>
                  <a:srgbClr val="000000"/>
                </a:solidFill>
                <a:latin typeface="Tahoma"/>
                <a:cs typeface="Tahoma"/>
              </a:rPr>
              <a:t>1.00</a:t>
            </a:r>
          </a:p>
        </p:txBody>
      </p:sp>
      <p:sp>
        <p:nvSpPr>
          <p:cNvPr id="18" name="object 18"/>
          <p:cNvSpPr txBox="1"/>
          <p:nvPr/>
        </p:nvSpPr>
        <p:spPr>
          <a:xfrm>
            <a:off x="2122563" y="2152539"/>
            <a:ext cx="360518" cy="102592"/>
          </a:xfrm>
          <a:prstGeom prst="rect">
            <a:avLst/>
          </a:prstGeom>
        </p:spPr>
        <p:txBody>
          <a:bodyPr vert="horz" wrap="square" lIns="0" tIns="0" rIns="0" bIns="0" rtlCol="0">
            <a:spAutoFit/>
          </a:bodyPr>
          <a:lstStyle/>
          <a:p>
            <a:pPr marL="0" marR="0">
              <a:lnSpc>
                <a:spcPts val="820"/>
              </a:lnSpc>
              <a:spcBef>
                <a:spcPts val="0"/>
              </a:spcBef>
              <a:spcAft>
                <a:spcPts val="0"/>
              </a:spcAft>
            </a:pPr>
            <a:r>
              <a:rPr lang="zh-CN" altLang="en-US" sz="800" spc="20" dirty="0">
                <a:solidFill>
                  <a:srgbClr val="000000"/>
                </a:solidFill>
                <a:latin typeface="SimSun"/>
                <a:cs typeface="SimSun"/>
              </a:rPr>
              <a:t>  </a:t>
            </a:r>
            <a:r>
              <a:rPr sz="800" spc="20" dirty="0" err="1">
                <a:solidFill>
                  <a:srgbClr val="000000"/>
                </a:solidFill>
                <a:latin typeface="SimSun"/>
                <a:cs typeface="SimSun"/>
              </a:rPr>
              <a:t>总计</a:t>
            </a:r>
            <a:endParaRPr sz="800" spc="20" dirty="0">
              <a:solidFill>
                <a:srgbClr val="000000"/>
              </a:solidFill>
              <a:latin typeface="SimSun"/>
              <a:cs typeface="SimSun"/>
            </a:endParaRPr>
          </a:p>
        </p:txBody>
      </p:sp>
      <p:sp>
        <p:nvSpPr>
          <p:cNvPr id="19" name="object 19"/>
          <p:cNvSpPr txBox="1"/>
          <p:nvPr/>
        </p:nvSpPr>
        <p:spPr>
          <a:xfrm>
            <a:off x="2785890" y="2137873"/>
            <a:ext cx="383398" cy="117212"/>
          </a:xfrm>
          <a:prstGeom prst="rect">
            <a:avLst/>
          </a:prstGeom>
        </p:spPr>
        <p:txBody>
          <a:bodyPr vert="horz" wrap="square" lIns="0" tIns="0" rIns="0" bIns="0" rtlCol="0">
            <a:spAutoFit/>
          </a:bodyPr>
          <a:lstStyle/>
          <a:p>
            <a:pPr marL="0" marR="0">
              <a:lnSpc>
                <a:spcPts val="985"/>
              </a:lnSpc>
              <a:spcBef>
                <a:spcPts val="0"/>
              </a:spcBef>
              <a:spcAft>
                <a:spcPts val="0"/>
              </a:spcAft>
            </a:pPr>
            <a:r>
              <a:rPr lang="zh-CN" altLang="en-US" sz="800" b="1" dirty="0">
                <a:solidFill>
                  <a:srgbClr val="000000"/>
                </a:solidFill>
                <a:latin typeface="Tahoma"/>
                <a:cs typeface="Tahoma"/>
              </a:rPr>
              <a:t>    </a:t>
            </a:r>
            <a:r>
              <a:rPr sz="800" b="1" dirty="0">
                <a:solidFill>
                  <a:srgbClr val="000000"/>
                </a:solidFill>
                <a:latin typeface="Tahoma"/>
                <a:cs typeface="Tahoma"/>
              </a:rPr>
              <a:t>1.00</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8337"/>
            <a:ext cx="3759200" cy="2692400"/>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24542" y="376496"/>
            <a:ext cx="2003129" cy="128240"/>
          </a:xfrm>
          <a:prstGeom prst="rect">
            <a:avLst/>
          </a:prstGeom>
        </p:spPr>
        <p:txBody>
          <a:bodyPr vert="horz" wrap="square" lIns="0" tIns="0" rIns="0" bIns="0" rtlCol="0">
            <a:spAutoFit/>
          </a:bodyPr>
          <a:lstStyle/>
          <a:p>
            <a:pPr marL="0" marR="0">
              <a:lnSpc>
                <a:spcPts val="955"/>
              </a:lnSpc>
              <a:spcBef>
                <a:spcPts val="0"/>
              </a:spcBef>
              <a:spcAft>
                <a:spcPts val="0"/>
              </a:spcAft>
            </a:pPr>
            <a:r>
              <a:rPr lang="zh-CN" altLang="en-US" sz="950" spc="10" dirty="0">
                <a:solidFill>
                  <a:srgbClr val="FF0000"/>
                </a:solidFill>
                <a:latin typeface="KaiTi" panose="02010609060101010101" pitchFamily="49" charset="-122"/>
                <a:ea typeface="KaiTi" panose="02010609060101010101" pitchFamily="49" charset="-122"/>
                <a:cs typeface="FTMMJM+KaiTi_GB2312"/>
              </a:rPr>
              <a:t>（</a:t>
            </a:r>
            <a:r>
              <a:rPr lang="en-US" altLang="zh-CN" sz="950" spc="10" dirty="0">
                <a:solidFill>
                  <a:srgbClr val="FF0000"/>
                </a:solidFill>
                <a:latin typeface="KaiTi" panose="02010609060101010101" pitchFamily="49" charset="-122"/>
                <a:ea typeface="KaiTi" panose="02010609060101010101" pitchFamily="49" charset="-122"/>
                <a:cs typeface="FTMMJM+KaiTi_GB2312"/>
              </a:rPr>
              <a:t>2</a:t>
            </a:r>
            <a:r>
              <a:rPr lang="zh-CN" altLang="en-US" sz="950" spc="10" dirty="0">
                <a:solidFill>
                  <a:srgbClr val="FF0000"/>
                </a:solidFill>
                <a:latin typeface="KaiTi" panose="02010609060101010101" pitchFamily="49" charset="-122"/>
                <a:ea typeface="KaiTi" panose="02010609060101010101" pitchFamily="49" charset="-122"/>
                <a:cs typeface="FTMMJM+KaiTi_GB2312"/>
              </a:rPr>
              <a:t>）</a:t>
            </a:r>
            <a:r>
              <a:rPr sz="950" spc="10" dirty="0" err="1">
                <a:solidFill>
                  <a:srgbClr val="FF0000"/>
                </a:solidFill>
                <a:latin typeface="KaiTi" panose="02010609060101010101" pitchFamily="49" charset="-122"/>
                <a:ea typeface="KaiTi" panose="02010609060101010101" pitchFamily="49" charset="-122"/>
                <a:cs typeface="FTMMJM+KaiTi_GB2312"/>
              </a:rPr>
              <a:t>条件概率</a:t>
            </a:r>
            <a:r>
              <a:rPr lang="zh-CN" altLang="en-US" sz="950" spc="10" dirty="0">
                <a:solidFill>
                  <a:srgbClr val="FF0000"/>
                </a:solidFill>
                <a:latin typeface="KaiTi" panose="02010609060101010101" pitchFamily="49" charset="-122"/>
                <a:ea typeface="KaiTi" panose="02010609060101010101" pitchFamily="49" charset="-122"/>
                <a:cs typeface="FTMMJM+KaiTi_GB2312"/>
              </a:rPr>
              <a:t>密度</a:t>
            </a:r>
            <a:r>
              <a:rPr sz="950" spc="10" dirty="0" err="1">
                <a:solidFill>
                  <a:srgbClr val="000000"/>
                </a:solidFill>
                <a:latin typeface="KaiTi" panose="02010609060101010101" pitchFamily="49" charset="-122"/>
                <a:ea typeface="KaiTi" panose="02010609060101010101" pitchFamily="49" charset="-122"/>
                <a:cs typeface="FTMMJM+KaiTi_GB2312"/>
              </a:rPr>
              <a:t>函数</a:t>
            </a:r>
            <a:r>
              <a:rPr lang="zh-CN" altLang="en-US" sz="950" spc="10" dirty="0">
                <a:solidFill>
                  <a:srgbClr val="000000"/>
                </a:solidFill>
                <a:latin typeface="KaiTi" panose="02010609060101010101" pitchFamily="49" charset="-122"/>
                <a:ea typeface="KaiTi" panose="02010609060101010101" pitchFamily="49" charset="-122"/>
                <a:cs typeface="FTMMJM+KaiTi_GB2312"/>
              </a:rPr>
              <a:t>（</a:t>
            </a:r>
            <a:r>
              <a:rPr sz="950" spc="10" dirty="0" err="1">
                <a:solidFill>
                  <a:srgbClr val="000000"/>
                </a:solidFill>
                <a:latin typeface="KaiTi" panose="02010609060101010101" pitchFamily="49" charset="-122"/>
                <a:ea typeface="KaiTi" panose="02010609060101010101" pitchFamily="49" charset="-122"/>
                <a:cs typeface="FTMMJM+KaiTi_GB2312"/>
              </a:rPr>
              <a:t>离散型</a:t>
            </a:r>
            <a:r>
              <a:rPr sz="950" spc="10" dirty="0">
                <a:solidFill>
                  <a:srgbClr val="000000"/>
                </a:solidFill>
                <a:latin typeface="KaiTi" panose="02010609060101010101" pitchFamily="49" charset="-122"/>
                <a:ea typeface="KaiTi" panose="02010609060101010101" pitchFamily="49" charset="-122"/>
                <a:cs typeface="FTMMJM+KaiTi_GB2312"/>
              </a:rPr>
              <a:t>）</a:t>
            </a:r>
          </a:p>
        </p:txBody>
      </p:sp>
      <p:sp>
        <p:nvSpPr>
          <p:cNvPr id="4" name="object 4"/>
          <p:cNvSpPr txBox="1"/>
          <p:nvPr/>
        </p:nvSpPr>
        <p:spPr>
          <a:xfrm>
            <a:off x="524543" y="916690"/>
            <a:ext cx="3285567" cy="337407"/>
          </a:xfrm>
          <a:prstGeom prst="rect">
            <a:avLst/>
          </a:prstGeom>
        </p:spPr>
        <p:txBody>
          <a:bodyPr vert="horz" wrap="square" lIns="0" tIns="0" rIns="0" bIns="0" rtlCol="0">
            <a:spAutoFit/>
          </a:bodyPr>
          <a:lstStyle/>
          <a:p>
            <a:pPr marL="0" marR="0">
              <a:lnSpc>
                <a:spcPts val="1220"/>
              </a:lnSpc>
              <a:spcBef>
                <a:spcPts val="0"/>
              </a:spcBef>
              <a:spcAft>
                <a:spcPts val="0"/>
              </a:spcAft>
            </a:pPr>
            <a:r>
              <a:rPr sz="950" spc="10" dirty="0">
                <a:solidFill>
                  <a:srgbClr val="000000"/>
                </a:solidFill>
                <a:latin typeface="FTMMJM+KaiTi_GB2312"/>
                <a:cs typeface="FTMMJM+KaiTi_GB2312"/>
              </a:rPr>
              <a:t>在给定</a:t>
            </a:r>
            <a:r>
              <a:rPr sz="950" spc="-84" dirty="0">
                <a:solidFill>
                  <a:srgbClr val="000000"/>
                </a:solidFill>
                <a:latin typeface="FTMMJM+KaiTi_GB2312"/>
                <a:cs typeface="FTMMJM+KaiTi_GB2312"/>
              </a:rPr>
              <a:t> </a:t>
            </a:r>
            <a:r>
              <a:rPr sz="1000" i="1" dirty="0">
                <a:solidFill>
                  <a:srgbClr val="000000"/>
                </a:solidFill>
                <a:latin typeface="QHNACC+TimesNewRomanPS-ItalicMT"/>
                <a:cs typeface="QHNACC+TimesNewRomanPS-ItalicMT"/>
              </a:rPr>
              <a:t>X</a:t>
            </a:r>
            <a:r>
              <a:rPr sz="1000" i="1" spc="135" dirty="0">
                <a:solidFill>
                  <a:srgbClr val="000000"/>
                </a:solidFill>
                <a:latin typeface="QHNACC+TimesNewRomanPS-ItalicMT"/>
                <a:cs typeface="QHNACC+TimesNewRomanPS-ItalicMT"/>
              </a:rPr>
              <a:t> </a:t>
            </a:r>
            <a:r>
              <a:rPr sz="1000" dirty="0">
                <a:solidFill>
                  <a:srgbClr val="000000"/>
                </a:solidFill>
                <a:latin typeface="BTCIPT+SymbolMT"/>
                <a:cs typeface="BTCIPT+SymbolMT"/>
              </a:rPr>
              <a:t>=</a:t>
            </a:r>
            <a:r>
              <a:rPr sz="1000" spc="28" dirty="0">
                <a:solidFill>
                  <a:srgbClr val="000000"/>
                </a:solidFill>
                <a:latin typeface="BTCIPT+SymbolMT"/>
                <a:cs typeface="BTCIPT+SymbolMT"/>
              </a:rPr>
              <a:t> </a:t>
            </a:r>
            <a:r>
              <a:rPr sz="1000" i="1" dirty="0">
                <a:solidFill>
                  <a:srgbClr val="000000"/>
                </a:solidFill>
                <a:latin typeface="QHNACC+TimesNewRomanPS-ItalicMT"/>
                <a:cs typeface="QHNACC+TimesNewRomanPS-ItalicMT"/>
              </a:rPr>
              <a:t>x</a:t>
            </a:r>
            <a:r>
              <a:rPr sz="1000" i="1" spc="-17" dirty="0">
                <a:solidFill>
                  <a:srgbClr val="000000"/>
                </a:solidFill>
                <a:latin typeface="QHNACC+TimesNewRomanPS-ItalicMT"/>
                <a:cs typeface="QHNACC+TimesNewRomanPS-ItalicMT"/>
              </a:rPr>
              <a:t> </a:t>
            </a:r>
            <a:r>
              <a:rPr sz="950" spc="10" dirty="0">
                <a:solidFill>
                  <a:srgbClr val="000000"/>
                </a:solidFill>
                <a:latin typeface="FTMMJM+KaiTi_GB2312"/>
                <a:cs typeface="FTMMJM+KaiTi_GB2312"/>
              </a:rPr>
              <a:t>条件下</a:t>
            </a:r>
            <a:r>
              <a:rPr sz="950" dirty="0">
                <a:solidFill>
                  <a:srgbClr val="000000"/>
                </a:solidFill>
                <a:latin typeface="IFFBPT+TimesNewRomanPS-BoldMT"/>
                <a:cs typeface="IFFBPT+TimesNewRomanPS-BoldMT"/>
              </a:rPr>
              <a:t>Y</a:t>
            </a:r>
            <a:r>
              <a:rPr sz="950" spc="10" dirty="0">
                <a:solidFill>
                  <a:srgbClr val="000000"/>
                </a:solidFill>
                <a:latin typeface="FTMMJM+KaiTi_GB2312"/>
                <a:cs typeface="FTMMJM+KaiTi_GB2312"/>
              </a:rPr>
              <a:t>取值的概率称为</a:t>
            </a:r>
            <a:r>
              <a:rPr sz="950" dirty="0">
                <a:solidFill>
                  <a:srgbClr val="000000"/>
                </a:solidFill>
                <a:latin typeface="IFFBPT+TimesNewRomanPS-BoldMT"/>
                <a:cs typeface="IFFBPT+TimesNewRomanPS-BoldMT"/>
              </a:rPr>
              <a:t>Y</a:t>
            </a:r>
            <a:r>
              <a:rPr sz="950" spc="10" dirty="0">
                <a:solidFill>
                  <a:srgbClr val="000000"/>
                </a:solidFill>
                <a:latin typeface="FTMMJM+KaiTi_GB2312"/>
                <a:cs typeface="FTMMJM+KaiTi_GB2312"/>
              </a:rPr>
              <a:t>的条件概率密</a:t>
            </a:r>
          </a:p>
        </p:txBody>
      </p:sp>
      <p:sp>
        <p:nvSpPr>
          <p:cNvPr id="5" name="object 5"/>
          <p:cNvSpPr txBox="1"/>
          <p:nvPr/>
        </p:nvSpPr>
        <p:spPr>
          <a:xfrm>
            <a:off x="524543" y="1085393"/>
            <a:ext cx="546029" cy="302312"/>
          </a:xfrm>
          <a:prstGeom prst="rect">
            <a:avLst/>
          </a:prstGeom>
        </p:spPr>
        <p:txBody>
          <a:bodyPr vert="horz" wrap="square" lIns="0" tIns="0" rIns="0" bIns="0" rtlCol="0">
            <a:spAutoFit/>
          </a:bodyPr>
          <a:lstStyle/>
          <a:p>
            <a:pPr marL="0" marR="0">
              <a:lnSpc>
                <a:spcPts val="955"/>
              </a:lnSpc>
              <a:spcBef>
                <a:spcPts val="0"/>
              </a:spcBef>
              <a:spcAft>
                <a:spcPts val="0"/>
              </a:spcAft>
            </a:pPr>
            <a:r>
              <a:rPr sz="950" spc="10" dirty="0">
                <a:solidFill>
                  <a:srgbClr val="000000"/>
                </a:solidFill>
                <a:latin typeface="FTMMJM+KaiTi_GB2312"/>
                <a:cs typeface="FTMMJM+KaiTi_GB2312"/>
              </a:rPr>
              <a:t>度函数</a:t>
            </a:r>
          </a:p>
        </p:txBody>
      </p:sp>
      <p:sp>
        <p:nvSpPr>
          <p:cNvPr id="6" name="object 6"/>
          <p:cNvSpPr txBox="1"/>
          <p:nvPr/>
        </p:nvSpPr>
        <p:spPr>
          <a:xfrm>
            <a:off x="1031147" y="1084451"/>
            <a:ext cx="1265585" cy="343286"/>
          </a:xfrm>
          <a:prstGeom prst="rect">
            <a:avLst/>
          </a:prstGeom>
        </p:spPr>
        <p:txBody>
          <a:bodyPr vert="horz" wrap="square" lIns="0" tIns="0" rIns="0" bIns="0" rtlCol="0">
            <a:spAutoFit/>
          </a:bodyPr>
          <a:lstStyle/>
          <a:p>
            <a:pPr marL="0" marR="0">
              <a:lnSpc>
                <a:spcPts val="1205"/>
              </a:lnSpc>
              <a:spcBef>
                <a:spcPts val="0"/>
              </a:spcBef>
              <a:spcAft>
                <a:spcPts val="0"/>
              </a:spcAft>
            </a:pPr>
            <a:r>
              <a:rPr sz="1000" i="1" spc="127" dirty="0">
                <a:solidFill>
                  <a:srgbClr val="000000"/>
                </a:solidFill>
                <a:latin typeface="QHNACC+TimesNewRomanPS-ItalicMT"/>
                <a:cs typeface="QHNACC+TimesNewRomanPS-ItalicMT"/>
              </a:rPr>
              <a:t>f</a:t>
            </a:r>
            <a:r>
              <a:rPr sz="1000" spc="-102" dirty="0">
                <a:solidFill>
                  <a:srgbClr val="000000"/>
                </a:solidFill>
                <a:latin typeface="PJGUIU+TimesNewRomanPSMT"/>
                <a:cs typeface="PJGUIU+TimesNewRomanPSMT"/>
              </a:rPr>
              <a:t>(</a:t>
            </a:r>
            <a:r>
              <a:rPr sz="1000" i="1" spc="102" dirty="0">
                <a:solidFill>
                  <a:srgbClr val="000000"/>
                </a:solidFill>
                <a:latin typeface="QHNACC+TimesNewRomanPS-ItalicMT"/>
                <a:cs typeface="QHNACC+TimesNewRomanPS-ItalicMT"/>
              </a:rPr>
              <a:t>Y</a:t>
            </a:r>
            <a:r>
              <a:rPr sz="1000" dirty="0">
                <a:solidFill>
                  <a:srgbClr val="000000"/>
                </a:solidFill>
                <a:latin typeface="PJGUIU+TimesNewRomanPSMT"/>
                <a:cs typeface="PJGUIU+TimesNewRomanPSMT"/>
              </a:rPr>
              <a:t>|</a:t>
            </a:r>
            <a:r>
              <a:rPr sz="1000" spc="-82" dirty="0">
                <a:solidFill>
                  <a:srgbClr val="000000"/>
                </a:solidFill>
                <a:latin typeface="PJGUIU+TimesNewRomanPSMT"/>
                <a:cs typeface="PJGUIU+TimesNewRomanPSMT"/>
              </a:rPr>
              <a:t> </a:t>
            </a:r>
            <a:r>
              <a:rPr sz="1000" i="1" dirty="0">
                <a:solidFill>
                  <a:srgbClr val="000000"/>
                </a:solidFill>
                <a:latin typeface="QHNACC+TimesNewRomanPS-ItalicMT"/>
                <a:cs typeface="QHNACC+TimesNewRomanPS-ItalicMT"/>
              </a:rPr>
              <a:t>X</a:t>
            </a:r>
            <a:r>
              <a:rPr sz="1000" spc="107" dirty="0">
                <a:solidFill>
                  <a:srgbClr val="000000"/>
                </a:solidFill>
                <a:latin typeface="PJGUIU+TimesNewRomanPSMT"/>
                <a:cs typeface="PJGUIU+TimesNewRomanPSMT"/>
              </a:rPr>
              <a:t>)</a:t>
            </a:r>
            <a:r>
              <a:rPr sz="1000" spc="87" dirty="0">
                <a:solidFill>
                  <a:srgbClr val="000000"/>
                </a:solidFill>
                <a:latin typeface="BTCIPT+SymbolMT"/>
                <a:cs typeface="BTCIPT+SymbolMT"/>
              </a:rPr>
              <a:t>=</a:t>
            </a:r>
            <a:r>
              <a:rPr sz="1000" i="1" spc="-110" dirty="0">
                <a:solidFill>
                  <a:srgbClr val="000000"/>
                </a:solidFill>
                <a:latin typeface="QHNACC+TimesNewRomanPS-ItalicMT"/>
                <a:cs typeface="QHNACC+TimesNewRomanPS-ItalicMT"/>
              </a:rPr>
              <a:t>P</a:t>
            </a:r>
            <a:r>
              <a:rPr sz="1000" spc="-102" dirty="0">
                <a:solidFill>
                  <a:srgbClr val="000000"/>
                </a:solidFill>
                <a:latin typeface="PJGUIU+TimesNewRomanPSMT"/>
                <a:cs typeface="PJGUIU+TimesNewRomanPSMT"/>
              </a:rPr>
              <a:t>(</a:t>
            </a:r>
            <a:r>
              <a:rPr sz="1000" i="1" dirty="0">
                <a:solidFill>
                  <a:srgbClr val="000000"/>
                </a:solidFill>
                <a:latin typeface="QHNACC+TimesNewRomanPS-ItalicMT"/>
                <a:cs typeface="QHNACC+TimesNewRomanPS-ItalicMT"/>
              </a:rPr>
              <a:t>Y</a:t>
            </a:r>
            <a:r>
              <a:rPr sz="1000" i="1" spc="-96" dirty="0">
                <a:solidFill>
                  <a:srgbClr val="000000"/>
                </a:solidFill>
                <a:latin typeface="QHNACC+TimesNewRomanPS-ItalicMT"/>
                <a:cs typeface="QHNACC+TimesNewRomanPS-ItalicMT"/>
              </a:rPr>
              <a:t> </a:t>
            </a:r>
            <a:r>
              <a:rPr sz="1000" spc="134" dirty="0">
                <a:solidFill>
                  <a:srgbClr val="000000"/>
                </a:solidFill>
                <a:latin typeface="BTCIPT+SymbolMT"/>
                <a:cs typeface="BTCIPT+SymbolMT"/>
              </a:rPr>
              <a:t>=</a:t>
            </a:r>
            <a:r>
              <a:rPr sz="1000" i="1" spc="57" dirty="0">
                <a:solidFill>
                  <a:srgbClr val="000000"/>
                </a:solidFill>
                <a:latin typeface="QHNACC+TimesNewRomanPS-ItalicMT"/>
                <a:cs typeface="QHNACC+TimesNewRomanPS-ItalicMT"/>
              </a:rPr>
              <a:t>y</a:t>
            </a:r>
            <a:r>
              <a:rPr sz="1000" dirty="0">
                <a:solidFill>
                  <a:srgbClr val="000000"/>
                </a:solidFill>
                <a:latin typeface="PJGUIU+TimesNewRomanPSMT"/>
                <a:cs typeface="PJGUIU+TimesNewRomanPSMT"/>
              </a:rPr>
              <a:t>|</a:t>
            </a:r>
            <a:r>
              <a:rPr sz="1000" spc="-84" dirty="0">
                <a:solidFill>
                  <a:srgbClr val="000000"/>
                </a:solidFill>
                <a:latin typeface="PJGUIU+TimesNewRomanPSMT"/>
                <a:cs typeface="PJGUIU+TimesNewRomanPSMT"/>
              </a:rPr>
              <a:t> </a:t>
            </a:r>
            <a:r>
              <a:rPr sz="1000" i="1" dirty="0">
                <a:solidFill>
                  <a:srgbClr val="000000"/>
                </a:solidFill>
                <a:latin typeface="QHNACC+TimesNewRomanPS-ItalicMT"/>
                <a:cs typeface="QHNACC+TimesNewRomanPS-ItalicMT"/>
              </a:rPr>
              <a:t>X</a:t>
            </a:r>
            <a:r>
              <a:rPr sz="1000" i="1" spc="-79" dirty="0">
                <a:solidFill>
                  <a:srgbClr val="000000"/>
                </a:solidFill>
                <a:latin typeface="QHNACC+TimesNewRomanPS-ItalicMT"/>
                <a:cs typeface="QHNACC+TimesNewRomanPS-ItalicMT"/>
              </a:rPr>
              <a:t> </a:t>
            </a:r>
            <a:r>
              <a:rPr sz="1000" spc="99" dirty="0">
                <a:solidFill>
                  <a:srgbClr val="000000"/>
                </a:solidFill>
                <a:latin typeface="BTCIPT+SymbolMT"/>
                <a:cs typeface="BTCIPT+SymbolMT"/>
              </a:rPr>
              <a:t>=</a:t>
            </a:r>
            <a:r>
              <a:rPr sz="1000" i="1" spc="-78" dirty="0">
                <a:solidFill>
                  <a:srgbClr val="000000"/>
                </a:solidFill>
                <a:latin typeface="QHNACC+TimesNewRomanPS-ItalicMT"/>
                <a:cs typeface="QHNACC+TimesNewRomanPS-ItalicMT"/>
              </a:rPr>
              <a:t>x</a:t>
            </a:r>
            <a:r>
              <a:rPr sz="1000" dirty="0">
                <a:solidFill>
                  <a:srgbClr val="000000"/>
                </a:solidFill>
                <a:latin typeface="PJGUIU+TimesNewRomanPSMT"/>
                <a:cs typeface="PJGUIU+TimesNewRomanPSMT"/>
              </a:rPr>
              <a:t>)</a:t>
            </a:r>
          </a:p>
        </p:txBody>
      </p:sp>
      <p:sp>
        <p:nvSpPr>
          <p:cNvPr id="7" name="object 7"/>
          <p:cNvSpPr txBox="1"/>
          <p:nvPr/>
        </p:nvSpPr>
        <p:spPr>
          <a:xfrm>
            <a:off x="524545" y="1345894"/>
            <a:ext cx="1540914" cy="302312"/>
          </a:xfrm>
          <a:prstGeom prst="rect">
            <a:avLst/>
          </a:prstGeom>
        </p:spPr>
        <p:txBody>
          <a:bodyPr vert="horz" wrap="square" lIns="0" tIns="0" rIns="0" bIns="0" rtlCol="0">
            <a:spAutoFit/>
          </a:bodyPr>
          <a:lstStyle/>
          <a:p>
            <a:pPr marL="0" marR="0">
              <a:lnSpc>
                <a:spcPts val="955"/>
              </a:lnSpc>
              <a:spcBef>
                <a:spcPts val="0"/>
              </a:spcBef>
              <a:spcAft>
                <a:spcPts val="0"/>
              </a:spcAft>
            </a:pPr>
            <a:r>
              <a:rPr sz="950" spc="10" dirty="0">
                <a:solidFill>
                  <a:srgbClr val="000000"/>
                </a:solidFill>
                <a:latin typeface="FTMMJM+KaiTi_GB2312"/>
                <a:cs typeface="FTMMJM+KaiTi_GB2312"/>
              </a:rPr>
              <a:t>计算条件概率密度的方法</a:t>
            </a:r>
          </a:p>
        </p:txBody>
      </p:sp>
      <p:sp>
        <p:nvSpPr>
          <p:cNvPr id="8" name="object 8"/>
          <p:cNvSpPr txBox="1"/>
          <p:nvPr/>
        </p:nvSpPr>
        <p:spPr>
          <a:xfrm>
            <a:off x="1407168" y="1509579"/>
            <a:ext cx="1393764" cy="284407"/>
          </a:xfrm>
          <a:prstGeom prst="rect">
            <a:avLst/>
          </a:prstGeom>
        </p:spPr>
        <p:txBody>
          <a:bodyPr vert="horz" wrap="square" lIns="0" tIns="0" rIns="0" bIns="0" rtlCol="0">
            <a:spAutoFit/>
          </a:bodyPr>
          <a:lstStyle/>
          <a:p>
            <a:pPr marL="0" marR="0">
              <a:lnSpc>
                <a:spcPts val="965"/>
              </a:lnSpc>
              <a:spcBef>
                <a:spcPts val="0"/>
              </a:spcBef>
              <a:spcAft>
                <a:spcPts val="0"/>
              </a:spcAft>
            </a:pPr>
            <a:r>
              <a:rPr sz="850" i="1" dirty="0">
                <a:solidFill>
                  <a:srgbClr val="000000"/>
                </a:solidFill>
                <a:latin typeface="QHNACC+TimesNewRomanPS-ItalicMT"/>
                <a:cs typeface="QHNACC+TimesNewRomanPS-ItalicMT"/>
              </a:rPr>
              <a:t>f</a:t>
            </a:r>
            <a:r>
              <a:rPr sz="850" i="1" spc="-34" dirty="0">
                <a:solidFill>
                  <a:srgbClr val="000000"/>
                </a:solidFill>
                <a:latin typeface="QHNACC+TimesNewRomanPS-ItalicMT"/>
                <a:cs typeface="QHNACC+TimesNewRomanPS-ItalicMT"/>
              </a:rPr>
              <a:t> </a:t>
            </a:r>
            <a:r>
              <a:rPr sz="850" spc="69" dirty="0">
                <a:solidFill>
                  <a:srgbClr val="000000"/>
                </a:solidFill>
                <a:latin typeface="PJGUIU+TimesNewRomanPSMT"/>
                <a:cs typeface="PJGUIU+TimesNewRomanPSMT"/>
              </a:rPr>
              <a:t>(</a:t>
            </a:r>
            <a:r>
              <a:rPr sz="850" i="1" spc="96" dirty="0">
                <a:solidFill>
                  <a:srgbClr val="000000"/>
                </a:solidFill>
                <a:latin typeface="QHNACC+TimesNewRomanPS-ItalicMT"/>
                <a:cs typeface="QHNACC+TimesNewRomanPS-ItalicMT"/>
              </a:rPr>
              <a:t>X</a:t>
            </a:r>
            <a:r>
              <a:rPr sz="850" spc="39" dirty="0">
                <a:solidFill>
                  <a:srgbClr val="000000"/>
                </a:solidFill>
                <a:latin typeface="PJGUIU+TimesNewRomanPSMT"/>
                <a:cs typeface="PJGUIU+TimesNewRomanPSMT"/>
              </a:rPr>
              <a:t>,</a:t>
            </a:r>
            <a:r>
              <a:rPr sz="850" i="1" spc="80" dirty="0">
                <a:solidFill>
                  <a:srgbClr val="000000"/>
                </a:solidFill>
                <a:latin typeface="QHNACC+TimesNewRomanPS-ItalicMT"/>
                <a:cs typeface="QHNACC+TimesNewRomanPS-ItalicMT"/>
              </a:rPr>
              <a:t>Y</a:t>
            </a:r>
            <a:r>
              <a:rPr sz="850" dirty="0">
                <a:solidFill>
                  <a:srgbClr val="000000"/>
                </a:solidFill>
                <a:latin typeface="PJGUIU+TimesNewRomanPSMT"/>
                <a:cs typeface="PJGUIU+TimesNewRomanPSMT"/>
              </a:rPr>
              <a:t>)</a:t>
            </a:r>
            <a:r>
              <a:rPr sz="850" spc="783" dirty="0">
                <a:solidFill>
                  <a:srgbClr val="000000"/>
                </a:solidFill>
                <a:latin typeface="PJGUIU+TimesNewRomanPSMT"/>
                <a:cs typeface="PJGUIU+TimesNewRomanPSMT"/>
              </a:rPr>
              <a:t> </a:t>
            </a:r>
            <a:r>
              <a:rPr sz="850" i="1" spc="-30" dirty="0">
                <a:solidFill>
                  <a:srgbClr val="000000"/>
                </a:solidFill>
                <a:latin typeface="QHNACC+TimesNewRomanPS-ItalicMT"/>
                <a:cs typeface="QHNACC+TimesNewRomanPS-ItalicMT"/>
              </a:rPr>
              <a:t>X</a:t>
            </a:r>
            <a:r>
              <a:rPr sz="850" spc="-46" dirty="0">
                <a:solidFill>
                  <a:srgbClr val="000000"/>
                </a:solidFill>
                <a:latin typeface="SimSun"/>
                <a:cs typeface="SimSun"/>
              </a:rPr>
              <a:t>与</a:t>
            </a:r>
            <a:r>
              <a:rPr sz="850" i="1" spc="-45" dirty="0">
                <a:solidFill>
                  <a:srgbClr val="000000"/>
                </a:solidFill>
                <a:latin typeface="QHNACC+TimesNewRomanPS-ItalicMT"/>
                <a:cs typeface="QHNACC+TimesNewRomanPS-ItalicMT"/>
              </a:rPr>
              <a:t>Y</a:t>
            </a:r>
            <a:r>
              <a:rPr sz="850" spc="22" dirty="0">
                <a:solidFill>
                  <a:srgbClr val="000000"/>
                </a:solidFill>
                <a:latin typeface="SimSun"/>
                <a:cs typeface="SimSun"/>
              </a:rPr>
              <a:t>的联合概率</a:t>
            </a:r>
          </a:p>
        </p:txBody>
      </p:sp>
      <p:sp>
        <p:nvSpPr>
          <p:cNvPr id="9" name="object 9"/>
          <p:cNvSpPr txBox="1"/>
          <p:nvPr/>
        </p:nvSpPr>
        <p:spPr>
          <a:xfrm>
            <a:off x="945205" y="1566583"/>
            <a:ext cx="577011" cy="297410"/>
          </a:xfrm>
          <a:prstGeom prst="rect">
            <a:avLst/>
          </a:prstGeom>
        </p:spPr>
        <p:txBody>
          <a:bodyPr vert="horz" wrap="square" lIns="0" tIns="0" rIns="0" bIns="0" rtlCol="0">
            <a:spAutoFit/>
          </a:bodyPr>
          <a:lstStyle/>
          <a:p>
            <a:pPr marL="0" marR="0">
              <a:lnSpc>
                <a:spcPts val="1065"/>
              </a:lnSpc>
              <a:spcBef>
                <a:spcPts val="0"/>
              </a:spcBef>
              <a:spcAft>
                <a:spcPts val="0"/>
              </a:spcAft>
            </a:pPr>
            <a:r>
              <a:rPr sz="850" i="1" dirty="0">
                <a:solidFill>
                  <a:srgbClr val="000000"/>
                </a:solidFill>
                <a:latin typeface="QHNACC+TimesNewRomanPS-ItalicMT"/>
                <a:cs typeface="QHNACC+TimesNewRomanPS-ItalicMT"/>
              </a:rPr>
              <a:t>f</a:t>
            </a:r>
            <a:r>
              <a:rPr sz="850" i="1" spc="-34" dirty="0">
                <a:solidFill>
                  <a:srgbClr val="000000"/>
                </a:solidFill>
                <a:latin typeface="QHNACC+TimesNewRomanPS-ItalicMT"/>
                <a:cs typeface="QHNACC+TimesNewRomanPS-ItalicMT"/>
              </a:rPr>
              <a:t> </a:t>
            </a:r>
            <a:r>
              <a:rPr sz="850" spc="-43" dirty="0">
                <a:solidFill>
                  <a:srgbClr val="000000"/>
                </a:solidFill>
                <a:latin typeface="PJGUIU+TimesNewRomanPSMT"/>
                <a:cs typeface="PJGUIU+TimesNewRomanPSMT"/>
              </a:rPr>
              <a:t>(</a:t>
            </a:r>
            <a:r>
              <a:rPr sz="850" i="1" dirty="0">
                <a:solidFill>
                  <a:srgbClr val="000000"/>
                </a:solidFill>
                <a:latin typeface="QHNACC+TimesNewRomanPS-ItalicMT"/>
                <a:cs typeface="QHNACC+TimesNewRomanPS-ItalicMT"/>
              </a:rPr>
              <a:t>Y </a:t>
            </a:r>
            <a:r>
              <a:rPr sz="850" dirty="0">
                <a:solidFill>
                  <a:srgbClr val="000000"/>
                </a:solidFill>
                <a:latin typeface="PJGUIU+TimesNewRomanPSMT"/>
                <a:cs typeface="PJGUIU+TimesNewRomanPSMT"/>
              </a:rPr>
              <a:t>| </a:t>
            </a:r>
            <a:r>
              <a:rPr sz="850" i="1" spc="109" dirty="0">
                <a:solidFill>
                  <a:srgbClr val="000000"/>
                </a:solidFill>
                <a:latin typeface="QHNACC+TimesNewRomanPS-ItalicMT"/>
                <a:cs typeface="QHNACC+TimesNewRomanPS-ItalicMT"/>
              </a:rPr>
              <a:t>X</a:t>
            </a:r>
            <a:r>
              <a:rPr sz="850" dirty="0">
                <a:solidFill>
                  <a:srgbClr val="000000"/>
                </a:solidFill>
                <a:latin typeface="PJGUIU+TimesNewRomanPSMT"/>
                <a:cs typeface="PJGUIU+TimesNewRomanPSMT"/>
              </a:rPr>
              <a:t>)</a:t>
            </a:r>
            <a:r>
              <a:rPr sz="850" spc="-43" dirty="0">
                <a:solidFill>
                  <a:srgbClr val="000000"/>
                </a:solidFill>
                <a:latin typeface="PJGUIU+TimesNewRomanPSMT"/>
                <a:cs typeface="PJGUIU+TimesNewRomanPSMT"/>
              </a:rPr>
              <a:t> </a:t>
            </a:r>
            <a:r>
              <a:rPr sz="850" dirty="0">
                <a:solidFill>
                  <a:srgbClr val="000000"/>
                </a:solidFill>
                <a:latin typeface="BTCIPT+SymbolMT"/>
                <a:cs typeface="BTCIPT+SymbolMT"/>
              </a:rPr>
              <a:t>=</a:t>
            </a:r>
          </a:p>
        </p:txBody>
      </p:sp>
      <p:sp>
        <p:nvSpPr>
          <p:cNvPr id="10" name="object 10"/>
          <p:cNvSpPr txBox="1"/>
          <p:nvPr/>
        </p:nvSpPr>
        <p:spPr>
          <a:xfrm>
            <a:off x="1750909" y="1566583"/>
            <a:ext cx="222620" cy="297410"/>
          </a:xfrm>
          <a:prstGeom prst="rect">
            <a:avLst/>
          </a:prstGeom>
        </p:spPr>
        <p:txBody>
          <a:bodyPr vert="horz" wrap="square" lIns="0" tIns="0" rIns="0" bIns="0" rtlCol="0">
            <a:spAutoFit/>
          </a:bodyPr>
          <a:lstStyle/>
          <a:p>
            <a:pPr marL="0" marR="0">
              <a:lnSpc>
                <a:spcPts val="1065"/>
              </a:lnSpc>
              <a:spcBef>
                <a:spcPts val="0"/>
              </a:spcBef>
              <a:spcAft>
                <a:spcPts val="0"/>
              </a:spcAft>
            </a:pPr>
            <a:r>
              <a:rPr sz="850" dirty="0">
                <a:solidFill>
                  <a:srgbClr val="000000"/>
                </a:solidFill>
                <a:latin typeface="BTCIPT+SymbolMT"/>
                <a:cs typeface="BTCIPT+SymbolMT"/>
              </a:rPr>
              <a:t>=</a:t>
            </a:r>
          </a:p>
        </p:txBody>
      </p:sp>
      <p:sp>
        <p:nvSpPr>
          <p:cNvPr id="11" name="object 11"/>
          <p:cNvSpPr txBox="1"/>
          <p:nvPr/>
        </p:nvSpPr>
        <p:spPr>
          <a:xfrm>
            <a:off x="1457310" y="1665734"/>
            <a:ext cx="375942" cy="284407"/>
          </a:xfrm>
          <a:prstGeom prst="rect">
            <a:avLst/>
          </a:prstGeom>
        </p:spPr>
        <p:txBody>
          <a:bodyPr vert="horz" wrap="square" lIns="0" tIns="0" rIns="0" bIns="0" rtlCol="0">
            <a:spAutoFit/>
          </a:bodyPr>
          <a:lstStyle/>
          <a:p>
            <a:pPr marL="0" marR="0">
              <a:lnSpc>
                <a:spcPts val="965"/>
              </a:lnSpc>
              <a:spcBef>
                <a:spcPts val="0"/>
              </a:spcBef>
              <a:spcAft>
                <a:spcPts val="0"/>
              </a:spcAft>
            </a:pPr>
            <a:r>
              <a:rPr sz="850" i="1" dirty="0">
                <a:solidFill>
                  <a:srgbClr val="000000"/>
                </a:solidFill>
                <a:latin typeface="QHNACC+TimesNewRomanPS-ItalicMT"/>
                <a:cs typeface="QHNACC+TimesNewRomanPS-ItalicMT"/>
              </a:rPr>
              <a:t>f</a:t>
            </a:r>
            <a:r>
              <a:rPr sz="850" i="1" spc="-33" dirty="0">
                <a:solidFill>
                  <a:srgbClr val="000000"/>
                </a:solidFill>
                <a:latin typeface="QHNACC+TimesNewRomanPS-ItalicMT"/>
                <a:cs typeface="QHNACC+TimesNewRomanPS-ItalicMT"/>
              </a:rPr>
              <a:t> </a:t>
            </a:r>
            <a:r>
              <a:rPr sz="850" spc="69" dirty="0">
                <a:solidFill>
                  <a:srgbClr val="000000"/>
                </a:solidFill>
                <a:latin typeface="PJGUIU+TimesNewRomanPSMT"/>
                <a:cs typeface="PJGUIU+TimesNewRomanPSMT"/>
              </a:rPr>
              <a:t>(</a:t>
            </a:r>
            <a:r>
              <a:rPr sz="850" i="1" spc="109" dirty="0">
                <a:solidFill>
                  <a:srgbClr val="000000"/>
                </a:solidFill>
                <a:latin typeface="QHNACC+TimesNewRomanPS-ItalicMT"/>
                <a:cs typeface="QHNACC+TimesNewRomanPS-ItalicMT"/>
              </a:rPr>
              <a:t>X</a:t>
            </a:r>
            <a:r>
              <a:rPr sz="850" dirty="0">
                <a:solidFill>
                  <a:srgbClr val="000000"/>
                </a:solidFill>
                <a:latin typeface="PJGUIU+TimesNewRomanPSMT"/>
                <a:cs typeface="PJGUIU+TimesNewRomanPSMT"/>
              </a:rPr>
              <a:t>)</a:t>
            </a:r>
          </a:p>
        </p:txBody>
      </p:sp>
      <p:sp>
        <p:nvSpPr>
          <p:cNvPr id="12" name="object 12"/>
          <p:cNvSpPr txBox="1"/>
          <p:nvPr/>
        </p:nvSpPr>
        <p:spPr>
          <a:xfrm>
            <a:off x="1925511" y="1665745"/>
            <a:ext cx="782436" cy="284396"/>
          </a:xfrm>
          <a:prstGeom prst="rect">
            <a:avLst/>
          </a:prstGeom>
        </p:spPr>
        <p:txBody>
          <a:bodyPr vert="horz" wrap="square" lIns="0" tIns="0" rIns="0" bIns="0" rtlCol="0">
            <a:spAutoFit/>
          </a:bodyPr>
          <a:lstStyle/>
          <a:p>
            <a:pPr marL="0" marR="0">
              <a:lnSpc>
                <a:spcPts val="965"/>
              </a:lnSpc>
              <a:spcBef>
                <a:spcPts val="0"/>
              </a:spcBef>
              <a:spcAft>
                <a:spcPts val="0"/>
              </a:spcAft>
            </a:pPr>
            <a:r>
              <a:rPr sz="850" i="1" spc="-30" dirty="0">
                <a:solidFill>
                  <a:srgbClr val="000000"/>
                </a:solidFill>
                <a:latin typeface="QHNACC+TimesNewRomanPS-ItalicMT"/>
                <a:cs typeface="QHNACC+TimesNewRomanPS-ItalicMT"/>
              </a:rPr>
              <a:t>X</a:t>
            </a:r>
            <a:r>
              <a:rPr sz="850" spc="21" dirty="0">
                <a:solidFill>
                  <a:srgbClr val="000000"/>
                </a:solidFill>
                <a:latin typeface="SimSun"/>
                <a:cs typeface="SimSun"/>
              </a:rPr>
              <a:t>的边缘概率</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69933" y="319445"/>
            <a:ext cx="2003906" cy="192360"/>
          </a:xfrm>
          <a:prstGeom prst="rect">
            <a:avLst/>
          </a:prstGeom>
        </p:spPr>
        <p:txBody>
          <a:bodyPr vert="horz" wrap="square" lIns="0" tIns="0" rIns="0" bIns="0" rtlCol="0">
            <a:spAutoFit/>
          </a:bodyPr>
          <a:lstStyle/>
          <a:p>
            <a:pPr marL="0" marR="0">
              <a:lnSpc>
                <a:spcPts val="1500"/>
              </a:lnSpc>
              <a:spcBef>
                <a:spcPts val="0"/>
              </a:spcBef>
              <a:spcAft>
                <a:spcPts val="0"/>
              </a:spcAft>
            </a:pPr>
            <a:r>
              <a:rPr lang="zh-CN" altLang="en-US" sz="1500" dirty="0">
                <a:solidFill>
                  <a:srgbClr val="FF0000"/>
                </a:solidFill>
                <a:latin typeface="KaiTi" panose="02010609060101010101" pitchFamily="49" charset="-122"/>
                <a:ea typeface="KaiTi" panose="02010609060101010101" pitchFamily="49" charset="-122"/>
                <a:cs typeface="SimSun"/>
              </a:rPr>
              <a:t>（</a:t>
            </a:r>
            <a:r>
              <a:rPr lang="en-US" altLang="zh-CN" sz="1500" dirty="0">
                <a:solidFill>
                  <a:srgbClr val="FF0000"/>
                </a:solidFill>
                <a:latin typeface="KaiTi" panose="02010609060101010101" pitchFamily="49" charset="-122"/>
                <a:ea typeface="KaiTi" panose="02010609060101010101" pitchFamily="49" charset="-122"/>
                <a:cs typeface="SimSun"/>
              </a:rPr>
              <a:t>3</a:t>
            </a:r>
            <a:r>
              <a:rPr lang="zh-CN" altLang="en-US" sz="1500" dirty="0">
                <a:solidFill>
                  <a:srgbClr val="FF0000"/>
                </a:solidFill>
                <a:latin typeface="KaiTi" panose="02010609060101010101" pitchFamily="49" charset="-122"/>
                <a:ea typeface="KaiTi" panose="02010609060101010101" pitchFamily="49" charset="-122"/>
                <a:cs typeface="SimSun"/>
              </a:rPr>
              <a:t>）统计独立性</a:t>
            </a:r>
            <a:endParaRPr sz="1500" dirty="0">
              <a:solidFill>
                <a:srgbClr val="FF0000"/>
              </a:solidFill>
              <a:latin typeface="KaiTi" panose="02010609060101010101" pitchFamily="49" charset="-122"/>
              <a:ea typeface="KaiTi" panose="02010609060101010101" pitchFamily="49" charset="-122"/>
              <a:cs typeface="SimSun"/>
            </a:endParaRPr>
          </a:p>
        </p:txBody>
      </p:sp>
      <p:sp>
        <p:nvSpPr>
          <p:cNvPr id="4" name="object 4"/>
          <p:cNvSpPr txBox="1"/>
          <p:nvPr/>
        </p:nvSpPr>
        <p:spPr>
          <a:xfrm>
            <a:off x="780839" y="646728"/>
            <a:ext cx="2246560" cy="166712"/>
          </a:xfrm>
          <a:prstGeom prst="rect">
            <a:avLst/>
          </a:prstGeom>
        </p:spPr>
        <p:txBody>
          <a:bodyPr vert="horz" wrap="square" lIns="0" tIns="0" rIns="0" bIns="0" rtlCol="0">
            <a:spAutoFit/>
          </a:bodyPr>
          <a:lstStyle/>
          <a:p>
            <a:pPr marL="0" marR="0">
              <a:lnSpc>
                <a:spcPts val="1315"/>
              </a:lnSpc>
              <a:spcBef>
                <a:spcPts val="0"/>
              </a:spcBef>
              <a:spcAft>
                <a:spcPts val="0"/>
              </a:spcAft>
            </a:pPr>
            <a:r>
              <a:rPr sz="1100" dirty="0" err="1">
                <a:solidFill>
                  <a:srgbClr val="000000"/>
                </a:solidFill>
                <a:latin typeface="KaiTi" panose="02010609060101010101" pitchFamily="49" charset="-122"/>
                <a:ea typeface="KaiTi" panose="02010609060101010101" pitchFamily="49" charset="-122"/>
                <a:cs typeface="SimSun"/>
              </a:rPr>
              <a:t>事件的独立性的定义</a:t>
            </a:r>
            <a:endParaRPr sz="1100" dirty="0">
              <a:solidFill>
                <a:srgbClr val="000000"/>
              </a:solidFill>
              <a:latin typeface="KaiTi" panose="02010609060101010101" pitchFamily="49" charset="-122"/>
              <a:ea typeface="KaiTi" panose="02010609060101010101" pitchFamily="49" charset="-122"/>
              <a:cs typeface="SimSun"/>
            </a:endParaRPr>
          </a:p>
        </p:txBody>
      </p:sp>
      <p:sp>
        <p:nvSpPr>
          <p:cNvPr id="5" name="object 5"/>
          <p:cNvSpPr txBox="1"/>
          <p:nvPr/>
        </p:nvSpPr>
        <p:spPr>
          <a:xfrm>
            <a:off x="780839" y="829124"/>
            <a:ext cx="2910249" cy="961802"/>
          </a:xfrm>
          <a:prstGeom prst="rect">
            <a:avLst/>
          </a:prstGeom>
        </p:spPr>
        <p:txBody>
          <a:bodyPr vert="horz" wrap="square" lIns="0" tIns="0" rIns="0" bIns="0" rtlCol="0">
            <a:spAutoFit/>
          </a:bodyPr>
          <a:lstStyle/>
          <a:p>
            <a:pPr marL="0" marR="0">
              <a:lnSpc>
                <a:spcPts val="1315"/>
              </a:lnSpc>
              <a:spcBef>
                <a:spcPts val="0"/>
              </a:spcBef>
              <a:spcAft>
                <a:spcPts val="0"/>
              </a:spcAft>
            </a:pPr>
            <a:r>
              <a:rPr sz="650" dirty="0">
                <a:solidFill>
                  <a:srgbClr val="3232CC"/>
                </a:solidFill>
                <a:latin typeface="KaiTi" panose="02010609060101010101" pitchFamily="49" charset="-122"/>
                <a:ea typeface="KaiTi" panose="02010609060101010101" pitchFamily="49" charset="-122"/>
                <a:cs typeface="IOTCPM+Wingdings-Regular"/>
              </a:rPr>
              <a:t></a:t>
            </a:r>
            <a:r>
              <a:rPr sz="650" spc="273" dirty="0">
                <a:solidFill>
                  <a:srgbClr val="3232CC"/>
                </a:solidFill>
                <a:latin typeface="KaiTi" panose="02010609060101010101" pitchFamily="49" charset="-122"/>
                <a:ea typeface="KaiTi" panose="02010609060101010101" pitchFamily="49" charset="-122"/>
                <a:cs typeface="Times New Roman"/>
              </a:rPr>
              <a:t> </a:t>
            </a:r>
            <a:r>
              <a:rPr sz="1100" dirty="0">
                <a:solidFill>
                  <a:srgbClr val="000000"/>
                </a:solidFill>
                <a:latin typeface="KaiTi" panose="02010609060101010101" pitchFamily="49" charset="-122"/>
                <a:ea typeface="KaiTi" panose="02010609060101010101" pitchFamily="49" charset="-122"/>
                <a:cs typeface="SimSun"/>
              </a:rPr>
              <a:t>如果事件</a:t>
            </a:r>
            <a:r>
              <a:rPr sz="1100" b="1" dirty="0">
                <a:solidFill>
                  <a:srgbClr val="000000"/>
                </a:solidFill>
                <a:latin typeface="KaiTi" panose="02010609060101010101" pitchFamily="49" charset="-122"/>
                <a:ea typeface="KaiTi" panose="02010609060101010101" pitchFamily="49" charset="-122"/>
                <a:cs typeface="Tahoma"/>
              </a:rPr>
              <a:t>A</a:t>
            </a:r>
            <a:r>
              <a:rPr sz="1100" dirty="0">
                <a:solidFill>
                  <a:srgbClr val="FF0000"/>
                </a:solidFill>
                <a:latin typeface="KaiTi" panose="02010609060101010101" pitchFamily="49" charset="-122"/>
                <a:ea typeface="KaiTi" panose="02010609060101010101" pitchFamily="49" charset="-122"/>
                <a:cs typeface="SimSun"/>
              </a:rPr>
              <a:t>发生的可能性</a:t>
            </a:r>
            <a:r>
              <a:rPr sz="1100" dirty="0">
                <a:solidFill>
                  <a:srgbClr val="000000"/>
                </a:solidFill>
                <a:latin typeface="KaiTi" panose="02010609060101010101" pitchFamily="49" charset="-122"/>
                <a:ea typeface="KaiTi" panose="02010609060101010101" pitchFamily="49" charset="-122"/>
                <a:cs typeface="SimSun"/>
              </a:rPr>
              <a:t>不受事件</a:t>
            </a:r>
            <a:r>
              <a:rPr sz="1100" b="1" dirty="0">
                <a:solidFill>
                  <a:srgbClr val="000000"/>
                </a:solidFill>
                <a:latin typeface="KaiTi" panose="02010609060101010101" pitchFamily="49" charset="-122"/>
                <a:ea typeface="KaiTi" panose="02010609060101010101" pitchFamily="49" charset="-122"/>
                <a:cs typeface="Tahoma"/>
              </a:rPr>
              <a:t>B</a:t>
            </a:r>
            <a:r>
              <a:rPr sz="1100" dirty="0">
                <a:solidFill>
                  <a:srgbClr val="000000"/>
                </a:solidFill>
                <a:latin typeface="KaiTi" panose="02010609060101010101" pitchFamily="49" charset="-122"/>
                <a:ea typeface="KaiTi" panose="02010609060101010101" pitchFamily="49" charset="-122"/>
                <a:cs typeface="SimSun"/>
              </a:rPr>
              <a:t>发生</a:t>
            </a:r>
          </a:p>
          <a:p>
            <a:pPr marL="116840" marR="0">
              <a:lnSpc>
                <a:spcPts val="1175"/>
              </a:lnSpc>
              <a:spcBef>
                <a:spcPts val="0"/>
              </a:spcBef>
              <a:spcAft>
                <a:spcPts val="0"/>
              </a:spcAft>
            </a:pPr>
            <a:r>
              <a:rPr sz="1100" dirty="0">
                <a:solidFill>
                  <a:srgbClr val="000000"/>
                </a:solidFill>
                <a:latin typeface="KaiTi" panose="02010609060101010101" pitchFamily="49" charset="-122"/>
                <a:ea typeface="KaiTi" panose="02010609060101010101" pitchFamily="49" charset="-122"/>
                <a:cs typeface="SimSun"/>
              </a:rPr>
              <a:t>与否的的影响，即</a:t>
            </a:r>
            <a:r>
              <a:rPr sz="1100" b="1" dirty="0">
                <a:solidFill>
                  <a:srgbClr val="000000"/>
                </a:solidFill>
                <a:latin typeface="KaiTi" panose="02010609060101010101" pitchFamily="49" charset="-122"/>
                <a:ea typeface="KaiTi" panose="02010609060101010101" pitchFamily="49" charset="-122"/>
                <a:cs typeface="Tahoma"/>
              </a:rPr>
              <a:t>P(A</a:t>
            </a:r>
            <a:r>
              <a:rPr sz="1100" dirty="0">
                <a:solidFill>
                  <a:srgbClr val="000000"/>
                </a:solidFill>
                <a:latin typeface="KaiTi" panose="02010609060101010101" pitchFamily="49" charset="-122"/>
                <a:ea typeface="KaiTi" panose="02010609060101010101" pitchFamily="49" charset="-122"/>
                <a:cs typeface="SimSun"/>
              </a:rPr>
              <a:t>｜</a:t>
            </a:r>
            <a:r>
              <a:rPr sz="1100" b="1" dirty="0">
                <a:solidFill>
                  <a:srgbClr val="000000"/>
                </a:solidFill>
                <a:latin typeface="KaiTi" panose="02010609060101010101" pitchFamily="49" charset="-122"/>
                <a:ea typeface="KaiTi" panose="02010609060101010101" pitchFamily="49" charset="-122"/>
                <a:cs typeface="Tahoma"/>
              </a:rPr>
              <a:t>B)=P(A)</a:t>
            </a:r>
            <a:r>
              <a:rPr sz="1100" dirty="0">
                <a:solidFill>
                  <a:srgbClr val="000000"/>
                </a:solidFill>
                <a:latin typeface="KaiTi" panose="02010609060101010101" pitchFamily="49" charset="-122"/>
                <a:ea typeface="KaiTi" panose="02010609060101010101" pitchFamily="49" charset="-122"/>
                <a:cs typeface="SimSun"/>
              </a:rPr>
              <a:t>，则</a:t>
            </a:r>
          </a:p>
          <a:p>
            <a:pPr marL="116840" marR="0">
              <a:lnSpc>
                <a:spcPts val="1175"/>
              </a:lnSpc>
              <a:spcBef>
                <a:spcPts val="0"/>
              </a:spcBef>
              <a:spcAft>
                <a:spcPts val="0"/>
              </a:spcAft>
            </a:pPr>
            <a:r>
              <a:rPr sz="1100" dirty="0">
                <a:solidFill>
                  <a:srgbClr val="000000"/>
                </a:solidFill>
                <a:latin typeface="KaiTi" panose="02010609060101010101" pitchFamily="49" charset="-122"/>
                <a:ea typeface="KaiTi" panose="02010609060101010101" pitchFamily="49" charset="-122"/>
                <a:cs typeface="SimSun"/>
              </a:rPr>
              <a:t>称事件</a:t>
            </a:r>
            <a:r>
              <a:rPr sz="1100" b="1" dirty="0">
                <a:solidFill>
                  <a:srgbClr val="000000"/>
                </a:solidFill>
                <a:latin typeface="KaiTi" panose="02010609060101010101" pitchFamily="49" charset="-122"/>
                <a:ea typeface="KaiTi" panose="02010609060101010101" pitchFamily="49" charset="-122"/>
                <a:cs typeface="Tahoma"/>
              </a:rPr>
              <a:t>A</a:t>
            </a:r>
            <a:r>
              <a:rPr sz="1100" dirty="0">
                <a:solidFill>
                  <a:srgbClr val="000000"/>
                </a:solidFill>
                <a:latin typeface="KaiTi" panose="02010609060101010101" pitchFamily="49" charset="-122"/>
                <a:ea typeface="KaiTi" panose="02010609060101010101" pitchFamily="49" charset="-122"/>
                <a:cs typeface="SimSun"/>
              </a:rPr>
              <a:t>对于事件</a:t>
            </a:r>
            <a:r>
              <a:rPr sz="1100" b="1" dirty="0">
                <a:solidFill>
                  <a:srgbClr val="000000"/>
                </a:solidFill>
                <a:latin typeface="KaiTi" panose="02010609060101010101" pitchFamily="49" charset="-122"/>
                <a:ea typeface="KaiTi" panose="02010609060101010101" pitchFamily="49" charset="-122"/>
                <a:cs typeface="Tahoma"/>
              </a:rPr>
              <a:t>B</a:t>
            </a:r>
            <a:r>
              <a:rPr sz="1100" dirty="0">
                <a:solidFill>
                  <a:srgbClr val="000000"/>
                </a:solidFill>
                <a:latin typeface="KaiTi" panose="02010609060101010101" pitchFamily="49" charset="-122"/>
                <a:ea typeface="KaiTi" panose="02010609060101010101" pitchFamily="49" charset="-122"/>
                <a:cs typeface="SimSun"/>
              </a:rPr>
              <a:t>独立。</a:t>
            </a:r>
          </a:p>
          <a:p>
            <a:pPr marL="0" marR="0">
              <a:lnSpc>
                <a:spcPts val="1315"/>
              </a:lnSpc>
              <a:spcBef>
                <a:spcPts val="120"/>
              </a:spcBef>
              <a:spcAft>
                <a:spcPts val="0"/>
              </a:spcAft>
            </a:pPr>
            <a:r>
              <a:rPr sz="650" dirty="0">
                <a:solidFill>
                  <a:srgbClr val="3232CC"/>
                </a:solidFill>
                <a:latin typeface="KaiTi" panose="02010609060101010101" pitchFamily="49" charset="-122"/>
                <a:ea typeface="KaiTi" panose="02010609060101010101" pitchFamily="49" charset="-122"/>
                <a:cs typeface="IOTCPM+Wingdings-Regular"/>
              </a:rPr>
              <a:t></a:t>
            </a:r>
            <a:r>
              <a:rPr sz="650" spc="273" dirty="0">
                <a:solidFill>
                  <a:srgbClr val="3232CC"/>
                </a:solidFill>
                <a:latin typeface="KaiTi" panose="02010609060101010101" pitchFamily="49" charset="-122"/>
                <a:ea typeface="KaiTi" panose="02010609060101010101" pitchFamily="49" charset="-122"/>
                <a:cs typeface="Times New Roman"/>
              </a:rPr>
              <a:t> </a:t>
            </a:r>
            <a:r>
              <a:rPr sz="1100" dirty="0">
                <a:solidFill>
                  <a:srgbClr val="000000"/>
                </a:solidFill>
                <a:latin typeface="KaiTi" panose="02010609060101010101" pitchFamily="49" charset="-122"/>
                <a:ea typeface="KaiTi" panose="02010609060101010101" pitchFamily="49" charset="-122"/>
                <a:cs typeface="SimSun"/>
              </a:rPr>
              <a:t>显然，若事件</a:t>
            </a:r>
            <a:r>
              <a:rPr sz="1100" b="1" dirty="0">
                <a:solidFill>
                  <a:srgbClr val="000000"/>
                </a:solidFill>
                <a:latin typeface="KaiTi" panose="02010609060101010101" pitchFamily="49" charset="-122"/>
                <a:ea typeface="KaiTi" panose="02010609060101010101" pitchFamily="49" charset="-122"/>
                <a:cs typeface="Tahoma"/>
              </a:rPr>
              <a:t>A</a:t>
            </a:r>
            <a:r>
              <a:rPr sz="1100" dirty="0">
                <a:solidFill>
                  <a:srgbClr val="000000"/>
                </a:solidFill>
                <a:latin typeface="KaiTi" panose="02010609060101010101" pitchFamily="49" charset="-122"/>
                <a:ea typeface="KaiTi" panose="02010609060101010101" pitchFamily="49" charset="-122"/>
                <a:cs typeface="SimSun"/>
              </a:rPr>
              <a:t>对于事件</a:t>
            </a:r>
            <a:r>
              <a:rPr sz="1100" b="1" dirty="0">
                <a:solidFill>
                  <a:srgbClr val="000000"/>
                </a:solidFill>
                <a:latin typeface="KaiTi" panose="02010609060101010101" pitchFamily="49" charset="-122"/>
                <a:ea typeface="KaiTi" panose="02010609060101010101" pitchFamily="49" charset="-122"/>
                <a:cs typeface="Tahoma"/>
              </a:rPr>
              <a:t>B</a:t>
            </a:r>
            <a:r>
              <a:rPr sz="1100" dirty="0">
                <a:solidFill>
                  <a:srgbClr val="000000"/>
                </a:solidFill>
                <a:latin typeface="KaiTi" panose="02010609060101010101" pitchFamily="49" charset="-122"/>
                <a:ea typeface="KaiTi" panose="02010609060101010101" pitchFamily="49" charset="-122"/>
                <a:cs typeface="SimSun"/>
              </a:rPr>
              <a:t>独立，事件</a:t>
            </a:r>
            <a:r>
              <a:rPr sz="1100" b="1" dirty="0">
                <a:solidFill>
                  <a:srgbClr val="000000"/>
                </a:solidFill>
                <a:latin typeface="KaiTi" panose="02010609060101010101" pitchFamily="49" charset="-122"/>
                <a:ea typeface="KaiTi" panose="02010609060101010101" pitchFamily="49" charset="-122"/>
                <a:cs typeface="Tahoma"/>
              </a:rPr>
              <a:t>B</a:t>
            </a:r>
          </a:p>
          <a:p>
            <a:pPr marL="116840" marR="0">
              <a:lnSpc>
                <a:spcPts val="1175"/>
              </a:lnSpc>
              <a:spcBef>
                <a:spcPts val="0"/>
              </a:spcBef>
              <a:spcAft>
                <a:spcPts val="0"/>
              </a:spcAft>
            </a:pPr>
            <a:r>
              <a:rPr sz="1100" dirty="0">
                <a:solidFill>
                  <a:srgbClr val="000000"/>
                </a:solidFill>
                <a:latin typeface="KaiTi" panose="02010609060101010101" pitchFamily="49" charset="-122"/>
                <a:ea typeface="KaiTi" panose="02010609060101010101" pitchFamily="49" charset="-122"/>
                <a:cs typeface="SimSun"/>
              </a:rPr>
              <a:t>对于事件</a:t>
            </a:r>
            <a:r>
              <a:rPr sz="1100" b="1" dirty="0">
                <a:solidFill>
                  <a:srgbClr val="000000"/>
                </a:solidFill>
                <a:latin typeface="KaiTi" panose="02010609060101010101" pitchFamily="49" charset="-122"/>
                <a:ea typeface="KaiTi" panose="02010609060101010101" pitchFamily="49" charset="-122"/>
                <a:cs typeface="Tahoma"/>
              </a:rPr>
              <a:t>A</a:t>
            </a:r>
            <a:r>
              <a:rPr sz="1100" dirty="0">
                <a:solidFill>
                  <a:srgbClr val="000000"/>
                </a:solidFill>
                <a:latin typeface="KaiTi" panose="02010609060101010101" pitchFamily="49" charset="-122"/>
                <a:ea typeface="KaiTi" panose="02010609060101010101" pitchFamily="49" charset="-122"/>
                <a:cs typeface="SimSun"/>
              </a:rPr>
              <a:t>也一定独立，</a:t>
            </a:r>
            <a:r>
              <a:rPr sz="1100" dirty="0">
                <a:solidFill>
                  <a:srgbClr val="FF0000"/>
                </a:solidFill>
                <a:latin typeface="KaiTi" panose="02010609060101010101" pitchFamily="49" charset="-122"/>
                <a:ea typeface="KaiTi" panose="02010609060101010101" pitchFamily="49" charset="-122"/>
                <a:cs typeface="SimSun"/>
              </a:rPr>
              <a:t>我们称事件</a:t>
            </a:r>
            <a:r>
              <a:rPr sz="1100" b="1" dirty="0">
                <a:solidFill>
                  <a:srgbClr val="FF0000"/>
                </a:solidFill>
                <a:latin typeface="KaiTi" panose="02010609060101010101" pitchFamily="49" charset="-122"/>
                <a:ea typeface="KaiTi" panose="02010609060101010101" pitchFamily="49" charset="-122"/>
                <a:cs typeface="Tahoma"/>
              </a:rPr>
              <a:t>A</a:t>
            </a:r>
            <a:r>
              <a:rPr sz="1100" dirty="0">
                <a:solidFill>
                  <a:srgbClr val="FF0000"/>
                </a:solidFill>
                <a:latin typeface="KaiTi" panose="02010609060101010101" pitchFamily="49" charset="-122"/>
                <a:ea typeface="KaiTi" panose="02010609060101010101" pitchFamily="49" charset="-122"/>
                <a:cs typeface="SimSun"/>
              </a:rPr>
              <a:t>与</a:t>
            </a:r>
          </a:p>
          <a:p>
            <a:pPr marL="116840" marR="0">
              <a:lnSpc>
                <a:spcPts val="1175"/>
              </a:lnSpc>
              <a:spcBef>
                <a:spcPts val="0"/>
              </a:spcBef>
              <a:spcAft>
                <a:spcPts val="0"/>
              </a:spcAft>
            </a:pPr>
            <a:r>
              <a:rPr sz="1100" dirty="0">
                <a:solidFill>
                  <a:srgbClr val="FF0000"/>
                </a:solidFill>
                <a:latin typeface="KaiTi" panose="02010609060101010101" pitchFamily="49" charset="-122"/>
                <a:ea typeface="KaiTi" panose="02010609060101010101" pitchFamily="49" charset="-122"/>
                <a:cs typeface="SimSun"/>
              </a:rPr>
              <a:t>事件</a:t>
            </a:r>
            <a:r>
              <a:rPr sz="1100" b="1" dirty="0">
                <a:solidFill>
                  <a:srgbClr val="FF0000"/>
                </a:solidFill>
                <a:latin typeface="KaiTi" panose="02010609060101010101" pitchFamily="49" charset="-122"/>
                <a:ea typeface="KaiTi" panose="02010609060101010101" pitchFamily="49" charset="-122"/>
                <a:cs typeface="Tahoma"/>
              </a:rPr>
              <a:t>B</a:t>
            </a:r>
            <a:r>
              <a:rPr sz="1100" dirty="0">
                <a:solidFill>
                  <a:srgbClr val="FF0000"/>
                </a:solidFill>
                <a:latin typeface="KaiTi" panose="02010609060101010101" pitchFamily="49" charset="-122"/>
                <a:ea typeface="KaiTi" panose="02010609060101010101" pitchFamily="49" charset="-122"/>
                <a:cs typeface="SimSun"/>
              </a:rPr>
              <a:t>相互独立。</a:t>
            </a:r>
          </a:p>
        </p:txBody>
      </p:sp>
      <p:sp>
        <p:nvSpPr>
          <p:cNvPr id="6" name="object 6"/>
          <p:cNvSpPr txBox="1"/>
          <p:nvPr/>
        </p:nvSpPr>
        <p:spPr>
          <a:xfrm>
            <a:off x="780839" y="1791505"/>
            <a:ext cx="2270767" cy="166712"/>
          </a:xfrm>
          <a:prstGeom prst="rect">
            <a:avLst/>
          </a:prstGeom>
        </p:spPr>
        <p:txBody>
          <a:bodyPr vert="horz" wrap="square" lIns="0" tIns="0" rIns="0" bIns="0" rtlCol="0">
            <a:spAutoFit/>
          </a:bodyPr>
          <a:lstStyle/>
          <a:p>
            <a:pPr marL="0" marR="0">
              <a:lnSpc>
                <a:spcPts val="1315"/>
              </a:lnSpc>
              <a:spcBef>
                <a:spcPts val="0"/>
              </a:spcBef>
              <a:spcAft>
                <a:spcPts val="0"/>
              </a:spcAft>
            </a:pPr>
            <a:r>
              <a:rPr sz="650" dirty="0">
                <a:solidFill>
                  <a:srgbClr val="3232CC"/>
                </a:solidFill>
                <a:latin typeface="KaiTi" panose="02010609060101010101" pitchFamily="49" charset="-122"/>
                <a:ea typeface="KaiTi" panose="02010609060101010101" pitchFamily="49" charset="-122"/>
                <a:cs typeface="IOTCPM+Wingdings-Regular"/>
              </a:rPr>
              <a:t></a:t>
            </a:r>
            <a:r>
              <a:rPr sz="650" spc="273" dirty="0">
                <a:solidFill>
                  <a:srgbClr val="3232CC"/>
                </a:solidFill>
                <a:latin typeface="KaiTi" panose="02010609060101010101" pitchFamily="49" charset="-122"/>
                <a:ea typeface="KaiTi" panose="02010609060101010101" pitchFamily="49" charset="-122"/>
                <a:cs typeface="Times New Roman"/>
              </a:rPr>
              <a:t> </a:t>
            </a:r>
            <a:r>
              <a:rPr sz="1100" b="1" dirty="0">
                <a:solidFill>
                  <a:srgbClr val="000000"/>
                </a:solidFill>
                <a:latin typeface="KaiTi" panose="02010609060101010101" pitchFamily="49" charset="-122"/>
                <a:ea typeface="KaiTi" panose="02010609060101010101" pitchFamily="49" charset="-122"/>
                <a:cs typeface="Tahoma"/>
              </a:rPr>
              <a:t>A</a:t>
            </a:r>
            <a:r>
              <a:rPr sz="1100" dirty="0">
                <a:solidFill>
                  <a:srgbClr val="000000"/>
                </a:solidFill>
                <a:latin typeface="KaiTi" panose="02010609060101010101" pitchFamily="49" charset="-122"/>
                <a:ea typeface="KaiTi" panose="02010609060101010101" pitchFamily="49" charset="-122"/>
                <a:cs typeface="SimSun"/>
              </a:rPr>
              <a:t>与</a:t>
            </a:r>
            <a:r>
              <a:rPr sz="1100" b="1" dirty="0">
                <a:solidFill>
                  <a:srgbClr val="000000"/>
                </a:solidFill>
                <a:latin typeface="KaiTi" panose="02010609060101010101" pitchFamily="49" charset="-122"/>
                <a:ea typeface="KaiTi" panose="02010609060101010101" pitchFamily="49" charset="-122"/>
                <a:cs typeface="Tahoma"/>
              </a:rPr>
              <a:t>B</a:t>
            </a:r>
            <a:r>
              <a:rPr sz="1100" dirty="0">
                <a:solidFill>
                  <a:srgbClr val="000000"/>
                </a:solidFill>
                <a:latin typeface="KaiTi" panose="02010609060101010101" pitchFamily="49" charset="-122"/>
                <a:ea typeface="KaiTi" panose="02010609060101010101" pitchFamily="49" charset="-122"/>
                <a:cs typeface="SimSun"/>
              </a:rPr>
              <a:t>独立的充分必要条件是：</a:t>
            </a:r>
          </a:p>
        </p:txBody>
      </p:sp>
      <p:sp>
        <p:nvSpPr>
          <p:cNvPr id="7" name="object 7"/>
          <p:cNvSpPr txBox="1"/>
          <p:nvPr/>
        </p:nvSpPr>
        <p:spPr>
          <a:xfrm>
            <a:off x="780839" y="2038413"/>
            <a:ext cx="185315" cy="215237"/>
          </a:xfrm>
          <a:prstGeom prst="rect">
            <a:avLst/>
          </a:prstGeom>
        </p:spPr>
        <p:txBody>
          <a:bodyPr vert="horz" wrap="square" lIns="0" tIns="0" rIns="0" bIns="0" rtlCol="0">
            <a:spAutoFit/>
          </a:bodyPr>
          <a:lstStyle/>
          <a:p>
            <a:pPr marL="0" marR="0">
              <a:lnSpc>
                <a:spcPts val="720"/>
              </a:lnSpc>
              <a:spcBef>
                <a:spcPts val="0"/>
              </a:spcBef>
              <a:spcAft>
                <a:spcPts val="0"/>
              </a:spcAft>
            </a:pPr>
            <a:r>
              <a:rPr sz="650" dirty="0">
                <a:solidFill>
                  <a:srgbClr val="3232CC"/>
                </a:solidFill>
                <a:latin typeface="IOTCPM+Wingdings-Regular"/>
                <a:cs typeface="IOTCPM+Wingdings-Regular"/>
              </a:rPr>
              <a:t></a:t>
            </a:r>
          </a:p>
        </p:txBody>
      </p:sp>
      <mc:AlternateContent xmlns:mc="http://schemas.openxmlformats.org/markup-compatibility/2006" xmlns:a14="http://schemas.microsoft.com/office/drawing/2010/main">
        <mc:Choice Requires="a14">
          <p:sp>
            <p:nvSpPr>
              <p:cNvPr id="8" name="object 8"/>
              <p:cNvSpPr txBox="1"/>
              <p:nvPr/>
            </p:nvSpPr>
            <p:spPr>
              <a:xfrm>
                <a:off x="1425718" y="1973899"/>
                <a:ext cx="1840600" cy="166712"/>
              </a:xfrm>
              <a:prstGeom prst="rect">
                <a:avLst/>
              </a:prstGeom>
            </p:spPr>
            <p:txBody>
              <a:bodyPr vert="horz" wrap="square" lIns="0" tIns="0" rIns="0" bIns="0" rtlCol="0">
                <a:spAutoFit/>
              </a:bodyPr>
              <a:lstStyle/>
              <a:p>
                <a:pPr marL="0" marR="0">
                  <a:lnSpc>
                    <a:spcPts val="1315"/>
                  </a:lnSpc>
                  <a:spcBef>
                    <a:spcPts val="0"/>
                  </a:spcBef>
                  <a:spcAft>
                    <a:spcPts val="0"/>
                  </a:spcAft>
                </a:pPr>
                <a14:m>
                  <m:oMath xmlns:m="http://schemas.openxmlformats.org/officeDocument/2006/math">
                    <m:r>
                      <a:rPr lang="zh-CN" altLang="en-US" sz="1100" b="1" i="1" dirty="0" smtClean="0">
                        <a:solidFill>
                          <a:srgbClr val="000000"/>
                        </a:solidFill>
                        <a:latin typeface="Cambria Math" panose="02040503050406030204" pitchFamily="18" charset="0"/>
                        <a:cs typeface="Tahoma"/>
                      </a:rPr>
                      <m:t>𝑷</m:t>
                    </m:r>
                    <m:r>
                      <a:rPr lang="zh-CN" altLang="en-US" sz="1100" i="1" dirty="0">
                        <a:solidFill>
                          <a:srgbClr val="000000"/>
                        </a:solidFill>
                        <a:latin typeface="Cambria Math" panose="02040503050406030204" pitchFamily="18" charset="0"/>
                        <a:cs typeface="SimSun"/>
                      </a:rPr>
                      <m:t>（</m:t>
                    </m:r>
                    <m:r>
                      <a:rPr lang="zh-CN" altLang="en-US" sz="1100" b="1" i="1" dirty="0">
                        <a:solidFill>
                          <a:srgbClr val="000000"/>
                        </a:solidFill>
                        <a:latin typeface="Cambria Math" panose="02040503050406030204" pitchFamily="18" charset="0"/>
                        <a:cs typeface="Tahoma"/>
                      </a:rPr>
                      <m:t>𝑨𝑩</m:t>
                    </m:r>
                    <m:r>
                      <a:rPr lang="zh-CN" altLang="en-US" sz="1100" i="1" dirty="0">
                        <a:solidFill>
                          <a:srgbClr val="000000"/>
                        </a:solidFill>
                        <a:latin typeface="Cambria Math" panose="02040503050406030204" pitchFamily="18" charset="0"/>
                        <a:cs typeface="SimSun"/>
                      </a:rPr>
                      <m:t>）</m:t>
                    </m:r>
                    <m:r>
                      <a:rPr lang="en-US" altLang="zh-CN" sz="1100" b="1" i="1" dirty="0">
                        <a:solidFill>
                          <a:srgbClr val="000000"/>
                        </a:solidFill>
                        <a:latin typeface="Cambria Math" panose="02040503050406030204" pitchFamily="18" charset="0"/>
                        <a:cs typeface="Tahoma"/>
                      </a:rPr>
                      <m:t>=</m:t>
                    </m:r>
                    <m:r>
                      <a:rPr lang="en-US" altLang="zh-CN" sz="1100" b="1" i="1" dirty="0">
                        <a:solidFill>
                          <a:srgbClr val="000000"/>
                        </a:solidFill>
                        <a:latin typeface="Cambria Math" panose="02040503050406030204" pitchFamily="18" charset="0"/>
                        <a:cs typeface="Tahoma"/>
                      </a:rPr>
                      <m:t>𝑷</m:t>
                    </m:r>
                    <m:r>
                      <a:rPr lang="zh-CN" altLang="en-US" sz="1100" i="1" dirty="0">
                        <a:solidFill>
                          <a:srgbClr val="000000"/>
                        </a:solidFill>
                        <a:latin typeface="Cambria Math" panose="02040503050406030204" pitchFamily="18" charset="0"/>
                        <a:cs typeface="SimSun"/>
                      </a:rPr>
                      <m:t>（</m:t>
                    </m:r>
                    <m:r>
                      <a:rPr lang="zh-CN" altLang="en-US" sz="1100" b="1" i="1" dirty="0">
                        <a:solidFill>
                          <a:srgbClr val="000000"/>
                        </a:solidFill>
                        <a:latin typeface="Cambria Math" panose="02040503050406030204" pitchFamily="18" charset="0"/>
                        <a:cs typeface="Tahoma"/>
                      </a:rPr>
                      <m:t>𝑨</m:t>
                    </m:r>
                    <m:r>
                      <a:rPr lang="zh-CN" altLang="en-US" sz="1100" i="1" dirty="0">
                        <a:solidFill>
                          <a:srgbClr val="000000"/>
                        </a:solidFill>
                        <a:latin typeface="Cambria Math" panose="02040503050406030204" pitchFamily="18" charset="0"/>
                        <a:cs typeface="SimSun"/>
                      </a:rPr>
                      <m:t>）</m:t>
                    </m:r>
                    <m:r>
                      <a:rPr lang="zh-CN" altLang="en-US" sz="1100" b="1" i="1" dirty="0">
                        <a:solidFill>
                          <a:srgbClr val="000000"/>
                        </a:solidFill>
                        <a:latin typeface="Cambria Math" panose="02040503050406030204" pitchFamily="18" charset="0"/>
                        <a:cs typeface="Tahoma"/>
                      </a:rPr>
                      <m:t>𝑷</m:t>
                    </m:r>
                    <m:r>
                      <a:rPr lang="zh-CN" altLang="en-US" sz="1100" i="1" dirty="0">
                        <a:solidFill>
                          <a:srgbClr val="000000"/>
                        </a:solidFill>
                        <a:latin typeface="Cambria Math" panose="02040503050406030204" pitchFamily="18" charset="0"/>
                        <a:cs typeface="SimSun"/>
                      </a:rPr>
                      <m:t>（</m:t>
                    </m:r>
                    <m:r>
                      <a:rPr lang="zh-CN" altLang="en-US" sz="1100" b="1" i="1" dirty="0">
                        <a:solidFill>
                          <a:srgbClr val="000000"/>
                        </a:solidFill>
                        <a:latin typeface="Cambria Math" panose="02040503050406030204" pitchFamily="18" charset="0"/>
                        <a:cs typeface="Tahoma"/>
                      </a:rPr>
                      <m:t>𝑩</m:t>
                    </m:r>
                  </m:oMath>
                </a14:m>
                <a:r>
                  <a:rPr sz="1100" dirty="0">
                    <a:solidFill>
                      <a:srgbClr val="000000"/>
                    </a:solidFill>
                    <a:latin typeface="SimSun"/>
                    <a:cs typeface="SimSun"/>
                  </a:rPr>
                  <a:t>）</a:t>
                </a:r>
              </a:p>
            </p:txBody>
          </p:sp>
        </mc:Choice>
        <mc:Fallback xmlns="">
          <p:sp>
            <p:nvSpPr>
              <p:cNvPr id="8" name="object 8"/>
              <p:cNvSpPr txBox="1">
                <a:spLocks noRot="1" noChangeAspect="1" noMove="1" noResize="1" noEditPoints="1" noAdjustHandles="1" noChangeArrowheads="1" noChangeShapeType="1" noTextEdit="1"/>
              </p:cNvSpPr>
              <p:nvPr/>
            </p:nvSpPr>
            <p:spPr>
              <a:xfrm>
                <a:off x="1425718" y="1973899"/>
                <a:ext cx="1840600" cy="166712"/>
              </a:xfrm>
              <a:prstGeom prst="rect">
                <a:avLst/>
              </a:prstGeom>
              <a:blipFill>
                <a:blip r:embed="rId2"/>
                <a:stretch>
                  <a:fillRect l="-2740" t="-21429" b="-50000"/>
                </a:stretch>
              </a:blipFill>
            </p:spPr>
            <p:txBody>
              <a:bodyPr/>
              <a:lstStyle/>
              <a:p>
                <a:r>
                  <a:rPr lang="zh-CN" altLang="en-US">
                    <a:noFill/>
                  </a:rPr>
                  <a:t> </a:t>
                </a:r>
              </a:p>
            </p:txBody>
          </p:sp>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1C3433B-443F-8A42-A6AA-5EE16E8D8F55}"/>
              </a:ext>
            </a:extLst>
          </p:cNvPr>
          <p:cNvSpPr>
            <a:spLocks noGrp="1"/>
          </p:cNvSpPr>
          <p:nvPr>
            <p:ph type="title"/>
          </p:nvPr>
        </p:nvSpPr>
        <p:spPr/>
        <p:txBody>
          <a:bodyPr/>
          <a:lstStyle/>
          <a:p>
            <a:r>
              <a:rPr lang="zh-CN" altLang="en-US" sz="1400" spc="10" dirty="0">
                <a:latin typeface="KaiTi" panose="02010609060101010101" pitchFamily="49" charset="-122"/>
                <a:ea typeface="KaiTi" panose="02010609060101010101" pitchFamily="49" charset="-122"/>
                <a:cs typeface="SimHei"/>
              </a:rPr>
              <a:t>第一节 统计学回顾：</a:t>
            </a:r>
            <a:r>
              <a:rPr lang="zh-CN" altLang="en-US" sz="1400" spc="488" dirty="0">
                <a:latin typeface="KaiTi" panose="02010609060101010101" pitchFamily="49" charset="-122"/>
                <a:ea typeface="KaiTi" panose="02010609060101010101" pitchFamily="49" charset="-122"/>
                <a:cs typeface="SimHei"/>
              </a:rPr>
              <a:t>概率和概率分布</a:t>
            </a:r>
            <a:br>
              <a:rPr lang="en-US" altLang="zh-CN" sz="1400" spc="488" dirty="0">
                <a:latin typeface="KaiTi" panose="02010609060101010101" pitchFamily="49" charset="-122"/>
                <a:ea typeface="KaiTi" panose="02010609060101010101" pitchFamily="49" charset="-122"/>
                <a:cs typeface="SimHei"/>
              </a:rPr>
            </a:br>
            <a:endParaRPr lang="zh-CN" altLang="en-US" dirty="0"/>
          </a:p>
        </p:txBody>
      </p:sp>
      <p:sp>
        <p:nvSpPr>
          <p:cNvPr id="5" name="文本占位符 4">
            <a:extLst>
              <a:ext uri="{FF2B5EF4-FFF2-40B4-BE49-F238E27FC236}">
                <a16:creationId xmlns:a16="http://schemas.microsoft.com/office/drawing/2014/main" id="{248971F8-84BE-7E46-AE57-6E2C3CD82FAB}"/>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202967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57345" y="297807"/>
            <a:ext cx="2197647" cy="192360"/>
          </a:xfrm>
          <a:prstGeom prst="rect">
            <a:avLst/>
          </a:prstGeom>
        </p:spPr>
        <p:txBody>
          <a:bodyPr vert="horz" wrap="square" lIns="0" tIns="0" rIns="0" bIns="0" rtlCol="0">
            <a:spAutoFit/>
          </a:bodyPr>
          <a:lstStyle/>
          <a:p>
            <a:pPr>
              <a:lnSpc>
                <a:spcPts val="1500"/>
              </a:lnSpc>
            </a:pPr>
            <a:r>
              <a:rPr lang="zh-CN" altLang="en-US" sz="1400" dirty="0">
                <a:solidFill>
                  <a:srgbClr val="FF0000"/>
                </a:solidFill>
                <a:latin typeface="KaiTi" panose="02010609060101010101" pitchFamily="49" charset="-122"/>
                <a:ea typeface="KaiTi" panose="02010609060101010101" pitchFamily="49" charset="-122"/>
                <a:cs typeface="SimSun"/>
              </a:rPr>
              <a:t>（</a:t>
            </a:r>
            <a:r>
              <a:rPr lang="en-US" altLang="zh-CN" sz="1400" dirty="0">
                <a:solidFill>
                  <a:srgbClr val="FF0000"/>
                </a:solidFill>
                <a:latin typeface="KaiTi" panose="02010609060101010101" pitchFamily="49" charset="-122"/>
                <a:ea typeface="KaiTi" panose="02010609060101010101" pitchFamily="49" charset="-122"/>
                <a:cs typeface="SimSun"/>
              </a:rPr>
              <a:t>3</a:t>
            </a:r>
            <a:r>
              <a:rPr lang="zh-CN" altLang="en-US" sz="1400" dirty="0">
                <a:solidFill>
                  <a:srgbClr val="FF0000"/>
                </a:solidFill>
                <a:latin typeface="KaiTi" panose="02010609060101010101" pitchFamily="49" charset="-122"/>
                <a:ea typeface="KaiTi" panose="02010609060101010101" pitchFamily="49" charset="-122"/>
                <a:cs typeface="SimSun"/>
              </a:rPr>
              <a:t>）统计独立性</a:t>
            </a:r>
          </a:p>
        </p:txBody>
      </p:sp>
      <p:sp>
        <p:nvSpPr>
          <p:cNvPr id="4" name="object 4"/>
          <p:cNvSpPr txBox="1"/>
          <p:nvPr/>
        </p:nvSpPr>
        <p:spPr>
          <a:xfrm>
            <a:off x="644161" y="733758"/>
            <a:ext cx="2045728" cy="135999"/>
          </a:xfrm>
          <a:prstGeom prst="rect">
            <a:avLst/>
          </a:prstGeom>
        </p:spPr>
        <p:txBody>
          <a:bodyPr vert="horz" wrap="square" lIns="0" tIns="0" rIns="0" bIns="0" rtlCol="0">
            <a:spAutoFit/>
          </a:bodyPr>
          <a:lstStyle/>
          <a:p>
            <a:pPr marL="0" marR="0">
              <a:lnSpc>
                <a:spcPts val="1155"/>
              </a:lnSpc>
              <a:spcBef>
                <a:spcPts val="0"/>
              </a:spcBef>
              <a:spcAft>
                <a:spcPts val="0"/>
              </a:spcAft>
            </a:pPr>
            <a:r>
              <a:rPr sz="950" spc="10" dirty="0" err="1">
                <a:solidFill>
                  <a:srgbClr val="000000"/>
                </a:solidFill>
                <a:latin typeface="KaiTi" panose="02010609060101010101" pitchFamily="49" charset="-122"/>
                <a:ea typeface="KaiTi" panose="02010609060101010101" pitchFamily="49" charset="-122"/>
                <a:cs typeface="SimSun"/>
              </a:rPr>
              <a:t>随机变量相互独立的定义</a:t>
            </a:r>
            <a:endParaRPr sz="950" spc="10" dirty="0">
              <a:solidFill>
                <a:srgbClr val="000000"/>
              </a:solidFill>
              <a:latin typeface="KaiTi" panose="02010609060101010101" pitchFamily="49" charset="-122"/>
              <a:ea typeface="KaiTi" panose="02010609060101010101" pitchFamily="49" charset="-122"/>
              <a:cs typeface="SimSun"/>
            </a:endParaRPr>
          </a:p>
        </p:txBody>
      </p:sp>
      <p:sp>
        <p:nvSpPr>
          <p:cNvPr id="5" name="object 5"/>
          <p:cNvSpPr txBox="1"/>
          <p:nvPr/>
        </p:nvSpPr>
        <p:spPr>
          <a:xfrm>
            <a:off x="650819" y="930165"/>
            <a:ext cx="169195" cy="195907"/>
          </a:xfrm>
          <a:prstGeom prst="rect">
            <a:avLst/>
          </a:prstGeom>
        </p:spPr>
        <p:txBody>
          <a:bodyPr vert="horz" wrap="square" lIns="0" tIns="0" rIns="0" bIns="0" rtlCol="0">
            <a:spAutoFit/>
          </a:bodyPr>
          <a:lstStyle/>
          <a:p>
            <a:pPr marL="0" marR="0">
              <a:lnSpc>
                <a:spcPts val="640"/>
              </a:lnSpc>
              <a:spcBef>
                <a:spcPts val="0"/>
              </a:spcBef>
              <a:spcAft>
                <a:spcPts val="0"/>
              </a:spcAft>
            </a:pPr>
            <a:r>
              <a:rPr sz="600" dirty="0">
                <a:solidFill>
                  <a:srgbClr val="3232CC"/>
                </a:solidFill>
                <a:latin typeface="IOTCPM+Wingdings-Regular"/>
                <a:cs typeface="IOTCPM+Wingdings-Regular"/>
              </a:rPr>
              <a:t></a:t>
            </a:r>
          </a:p>
        </p:txBody>
      </p:sp>
      <mc:AlternateContent xmlns:mc="http://schemas.openxmlformats.org/markup-compatibility/2006" xmlns:a14="http://schemas.microsoft.com/office/drawing/2010/main">
        <mc:Choice Requires="a14">
          <p:sp>
            <p:nvSpPr>
              <p:cNvPr id="6" name="object 6"/>
              <p:cNvSpPr txBox="1"/>
              <p:nvPr/>
            </p:nvSpPr>
            <p:spPr>
              <a:xfrm>
                <a:off x="767734" y="874866"/>
                <a:ext cx="2784487" cy="423193"/>
              </a:xfrm>
              <a:prstGeom prst="rect">
                <a:avLst/>
              </a:prstGeom>
            </p:spPr>
            <p:txBody>
              <a:bodyPr vert="horz" wrap="square" lIns="0" tIns="0" rIns="0" bIns="0" rtlCol="0">
                <a:spAutoFit/>
              </a:bodyPr>
              <a:lstStyle/>
              <a:p>
                <a:pPr marL="285750" marR="0">
                  <a:lnSpc>
                    <a:spcPts val="1155"/>
                  </a:lnSpc>
                  <a:spcBef>
                    <a:spcPts val="0"/>
                  </a:spcBef>
                  <a:spcAft>
                    <a:spcPts val="0"/>
                  </a:spcAft>
                </a:pPr>
                <a:r>
                  <a:rPr sz="950" dirty="0">
                    <a:solidFill>
                      <a:srgbClr val="000000"/>
                    </a:solidFill>
                    <a:latin typeface="KaiTi" panose="02010609060101010101" pitchFamily="49" charset="-122"/>
                    <a:ea typeface="KaiTi" panose="02010609060101010101" pitchFamily="49" charset="-122"/>
                    <a:cs typeface="SimSun"/>
                  </a:rPr>
                  <a:t>对于任何实数</a:t>
                </a:r>
                <a:r>
                  <a:rPr sz="950" b="1" dirty="0">
                    <a:solidFill>
                      <a:srgbClr val="000000"/>
                    </a:solidFill>
                    <a:latin typeface="KaiTi" panose="02010609060101010101" pitchFamily="49" charset="-122"/>
                    <a:ea typeface="KaiTi" panose="02010609060101010101" pitchFamily="49" charset="-122"/>
                    <a:cs typeface="Tahoma"/>
                  </a:rPr>
                  <a:t>x,y</a:t>
                </a:r>
                <a:r>
                  <a:rPr sz="950" spc="10" dirty="0">
                    <a:solidFill>
                      <a:srgbClr val="000000"/>
                    </a:solidFill>
                    <a:latin typeface="KaiTi" panose="02010609060101010101" pitchFamily="49" charset="-122"/>
                    <a:ea typeface="KaiTi" panose="02010609060101010101" pitchFamily="49" charset="-122"/>
                    <a:cs typeface="SimSun"/>
                  </a:rPr>
                  <a:t>，如果二元随机变量</a:t>
                </a:r>
              </a:p>
              <a:p>
                <a:pPr marL="0" marR="0">
                  <a:lnSpc>
                    <a:spcPts val="1030"/>
                  </a:lnSpc>
                  <a:spcBef>
                    <a:spcPts val="0"/>
                  </a:spcBef>
                  <a:spcAft>
                    <a:spcPts val="0"/>
                  </a:spcAft>
                </a:pPr>
                <a:r>
                  <a:rPr sz="950" b="1" dirty="0">
                    <a:solidFill>
                      <a:srgbClr val="000000"/>
                    </a:solidFill>
                    <a:latin typeface="KaiTi" panose="02010609060101010101" pitchFamily="49" charset="-122"/>
                    <a:ea typeface="KaiTi" panose="02010609060101010101" pitchFamily="49" charset="-122"/>
                    <a:cs typeface="Tahoma"/>
                  </a:rPr>
                  <a:t>(X,Y)</a:t>
                </a:r>
                <a:r>
                  <a:rPr sz="950" spc="10" dirty="0">
                    <a:solidFill>
                      <a:srgbClr val="000000"/>
                    </a:solidFill>
                    <a:latin typeface="KaiTi" panose="02010609060101010101" pitchFamily="49" charset="-122"/>
                    <a:ea typeface="KaiTi" panose="02010609060101010101" pitchFamily="49" charset="-122"/>
                    <a:cs typeface="SimSun"/>
                  </a:rPr>
                  <a:t>的</a:t>
                </a:r>
                <a:r>
                  <a:rPr sz="950" spc="10" dirty="0">
                    <a:solidFill>
                      <a:srgbClr val="FF0000"/>
                    </a:solidFill>
                    <a:latin typeface="KaiTi" panose="02010609060101010101" pitchFamily="49" charset="-122"/>
                    <a:ea typeface="KaiTi" panose="02010609060101010101" pitchFamily="49" charset="-122"/>
                    <a:cs typeface="SimSun"/>
                  </a:rPr>
                  <a:t>联合分布函数</a:t>
                </a:r>
                <a14:m>
                  <m:oMath xmlns:m="http://schemas.openxmlformats.org/officeDocument/2006/math">
                    <m:r>
                      <a:rPr lang="zh-CN" altLang="en-US" sz="950" b="1" i="1" dirty="0" smtClean="0">
                        <a:solidFill>
                          <a:srgbClr val="FF0000"/>
                        </a:solidFill>
                        <a:latin typeface="Cambria Math" panose="02040503050406030204" pitchFamily="18" charset="0"/>
                        <a:ea typeface="KaiTi" panose="02010609060101010101" pitchFamily="49" charset="-122"/>
                        <a:cs typeface="Tahoma"/>
                      </a:rPr>
                      <m:t>𝑭</m:t>
                    </m:r>
                    <m:r>
                      <a:rPr lang="en-US" altLang="zh-CN" sz="950" b="1" i="1" dirty="0">
                        <a:solidFill>
                          <a:srgbClr val="FF0000"/>
                        </a:solidFill>
                        <a:latin typeface="Cambria Math" panose="02040503050406030204" pitchFamily="18" charset="0"/>
                        <a:ea typeface="KaiTi" panose="02010609060101010101" pitchFamily="49" charset="-122"/>
                        <a:cs typeface="Tahoma"/>
                      </a:rPr>
                      <m:t>(</m:t>
                    </m:r>
                    <m:r>
                      <a:rPr lang="en-US" altLang="zh-CN" sz="950" b="1" i="1" dirty="0">
                        <a:solidFill>
                          <a:srgbClr val="FF0000"/>
                        </a:solidFill>
                        <a:latin typeface="Cambria Math" panose="02040503050406030204" pitchFamily="18" charset="0"/>
                        <a:ea typeface="KaiTi" panose="02010609060101010101" pitchFamily="49" charset="-122"/>
                        <a:cs typeface="Tahoma"/>
                      </a:rPr>
                      <m:t>𝒙</m:t>
                    </m:r>
                    <m:r>
                      <a:rPr lang="en-US" altLang="zh-CN" sz="950" b="1" i="1" dirty="0">
                        <a:solidFill>
                          <a:srgbClr val="FF0000"/>
                        </a:solidFill>
                        <a:latin typeface="Cambria Math" panose="02040503050406030204" pitchFamily="18" charset="0"/>
                        <a:ea typeface="KaiTi" panose="02010609060101010101" pitchFamily="49" charset="-122"/>
                        <a:cs typeface="Tahoma"/>
                      </a:rPr>
                      <m:t>,</m:t>
                    </m:r>
                    <m:r>
                      <a:rPr lang="en-US" altLang="zh-CN" sz="950" b="1" i="1" dirty="0">
                        <a:solidFill>
                          <a:srgbClr val="FF0000"/>
                        </a:solidFill>
                        <a:latin typeface="Cambria Math" panose="02040503050406030204" pitchFamily="18" charset="0"/>
                        <a:ea typeface="KaiTi" panose="02010609060101010101" pitchFamily="49" charset="-122"/>
                        <a:cs typeface="Tahoma"/>
                      </a:rPr>
                      <m:t>𝒚</m:t>
                    </m:r>
                  </m:oMath>
                </a14:m>
                <a:r>
                  <a:rPr sz="950" b="1" dirty="0">
                    <a:solidFill>
                      <a:srgbClr val="FF0000"/>
                    </a:solidFill>
                    <a:latin typeface="KaiTi" panose="02010609060101010101" pitchFamily="49" charset="-122"/>
                    <a:ea typeface="KaiTi" panose="02010609060101010101" pitchFamily="49" charset="-122"/>
                    <a:cs typeface="Tahoma"/>
                  </a:rPr>
                  <a:t>)</a:t>
                </a:r>
                <a:r>
                  <a:rPr sz="950" dirty="0">
                    <a:solidFill>
                      <a:srgbClr val="000000"/>
                    </a:solidFill>
                    <a:latin typeface="KaiTi" panose="02010609060101010101" pitchFamily="49" charset="-122"/>
                    <a:ea typeface="KaiTi" panose="02010609060101010101" pitchFamily="49" charset="-122"/>
                    <a:cs typeface="SimSun"/>
                  </a:rPr>
                  <a:t>等于</a:t>
                </a:r>
                <a:r>
                  <a:rPr sz="950" b="1" dirty="0">
                    <a:solidFill>
                      <a:srgbClr val="000000"/>
                    </a:solidFill>
                    <a:latin typeface="KaiTi" panose="02010609060101010101" pitchFamily="49" charset="-122"/>
                    <a:ea typeface="KaiTi" panose="02010609060101010101" pitchFamily="49" charset="-122"/>
                    <a:cs typeface="Tahoma"/>
                  </a:rPr>
                  <a:t>X</a:t>
                </a:r>
                <a:r>
                  <a:rPr sz="950" dirty="0">
                    <a:solidFill>
                      <a:srgbClr val="000000"/>
                    </a:solidFill>
                    <a:latin typeface="KaiTi" panose="02010609060101010101" pitchFamily="49" charset="-122"/>
                    <a:ea typeface="KaiTi" panose="02010609060101010101" pitchFamily="49" charset="-122"/>
                    <a:cs typeface="SimSun"/>
                  </a:rPr>
                  <a:t>和</a:t>
                </a:r>
                <a:r>
                  <a:rPr sz="950" b="1" dirty="0">
                    <a:solidFill>
                      <a:srgbClr val="000000"/>
                    </a:solidFill>
                    <a:latin typeface="KaiTi" panose="02010609060101010101" pitchFamily="49" charset="-122"/>
                    <a:ea typeface="KaiTi" panose="02010609060101010101" pitchFamily="49" charset="-122"/>
                    <a:cs typeface="Tahoma"/>
                  </a:rPr>
                  <a:t>Y</a:t>
                </a:r>
                <a:r>
                  <a:rPr sz="950" spc="10" dirty="0">
                    <a:solidFill>
                      <a:srgbClr val="000000"/>
                    </a:solidFill>
                    <a:latin typeface="KaiTi" panose="02010609060101010101" pitchFamily="49" charset="-122"/>
                    <a:ea typeface="KaiTi" panose="02010609060101010101" pitchFamily="49" charset="-122"/>
                    <a:cs typeface="SimSun"/>
                  </a:rPr>
                  <a:t>的</a:t>
                </a:r>
                <a:r>
                  <a:rPr sz="950" spc="10" dirty="0">
                    <a:solidFill>
                      <a:srgbClr val="FF0000"/>
                    </a:solidFill>
                    <a:latin typeface="KaiTi" panose="02010609060101010101" pitchFamily="49" charset="-122"/>
                    <a:ea typeface="KaiTi" panose="02010609060101010101" pitchFamily="49" charset="-122"/>
                    <a:cs typeface="SimSun"/>
                  </a:rPr>
                  <a:t>边际</a:t>
                </a:r>
              </a:p>
              <a:p>
                <a:pPr marL="0" marR="0">
                  <a:lnSpc>
                    <a:spcPts val="955"/>
                  </a:lnSpc>
                  <a:spcBef>
                    <a:spcPts val="55"/>
                  </a:spcBef>
                  <a:spcAft>
                    <a:spcPts val="0"/>
                  </a:spcAft>
                </a:pPr>
                <a:r>
                  <a:rPr sz="950" spc="10" dirty="0">
                    <a:solidFill>
                      <a:srgbClr val="000000"/>
                    </a:solidFill>
                    <a:latin typeface="KaiTi" panose="02010609060101010101" pitchFamily="49" charset="-122"/>
                    <a:ea typeface="KaiTi" panose="02010609060101010101" pitchFamily="49" charset="-122"/>
                    <a:cs typeface="SimSun"/>
                  </a:rPr>
                  <a:t>分布的乘积，即</a:t>
                </a:r>
              </a:p>
            </p:txBody>
          </p:sp>
        </mc:Choice>
        <mc:Fallback xmlns="">
          <p:sp>
            <p:nvSpPr>
              <p:cNvPr id="6" name="object 6"/>
              <p:cNvSpPr txBox="1">
                <a:spLocks noRot="1" noChangeAspect="1" noMove="1" noResize="1" noEditPoints="1" noAdjustHandles="1" noChangeArrowheads="1" noChangeShapeType="1" noTextEdit="1"/>
              </p:cNvSpPr>
              <p:nvPr/>
            </p:nvSpPr>
            <p:spPr>
              <a:xfrm>
                <a:off x="767734" y="874866"/>
                <a:ext cx="2784487" cy="423193"/>
              </a:xfrm>
              <a:prstGeom prst="rect">
                <a:avLst/>
              </a:prstGeom>
              <a:blipFill>
                <a:blip r:embed="rId2"/>
                <a:stretch>
                  <a:fillRect l="-2727" t="-14706" b="-147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object 7"/>
              <p:cNvSpPr txBox="1"/>
              <p:nvPr/>
            </p:nvSpPr>
            <p:spPr>
              <a:xfrm>
                <a:off x="1339347" y="1297077"/>
                <a:ext cx="1522763" cy="142090"/>
              </a:xfrm>
              <a:prstGeom prst="rect">
                <a:avLst/>
              </a:prstGeom>
            </p:spPr>
            <p:txBody>
              <a:bodyPr vert="horz" wrap="square" lIns="0" tIns="0" rIns="0" bIns="0" rtlCol="0">
                <a:spAutoFit/>
              </a:bodyPr>
              <a:lstStyle/>
              <a:p>
                <a:pPr>
                  <a:lnSpc>
                    <a:spcPts val="1155"/>
                  </a:lnSpc>
                </a:pPr>
                <a14:m>
                  <m:oMath xmlns:m="http://schemas.openxmlformats.org/officeDocument/2006/math">
                    <m:r>
                      <a:rPr lang="zh-CN" altLang="en-US" sz="950" b="1" i="1" dirty="0" smtClean="0">
                        <a:solidFill>
                          <a:srgbClr val="000000"/>
                        </a:solidFill>
                        <a:latin typeface="Cambria Math" panose="02040503050406030204" pitchFamily="18" charset="0"/>
                        <a:cs typeface="Tahoma"/>
                      </a:rPr>
                      <m:t>𝑭</m:t>
                    </m:r>
                    <m:r>
                      <a:rPr lang="en-US" altLang="zh-CN" sz="950" b="1" i="1" dirty="0" smtClean="0">
                        <a:solidFill>
                          <a:srgbClr val="000000"/>
                        </a:solidFill>
                        <a:latin typeface="Cambria Math" panose="02040503050406030204" pitchFamily="18" charset="0"/>
                        <a:cs typeface="Tahoma"/>
                      </a:rPr>
                      <m:t>(</m:t>
                    </m:r>
                    <m:r>
                      <a:rPr lang="en-US" altLang="zh-CN" sz="950" b="1" i="1" dirty="0" smtClean="0">
                        <a:solidFill>
                          <a:srgbClr val="000000"/>
                        </a:solidFill>
                        <a:latin typeface="Cambria Math" panose="02040503050406030204" pitchFamily="18" charset="0"/>
                        <a:cs typeface="Tahoma"/>
                      </a:rPr>
                      <m:t>𝒙</m:t>
                    </m:r>
                    <m:r>
                      <a:rPr lang="en-US" altLang="zh-CN" sz="950" b="1" i="1" dirty="0" smtClean="0">
                        <a:solidFill>
                          <a:srgbClr val="000000"/>
                        </a:solidFill>
                        <a:latin typeface="Cambria Math" panose="02040503050406030204" pitchFamily="18" charset="0"/>
                        <a:cs typeface="Tahoma"/>
                      </a:rPr>
                      <m:t>,</m:t>
                    </m:r>
                    <m:r>
                      <a:rPr lang="en-US" altLang="zh-CN" sz="950" b="1" i="1" dirty="0" smtClean="0">
                        <a:solidFill>
                          <a:srgbClr val="000000"/>
                        </a:solidFill>
                        <a:latin typeface="Cambria Math" panose="02040503050406030204" pitchFamily="18" charset="0"/>
                        <a:cs typeface="Tahoma"/>
                      </a:rPr>
                      <m:t>𝒚</m:t>
                    </m:r>
                    <m:r>
                      <a:rPr lang="en-US" altLang="zh-CN" sz="950" b="1" i="1" dirty="0" smtClean="0">
                        <a:solidFill>
                          <a:srgbClr val="000000"/>
                        </a:solidFill>
                        <a:latin typeface="Cambria Math" panose="02040503050406030204" pitchFamily="18" charset="0"/>
                        <a:cs typeface="Tahoma"/>
                      </a:rPr>
                      <m:t>) = </m:t>
                    </m:r>
                    <m:r>
                      <a:rPr lang="en-US" altLang="zh-CN" sz="950" b="1" i="1" dirty="0" smtClean="0">
                        <a:solidFill>
                          <a:srgbClr val="000000"/>
                        </a:solidFill>
                        <a:latin typeface="Cambria Math" panose="02040503050406030204" pitchFamily="18" charset="0"/>
                        <a:cs typeface="Tahoma"/>
                      </a:rPr>
                      <m:t>𝑭</m:t>
                    </m:r>
                    <m:r>
                      <a:rPr lang="zh-CN" altLang="en-US" sz="1000" b="1" i="1" baseline="-25000" dirty="0" smtClean="0">
                        <a:solidFill>
                          <a:srgbClr val="000000"/>
                        </a:solidFill>
                        <a:latin typeface="Cambria Math" panose="02040503050406030204" pitchFamily="18" charset="0"/>
                        <a:cs typeface="Tahoma"/>
                      </a:rPr>
                      <m:t>𝑿</m:t>
                    </m:r>
                    <m:r>
                      <a:rPr lang="en-US" altLang="zh-CN" sz="950" b="1" i="1" dirty="0" smtClean="0">
                        <a:solidFill>
                          <a:srgbClr val="000000"/>
                        </a:solidFill>
                        <a:latin typeface="Cambria Math" panose="02040503050406030204" pitchFamily="18" charset="0"/>
                        <a:cs typeface="Tahoma"/>
                      </a:rPr>
                      <m:t>(</m:t>
                    </m:r>
                    <m:r>
                      <a:rPr lang="en-US" altLang="zh-CN" sz="950" b="1" i="1" dirty="0" smtClean="0">
                        <a:solidFill>
                          <a:srgbClr val="000000"/>
                        </a:solidFill>
                        <a:latin typeface="Cambria Math" panose="02040503050406030204" pitchFamily="18" charset="0"/>
                        <a:cs typeface="Tahoma"/>
                      </a:rPr>
                      <m:t>𝒙</m:t>
                    </m:r>
                    <m:r>
                      <a:rPr lang="en-US" altLang="zh-CN" sz="950" b="1" i="1" dirty="0" smtClean="0">
                        <a:solidFill>
                          <a:srgbClr val="000000"/>
                        </a:solidFill>
                        <a:latin typeface="Cambria Math" panose="02040503050406030204" pitchFamily="18" charset="0"/>
                        <a:cs typeface="Tahoma"/>
                      </a:rPr>
                      <m:t>)</m:t>
                    </m:r>
                  </m:oMath>
                </a14:m>
                <a:r>
                  <a:rPr lang="en-US" altLang="zh-CN" sz="950" b="1" dirty="0">
                    <a:solidFill>
                      <a:srgbClr val="000000"/>
                    </a:solidFill>
                    <a:latin typeface="Tahoma"/>
                    <a:cs typeface="Tahoma"/>
                  </a:rPr>
                  <a:t> </a:t>
                </a:r>
                <a14:m>
                  <m:oMath xmlns:m="http://schemas.openxmlformats.org/officeDocument/2006/math">
                    <m:r>
                      <a:rPr lang="en-US" altLang="zh-CN" sz="950" b="1" i="1" dirty="0" smtClean="0">
                        <a:solidFill>
                          <a:srgbClr val="000000"/>
                        </a:solidFill>
                        <a:latin typeface="Cambria Math" panose="02040503050406030204" pitchFamily="18" charset="0"/>
                        <a:cs typeface="Tahoma"/>
                      </a:rPr>
                      <m:t>𝑭</m:t>
                    </m:r>
                    <m:r>
                      <a:rPr lang="en-US" altLang="zh-CN" sz="950" b="1" i="1" baseline="-25000" dirty="0">
                        <a:solidFill>
                          <a:srgbClr val="000000"/>
                        </a:solidFill>
                        <a:latin typeface="Cambria Math" panose="02040503050406030204" pitchFamily="18" charset="0"/>
                        <a:cs typeface="Tahoma"/>
                      </a:rPr>
                      <m:t>𝒀</m:t>
                    </m:r>
                    <m:r>
                      <a:rPr lang="en-US" altLang="zh-CN" sz="950" b="1" i="1" spc="162" dirty="0">
                        <a:solidFill>
                          <a:srgbClr val="000000"/>
                        </a:solidFill>
                        <a:latin typeface="Cambria Math" panose="02040503050406030204" pitchFamily="18" charset="0"/>
                        <a:cs typeface="Tahoma"/>
                      </a:rPr>
                      <m:t> </m:t>
                    </m:r>
                    <m:r>
                      <a:rPr lang="en-US" altLang="zh-CN" sz="950" b="1" i="1" dirty="0">
                        <a:solidFill>
                          <a:srgbClr val="000000"/>
                        </a:solidFill>
                        <a:latin typeface="Cambria Math" panose="02040503050406030204" pitchFamily="18" charset="0"/>
                        <a:cs typeface="Tahoma"/>
                      </a:rPr>
                      <m:t>(</m:t>
                    </m:r>
                    <m:r>
                      <a:rPr lang="en-US" altLang="zh-CN" sz="950" b="1" i="1" dirty="0">
                        <a:solidFill>
                          <a:srgbClr val="000000"/>
                        </a:solidFill>
                        <a:latin typeface="Cambria Math" panose="02040503050406030204" pitchFamily="18" charset="0"/>
                        <a:cs typeface="Tahoma"/>
                      </a:rPr>
                      <m:t>𝒚</m:t>
                    </m:r>
                    <m:r>
                      <a:rPr lang="en-US" altLang="zh-CN" sz="950" b="1" i="1" dirty="0">
                        <a:solidFill>
                          <a:srgbClr val="000000"/>
                        </a:solidFill>
                        <a:latin typeface="Cambria Math" panose="02040503050406030204" pitchFamily="18" charset="0"/>
                        <a:cs typeface="Tahoma"/>
                      </a:rPr>
                      <m:t>)</m:t>
                    </m:r>
                  </m:oMath>
                </a14:m>
                <a:endParaRPr sz="950" b="1" dirty="0">
                  <a:solidFill>
                    <a:srgbClr val="000000"/>
                  </a:solidFill>
                  <a:latin typeface="Tahoma"/>
                  <a:cs typeface="Tahoma"/>
                </a:endParaRPr>
              </a:p>
            </p:txBody>
          </p:sp>
        </mc:Choice>
        <mc:Fallback xmlns="">
          <p:sp>
            <p:nvSpPr>
              <p:cNvPr id="7" name="object 7"/>
              <p:cNvSpPr txBox="1">
                <a:spLocks noRot="1" noChangeAspect="1" noMove="1" noResize="1" noEditPoints="1" noAdjustHandles="1" noChangeArrowheads="1" noChangeShapeType="1" noTextEdit="1"/>
              </p:cNvSpPr>
              <p:nvPr/>
            </p:nvSpPr>
            <p:spPr>
              <a:xfrm>
                <a:off x="1339347" y="1297077"/>
                <a:ext cx="1522763" cy="142090"/>
              </a:xfrm>
              <a:prstGeom prst="rect">
                <a:avLst/>
              </a:prstGeom>
              <a:blipFill>
                <a:blip r:embed="rId3"/>
                <a:stretch>
                  <a:fillRect l="-2479" t="-16667" b="-41667"/>
                </a:stretch>
              </a:blipFill>
            </p:spPr>
            <p:txBody>
              <a:bodyPr/>
              <a:lstStyle/>
              <a:p>
                <a:r>
                  <a:rPr lang="zh-CN" altLang="en-US">
                    <a:noFill/>
                  </a:rPr>
                  <a:t> </a:t>
                </a:r>
              </a:p>
            </p:txBody>
          </p:sp>
        </mc:Fallback>
      </mc:AlternateContent>
      <p:sp>
        <p:nvSpPr>
          <p:cNvPr id="9" name="object 9"/>
          <p:cNvSpPr txBox="1"/>
          <p:nvPr/>
        </p:nvSpPr>
        <p:spPr>
          <a:xfrm>
            <a:off x="650819" y="1352375"/>
            <a:ext cx="169195" cy="195907"/>
          </a:xfrm>
          <a:prstGeom prst="rect">
            <a:avLst/>
          </a:prstGeom>
        </p:spPr>
        <p:txBody>
          <a:bodyPr vert="horz" wrap="square" lIns="0" tIns="0" rIns="0" bIns="0" rtlCol="0">
            <a:spAutoFit/>
          </a:bodyPr>
          <a:lstStyle/>
          <a:p>
            <a:pPr marL="0" marR="0">
              <a:lnSpc>
                <a:spcPts val="640"/>
              </a:lnSpc>
              <a:spcBef>
                <a:spcPts val="0"/>
              </a:spcBef>
              <a:spcAft>
                <a:spcPts val="0"/>
              </a:spcAft>
            </a:pPr>
            <a:r>
              <a:rPr sz="600" dirty="0">
                <a:solidFill>
                  <a:srgbClr val="3232CC"/>
                </a:solidFill>
                <a:latin typeface="IOTCPM+Wingdings-Regular"/>
                <a:cs typeface="IOTCPM+Wingdings-Regular"/>
              </a:rPr>
              <a:t></a:t>
            </a:r>
          </a:p>
        </p:txBody>
      </p:sp>
      <p:sp>
        <p:nvSpPr>
          <p:cNvPr id="10" name="object 10"/>
          <p:cNvSpPr txBox="1"/>
          <p:nvPr/>
        </p:nvSpPr>
        <p:spPr>
          <a:xfrm>
            <a:off x="650819" y="1457388"/>
            <a:ext cx="1443558" cy="135999"/>
          </a:xfrm>
          <a:prstGeom prst="rect">
            <a:avLst/>
          </a:prstGeom>
        </p:spPr>
        <p:txBody>
          <a:bodyPr vert="horz" wrap="square" lIns="0" tIns="0" rIns="0" bIns="0" rtlCol="0">
            <a:spAutoFit/>
          </a:bodyPr>
          <a:lstStyle/>
          <a:p>
            <a:pPr marL="0" marR="0">
              <a:lnSpc>
                <a:spcPts val="1155"/>
              </a:lnSpc>
              <a:spcBef>
                <a:spcPts val="0"/>
              </a:spcBef>
              <a:spcAft>
                <a:spcPts val="0"/>
              </a:spcAft>
            </a:pPr>
            <a:r>
              <a:rPr sz="600" dirty="0">
                <a:solidFill>
                  <a:srgbClr val="3232CC"/>
                </a:solidFill>
                <a:latin typeface="KaiTi" panose="02010609060101010101" pitchFamily="49" charset="-122"/>
                <a:ea typeface="KaiTi" panose="02010609060101010101" pitchFamily="49" charset="-122"/>
                <a:cs typeface="IOTCPM+Wingdings-Regular"/>
              </a:rPr>
              <a:t></a:t>
            </a:r>
            <a:r>
              <a:rPr sz="600" spc="323" dirty="0">
                <a:solidFill>
                  <a:srgbClr val="3232CC"/>
                </a:solidFill>
                <a:latin typeface="KaiTi" panose="02010609060101010101" pitchFamily="49" charset="-122"/>
                <a:ea typeface="KaiTi" panose="02010609060101010101" pitchFamily="49" charset="-122"/>
                <a:cs typeface="Times New Roman"/>
              </a:rPr>
              <a:t> </a:t>
            </a:r>
            <a:r>
              <a:rPr sz="950" spc="10" dirty="0">
                <a:solidFill>
                  <a:srgbClr val="000000"/>
                </a:solidFill>
                <a:latin typeface="KaiTi" panose="02010609060101010101" pitchFamily="49" charset="-122"/>
                <a:ea typeface="KaiTi" panose="02010609060101010101" pitchFamily="49" charset="-122"/>
                <a:cs typeface="SimSun"/>
              </a:rPr>
              <a:t>则称</a:t>
            </a:r>
            <a:r>
              <a:rPr sz="950" b="1" dirty="0">
                <a:solidFill>
                  <a:srgbClr val="000000"/>
                </a:solidFill>
                <a:latin typeface="KaiTi" panose="02010609060101010101" pitchFamily="49" charset="-122"/>
                <a:ea typeface="KaiTi" panose="02010609060101010101" pitchFamily="49" charset="-122"/>
                <a:cs typeface="Tahoma"/>
              </a:rPr>
              <a:t>X</a:t>
            </a:r>
            <a:r>
              <a:rPr sz="950" dirty="0">
                <a:solidFill>
                  <a:srgbClr val="000000"/>
                </a:solidFill>
                <a:latin typeface="KaiTi" panose="02010609060101010101" pitchFamily="49" charset="-122"/>
                <a:ea typeface="KaiTi" panose="02010609060101010101" pitchFamily="49" charset="-122"/>
                <a:cs typeface="SimSun"/>
              </a:rPr>
              <a:t>与</a:t>
            </a:r>
            <a:r>
              <a:rPr sz="950" b="1" dirty="0">
                <a:solidFill>
                  <a:srgbClr val="000000"/>
                </a:solidFill>
                <a:latin typeface="KaiTi" panose="02010609060101010101" pitchFamily="49" charset="-122"/>
                <a:ea typeface="KaiTi" panose="02010609060101010101" pitchFamily="49" charset="-122"/>
                <a:cs typeface="Tahoma"/>
              </a:rPr>
              <a:t>Y</a:t>
            </a:r>
            <a:r>
              <a:rPr sz="950" dirty="0">
                <a:solidFill>
                  <a:srgbClr val="000000"/>
                </a:solidFill>
                <a:latin typeface="KaiTi" panose="02010609060101010101" pitchFamily="49" charset="-122"/>
                <a:ea typeface="KaiTi" panose="02010609060101010101" pitchFamily="49" charset="-122"/>
                <a:cs typeface="SimSun"/>
              </a:rPr>
              <a:t>相互独立</a:t>
            </a:r>
            <a:r>
              <a:rPr sz="950" dirty="0">
                <a:solidFill>
                  <a:srgbClr val="000000"/>
                </a:solidFill>
                <a:latin typeface="SimSun"/>
                <a:cs typeface="SimSun"/>
              </a:rPr>
              <a: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4C82C94-FE55-3C42-9CDD-A39CE462092C}"/>
              </a:ext>
            </a:extLst>
          </p:cNvPr>
          <p:cNvSpPr>
            <a:spLocks noGrp="1"/>
          </p:cNvSpPr>
          <p:nvPr>
            <p:ph type="title"/>
          </p:nvPr>
        </p:nvSpPr>
        <p:spPr/>
        <p:txBody>
          <a:bodyPr>
            <a:normAutofit/>
          </a:bodyPr>
          <a:lstStyle/>
          <a:p>
            <a:r>
              <a:rPr lang="zh-CN" altLang="en-US" sz="1400" dirty="0">
                <a:latin typeface="KaiTi" panose="02010609060101010101" pitchFamily="49" charset="-122"/>
                <a:ea typeface="KaiTi" panose="02010609060101010101" pitchFamily="49" charset="-122"/>
              </a:rPr>
              <a:t>第二节 概率分布的特征</a:t>
            </a:r>
          </a:p>
        </p:txBody>
      </p:sp>
      <p:sp>
        <p:nvSpPr>
          <p:cNvPr id="5" name="文本占位符 4">
            <a:extLst>
              <a:ext uri="{FF2B5EF4-FFF2-40B4-BE49-F238E27FC236}">
                <a16:creationId xmlns:a16="http://schemas.microsoft.com/office/drawing/2014/main" id="{F04DBDA7-E9B7-1647-B383-C32A30B33D1A}"/>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321507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12323B-53EA-E249-97EE-5766DD60DC4E}"/>
              </a:ext>
            </a:extLst>
          </p:cNvPr>
          <p:cNvSpPr>
            <a:spLocks noGrp="1"/>
          </p:cNvSpPr>
          <p:nvPr>
            <p:ph type="title"/>
          </p:nvPr>
        </p:nvSpPr>
        <p:spPr>
          <a:xfrm>
            <a:off x="593435" y="297807"/>
            <a:ext cx="2701552" cy="411922"/>
          </a:xfrm>
        </p:spPr>
        <p:txBody>
          <a:bodyPr>
            <a:normAutofit fontScale="90000"/>
          </a:bodyPr>
          <a:lstStyle/>
          <a:p>
            <a:r>
              <a:rPr lang="zh-CN" altLang="en-US" sz="1200" dirty="0">
                <a:solidFill>
                  <a:srgbClr val="323299"/>
                </a:solidFill>
                <a:latin typeface="KaiTi" panose="02010609060101010101" pitchFamily="49" charset="-122"/>
                <a:ea typeface="KaiTi" panose="02010609060101010101" pitchFamily="49" charset="-122"/>
                <a:cs typeface="SimSun"/>
              </a:rPr>
              <a:t>一、数字特征的作用</a:t>
            </a:r>
            <a:br>
              <a:rPr lang="zh-CN" altLang="en-US" sz="1200" dirty="0">
                <a:solidFill>
                  <a:srgbClr val="FF0000"/>
                </a:solidFill>
                <a:latin typeface="KaiTi" panose="02010609060101010101" pitchFamily="49" charset="-122"/>
                <a:ea typeface="KaiTi" panose="02010609060101010101" pitchFamily="49" charset="-122"/>
                <a:cs typeface="SimSun"/>
              </a:rPr>
            </a:br>
            <a:endParaRPr kumimoji="1" lang="zh-CN" altLang="en-US" dirty="0"/>
          </a:p>
        </p:txBody>
      </p:sp>
      <p:sp>
        <p:nvSpPr>
          <p:cNvPr id="8" name="内容占位符 7">
            <a:extLst>
              <a:ext uri="{FF2B5EF4-FFF2-40B4-BE49-F238E27FC236}">
                <a16:creationId xmlns:a16="http://schemas.microsoft.com/office/drawing/2014/main" id="{C48F2E3A-7357-C345-A723-0CB6117D3ED3}"/>
              </a:ext>
            </a:extLst>
          </p:cNvPr>
          <p:cNvSpPr>
            <a:spLocks noGrp="1"/>
          </p:cNvSpPr>
          <p:nvPr>
            <p:ph idx="1"/>
          </p:nvPr>
        </p:nvSpPr>
        <p:spPr>
          <a:xfrm>
            <a:off x="593435" y="770136"/>
            <a:ext cx="2701552" cy="1512168"/>
          </a:xfrm>
        </p:spPr>
        <p:txBody>
          <a:bodyPr>
            <a:normAutofit/>
          </a:bodyPr>
          <a:lstStyle/>
          <a:p>
            <a:pPr>
              <a:lnSpc>
                <a:spcPct val="150000"/>
              </a:lnSpc>
            </a:pPr>
            <a:r>
              <a:rPr lang="zh-CN" altLang="en-US" sz="700" spc="18" dirty="0">
                <a:solidFill>
                  <a:srgbClr val="000000"/>
                </a:solidFill>
                <a:latin typeface="KaiTi" panose="02010609060101010101" pitchFamily="49" charset="-122"/>
                <a:ea typeface="KaiTi" panose="02010609060101010101" pitchFamily="49" charset="-122"/>
                <a:cs typeface="SimSun"/>
              </a:rPr>
              <a:t>随机变量的分布就是对随机变量最完整的描述。但是</a:t>
            </a:r>
            <a:r>
              <a:rPr lang="zh-CN" altLang="en-US" sz="700" spc="-18" dirty="0">
                <a:solidFill>
                  <a:srgbClr val="000000"/>
                </a:solidFill>
                <a:latin typeface="KaiTi" panose="02010609060101010101" pitchFamily="49" charset="-122"/>
                <a:ea typeface="KaiTi" panose="02010609060101010101" pitchFamily="49" charset="-122"/>
                <a:cs typeface="SimSun"/>
              </a:rPr>
              <a:t>求出总体的分布往往不是一件容易的事情；而且，在很多情况下，我们并不需要全面考察随机变量的变化情况，只需要了解总体的一些综合指标。</a:t>
            </a:r>
            <a:endParaRPr lang="en-US" altLang="zh-CN" sz="700" spc="-18" dirty="0">
              <a:solidFill>
                <a:srgbClr val="000000"/>
              </a:solidFill>
              <a:latin typeface="KaiTi" panose="02010609060101010101" pitchFamily="49" charset="-122"/>
              <a:ea typeface="KaiTi" panose="02010609060101010101" pitchFamily="49" charset="-122"/>
              <a:cs typeface="SimSun"/>
            </a:endParaRPr>
          </a:p>
          <a:p>
            <a:pPr>
              <a:lnSpc>
                <a:spcPct val="150000"/>
              </a:lnSpc>
            </a:pPr>
            <a:r>
              <a:rPr lang="zh-CN" altLang="en-US" sz="700" spc="-18" dirty="0">
                <a:solidFill>
                  <a:srgbClr val="000000"/>
                </a:solidFill>
                <a:latin typeface="KaiTi" panose="02010609060101010101" pitchFamily="49" charset="-122"/>
                <a:ea typeface="KaiTi" panose="02010609060101010101" pitchFamily="49" charset="-122"/>
                <a:cs typeface="SimSun"/>
              </a:rPr>
              <a:t>一般说来，常常需要了解</a:t>
            </a:r>
            <a:r>
              <a:rPr lang="zh-CN" altLang="en-US" sz="700" b="1" spc="-18" dirty="0">
                <a:solidFill>
                  <a:srgbClr val="000000"/>
                </a:solidFill>
                <a:latin typeface="KaiTi" panose="02010609060101010101" pitchFamily="49" charset="-122"/>
                <a:ea typeface="KaiTi" panose="02010609060101010101" pitchFamily="49" charset="-122"/>
                <a:cs typeface="SimSun"/>
              </a:rPr>
              <a:t>总体的一般水平和它的离散程度。</a:t>
            </a:r>
            <a:endParaRPr lang="en-US" altLang="zh-CN" sz="700" b="1" spc="-18" dirty="0">
              <a:solidFill>
                <a:srgbClr val="000000"/>
              </a:solidFill>
              <a:latin typeface="KaiTi" panose="02010609060101010101" pitchFamily="49" charset="-122"/>
              <a:ea typeface="KaiTi" panose="02010609060101010101" pitchFamily="49" charset="-122"/>
              <a:cs typeface="SimSun"/>
            </a:endParaRPr>
          </a:p>
          <a:p>
            <a:pPr>
              <a:lnSpc>
                <a:spcPct val="150000"/>
              </a:lnSpc>
            </a:pPr>
            <a:r>
              <a:rPr lang="zh-CN" altLang="en-US" sz="700" spc="-18" dirty="0">
                <a:solidFill>
                  <a:srgbClr val="000000"/>
                </a:solidFill>
                <a:latin typeface="KaiTi" panose="02010609060101010101" pitchFamily="49" charset="-122"/>
                <a:ea typeface="KaiTi" panose="02010609060101010101" pitchFamily="49" charset="-122"/>
                <a:cs typeface="SimSun"/>
              </a:rPr>
              <a:t>如果了解总体的一般水平和离散程度，就已经对总体有了粗略的了解了。在很多情况下，了解这两个数字特征还是深入求出总体分布的基础和关键。</a:t>
            </a:r>
            <a:endParaRPr lang="zh-CN" altLang="en-US" sz="700" dirty="0"/>
          </a:p>
        </p:txBody>
      </p:sp>
    </p:spTree>
    <p:extLst>
      <p:ext uri="{BB962C8B-B14F-4D97-AF65-F5344CB8AC3E}">
        <p14:creationId xmlns:p14="http://schemas.microsoft.com/office/powerpoint/2010/main" val="26436026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0"/>
            <a:ext cx="3784600" cy="2692400"/>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769924" y="360421"/>
            <a:ext cx="1998350" cy="430476"/>
          </a:xfrm>
          <a:prstGeom prst="rect">
            <a:avLst/>
          </a:prstGeom>
        </p:spPr>
        <p:txBody>
          <a:bodyPr vert="horz" wrap="square" lIns="0" tIns="0" rIns="0" bIns="0" rtlCol="0">
            <a:spAutoFit/>
          </a:bodyPr>
          <a:lstStyle/>
          <a:p>
            <a:pPr marL="0" marR="0">
              <a:lnSpc>
                <a:spcPts val="1365"/>
              </a:lnSpc>
              <a:spcBef>
                <a:spcPts val="0"/>
              </a:spcBef>
              <a:spcAft>
                <a:spcPts val="0"/>
              </a:spcAft>
            </a:pPr>
            <a:r>
              <a:rPr sz="1350" spc="19" dirty="0">
                <a:solidFill>
                  <a:srgbClr val="FF0000"/>
                </a:solidFill>
                <a:latin typeface="SimSun"/>
                <a:cs typeface="SimSun"/>
              </a:rPr>
              <a:t>数学期望与方差的图示</a:t>
            </a:r>
          </a:p>
        </p:txBody>
      </p:sp>
      <p:sp>
        <p:nvSpPr>
          <p:cNvPr id="4" name="object 4"/>
          <p:cNvSpPr txBox="1"/>
          <p:nvPr/>
        </p:nvSpPr>
        <p:spPr>
          <a:xfrm>
            <a:off x="780839" y="887461"/>
            <a:ext cx="2883384" cy="230832"/>
          </a:xfrm>
          <a:prstGeom prst="rect">
            <a:avLst/>
          </a:prstGeom>
        </p:spPr>
        <p:txBody>
          <a:bodyPr vert="horz" wrap="square" lIns="0" tIns="0" rIns="0" bIns="0" rtlCol="0">
            <a:spAutoFit/>
          </a:bodyPr>
          <a:lstStyle/>
          <a:p>
            <a:pPr marL="0" marR="0">
              <a:lnSpc>
                <a:spcPts val="820"/>
              </a:lnSpc>
              <a:spcBef>
                <a:spcPts val="0"/>
              </a:spcBef>
              <a:spcAft>
                <a:spcPts val="0"/>
              </a:spcAft>
            </a:pPr>
            <a:r>
              <a:rPr sz="500" dirty="0">
                <a:solidFill>
                  <a:srgbClr val="3232CC"/>
                </a:solidFill>
                <a:latin typeface="KaiTi" panose="02010609060101010101" pitchFamily="49" charset="-122"/>
                <a:ea typeface="KaiTi" panose="02010609060101010101" pitchFamily="49" charset="-122"/>
                <a:cs typeface="IOTCPM+Wingdings-Regular"/>
              </a:rPr>
              <a:t></a:t>
            </a:r>
            <a:r>
              <a:rPr sz="500" spc="421" dirty="0">
                <a:solidFill>
                  <a:srgbClr val="3232CC"/>
                </a:solidFill>
                <a:latin typeface="KaiTi" panose="02010609060101010101" pitchFamily="49" charset="-122"/>
                <a:ea typeface="KaiTi" panose="02010609060101010101" pitchFamily="49" charset="-122"/>
                <a:cs typeface="Times New Roman"/>
              </a:rPr>
              <a:t> </a:t>
            </a:r>
            <a:r>
              <a:rPr sz="800" spc="18" dirty="0" err="1">
                <a:solidFill>
                  <a:srgbClr val="000000"/>
                </a:solidFill>
                <a:latin typeface="KaiTi" panose="02010609060101010101" pitchFamily="49" charset="-122"/>
                <a:ea typeface="KaiTi" panose="02010609060101010101" pitchFamily="49" charset="-122"/>
                <a:cs typeface="SimSun"/>
              </a:rPr>
              <a:t>数学期望描述随机变量的</a:t>
            </a:r>
            <a:r>
              <a:rPr lang="en-US" sz="800" spc="18" dirty="0" err="1">
                <a:solidFill>
                  <a:srgbClr val="000000"/>
                </a:solidFill>
                <a:latin typeface="KaiTi" panose="02010609060101010101" pitchFamily="49" charset="-122"/>
                <a:ea typeface="KaiTi" panose="02010609060101010101" pitchFamily="49" charset="-122"/>
                <a:cs typeface="SimSun"/>
              </a:rPr>
              <a:t>集中趋势度量</a:t>
            </a:r>
            <a:r>
              <a:rPr sz="800" spc="18" dirty="0" err="1">
                <a:solidFill>
                  <a:srgbClr val="000000"/>
                </a:solidFill>
                <a:latin typeface="KaiTi" panose="02010609060101010101" pitchFamily="49" charset="-122"/>
                <a:ea typeface="KaiTi" panose="02010609060101010101" pitchFamily="49" charset="-122"/>
                <a:cs typeface="SimSun"/>
              </a:rPr>
              <a:t>，方差描述随机变</a:t>
            </a:r>
            <a:endParaRPr sz="800" spc="18" dirty="0">
              <a:solidFill>
                <a:srgbClr val="000000"/>
              </a:solidFill>
              <a:latin typeface="KaiTi" panose="02010609060101010101" pitchFamily="49" charset="-122"/>
              <a:ea typeface="KaiTi" panose="02010609060101010101" pitchFamily="49" charset="-122"/>
              <a:cs typeface="SimSun"/>
            </a:endParaRPr>
          </a:p>
          <a:p>
            <a:pPr marL="116840" marR="0">
              <a:lnSpc>
                <a:spcPts val="820"/>
              </a:lnSpc>
              <a:spcBef>
                <a:spcPts val="160"/>
              </a:spcBef>
              <a:spcAft>
                <a:spcPts val="0"/>
              </a:spcAft>
            </a:pPr>
            <a:r>
              <a:rPr sz="800" spc="18" dirty="0">
                <a:solidFill>
                  <a:srgbClr val="000000"/>
                </a:solidFill>
                <a:latin typeface="KaiTi" panose="02010609060101010101" pitchFamily="49" charset="-122"/>
                <a:ea typeface="KaiTi" panose="02010609060101010101" pitchFamily="49" charset="-122"/>
                <a:cs typeface="SimSun"/>
              </a:rPr>
              <a:t>量的分散程度。</a:t>
            </a:r>
          </a:p>
        </p:txBody>
      </p:sp>
      <p:sp>
        <p:nvSpPr>
          <p:cNvPr id="5" name="object 5"/>
          <p:cNvSpPr txBox="1"/>
          <p:nvPr/>
        </p:nvSpPr>
        <p:spPr>
          <a:xfrm>
            <a:off x="780839" y="1142490"/>
            <a:ext cx="1155995" cy="272130"/>
          </a:xfrm>
          <a:prstGeom prst="rect">
            <a:avLst/>
          </a:prstGeom>
        </p:spPr>
        <p:txBody>
          <a:bodyPr vert="horz" wrap="square" lIns="0" tIns="0" rIns="0" bIns="0" rtlCol="0">
            <a:spAutoFit/>
          </a:bodyPr>
          <a:lstStyle/>
          <a:p>
            <a:pPr marL="0" marR="0">
              <a:lnSpc>
                <a:spcPts val="985"/>
              </a:lnSpc>
              <a:spcBef>
                <a:spcPts val="0"/>
              </a:spcBef>
              <a:spcAft>
                <a:spcPts val="0"/>
              </a:spcAft>
            </a:pPr>
            <a:r>
              <a:rPr sz="500" dirty="0">
                <a:solidFill>
                  <a:srgbClr val="3232CC"/>
                </a:solidFill>
                <a:latin typeface="IOTCPM+Wingdings-Regular"/>
                <a:cs typeface="IOTCPM+Wingdings-Regular"/>
              </a:rPr>
              <a:t></a:t>
            </a:r>
            <a:r>
              <a:rPr sz="500" spc="421" dirty="0">
                <a:solidFill>
                  <a:srgbClr val="3232CC"/>
                </a:solidFill>
                <a:latin typeface="Times New Roman"/>
                <a:cs typeface="Times New Roman"/>
              </a:rPr>
              <a:t> </a:t>
            </a:r>
            <a:r>
              <a:rPr sz="800" dirty="0">
                <a:solidFill>
                  <a:srgbClr val="000000"/>
                </a:solidFill>
                <a:latin typeface="Tahoma"/>
                <a:cs typeface="Tahoma"/>
              </a:rPr>
              <a:t>1</a:t>
            </a:r>
            <a:r>
              <a:rPr sz="800" spc="19" dirty="0">
                <a:solidFill>
                  <a:srgbClr val="000000"/>
                </a:solidFill>
                <a:latin typeface="SimSun"/>
                <a:cs typeface="SimSun"/>
              </a:rPr>
              <a:t>方差同、期望变大</a:t>
            </a:r>
          </a:p>
        </p:txBody>
      </p:sp>
      <p:sp>
        <p:nvSpPr>
          <p:cNvPr id="6" name="object 6"/>
          <p:cNvSpPr txBox="1"/>
          <p:nvPr/>
        </p:nvSpPr>
        <p:spPr>
          <a:xfrm>
            <a:off x="2240784" y="1142490"/>
            <a:ext cx="1040734" cy="277845"/>
          </a:xfrm>
          <a:prstGeom prst="rect">
            <a:avLst/>
          </a:prstGeom>
        </p:spPr>
        <p:txBody>
          <a:bodyPr vert="horz" wrap="square" lIns="0" tIns="0" rIns="0" bIns="0" rtlCol="0">
            <a:spAutoFit/>
          </a:bodyPr>
          <a:lstStyle/>
          <a:p>
            <a:pPr marL="0" marR="0">
              <a:lnSpc>
                <a:spcPts val="985"/>
              </a:lnSpc>
              <a:spcBef>
                <a:spcPts val="0"/>
              </a:spcBef>
              <a:spcAft>
                <a:spcPts val="0"/>
              </a:spcAft>
            </a:pPr>
            <a:r>
              <a:rPr sz="800" spc="11" dirty="0">
                <a:solidFill>
                  <a:srgbClr val="000000"/>
                </a:solidFill>
                <a:latin typeface="Tahoma"/>
                <a:cs typeface="Tahoma"/>
              </a:rPr>
              <a:t>2</a:t>
            </a:r>
            <a:r>
              <a:rPr sz="800" spc="18" dirty="0">
                <a:solidFill>
                  <a:srgbClr val="000000"/>
                </a:solidFill>
                <a:latin typeface="SimSun"/>
                <a:cs typeface="SimSun"/>
              </a:rPr>
              <a:t>期望同、方差变小</a:t>
            </a:r>
          </a:p>
        </p:txBody>
      </p:sp>
      <p:sp>
        <p:nvSpPr>
          <p:cNvPr id="7" name="object 7"/>
          <p:cNvSpPr txBox="1"/>
          <p:nvPr/>
        </p:nvSpPr>
        <p:spPr>
          <a:xfrm>
            <a:off x="1027150" y="1748071"/>
            <a:ext cx="204364" cy="267493"/>
          </a:xfrm>
          <a:prstGeom prst="rect">
            <a:avLst/>
          </a:prstGeom>
        </p:spPr>
        <p:txBody>
          <a:bodyPr vert="horz" wrap="square" lIns="0" tIns="0" rIns="0" bIns="0" rtlCol="0">
            <a:spAutoFit/>
          </a:bodyPr>
          <a:lstStyle/>
          <a:p>
            <a:pPr marL="0" marR="0">
              <a:lnSpc>
                <a:spcPts val="905"/>
              </a:lnSpc>
              <a:spcBef>
                <a:spcPts val="0"/>
              </a:spcBef>
              <a:spcAft>
                <a:spcPts val="0"/>
              </a:spcAft>
            </a:pPr>
            <a:r>
              <a:rPr sz="800" dirty="0">
                <a:solidFill>
                  <a:srgbClr val="000000"/>
                </a:solidFill>
                <a:latin typeface="PJGUIU+TimesNewRomanPSMT"/>
                <a:cs typeface="PJGUIU+TimesNewRomanPSMT"/>
              </a:rPr>
              <a:t>5</a:t>
            </a:r>
          </a:p>
        </p:txBody>
      </p:sp>
      <p:sp>
        <p:nvSpPr>
          <p:cNvPr id="8" name="object 8"/>
          <p:cNvSpPr txBox="1"/>
          <p:nvPr/>
        </p:nvSpPr>
        <p:spPr>
          <a:xfrm>
            <a:off x="2456172" y="1800036"/>
            <a:ext cx="204364" cy="267493"/>
          </a:xfrm>
          <a:prstGeom prst="rect">
            <a:avLst/>
          </a:prstGeom>
        </p:spPr>
        <p:txBody>
          <a:bodyPr vert="horz" wrap="square" lIns="0" tIns="0" rIns="0" bIns="0" rtlCol="0">
            <a:spAutoFit/>
          </a:bodyPr>
          <a:lstStyle/>
          <a:p>
            <a:pPr marL="0" marR="0">
              <a:lnSpc>
                <a:spcPts val="905"/>
              </a:lnSpc>
              <a:spcBef>
                <a:spcPts val="0"/>
              </a:spcBef>
              <a:spcAft>
                <a:spcPts val="0"/>
              </a:spcAft>
            </a:pPr>
            <a:r>
              <a:rPr sz="800" dirty="0">
                <a:solidFill>
                  <a:srgbClr val="000000"/>
                </a:solidFill>
                <a:latin typeface="PJGUIU+TimesNewRomanPSMT"/>
                <a:cs typeface="PJGUIU+TimesNewRomanPSMT"/>
              </a:rPr>
              <a:t>5</a:t>
            </a:r>
          </a:p>
        </p:txBody>
      </p:sp>
      <p:sp>
        <p:nvSpPr>
          <p:cNvPr id="10" name="object 10"/>
          <p:cNvSpPr txBox="1"/>
          <p:nvPr/>
        </p:nvSpPr>
        <p:spPr>
          <a:xfrm>
            <a:off x="1260991" y="2371647"/>
            <a:ext cx="256329" cy="267493"/>
          </a:xfrm>
          <a:prstGeom prst="rect">
            <a:avLst/>
          </a:prstGeom>
        </p:spPr>
        <p:txBody>
          <a:bodyPr vert="horz" wrap="square" lIns="0" tIns="0" rIns="0" bIns="0" rtlCol="0">
            <a:spAutoFit/>
          </a:bodyPr>
          <a:lstStyle/>
          <a:p>
            <a:pPr marL="0" marR="0">
              <a:lnSpc>
                <a:spcPts val="905"/>
              </a:lnSpc>
              <a:spcBef>
                <a:spcPts val="0"/>
              </a:spcBef>
              <a:spcAft>
                <a:spcPts val="0"/>
              </a:spcAft>
            </a:pPr>
            <a:r>
              <a:rPr sz="800" dirty="0">
                <a:solidFill>
                  <a:srgbClr val="000000"/>
                </a:solidFill>
                <a:latin typeface="PJGUIU+TimesNewRomanPSMT"/>
                <a:cs typeface="PJGUIU+TimesNewRomanPSMT"/>
              </a:rPr>
              <a:t>10</a:t>
            </a:r>
          </a:p>
        </p:txBody>
      </p:sp>
      <p:sp>
        <p:nvSpPr>
          <p:cNvPr id="11" name="object 11"/>
          <p:cNvSpPr txBox="1"/>
          <p:nvPr/>
        </p:nvSpPr>
        <p:spPr>
          <a:xfrm>
            <a:off x="2404205" y="2361857"/>
            <a:ext cx="256329" cy="115416"/>
          </a:xfrm>
          <a:prstGeom prst="rect">
            <a:avLst/>
          </a:prstGeom>
        </p:spPr>
        <p:txBody>
          <a:bodyPr vert="horz" wrap="square" lIns="0" tIns="0" rIns="0" bIns="0" rtlCol="0">
            <a:spAutoFit/>
          </a:bodyPr>
          <a:lstStyle/>
          <a:p>
            <a:pPr marL="0" marR="0">
              <a:lnSpc>
                <a:spcPts val="905"/>
              </a:lnSpc>
              <a:spcBef>
                <a:spcPts val="0"/>
              </a:spcBef>
              <a:spcAft>
                <a:spcPts val="0"/>
              </a:spcAft>
            </a:pPr>
            <a:r>
              <a:rPr sz="750" spc="139" baseline="41000" dirty="0">
                <a:solidFill>
                  <a:srgbClr val="000000"/>
                </a:solidFill>
                <a:latin typeface="Tahoma"/>
                <a:cs typeface="Tahoma"/>
              </a:rPr>
              <a:t> </a:t>
            </a:r>
            <a:r>
              <a:rPr sz="800" dirty="0">
                <a:solidFill>
                  <a:srgbClr val="000000"/>
                </a:solidFill>
                <a:latin typeface="PJGUIU+TimesNewRomanPSMT"/>
                <a:cs typeface="PJGUIU+TimesNewRomanPSMT"/>
              </a:rPr>
              <a:t>5</a:t>
            </a:r>
          </a:p>
        </p:txBody>
      </p:sp>
    </p:spTree>
    <p:extLst>
      <p:ext uri="{BB962C8B-B14F-4D97-AF65-F5344CB8AC3E}">
        <p14:creationId xmlns:p14="http://schemas.microsoft.com/office/powerpoint/2010/main" val="1629516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201538" y="164010"/>
            <a:ext cx="2054523" cy="384721"/>
          </a:xfrm>
          <a:prstGeom prst="rect">
            <a:avLst/>
          </a:prstGeom>
        </p:spPr>
        <p:txBody>
          <a:bodyPr vert="horz" wrap="square" lIns="0" tIns="0" rIns="0" bIns="0" rtlCol="0">
            <a:spAutoFit/>
          </a:bodyPr>
          <a:lstStyle/>
          <a:p>
            <a:pPr marL="0" marR="0">
              <a:lnSpc>
                <a:spcPts val="955"/>
              </a:lnSpc>
              <a:spcBef>
                <a:spcPts val="0"/>
              </a:spcBef>
              <a:spcAft>
                <a:spcPts val="0"/>
              </a:spcAft>
            </a:pPr>
            <a:r>
              <a:rPr lang="zh-CN" altLang="en-US" sz="1000" spc="10" dirty="0">
                <a:solidFill>
                  <a:srgbClr val="323299"/>
                </a:solidFill>
                <a:latin typeface="KaiTi" panose="02010609060101010101" pitchFamily="49" charset="-122"/>
                <a:ea typeface="KaiTi" panose="02010609060101010101" pitchFamily="49" charset="-122"/>
                <a:cs typeface="FTMMJM+KaiTi_GB2312"/>
              </a:rPr>
              <a:t>二、主要数字特征</a:t>
            </a:r>
            <a:endParaRPr lang="en-US" altLang="zh-CN" sz="1000" spc="10" dirty="0">
              <a:solidFill>
                <a:srgbClr val="323299"/>
              </a:solidFill>
              <a:latin typeface="KaiTi" panose="02010609060101010101" pitchFamily="49" charset="-122"/>
              <a:ea typeface="KaiTi" panose="02010609060101010101" pitchFamily="49" charset="-122"/>
              <a:cs typeface="FTMMJM+KaiTi_GB2312"/>
            </a:endParaRPr>
          </a:p>
          <a:p>
            <a:pPr marL="0" marR="0">
              <a:lnSpc>
                <a:spcPts val="955"/>
              </a:lnSpc>
              <a:spcBef>
                <a:spcPts val="0"/>
              </a:spcBef>
              <a:spcAft>
                <a:spcPts val="0"/>
              </a:spcAft>
            </a:pPr>
            <a:endParaRPr lang="en-US" altLang="zh-CN" sz="1000" spc="10" dirty="0">
              <a:solidFill>
                <a:srgbClr val="323299"/>
              </a:solidFill>
              <a:latin typeface="KaiTi" panose="02010609060101010101" pitchFamily="49" charset="-122"/>
              <a:ea typeface="KaiTi" panose="02010609060101010101" pitchFamily="49" charset="-122"/>
              <a:cs typeface="FTMMJM+KaiTi_GB2312"/>
            </a:endParaRPr>
          </a:p>
          <a:p>
            <a:pPr marL="0" marR="0">
              <a:lnSpc>
                <a:spcPts val="955"/>
              </a:lnSpc>
              <a:spcBef>
                <a:spcPts val="0"/>
              </a:spcBef>
              <a:spcAft>
                <a:spcPts val="0"/>
              </a:spcAft>
            </a:pPr>
            <a:r>
              <a:rPr lang="en-US" altLang="zh-CN" sz="1000" spc="10" dirty="0">
                <a:solidFill>
                  <a:srgbClr val="323299"/>
                </a:solidFill>
                <a:latin typeface="KaiTi" panose="02010609060101010101" pitchFamily="49" charset="-122"/>
                <a:ea typeface="KaiTi" panose="02010609060101010101" pitchFamily="49" charset="-122"/>
                <a:cs typeface="FTMMJM+KaiTi_GB2312"/>
              </a:rPr>
              <a:t>1</a:t>
            </a:r>
            <a:r>
              <a:rPr lang="zh-CN" altLang="en-US" sz="1000" spc="10" dirty="0">
                <a:solidFill>
                  <a:srgbClr val="323299"/>
                </a:solidFill>
                <a:latin typeface="KaiTi" panose="02010609060101010101" pitchFamily="49" charset="-122"/>
                <a:ea typeface="KaiTi" panose="02010609060101010101" pitchFamily="49" charset="-122"/>
                <a:cs typeface="FTMMJM+KaiTi_GB2312"/>
              </a:rPr>
              <a:t>、</a:t>
            </a:r>
            <a:r>
              <a:rPr sz="1000" spc="10" dirty="0" err="1">
                <a:solidFill>
                  <a:srgbClr val="323299"/>
                </a:solidFill>
                <a:latin typeface="KaiTi" panose="02010609060101010101" pitchFamily="49" charset="-122"/>
                <a:ea typeface="KaiTi" panose="02010609060101010101" pitchFamily="49" charset="-122"/>
                <a:cs typeface="FTMMJM+KaiTi_GB2312"/>
              </a:rPr>
              <a:t>期望值：集中趋势的度量</a:t>
            </a:r>
            <a:endParaRPr sz="1000" spc="10" dirty="0">
              <a:solidFill>
                <a:srgbClr val="323299"/>
              </a:solidFill>
              <a:latin typeface="KaiTi" panose="02010609060101010101" pitchFamily="49" charset="-122"/>
              <a:ea typeface="KaiTi" panose="02010609060101010101" pitchFamily="49" charset="-122"/>
              <a:cs typeface="FTMMJM+KaiTi_GB2312"/>
            </a:endParaRPr>
          </a:p>
        </p:txBody>
      </p:sp>
      <mc:AlternateContent xmlns:mc="http://schemas.openxmlformats.org/markup-compatibility/2006" xmlns:a14="http://schemas.microsoft.com/office/drawing/2010/main">
        <mc:Choice Requires="a14">
          <p:sp>
            <p:nvSpPr>
              <p:cNvPr id="4" name="object 4"/>
              <p:cNvSpPr txBox="1"/>
              <p:nvPr/>
            </p:nvSpPr>
            <p:spPr>
              <a:xfrm>
                <a:off x="439441" y="593222"/>
                <a:ext cx="3134152" cy="371897"/>
              </a:xfrm>
              <a:prstGeom prst="rect">
                <a:avLst/>
              </a:prstGeom>
            </p:spPr>
            <p:txBody>
              <a:bodyPr vert="horz" wrap="square" lIns="0" tIns="0" rIns="0" bIns="0" rtlCol="0">
                <a:spAutoFit/>
              </a:bodyPr>
              <a:lstStyle/>
              <a:p>
                <a:pPr marL="0" marR="0">
                  <a:lnSpc>
                    <a:spcPts val="1060"/>
                  </a:lnSpc>
                  <a:spcBef>
                    <a:spcPts val="0"/>
                  </a:spcBef>
                  <a:spcAft>
                    <a:spcPts val="0"/>
                  </a:spcAft>
                </a:pPr>
                <a:r>
                  <a:rPr sz="950" dirty="0" err="1">
                    <a:solidFill>
                      <a:srgbClr val="FF0000"/>
                    </a:solidFill>
                    <a:latin typeface="FTMMJM+KaiTi_GB2312"/>
                    <a:cs typeface="FTMMJM+KaiTi_GB2312"/>
                  </a:rPr>
                  <a:t>期望值</a:t>
                </a:r>
                <a:r>
                  <a:rPr lang="zh-CN" altLang="en-US" sz="950" spc="10" dirty="0">
                    <a:solidFill>
                      <a:srgbClr val="000000"/>
                    </a:solidFill>
                    <a:latin typeface="FTMMJM+KaiTi_GB2312"/>
                    <a:cs typeface="FTMMJM+KaiTi_GB2312"/>
                  </a:rPr>
                  <a:t>（</a:t>
                </a:r>
                <a:r>
                  <a:rPr sz="950" dirty="0">
                    <a:solidFill>
                      <a:srgbClr val="000000"/>
                    </a:solidFill>
                    <a:latin typeface="IFFBPT+TimesNewRomanPS-BoldMT"/>
                    <a:cs typeface="IFFBPT+TimesNewRomanPS-BoldMT"/>
                  </a:rPr>
                  <a:t>expected value </a:t>
                </a:r>
                <a:r>
                  <a:rPr sz="950" dirty="0">
                    <a:solidFill>
                      <a:srgbClr val="000000"/>
                    </a:solidFill>
                    <a:latin typeface="FTMMJM+KaiTi_GB2312"/>
                    <a:cs typeface="FTMMJM+KaiTi_GB2312"/>
                  </a:rPr>
                  <a:t>）：集中趋势的度量</a:t>
                </a:r>
              </a:p>
              <a:p>
                <a:pPr marL="36195" marR="0">
                  <a:lnSpc>
                    <a:spcPts val="955"/>
                  </a:lnSpc>
                  <a:spcBef>
                    <a:spcPts val="840"/>
                  </a:spcBef>
                  <a:spcAft>
                    <a:spcPts val="0"/>
                  </a:spcAft>
                </a:pPr>
                <a:r>
                  <a:rPr sz="950" dirty="0" err="1">
                    <a:solidFill>
                      <a:srgbClr val="000000"/>
                    </a:solidFill>
                    <a:latin typeface="FTMMJM+KaiTi_GB2312"/>
                    <a:cs typeface="FTMMJM+KaiTi_GB2312"/>
                  </a:rPr>
                  <a:t>离散型随机变量的期望值用符号</a:t>
                </a:r>
                <a14:m>
                  <m:oMath xmlns:m="http://schemas.openxmlformats.org/officeDocument/2006/math">
                    <m:r>
                      <a:rPr lang="zh-CN" altLang="en-US" sz="950" i="1" dirty="0" smtClean="0">
                        <a:solidFill>
                          <a:srgbClr val="000000"/>
                        </a:solidFill>
                        <a:latin typeface="Cambria Math" panose="02040503050406030204" pitchFamily="18" charset="0"/>
                        <a:cs typeface="FTMMJM+KaiTi_GB2312"/>
                      </a:rPr>
                      <m:t>𝐸</m:t>
                    </m:r>
                    <m:r>
                      <a:rPr lang="zh-CN" altLang="en-US" sz="950" i="1" dirty="0" smtClean="0">
                        <a:solidFill>
                          <a:srgbClr val="000000"/>
                        </a:solidFill>
                        <a:latin typeface="Cambria Math" panose="02040503050406030204" pitchFamily="18" charset="0"/>
                        <a:cs typeface="FTMMJM+KaiTi_GB2312"/>
                      </a:rPr>
                      <m:t>（</m:t>
                    </m:r>
                    <m:r>
                      <a:rPr lang="zh-CN" altLang="en-US" sz="950" i="1" dirty="0" err="1" smtClean="0">
                        <a:solidFill>
                          <a:srgbClr val="000000"/>
                        </a:solidFill>
                        <a:latin typeface="Cambria Math" panose="02040503050406030204" pitchFamily="18" charset="0"/>
                        <a:cs typeface="FTMMJM+KaiTi_GB2312"/>
                      </a:rPr>
                      <m:t>𝑋</m:t>
                    </m:r>
                    <m:r>
                      <a:rPr lang="zh-CN" altLang="en-US" sz="950" i="1" dirty="0" err="1">
                        <a:solidFill>
                          <a:srgbClr val="000000"/>
                        </a:solidFill>
                        <a:latin typeface="Cambria Math" panose="02040503050406030204" pitchFamily="18" charset="0"/>
                        <a:cs typeface="FTMMJM+KaiTi_GB2312"/>
                      </a:rPr>
                      <m:t>）</m:t>
                    </m:r>
                  </m:oMath>
                </a14:m>
                <a:r>
                  <a:rPr sz="950" dirty="0" err="1">
                    <a:solidFill>
                      <a:srgbClr val="000000"/>
                    </a:solidFill>
                    <a:latin typeface="FTMMJM+KaiTi_GB2312"/>
                    <a:cs typeface="FTMMJM+KaiTi_GB2312"/>
                  </a:rPr>
                  <a:t>表示</a:t>
                </a:r>
                <a:r>
                  <a:rPr sz="950" dirty="0">
                    <a:solidFill>
                      <a:srgbClr val="000000"/>
                    </a:solidFill>
                    <a:latin typeface="FTMMJM+KaiTi_GB2312"/>
                    <a:cs typeface="FTMMJM+KaiTi_GB2312"/>
                  </a:rPr>
                  <a:t>。</a:t>
                </a:r>
              </a:p>
            </p:txBody>
          </p:sp>
        </mc:Choice>
        <mc:Fallback xmlns="">
          <p:sp>
            <p:nvSpPr>
              <p:cNvPr id="4" name="object 4"/>
              <p:cNvSpPr txBox="1">
                <a:spLocks noRot="1" noChangeAspect="1" noMove="1" noResize="1" noEditPoints="1" noAdjustHandles="1" noChangeArrowheads="1" noChangeShapeType="1" noTextEdit="1"/>
              </p:cNvSpPr>
              <p:nvPr/>
            </p:nvSpPr>
            <p:spPr>
              <a:xfrm>
                <a:off x="439441" y="593222"/>
                <a:ext cx="3134152" cy="371897"/>
              </a:xfrm>
              <a:prstGeom prst="rect">
                <a:avLst/>
              </a:prstGeom>
              <a:blipFill>
                <a:blip r:embed="rId2"/>
                <a:stretch>
                  <a:fillRect l="-2419" t="-13333"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object 6"/>
              <p:cNvSpPr txBox="1"/>
              <p:nvPr/>
            </p:nvSpPr>
            <p:spPr>
              <a:xfrm>
                <a:off x="560912" y="1045271"/>
                <a:ext cx="1894752" cy="128240"/>
              </a:xfrm>
              <a:prstGeom prst="rect">
                <a:avLst/>
              </a:prstGeom>
            </p:spPr>
            <p:txBody>
              <a:bodyPr vert="horz" wrap="square" lIns="0" tIns="0" rIns="0" bIns="0" rtlCol="0">
                <a:spAutoFit/>
              </a:bodyPr>
              <a:lstStyle/>
              <a:p>
                <a:pPr>
                  <a:lnSpc>
                    <a:spcPts val="955"/>
                  </a:lnSpc>
                </a:pPr>
                <a:r>
                  <a:rPr lang="zh-CN" altLang="en-US" sz="950" spc="10" dirty="0">
                    <a:solidFill>
                      <a:srgbClr val="000000"/>
                    </a:solidFill>
                    <a:latin typeface="FTMMJM+KaiTi_GB2312"/>
                    <a:cs typeface="FTMMJM+KaiTi_GB2312"/>
                  </a:rPr>
                  <a:t>定义为：</a:t>
                </a:r>
                <a14:m>
                  <m:oMath xmlns:m="http://schemas.openxmlformats.org/officeDocument/2006/math">
                    <m:r>
                      <a:rPr lang="zh-CN" altLang="en-US" sz="950" b="0" i="1" spc="10" smtClean="0">
                        <a:solidFill>
                          <a:srgbClr val="000000"/>
                        </a:solidFill>
                        <a:latin typeface="Cambria Math" panose="02040503050406030204" pitchFamily="18" charset="0"/>
                        <a:cs typeface="FTMMJM+KaiTi_GB2312"/>
                      </a:rPr>
                      <m:t>𝐸</m:t>
                    </m:r>
                    <m:d>
                      <m:dPr>
                        <m:ctrlPr>
                          <a:rPr lang="en-US" altLang="zh-CN" sz="950" b="0" i="1" spc="10" smtClean="0">
                            <a:solidFill>
                              <a:srgbClr val="000000"/>
                            </a:solidFill>
                            <a:latin typeface="Cambria Math" panose="02040503050406030204" pitchFamily="18" charset="0"/>
                            <a:cs typeface="FTMMJM+KaiTi_GB2312"/>
                          </a:rPr>
                        </m:ctrlPr>
                      </m:dPr>
                      <m:e>
                        <m:r>
                          <a:rPr lang="en-US" altLang="zh-CN" sz="950" b="0" i="1" spc="10" smtClean="0">
                            <a:solidFill>
                              <a:srgbClr val="000000"/>
                            </a:solidFill>
                            <a:latin typeface="Cambria Math" panose="02040503050406030204" pitchFamily="18" charset="0"/>
                            <a:cs typeface="FTMMJM+KaiTi_GB2312"/>
                          </a:rPr>
                          <m:t>𝑋</m:t>
                        </m:r>
                      </m:e>
                    </m:d>
                    <m:r>
                      <a:rPr lang="en-US" altLang="zh-CN" sz="950" b="0" i="1" spc="10" smtClean="0">
                        <a:solidFill>
                          <a:srgbClr val="000000"/>
                        </a:solidFill>
                        <a:latin typeface="Cambria Math" panose="02040503050406030204" pitchFamily="18" charset="0"/>
                        <a:cs typeface="FTMMJM+KaiTi_GB2312"/>
                      </a:rPr>
                      <m:t>=</m:t>
                    </m:r>
                    <m:nary>
                      <m:naryPr>
                        <m:chr m:val="∑"/>
                        <m:supHide m:val="on"/>
                        <m:ctrlPr>
                          <a:rPr lang="en-US" altLang="zh-CN" sz="950" b="0" i="1" spc="10" smtClean="0">
                            <a:solidFill>
                              <a:srgbClr val="000000"/>
                            </a:solidFill>
                            <a:latin typeface="Cambria Math" panose="02040503050406030204" pitchFamily="18" charset="0"/>
                          </a:rPr>
                        </m:ctrlPr>
                      </m:naryPr>
                      <m:sub>
                        <m:r>
                          <m:rPr>
                            <m:brk m:alnAt="7"/>
                          </m:rPr>
                          <a:rPr lang="en-US" altLang="zh-CN" sz="950" b="0" i="1" spc="10" smtClean="0">
                            <a:solidFill>
                              <a:srgbClr val="000000"/>
                            </a:solidFill>
                            <a:latin typeface="Cambria Math" panose="02040503050406030204" pitchFamily="18" charset="0"/>
                          </a:rPr>
                          <m:t>𝑥</m:t>
                        </m:r>
                      </m:sub>
                      <m:sup/>
                      <m:e>
                        <m:r>
                          <a:rPr lang="en-US" altLang="zh-CN" sz="950" i="1" spc="10">
                            <a:solidFill>
                              <a:srgbClr val="000000"/>
                            </a:solidFill>
                            <a:latin typeface="Cambria Math" panose="02040503050406030204" pitchFamily="18" charset="0"/>
                          </a:rPr>
                          <m:t>𝑥𝑓</m:t>
                        </m:r>
                        <m:d>
                          <m:dPr>
                            <m:ctrlPr>
                              <a:rPr lang="en-US" altLang="zh-CN" sz="950" i="1" spc="10">
                                <a:solidFill>
                                  <a:srgbClr val="000000"/>
                                </a:solidFill>
                                <a:latin typeface="Cambria Math" panose="02040503050406030204" pitchFamily="18" charset="0"/>
                              </a:rPr>
                            </m:ctrlPr>
                          </m:dPr>
                          <m:e>
                            <m:r>
                              <a:rPr lang="en-US" altLang="zh-CN" sz="950" i="1" spc="10">
                                <a:solidFill>
                                  <a:srgbClr val="000000"/>
                                </a:solidFill>
                                <a:latin typeface="Cambria Math" panose="02040503050406030204" pitchFamily="18" charset="0"/>
                              </a:rPr>
                              <m:t>𝑋</m:t>
                            </m:r>
                          </m:e>
                        </m:d>
                      </m:e>
                    </m:nary>
                  </m:oMath>
                </a14:m>
                <a:endParaRPr sz="950" spc="10" dirty="0">
                  <a:solidFill>
                    <a:srgbClr val="000000"/>
                  </a:solidFill>
                  <a:latin typeface="FTMMJM+KaiTi_GB2312"/>
                  <a:cs typeface="FTMMJM+KaiTi_GB2312"/>
                </a:endParaRPr>
              </a:p>
            </p:txBody>
          </p:sp>
        </mc:Choice>
        <mc:Fallback xmlns="">
          <p:sp>
            <p:nvSpPr>
              <p:cNvPr id="6" name="object 6"/>
              <p:cNvSpPr txBox="1">
                <a:spLocks noRot="1" noChangeAspect="1" noMove="1" noResize="1" noEditPoints="1" noAdjustHandles="1" noChangeArrowheads="1" noChangeShapeType="1" noTextEdit="1"/>
              </p:cNvSpPr>
              <p:nvPr/>
            </p:nvSpPr>
            <p:spPr>
              <a:xfrm>
                <a:off x="560912" y="1045271"/>
                <a:ext cx="1894752" cy="128240"/>
              </a:xfrm>
              <a:prstGeom prst="rect">
                <a:avLst/>
              </a:prstGeom>
              <a:blipFill>
                <a:blip r:embed="rId3"/>
                <a:stretch>
                  <a:fillRect l="-4000" t="-200000" b="-290909"/>
                </a:stretch>
              </a:blipFill>
            </p:spPr>
            <p:txBody>
              <a:bodyPr/>
              <a:lstStyle/>
              <a:p>
                <a:r>
                  <a:rPr lang="zh-CN" altLang="en-US">
                    <a:noFill/>
                  </a:rPr>
                  <a:t> </a:t>
                </a:r>
              </a:p>
            </p:txBody>
          </p:sp>
        </mc:Fallback>
      </mc:AlternateContent>
      <p:sp>
        <p:nvSpPr>
          <p:cNvPr id="13" name="object 13"/>
          <p:cNvSpPr txBox="1"/>
          <p:nvPr/>
        </p:nvSpPr>
        <p:spPr>
          <a:xfrm>
            <a:off x="2589352" y="1227426"/>
            <a:ext cx="137034" cy="185264"/>
          </a:xfrm>
          <a:prstGeom prst="rect">
            <a:avLst/>
          </a:prstGeom>
        </p:spPr>
        <p:txBody>
          <a:bodyPr vert="horz" wrap="square" lIns="0" tIns="0" rIns="0" bIns="0" rtlCol="0">
            <a:spAutoFit/>
          </a:bodyPr>
          <a:lstStyle/>
          <a:p>
            <a:pPr marL="0" marR="0">
              <a:lnSpc>
                <a:spcPts val="635"/>
              </a:lnSpc>
              <a:spcBef>
                <a:spcPts val="0"/>
              </a:spcBef>
              <a:spcAft>
                <a:spcPts val="0"/>
              </a:spcAft>
            </a:pPr>
            <a:r>
              <a:rPr sz="550" i="1" dirty="0">
                <a:solidFill>
                  <a:srgbClr val="000000"/>
                </a:solidFill>
                <a:latin typeface="QHNACC+TimesNewRomanPS-ItalicMT"/>
                <a:cs typeface="QHNACC+TimesNewRomanPS-ItalicMT"/>
              </a:rPr>
              <a:t>x</a:t>
            </a:r>
          </a:p>
        </p:txBody>
      </p:sp>
      <p:sp>
        <p:nvSpPr>
          <p:cNvPr id="15" name="object 15"/>
          <p:cNvSpPr txBox="1"/>
          <p:nvPr/>
        </p:nvSpPr>
        <p:spPr>
          <a:xfrm>
            <a:off x="524545" y="1623428"/>
            <a:ext cx="3044139" cy="320601"/>
          </a:xfrm>
          <a:prstGeom prst="rect">
            <a:avLst/>
          </a:prstGeom>
        </p:spPr>
        <p:txBody>
          <a:bodyPr vert="horz" wrap="square" lIns="0" tIns="0" rIns="0" bIns="0" rtlCol="0">
            <a:spAutoFit/>
          </a:bodyPr>
          <a:lstStyle/>
          <a:p>
            <a:pPr marL="0" marR="0">
              <a:lnSpc>
                <a:spcPts val="1060"/>
              </a:lnSpc>
              <a:spcBef>
                <a:spcPts val="0"/>
              </a:spcBef>
              <a:spcAft>
                <a:spcPts val="0"/>
              </a:spcAft>
            </a:pPr>
            <a:r>
              <a:rPr sz="950" dirty="0">
                <a:solidFill>
                  <a:srgbClr val="000000"/>
                </a:solidFill>
                <a:latin typeface="FTMMJM+KaiTi_GB2312"/>
                <a:cs typeface="FTMMJM+KaiTi_GB2312"/>
              </a:rPr>
              <a:t>例2-1 掷一个骰子若干次。随机变量</a:t>
            </a:r>
            <a:r>
              <a:rPr sz="950" dirty="0">
                <a:solidFill>
                  <a:srgbClr val="000000"/>
                </a:solidFill>
                <a:latin typeface="IFFBPT+TimesNewRomanPS-BoldMT"/>
                <a:cs typeface="IFFBPT+TimesNewRomanPS-BoldMT"/>
              </a:rPr>
              <a:t>X</a:t>
            </a:r>
            <a:r>
              <a:rPr sz="950" spc="10" dirty="0">
                <a:solidFill>
                  <a:srgbClr val="000000"/>
                </a:solidFill>
                <a:latin typeface="FTMMJM+KaiTi_GB2312"/>
                <a:cs typeface="FTMMJM+KaiTi_GB2312"/>
              </a:rPr>
              <a:t>表示正面朝</a:t>
            </a:r>
          </a:p>
          <a:p>
            <a:pPr marL="0" marR="0">
              <a:lnSpc>
                <a:spcPts val="1060"/>
              </a:lnSpc>
              <a:spcBef>
                <a:spcPts val="270"/>
              </a:spcBef>
              <a:spcAft>
                <a:spcPts val="0"/>
              </a:spcAft>
            </a:pPr>
            <a:r>
              <a:rPr sz="950" spc="10" dirty="0" err="1">
                <a:solidFill>
                  <a:srgbClr val="000000"/>
                </a:solidFill>
                <a:latin typeface="FTMMJM+KaiTi_GB2312"/>
                <a:cs typeface="FTMMJM+KaiTi_GB2312"/>
              </a:rPr>
              <a:t>上的数字，求</a:t>
            </a:r>
            <a:r>
              <a:rPr sz="950" dirty="0" err="1">
                <a:solidFill>
                  <a:srgbClr val="000000"/>
                </a:solidFill>
                <a:latin typeface="IFFBPT+TimesNewRomanPS-BoldMT"/>
                <a:cs typeface="IFFBPT+TimesNewRomanPS-BoldMT"/>
              </a:rPr>
              <a:t>X</a:t>
            </a:r>
            <a:r>
              <a:rPr sz="950" spc="10" dirty="0" err="1">
                <a:solidFill>
                  <a:srgbClr val="000000"/>
                </a:solidFill>
                <a:latin typeface="FTMMJM+KaiTi_GB2312"/>
                <a:cs typeface="FTMMJM+KaiTi_GB2312"/>
              </a:rPr>
              <a:t>的期望值</a:t>
            </a:r>
            <a:r>
              <a:rPr sz="950" spc="10" dirty="0">
                <a:solidFill>
                  <a:srgbClr val="000000"/>
                </a:solidFill>
                <a:latin typeface="FTMMJM+KaiTi_GB2312"/>
                <a:cs typeface="FTMMJM+KaiTi_GB2312"/>
              </a:rPr>
              <a: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3784600" cy="2705100"/>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708868" y="362724"/>
            <a:ext cx="2592623" cy="302312"/>
          </a:xfrm>
          <a:prstGeom prst="rect">
            <a:avLst/>
          </a:prstGeom>
        </p:spPr>
        <p:txBody>
          <a:bodyPr vert="horz" wrap="square" lIns="0" tIns="0" rIns="0" bIns="0" rtlCol="0">
            <a:spAutoFit/>
          </a:bodyPr>
          <a:lstStyle/>
          <a:p>
            <a:pPr marL="0" marR="0">
              <a:lnSpc>
                <a:spcPts val="955"/>
              </a:lnSpc>
              <a:spcBef>
                <a:spcPts val="0"/>
              </a:spcBef>
              <a:spcAft>
                <a:spcPts val="0"/>
              </a:spcAft>
            </a:pPr>
            <a:r>
              <a:rPr sz="950" spc="10" dirty="0">
                <a:solidFill>
                  <a:srgbClr val="000000"/>
                </a:solidFill>
                <a:latin typeface="FTMMJM+KaiTi_GB2312"/>
                <a:cs typeface="FTMMJM+KaiTi_GB2312"/>
              </a:rPr>
              <a:t>表1</a:t>
            </a:r>
            <a:r>
              <a:rPr sz="950" spc="484" dirty="0">
                <a:solidFill>
                  <a:srgbClr val="000000"/>
                </a:solidFill>
                <a:latin typeface="FTMMJM+KaiTi_GB2312"/>
                <a:cs typeface="FTMMJM+KaiTi_GB2312"/>
              </a:rPr>
              <a:t> </a:t>
            </a:r>
            <a:r>
              <a:rPr sz="950" spc="10" dirty="0">
                <a:solidFill>
                  <a:srgbClr val="000000"/>
                </a:solidFill>
                <a:latin typeface="FTMMJM+KaiTi_GB2312"/>
                <a:cs typeface="FTMMJM+KaiTi_GB2312"/>
              </a:rPr>
              <a:t>随机变量（正面朝上数字）的期望值</a:t>
            </a:r>
          </a:p>
        </p:txBody>
      </p:sp>
      <p:sp>
        <p:nvSpPr>
          <p:cNvPr id="4" name="object 4"/>
          <p:cNvSpPr txBox="1"/>
          <p:nvPr/>
        </p:nvSpPr>
        <p:spPr>
          <a:xfrm>
            <a:off x="561549" y="608516"/>
            <a:ext cx="1033465" cy="302312"/>
          </a:xfrm>
          <a:prstGeom prst="rect">
            <a:avLst/>
          </a:prstGeom>
        </p:spPr>
        <p:txBody>
          <a:bodyPr vert="horz" wrap="square" lIns="0" tIns="0" rIns="0" bIns="0" rtlCol="0">
            <a:spAutoFit/>
          </a:bodyPr>
          <a:lstStyle/>
          <a:p>
            <a:pPr marL="0" marR="0">
              <a:lnSpc>
                <a:spcPts val="955"/>
              </a:lnSpc>
              <a:spcBef>
                <a:spcPts val="0"/>
              </a:spcBef>
              <a:spcAft>
                <a:spcPts val="0"/>
              </a:spcAft>
            </a:pPr>
            <a:r>
              <a:rPr sz="950" spc="10" dirty="0">
                <a:solidFill>
                  <a:srgbClr val="000000"/>
                </a:solidFill>
                <a:latin typeface="FTMMJM+KaiTi_GB2312"/>
                <a:cs typeface="FTMMJM+KaiTi_GB2312"/>
              </a:rPr>
              <a:t>正面朝上的数字</a:t>
            </a:r>
          </a:p>
        </p:txBody>
      </p:sp>
      <p:sp>
        <p:nvSpPr>
          <p:cNvPr id="5" name="object 5"/>
          <p:cNvSpPr txBox="1"/>
          <p:nvPr/>
        </p:nvSpPr>
        <p:spPr>
          <a:xfrm>
            <a:off x="1720330" y="608516"/>
            <a:ext cx="424170" cy="302312"/>
          </a:xfrm>
          <a:prstGeom prst="rect">
            <a:avLst/>
          </a:prstGeom>
        </p:spPr>
        <p:txBody>
          <a:bodyPr vert="horz" wrap="square" lIns="0" tIns="0" rIns="0" bIns="0" rtlCol="0">
            <a:spAutoFit/>
          </a:bodyPr>
          <a:lstStyle/>
          <a:p>
            <a:pPr marL="0" marR="0">
              <a:lnSpc>
                <a:spcPts val="955"/>
              </a:lnSpc>
              <a:spcBef>
                <a:spcPts val="0"/>
              </a:spcBef>
              <a:spcAft>
                <a:spcPts val="0"/>
              </a:spcAft>
            </a:pPr>
            <a:r>
              <a:rPr sz="950" spc="10" dirty="0">
                <a:solidFill>
                  <a:srgbClr val="000000"/>
                </a:solidFill>
                <a:latin typeface="FTMMJM+KaiTi_GB2312"/>
                <a:cs typeface="FTMMJM+KaiTi_GB2312"/>
              </a:rPr>
              <a:t>概率</a:t>
            </a:r>
          </a:p>
        </p:txBody>
      </p:sp>
      <p:sp>
        <p:nvSpPr>
          <p:cNvPr id="6" name="object 6"/>
          <p:cNvSpPr txBox="1"/>
          <p:nvPr/>
        </p:nvSpPr>
        <p:spPr>
          <a:xfrm>
            <a:off x="2330850" y="608516"/>
            <a:ext cx="729078" cy="302312"/>
          </a:xfrm>
          <a:prstGeom prst="rect">
            <a:avLst/>
          </a:prstGeom>
        </p:spPr>
        <p:txBody>
          <a:bodyPr vert="horz" wrap="square" lIns="0" tIns="0" rIns="0" bIns="0" rtlCol="0">
            <a:spAutoFit/>
          </a:bodyPr>
          <a:lstStyle/>
          <a:p>
            <a:pPr marL="0" marR="0">
              <a:lnSpc>
                <a:spcPts val="955"/>
              </a:lnSpc>
              <a:spcBef>
                <a:spcPts val="0"/>
              </a:spcBef>
              <a:spcAft>
                <a:spcPts val="0"/>
              </a:spcAft>
            </a:pPr>
            <a:r>
              <a:rPr sz="950" dirty="0">
                <a:solidFill>
                  <a:srgbClr val="000000"/>
                </a:solidFill>
                <a:latin typeface="FTMMJM+KaiTi_GB2312"/>
                <a:cs typeface="FTMMJM+KaiTi_GB2312"/>
              </a:rPr>
              <a:t>数字*概率</a:t>
            </a:r>
          </a:p>
        </p:txBody>
      </p:sp>
      <mc:AlternateContent xmlns:mc="http://schemas.openxmlformats.org/markup-compatibility/2006" xmlns:a14="http://schemas.microsoft.com/office/drawing/2010/main">
        <mc:Choice Requires="a14">
          <p:sp>
            <p:nvSpPr>
              <p:cNvPr id="7" name="object 7"/>
              <p:cNvSpPr txBox="1"/>
              <p:nvPr/>
            </p:nvSpPr>
            <p:spPr>
              <a:xfrm>
                <a:off x="703657" y="768778"/>
                <a:ext cx="268600" cy="141064"/>
              </a:xfrm>
              <a:prstGeom prst="rect">
                <a:avLst/>
              </a:prstGeom>
            </p:spPr>
            <p:txBody>
              <a:bodyPr vert="horz" wrap="square" lIns="0" tIns="0" rIns="0" bIns="0" rtlCol="0">
                <a:spAutoFit/>
              </a:bodyPr>
              <a:lstStyle/>
              <a:p>
                <a:pPr marL="0" marR="0">
                  <a:lnSpc>
                    <a:spcPts val="1060"/>
                  </a:lnSpc>
                  <a:spcBef>
                    <a:spcPts val="0"/>
                  </a:spcBef>
                  <a:spcAft>
                    <a:spcPts val="0"/>
                  </a:spcAft>
                </a:pPr>
                <a14:m>
                  <m:oMathPara xmlns:m="http://schemas.openxmlformats.org/officeDocument/2006/math">
                    <m:oMathParaPr>
                      <m:jc m:val="centerGroup"/>
                    </m:oMathParaPr>
                    <m:oMath xmlns:m="http://schemas.openxmlformats.org/officeDocument/2006/math">
                      <m:r>
                        <a:rPr lang="en-US" sz="950" i="1" dirty="0" smtClean="0">
                          <a:solidFill>
                            <a:srgbClr val="000000"/>
                          </a:solidFill>
                          <a:latin typeface="Cambria Math" panose="02040503050406030204" pitchFamily="18" charset="0"/>
                          <a:cs typeface="IFFBPT+TimesNewRomanPS-BoldMT"/>
                        </a:rPr>
                        <m:t>𝑋</m:t>
                      </m:r>
                    </m:oMath>
                  </m:oMathPara>
                </a14:m>
                <a:endParaRPr lang="en-US" sz="950" dirty="0">
                  <a:solidFill>
                    <a:srgbClr val="000000"/>
                  </a:solidFill>
                  <a:latin typeface="IFFBPT+TimesNewRomanPS-BoldMT"/>
                  <a:cs typeface="IFFBPT+TimesNewRomanPS-BoldMT"/>
                </a:endParaRPr>
              </a:p>
            </p:txBody>
          </p:sp>
        </mc:Choice>
        <mc:Fallback xmlns="">
          <p:sp>
            <p:nvSpPr>
              <p:cNvPr id="7" name="object 7"/>
              <p:cNvSpPr txBox="1">
                <a:spLocks noRot="1" noChangeAspect="1" noMove="1" noResize="1" noEditPoints="1" noAdjustHandles="1" noChangeArrowheads="1" noChangeShapeType="1" noTextEdit="1"/>
              </p:cNvSpPr>
              <p:nvPr/>
            </p:nvSpPr>
            <p:spPr>
              <a:xfrm>
                <a:off x="703657" y="768778"/>
                <a:ext cx="268600" cy="141064"/>
              </a:xfrm>
              <a:prstGeom prst="rect">
                <a:avLst/>
              </a:prstGeom>
              <a:blipFill>
                <a:blip r:embed="rId3"/>
                <a:stretch>
                  <a:fillRect b="-8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object 8"/>
              <p:cNvSpPr txBox="1"/>
              <p:nvPr/>
            </p:nvSpPr>
            <p:spPr>
              <a:xfrm>
                <a:off x="1770685" y="771989"/>
                <a:ext cx="362862" cy="141064"/>
              </a:xfrm>
              <a:prstGeom prst="rect">
                <a:avLst/>
              </a:prstGeom>
            </p:spPr>
            <p:txBody>
              <a:bodyPr vert="horz" wrap="square" lIns="0" tIns="0" rIns="0" bIns="0" rtlCol="0">
                <a:spAutoFit/>
              </a:bodyPr>
              <a:lstStyle/>
              <a:p>
                <a:pPr marL="0" marR="0">
                  <a:lnSpc>
                    <a:spcPts val="1060"/>
                  </a:lnSpc>
                  <a:spcBef>
                    <a:spcPts val="0"/>
                  </a:spcBef>
                  <a:spcAft>
                    <a:spcPts val="0"/>
                  </a:spcAft>
                </a:pPr>
                <a14:m>
                  <m:oMathPara xmlns:m="http://schemas.openxmlformats.org/officeDocument/2006/math">
                    <m:oMathParaPr>
                      <m:jc m:val="centerGroup"/>
                    </m:oMathParaPr>
                    <m:oMath xmlns:m="http://schemas.openxmlformats.org/officeDocument/2006/math">
                      <m:r>
                        <a:rPr lang="zh-CN" altLang="en-US" sz="950" i="1" dirty="0" smtClean="0">
                          <a:solidFill>
                            <a:srgbClr val="000000"/>
                          </a:solidFill>
                          <a:latin typeface="Cambria Math" panose="02040503050406030204" pitchFamily="18" charset="0"/>
                          <a:cs typeface="IFFBPT+TimesNewRomanPS-BoldMT"/>
                        </a:rPr>
                        <m:t>𝑓</m:t>
                      </m:r>
                      <m:r>
                        <a:rPr lang="en-US" altLang="zh-CN" sz="950" i="1" dirty="0">
                          <a:solidFill>
                            <a:srgbClr val="000000"/>
                          </a:solidFill>
                          <a:latin typeface="Cambria Math" panose="02040503050406030204" pitchFamily="18" charset="0"/>
                          <a:cs typeface="IFFBPT+TimesNewRomanPS-BoldMT"/>
                        </a:rPr>
                        <m:t>(</m:t>
                      </m:r>
                      <m:r>
                        <a:rPr lang="en-US" altLang="zh-CN" sz="950" b="0" i="1" dirty="0" smtClean="0">
                          <a:solidFill>
                            <a:srgbClr val="000000"/>
                          </a:solidFill>
                          <a:latin typeface="Cambria Math" panose="02040503050406030204" pitchFamily="18" charset="0"/>
                          <a:cs typeface="IFFBPT+TimesNewRomanPS-BoldMT"/>
                        </a:rPr>
                        <m:t>𝑋</m:t>
                      </m:r>
                      <m:r>
                        <a:rPr lang="en-US" altLang="zh-CN" sz="950" i="1" dirty="0">
                          <a:solidFill>
                            <a:srgbClr val="000000"/>
                          </a:solidFill>
                          <a:latin typeface="Cambria Math" panose="02040503050406030204" pitchFamily="18" charset="0"/>
                          <a:cs typeface="IFFBPT+TimesNewRomanPS-BoldMT"/>
                        </a:rPr>
                        <m:t>)</m:t>
                      </m:r>
                    </m:oMath>
                  </m:oMathPara>
                </a14:m>
                <a:endParaRPr sz="950" dirty="0">
                  <a:solidFill>
                    <a:srgbClr val="000000"/>
                  </a:solidFill>
                  <a:latin typeface="IFFBPT+TimesNewRomanPS-BoldMT"/>
                  <a:cs typeface="IFFBPT+TimesNewRomanPS-BoldMT"/>
                </a:endParaRPr>
              </a:p>
            </p:txBody>
          </p:sp>
        </mc:Choice>
        <mc:Fallback xmlns="">
          <p:sp>
            <p:nvSpPr>
              <p:cNvPr id="8" name="object 8"/>
              <p:cNvSpPr txBox="1">
                <a:spLocks noRot="1" noChangeAspect="1" noMove="1" noResize="1" noEditPoints="1" noAdjustHandles="1" noChangeArrowheads="1" noChangeShapeType="1" noTextEdit="1"/>
              </p:cNvSpPr>
              <p:nvPr/>
            </p:nvSpPr>
            <p:spPr>
              <a:xfrm>
                <a:off x="1770685" y="771989"/>
                <a:ext cx="362862" cy="141064"/>
              </a:xfrm>
              <a:prstGeom prst="rect">
                <a:avLst/>
              </a:prstGeom>
              <a:blipFill>
                <a:blip r:embed="rId4"/>
                <a:stretch>
                  <a:fillRect r="-3448" b="-4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object 9"/>
              <p:cNvSpPr txBox="1"/>
              <p:nvPr/>
            </p:nvSpPr>
            <p:spPr>
              <a:xfrm>
                <a:off x="2497713" y="771989"/>
                <a:ext cx="423530" cy="141064"/>
              </a:xfrm>
              <a:prstGeom prst="rect">
                <a:avLst/>
              </a:prstGeom>
            </p:spPr>
            <p:txBody>
              <a:bodyPr vert="horz" wrap="square" lIns="0" tIns="0" rIns="0" bIns="0" rtlCol="0">
                <a:spAutoFit/>
              </a:bodyPr>
              <a:lstStyle/>
              <a:p>
                <a:pPr marL="0" marR="0">
                  <a:lnSpc>
                    <a:spcPts val="1060"/>
                  </a:lnSpc>
                  <a:spcBef>
                    <a:spcPts val="0"/>
                  </a:spcBef>
                  <a:spcAft>
                    <a:spcPts val="0"/>
                  </a:spcAft>
                </a:pPr>
                <a14:m>
                  <m:oMathPara xmlns:m="http://schemas.openxmlformats.org/officeDocument/2006/math">
                    <m:oMathParaPr>
                      <m:jc m:val="centerGroup"/>
                    </m:oMathParaPr>
                    <m:oMath xmlns:m="http://schemas.openxmlformats.org/officeDocument/2006/math">
                      <m:r>
                        <a:rPr lang="zh-CN" altLang="en-US" sz="950" i="1" dirty="0" smtClean="0">
                          <a:solidFill>
                            <a:srgbClr val="000000"/>
                          </a:solidFill>
                          <a:latin typeface="Cambria Math" panose="02040503050406030204" pitchFamily="18" charset="0"/>
                          <a:cs typeface="IFFBPT+TimesNewRomanPS-BoldMT"/>
                        </a:rPr>
                        <m:t>𝑥𝑓</m:t>
                      </m:r>
                      <m:r>
                        <a:rPr lang="en-US" altLang="zh-CN" sz="950" i="1" dirty="0">
                          <a:solidFill>
                            <a:srgbClr val="000000"/>
                          </a:solidFill>
                          <a:latin typeface="Cambria Math" panose="02040503050406030204" pitchFamily="18" charset="0"/>
                          <a:cs typeface="IFFBPT+TimesNewRomanPS-BoldMT"/>
                        </a:rPr>
                        <m:t>(</m:t>
                      </m:r>
                      <m:r>
                        <a:rPr lang="en-US" altLang="zh-CN" sz="950" b="0" i="1" dirty="0" smtClean="0">
                          <a:solidFill>
                            <a:srgbClr val="000000"/>
                          </a:solidFill>
                          <a:latin typeface="Cambria Math" panose="02040503050406030204" pitchFamily="18" charset="0"/>
                          <a:cs typeface="IFFBPT+TimesNewRomanPS-BoldMT"/>
                        </a:rPr>
                        <m:t>𝑋</m:t>
                      </m:r>
                      <m:r>
                        <a:rPr lang="en-US" altLang="zh-CN" sz="950" i="1" dirty="0">
                          <a:solidFill>
                            <a:srgbClr val="000000"/>
                          </a:solidFill>
                          <a:latin typeface="Cambria Math" panose="02040503050406030204" pitchFamily="18" charset="0"/>
                          <a:cs typeface="IFFBPT+TimesNewRomanPS-BoldMT"/>
                        </a:rPr>
                        <m:t>)</m:t>
                      </m:r>
                    </m:oMath>
                  </m:oMathPara>
                </a14:m>
                <a:endParaRPr sz="950" dirty="0">
                  <a:solidFill>
                    <a:srgbClr val="000000"/>
                  </a:solidFill>
                  <a:latin typeface="IFFBPT+TimesNewRomanPS-BoldMT"/>
                  <a:cs typeface="IFFBPT+TimesNewRomanPS-BoldMT"/>
                </a:endParaRPr>
              </a:p>
            </p:txBody>
          </p:sp>
        </mc:Choice>
        <mc:Fallback xmlns="">
          <p:sp>
            <p:nvSpPr>
              <p:cNvPr id="9" name="object 9"/>
              <p:cNvSpPr txBox="1">
                <a:spLocks noRot="1" noChangeAspect="1" noMove="1" noResize="1" noEditPoints="1" noAdjustHandles="1" noChangeArrowheads="1" noChangeShapeType="1" noTextEdit="1"/>
              </p:cNvSpPr>
              <p:nvPr/>
            </p:nvSpPr>
            <p:spPr>
              <a:xfrm>
                <a:off x="2497713" y="771989"/>
                <a:ext cx="423530" cy="141064"/>
              </a:xfrm>
              <a:prstGeom prst="rect">
                <a:avLst/>
              </a:prstGeom>
              <a:blipFill>
                <a:blip r:embed="rId5"/>
                <a:stretch>
                  <a:fillRect r="-2941" b="-41667"/>
                </a:stretch>
              </a:blipFill>
            </p:spPr>
            <p:txBody>
              <a:bodyPr/>
              <a:lstStyle/>
              <a:p>
                <a:r>
                  <a:rPr lang="zh-CN" altLang="en-US">
                    <a:noFill/>
                  </a:rPr>
                  <a:t> </a:t>
                </a:r>
              </a:p>
            </p:txBody>
          </p:sp>
        </mc:Fallback>
      </mc:AlternateContent>
      <p:sp>
        <p:nvSpPr>
          <p:cNvPr id="10" name="object 10"/>
          <p:cNvSpPr txBox="1"/>
          <p:nvPr/>
        </p:nvSpPr>
        <p:spPr>
          <a:xfrm>
            <a:off x="793311" y="1001077"/>
            <a:ext cx="204364" cy="1201296"/>
          </a:xfrm>
          <a:prstGeom prst="rect">
            <a:avLst/>
          </a:prstGeom>
        </p:spPr>
        <p:txBody>
          <a:bodyPr vert="horz" wrap="square" lIns="0" tIns="0" rIns="0" bIns="0" rtlCol="0">
            <a:spAutoFit/>
          </a:bodyPr>
          <a:lstStyle/>
          <a:p>
            <a:pPr marL="0" marR="0">
              <a:lnSpc>
                <a:spcPts val="905"/>
              </a:lnSpc>
              <a:spcBef>
                <a:spcPts val="0"/>
              </a:spcBef>
              <a:spcAft>
                <a:spcPts val="0"/>
              </a:spcAft>
            </a:pPr>
            <a:r>
              <a:rPr sz="800" dirty="0">
                <a:solidFill>
                  <a:srgbClr val="000000"/>
                </a:solidFill>
                <a:latin typeface="PJGUIU+TimesNewRomanPSMT"/>
                <a:cs typeface="PJGUIU+TimesNewRomanPSMT"/>
              </a:rPr>
              <a:t>1</a:t>
            </a:r>
          </a:p>
          <a:p>
            <a:pPr marL="0" marR="0">
              <a:lnSpc>
                <a:spcPts val="905"/>
              </a:lnSpc>
              <a:spcBef>
                <a:spcPts val="565"/>
              </a:spcBef>
              <a:spcAft>
                <a:spcPts val="0"/>
              </a:spcAft>
            </a:pPr>
            <a:r>
              <a:rPr sz="800" dirty="0">
                <a:solidFill>
                  <a:srgbClr val="000000"/>
                </a:solidFill>
                <a:latin typeface="PJGUIU+TimesNewRomanPSMT"/>
                <a:cs typeface="PJGUIU+TimesNewRomanPSMT"/>
              </a:rPr>
              <a:t>2</a:t>
            </a:r>
          </a:p>
          <a:p>
            <a:pPr marL="0" marR="0">
              <a:lnSpc>
                <a:spcPts val="905"/>
              </a:lnSpc>
              <a:spcBef>
                <a:spcPts val="515"/>
              </a:spcBef>
              <a:spcAft>
                <a:spcPts val="0"/>
              </a:spcAft>
            </a:pPr>
            <a:r>
              <a:rPr sz="800" dirty="0">
                <a:solidFill>
                  <a:srgbClr val="000000"/>
                </a:solidFill>
                <a:latin typeface="PJGUIU+TimesNewRomanPSMT"/>
                <a:cs typeface="PJGUIU+TimesNewRomanPSMT"/>
              </a:rPr>
              <a:t>3</a:t>
            </a:r>
          </a:p>
          <a:p>
            <a:pPr marL="0" marR="0">
              <a:lnSpc>
                <a:spcPts val="905"/>
              </a:lnSpc>
              <a:spcBef>
                <a:spcPts val="560"/>
              </a:spcBef>
              <a:spcAft>
                <a:spcPts val="0"/>
              </a:spcAft>
            </a:pPr>
            <a:r>
              <a:rPr sz="800" dirty="0">
                <a:solidFill>
                  <a:srgbClr val="000000"/>
                </a:solidFill>
                <a:latin typeface="PJGUIU+TimesNewRomanPSMT"/>
                <a:cs typeface="PJGUIU+TimesNewRomanPSMT"/>
              </a:rPr>
              <a:t>4</a:t>
            </a:r>
          </a:p>
          <a:p>
            <a:pPr marL="0" marR="0">
              <a:lnSpc>
                <a:spcPts val="905"/>
              </a:lnSpc>
              <a:spcBef>
                <a:spcPts val="565"/>
              </a:spcBef>
              <a:spcAft>
                <a:spcPts val="0"/>
              </a:spcAft>
            </a:pPr>
            <a:r>
              <a:rPr sz="800" dirty="0">
                <a:solidFill>
                  <a:srgbClr val="000000"/>
                </a:solidFill>
                <a:latin typeface="PJGUIU+TimesNewRomanPSMT"/>
                <a:cs typeface="PJGUIU+TimesNewRomanPSMT"/>
              </a:rPr>
              <a:t>5</a:t>
            </a:r>
          </a:p>
          <a:p>
            <a:pPr marL="0" marR="0">
              <a:lnSpc>
                <a:spcPts val="905"/>
              </a:lnSpc>
              <a:spcBef>
                <a:spcPts val="565"/>
              </a:spcBef>
              <a:spcAft>
                <a:spcPts val="0"/>
              </a:spcAft>
            </a:pPr>
            <a:r>
              <a:rPr sz="800" dirty="0">
                <a:solidFill>
                  <a:srgbClr val="000000"/>
                </a:solidFill>
                <a:latin typeface="PJGUIU+TimesNewRomanPSMT"/>
                <a:cs typeface="PJGUIU+TimesNewRomanPSMT"/>
              </a:rPr>
              <a:t>6</a:t>
            </a:r>
          </a:p>
        </p:txBody>
      </p:sp>
      <p:sp>
        <p:nvSpPr>
          <p:cNvPr id="11" name="object 11"/>
          <p:cNvSpPr txBox="1"/>
          <p:nvPr/>
        </p:nvSpPr>
        <p:spPr>
          <a:xfrm>
            <a:off x="1780628" y="1001077"/>
            <a:ext cx="285231" cy="1201296"/>
          </a:xfrm>
          <a:prstGeom prst="rect">
            <a:avLst/>
          </a:prstGeom>
        </p:spPr>
        <p:txBody>
          <a:bodyPr vert="horz" wrap="square" lIns="0" tIns="0" rIns="0" bIns="0" rtlCol="0">
            <a:spAutoFit/>
          </a:bodyPr>
          <a:lstStyle/>
          <a:p>
            <a:pPr marL="0" marR="0">
              <a:lnSpc>
                <a:spcPts val="905"/>
              </a:lnSpc>
              <a:spcBef>
                <a:spcPts val="0"/>
              </a:spcBef>
              <a:spcAft>
                <a:spcPts val="0"/>
              </a:spcAft>
            </a:pPr>
            <a:r>
              <a:rPr sz="800" dirty="0">
                <a:solidFill>
                  <a:srgbClr val="000000"/>
                </a:solidFill>
                <a:latin typeface="PJGUIU+TimesNewRomanPSMT"/>
                <a:cs typeface="PJGUIU+TimesNewRomanPSMT"/>
              </a:rPr>
              <a:t>1/6</a:t>
            </a:r>
          </a:p>
          <a:p>
            <a:pPr marL="0" marR="0">
              <a:lnSpc>
                <a:spcPts val="905"/>
              </a:lnSpc>
              <a:spcBef>
                <a:spcPts val="565"/>
              </a:spcBef>
              <a:spcAft>
                <a:spcPts val="0"/>
              </a:spcAft>
            </a:pPr>
            <a:r>
              <a:rPr sz="800" dirty="0">
                <a:solidFill>
                  <a:srgbClr val="000000"/>
                </a:solidFill>
                <a:latin typeface="PJGUIU+TimesNewRomanPSMT"/>
                <a:cs typeface="PJGUIU+TimesNewRomanPSMT"/>
              </a:rPr>
              <a:t>1/6</a:t>
            </a:r>
          </a:p>
          <a:p>
            <a:pPr marL="0" marR="0">
              <a:lnSpc>
                <a:spcPts val="905"/>
              </a:lnSpc>
              <a:spcBef>
                <a:spcPts val="515"/>
              </a:spcBef>
              <a:spcAft>
                <a:spcPts val="0"/>
              </a:spcAft>
            </a:pPr>
            <a:r>
              <a:rPr sz="800" dirty="0">
                <a:solidFill>
                  <a:srgbClr val="000000"/>
                </a:solidFill>
                <a:latin typeface="PJGUIU+TimesNewRomanPSMT"/>
                <a:cs typeface="PJGUIU+TimesNewRomanPSMT"/>
              </a:rPr>
              <a:t>1/6</a:t>
            </a:r>
          </a:p>
          <a:p>
            <a:pPr marL="0" marR="0">
              <a:lnSpc>
                <a:spcPts val="905"/>
              </a:lnSpc>
              <a:spcBef>
                <a:spcPts val="560"/>
              </a:spcBef>
              <a:spcAft>
                <a:spcPts val="0"/>
              </a:spcAft>
            </a:pPr>
            <a:r>
              <a:rPr sz="800" dirty="0">
                <a:solidFill>
                  <a:srgbClr val="000000"/>
                </a:solidFill>
                <a:latin typeface="PJGUIU+TimesNewRomanPSMT"/>
                <a:cs typeface="PJGUIU+TimesNewRomanPSMT"/>
              </a:rPr>
              <a:t>1/6</a:t>
            </a:r>
          </a:p>
          <a:p>
            <a:pPr marL="0" marR="0">
              <a:lnSpc>
                <a:spcPts val="905"/>
              </a:lnSpc>
              <a:spcBef>
                <a:spcPts val="565"/>
              </a:spcBef>
              <a:spcAft>
                <a:spcPts val="0"/>
              </a:spcAft>
            </a:pPr>
            <a:r>
              <a:rPr sz="800" dirty="0">
                <a:solidFill>
                  <a:srgbClr val="000000"/>
                </a:solidFill>
                <a:latin typeface="PJGUIU+TimesNewRomanPSMT"/>
                <a:cs typeface="PJGUIU+TimesNewRomanPSMT"/>
              </a:rPr>
              <a:t>1/6</a:t>
            </a:r>
          </a:p>
          <a:p>
            <a:pPr marL="0" marR="0">
              <a:lnSpc>
                <a:spcPts val="905"/>
              </a:lnSpc>
              <a:spcBef>
                <a:spcPts val="565"/>
              </a:spcBef>
              <a:spcAft>
                <a:spcPts val="0"/>
              </a:spcAft>
            </a:pPr>
            <a:r>
              <a:rPr sz="800" dirty="0">
                <a:solidFill>
                  <a:srgbClr val="000000"/>
                </a:solidFill>
                <a:latin typeface="PJGUIU+TimesNewRomanPSMT"/>
                <a:cs typeface="PJGUIU+TimesNewRomanPSMT"/>
              </a:rPr>
              <a:t>1/6</a:t>
            </a:r>
          </a:p>
        </p:txBody>
      </p:sp>
      <p:sp>
        <p:nvSpPr>
          <p:cNvPr id="12" name="object 12"/>
          <p:cNvSpPr txBox="1"/>
          <p:nvPr/>
        </p:nvSpPr>
        <p:spPr>
          <a:xfrm>
            <a:off x="2536993" y="1001077"/>
            <a:ext cx="285263" cy="1201296"/>
          </a:xfrm>
          <a:prstGeom prst="rect">
            <a:avLst/>
          </a:prstGeom>
        </p:spPr>
        <p:txBody>
          <a:bodyPr vert="horz" wrap="square" lIns="0" tIns="0" rIns="0" bIns="0" rtlCol="0">
            <a:spAutoFit/>
          </a:bodyPr>
          <a:lstStyle/>
          <a:p>
            <a:pPr marL="0" marR="0">
              <a:lnSpc>
                <a:spcPts val="905"/>
              </a:lnSpc>
              <a:spcBef>
                <a:spcPts val="0"/>
              </a:spcBef>
              <a:spcAft>
                <a:spcPts val="0"/>
              </a:spcAft>
            </a:pPr>
            <a:r>
              <a:rPr sz="800" dirty="0">
                <a:solidFill>
                  <a:srgbClr val="000000"/>
                </a:solidFill>
                <a:latin typeface="PJGUIU+TimesNewRomanPSMT"/>
                <a:cs typeface="PJGUIU+TimesNewRomanPSMT"/>
              </a:rPr>
              <a:t>1/6</a:t>
            </a:r>
          </a:p>
          <a:p>
            <a:pPr marL="0" marR="0">
              <a:lnSpc>
                <a:spcPts val="905"/>
              </a:lnSpc>
              <a:spcBef>
                <a:spcPts val="565"/>
              </a:spcBef>
              <a:spcAft>
                <a:spcPts val="0"/>
              </a:spcAft>
            </a:pPr>
            <a:r>
              <a:rPr sz="800" dirty="0">
                <a:solidFill>
                  <a:srgbClr val="000000"/>
                </a:solidFill>
                <a:latin typeface="PJGUIU+TimesNewRomanPSMT"/>
                <a:cs typeface="PJGUIU+TimesNewRomanPSMT"/>
              </a:rPr>
              <a:t>2/6</a:t>
            </a:r>
          </a:p>
          <a:p>
            <a:pPr marL="0" marR="0">
              <a:lnSpc>
                <a:spcPts val="905"/>
              </a:lnSpc>
              <a:spcBef>
                <a:spcPts val="515"/>
              </a:spcBef>
              <a:spcAft>
                <a:spcPts val="0"/>
              </a:spcAft>
            </a:pPr>
            <a:r>
              <a:rPr sz="800" dirty="0">
                <a:solidFill>
                  <a:srgbClr val="000000"/>
                </a:solidFill>
                <a:latin typeface="PJGUIU+TimesNewRomanPSMT"/>
                <a:cs typeface="PJGUIU+TimesNewRomanPSMT"/>
              </a:rPr>
              <a:t>3/6</a:t>
            </a:r>
          </a:p>
          <a:p>
            <a:pPr marL="0" marR="0">
              <a:lnSpc>
                <a:spcPts val="905"/>
              </a:lnSpc>
              <a:spcBef>
                <a:spcPts val="560"/>
              </a:spcBef>
              <a:spcAft>
                <a:spcPts val="0"/>
              </a:spcAft>
            </a:pPr>
            <a:r>
              <a:rPr sz="800" dirty="0">
                <a:solidFill>
                  <a:srgbClr val="000000"/>
                </a:solidFill>
                <a:latin typeface="PJGUIU+TimesNewRomanPSMT"/>
                <a:cs typeface="PJGUIU+TimesNewRomanPSMT"/>
              </a:rPr>
              <a:t>4/6</a:t>
            </a:r>
          </a:p>
          <a:p>
            <a:pPr marL="0" marR="0">
              <a:lnSpc>
                <a:spcPts val="905"/>
              </a:lnSpc>
              <a:spcBef>
                <a:spcPts val="565"/>
              </a:spcBef>
              <a:spcAft>
                <a:spcPts val="0"/>
              </a:spcAft>
            </a:pPr>
            <a:r>
              <a:rPr sz="800" dirty="0">
                <a:solidFill>
                  <a:srgbClr val="000000"/>
                </a:solidFill>
                <a:latin typeface="PJGUIU+TimesNewRomanPSMT"/>
                <a:cs typeface="PJGUIU+TimesNewRomanPSMT"/>
              </a:rPr>
              <a:t>5/6</a:t>
            </a:r>
          </a:p>
          <a:p>
            <a:pPr marL="0" marR="0">
              <a:lnSpc>
                <a:spcPts val="905"/>
              </a:lnSpc>
              <a:spcBef>
                <a:spcPts val="565"/>
              </a:spcBef>
              <a:spcAft>
                <a:spcPts val="0"/>
              </a:spcAft>
            </a:pPr>
            <a:r>
              <a:rPr sz="800" dirty="0">
                <a:solidFill>
                  <a:srgbClr val="000000"/>
                </a:solidFill>
                <a:latin typeface="PJGUIU+TimesNewRomanPSMT"/>
                <a:cs typeface="PJGUIU+TimesNewRomanPSMT"/>
              </a:rPr>
              <a:t>6/6</a:t>
            </a:r>
          </a:p>
        </p:txBody>
      </p:sp>
      <p:sp>
        <p:nvSpPr>
          <p:cNvPr id="13" name="object 13"/>
          <p:cNvSpPr txBox="1"/>
          <p:nvPr/>
        </p:nvSpPr>
        <p:spPr>
          <a:xfrm>
            <a:off x="1260990" y="2145459"/>
            <a:ext cx="1548779" cy="362910"/>
          </a:xfrm>
          <a:prstGeom prst="rect">
            <a:avLst/>
          </a:prstGeom>
        </p:spPr>
        <p:txBody>
          <a:bodyPr vert="horz" wrap="square" lIns="0" tIns="0" rIns="0" bIns="0" rtlCol="0">
            <a:spAutoFit/>
          </a:bodyPr>
          <a:lstStyle/>
          <a:p>
            <a:pPr marL="0" marR="0">
              <a:lnSpc>
                <a:spcPts val="1205"/>
              </a:lnSpc>
              <a:spcBef>
                <a:spcPts val="0"/>
              </a:spcBef>
              <a:spcAft>
                <a:spcPts val="0"/>
              </a:spcAft>
            </a:pPr>
            <a:r>
              <a:rPr sz="1100" i="1" dirty="0">
                <a:solidFill>
                  <a:srgbClr val="000000"/>
                </a:solidFill>
                <a:latin typeface="QHNACC+TimesNewRomanPS-ItalicMT"/>
                <a:cs typeface="QHNACC+TimesNewRomanPS-ItalicMT"/>
              </a:rPr>
              <a:t>E(X) =</a:t>
            </a:r>
            <a:r>
              <a:rPr sz="1100" i="1" spc="-10" dirty="0">
                <a:solidFill>
                  <a:srgbClr val="000000"/>
                </a:solidFill>
                <a:latin typeface="QHNACC+TimesNewRomanPS-ItalicMT"/>
                <a:cs typeface="QHNACC+TimesNewRomanPS-ItalicMT"/>
              </a:rPr>
              <a:t> </a:t>
            </a:r>
            <a:r>
              <a:rPr sz="1100" dirty="0">
                <a:solidFill>
                  <a:srgbClr val="000000"/>
                </a:solidFill>
                <a:latin typeface="PJGUIU+TimesNewRomanPSMT"/>
                <a:cs typeface="PJGUIU+TimesNewRomanPSMT"/>
              </a:rPr>
              <a:t>1/6+...+6/6 </a:t>
            </a:r>
            <a:r>
              <a:rPr sz="1100" i="1" dirty="0">
                <a:solidFill>
                  <a:srgbClr val="000000"/>
                </a:solidFill>
                <a:latin typeface="QHNACC+TimesNewRomanPS-ItalicMT"/>
                <a:cs typeface="QHNACC+TimesNewRomanPS-ItalicMT"/>
              </a:rPr>
              <a:t>=</a:t>
            </a:r>
            <a:r>
              <a:rPr sz="1100" dirty="0">
                <a:solidFill>
                  <a:srgbClr val="000000"/>
                </a:solidFill>
                <a:latin typeface="PJGUIU+TimesNewRomanPSMT"/>
                <a:cs typeface="PJGUIU+TimesNewRomanPSMT"/>
              </a:rPr>
              <a:t>3.5</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object 1"/>
              <p:cNvSpPr/>
              <p:nvPr/>
            </p:nvSpPr>
            <p:spPr>
              <a:xfrm>
                <a:off x="125290" y="2157012"/>
                <a:ext cx="671023" cy="27212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lang="zh-CN" altLang="en-US" sz="800" i="1" smtClean="0">
                              <a:latin typeface="Cambria Math" panose="02040503050406030204" pitchFamily="18" charset="0"/>
                            </a:rPr>
                          </m:ctrlPr>
                        </m:naryPr>
                        <m:sub>
                          <m:r>
                            <m:rPr>
                              <m:brk m:alnAt="23"/>
                            </m:rPr>
                            <a:rPr lang="en-US" altLang="zh-CN" sz="800" b="0" i="1" smtClean="0">
                              <a:latin typeface="Cambria Math" panose="02040503050406030204" pitchFamily="18" charset="0"/>
                            </a:rPr>
                            <m:t>−</m:t>
                          </m:r>
                          <m:r>
                            <a:rPr lang="en-US" altLang="zh-CN" sz="800" b="0" i="1" smtClean="0">
                              <a:latin typeface="Cambria Math" panose="02040503050406030204" pitchFamily="18" charset="0"/>
                              <a:ea typeface="Cambria Math" panose="02040503050406030204" pitchFamily="18" charset="0"/>
                            </a:rPr>
                            <m:t>∞</m:t>
                          </m:r>
                        </m:sub>
                        <m:sup>
                          <m:r>
                            <a:rPr lang="en-US" altLang="zh-CN" sz="800" b="0" i="1" smtClean="0">
                              <a:latin typeface="Cambria Math" panose="02040503050406030204" pitchFamily="18" charset="0"/>
                            </a:rPr>
                            <m:t>+</m:t>
                          </m:r>
                          <m:r>
                            <a:rPr lang="en-US" altLang="zh-CN" sz="800" b="0" i="1" smtClean="0">
                              <a:latin typeface="Cambria Math" panose="02040503050406030204" pitchFamily="18" charset="0"/>
                              <a:ea typeface="Cambria Math" panose="02040503050406030204" pitchFamily="18" charset="0"/>
                            </a:rPr>
                            <m:t>∞</m:t>
                          </m:r>
                        </m:sup>
                        <m:e>
                          <m:r>
                            <a:rPr lang="en-US" altLang="zh-CN" sz="800" b="0" i="1" smtClean="0">
                              <a:latin typeface="Cambria Math" panose="02040503050406030204" pitchFamily="18" charset="0"/>
                            </a:rPr>
                            <m:t>𝑥</m:t>
                          </m:r>
                          <m:r>
                            <a:rPr lang="zh-CN" altLang="en-US" sz="800" b="0" i="1" smtClean="0">
                              <a:latin typeface="Cambria Math" panose="02040503050406030204" pitchFamily="18" charset="0"/>
                            </a:rPr>
                            <m:t>𝜑</m:t>
                          </m:r>
                          <m:d>
                            <m:dPr>
                              <m:ctrlPr>
                                <a:rPr lang="en-US" altLang="zh-CN" sz="800" b="0" i="1" smtClean="0">
                                  <a:latin typeface="Cambria Math" panose="02040503050406030204" pitchFamily="18" charset="0"/>
                                </a:rPr>
                              </m:ctrlPr>
                            </m:dPr>
                            <m:e>
                              <m:r>
                                <a:rPr lang="en-US" altLang="zh-CN" sz="800" b="0" i="1" smtClean="0">
                                  <a:latin typeface="Cambria Math" panose="02040503050406030204" pitchFamily="18" charset="0"/>
                                </a:rPr>
                                <m:t>𝑥</m:t>
                              </m:r>
                            </m:e>
                          </m:d>
                          <m:r>
                            <a:rPr lang="en-US" altLang="zh-CN" sz="800" b="0" i="1" smtClean="0">
                              <a:latin typeface="Cambria Math" panose="02040503050406030204" pitchFamily="18" charset="0"/>
                            </a:rPr>
                            <m:t>𝑑𝑥</m:t>
                          </m:r>
                        </m:e>
                      </m:nary>
                    </m:oMath>
                  </m:oMathPara>
                </a14:m>
                <a:endParaRPr sz="800" dirty="0"/>
              </a:p>
            </p:txBody>
          </p:sp>
        </mc:Choice>
        <mc:Fallback xmlns="">
          <p:sp>
            <p:nvSpPr>
              <p:cNvPr id="2" name="object 1"/>
              <p:cNvSpPr>
                <a:spLocks noRot="1" noChangeAspect="1" noMove="1" noResize="1" noEditPoints="1" noAdjustHandles="1" noChangeArrowheads="1" noChangeShapeType="1" noTextEdit="1"/>
              </p:cNvSpPr>
              <p:nvPr/>
            </p:nvSpPr>
            <p:spPr>
              <a:xfrm>
                <a:off x="125290" y="2157012"/>
                <a:ext cx="671023" cy="272126"/>
              </a:xfrm>
              <a:prstGeom prst="rect">
                <a:avLst/>
              </a:prstGeom>
              <a:blipFill rotWithShape="0">
                <a:blip r:embed="rId2"/>
                <a:stretch>
                  <a:fillRect l="-60000" t="-195455" r="-15455" b="-279545"/>
                </a:stretch>
              </a:blipFill>
            </p:spPr>
            <p:txBody>
              <a:bodyPr/>
              <a:lstStyle/>
              <a:p>
                <a:r>
                  <a:rPr lang="zh-CN" altLang="en-US">
                    <a:noFill/>
                  </a:rPr>
                  <a:t> </a:t>
                </a:r>
                <a:endParaRPr lang="zh-CN" altLang="en-US">
                  <a:noFill/>
                </a:endParaRPr>
              </a:p>
            </p:txBody>
          </p:sp>
        </mc:Fallback>
      </mc:AlternateContent>
      <p:sp>
        <p:nvSpPr>
          <p:cNvPr id="3" name="object 3"/>
          <p:cNvSpPr txBox="1"/>
          <p:nvPr/>
        </p:nvSpPr>
        <p:spPr>
          <a:xfrm>
            <a:off x="1365345" y="125396"/>
            <a:ext cx="1226832" cy="205184"/>
          </a:xfrm>
          <a:prstGeom prst="rect">
            <a:avLst/>
          </a:prstGeom>
        </p:spPr>
        <p:txBody>
          <a:bodyPr vert="horz" wrap="square" lIns="0" tIns="0" rIns="0" bIns="0" rtlCol="0">
            <a:spAutoFit/>
          </a:bodyPr>
          <a:lstStyle/>
          <a:p>
            <a:pPr marL="0" marR="0">
              <a:lnSpc>
                <a:spcPts val="1645"/>
              </a:lnSpc>
              <a:spcBef>
                <a:spcPts val="0"/>
              </a:spcBef>
              <a:spcAft>
                <a:spcPts val="0"/>
              </a:spcAft>
            </a:pPr>
            <a:r>
              <a:rPr sz="1350" spc="19" dirty="0" err="1">
                <a:solidFill>
                  <a:srgbClr val="FF0000"/>
                </a:solidFill>
                <a:latin typeface="KaiTi" panose="02010609060101010101" pitchFamily="49" charset="-122"/>
                <a:ea typeface="KaiTi" panose="02010609060101010101" pitchFamily="49" charset="-122"/>
                <a:cs typeface="SimSun"/>
              </a:rPr>
              <a:t>数学期望</a:t>
            </a:r>
            <a:endParaRPr sz="1350" spc="19" dirty="0">
              <a:solidFill>
                <a:srgbClr val="FF0000"/>
              </a:solidFill>
              <a:latin typeface="KaiTi" panose="02010609060101010101" pitchFamily="49" charset="-122"/>
              <a:ea typeface="KaiTi" panose="02010609060101010101" pitchFamily="49" charset="-122"/>
              <a:cs typeface="SimSun"/>
            </a:endParaRPr>
          </a:p>
        </p:txBody>
      </p:sp>
      <p:sp>
        <p:nvSpPr>
          <p:cNvPr id="4" name="object 4"/>
          <p:cNvSpPr txBox="1"/>
          <p:nvPr/>
        </p:nvSpPr>
        <p:spPr>
          <a:xfrm>
            <a:off x="561549" y="428233"/>
            <a:ext cx="2420095" cy="125291"/>
          </a:xfrm>
          <a:prstGeom prst="rect">
            <a:avLst/>
          </a:prstGeom>
        </p:spPr>
        <p:txBody>
          <a:bodyPr vert="horz" wrap="square" lIns="0" tIns="0" rIns="0" bIns="0" rtlCol="0">
            <a:spAutoFit/>
          </a:bodyPr>
          <a:lstStyle/>
          <a:p>
            <a:pPr marL="0" marR="0">
              <a:lnSpc>
                <a:spcPts val="1070"/>
              </a:lnSpc>
              <a:spcBef>
                <a:spcPts val="0"/>
              </a:spcBef>
              <a:spcAft>
                <a:spcPts val="0"/>
              </a:spcAft>
            </a:pPr>
            <a:r>
              <a:rPr sz="900" dirty="0" err="1">
                <a:solidFill>
                  <a:srgbClr val="000000"/>
                </a:solidFill>
                <a:latin typeface="SimSun"/>
                <a:cs typeface="SimSun"/>
              </a:rPr>
              <a:t>离散型随机变量数学期望的定义</a:t>
            </a:r>
            <a:endParaRPr sz="900" dirty="0">
              <a:solidFill>
                <a:srgbClr val="000000"/>
              </a:solidFill>
              <a:latin typeface="SimSun"/>
              <a:cs typeface="SimSun"/>
            </a:endParaRPr>
          </a:p>
        </p:txBody>
      </p:sp>
      <mc:AlternateContent xmlns:mc="http://schemas.openxmlformats.org/markup-compatibility/2006" xmlns:a14="http://schemas.microsoft.com/office/drawing/2010/main">
        <mc:Choice Requires="a14">
          <p:sp>
            <p:nvSpPr>
              <p:cNvPr id="5" name="object 5"/>
              <p:cNvSpPr txBox="1"/>
              <p:nvPr/>
            </p:nvSpPr>
            <p:spPr>
              <a:xfrm>
                <a:off x="561549" y="590622"/>
                <a:ext cx="3088876" cy="282129"/>
              </a:xfrm>
              <a:prstGeom prst="rect">
                <a:avLst/>
              </a:prstGeom>
            </p:spPr>
            <p:txBody>
              <a:bodyPr vert="horz" wrap="square" lIns="0" tIns="0" rIns="0" bIns="0" rtlCol="0">
                <a:spAutoFit/>
              </a:bodyPr>
              <a:lstStyle/>
              <a:p>
                <a:pPr marL="0" marR="0">
                  <a:lnSpc>
                    <a:spcPts val="1070"/>
                  </a:lnSpc>
                  <a:spcBef>
                    <a:spcPts val="0"/>
                  </a:spcBef>
                  <a:spcAft>
                    <a:spcPts val="0"/>
                  </a:spcAft>
                </a:pPr>
                <a14:m>
                  <m:oMathPara xmlns:m="http://schemas.openxmlformats.org/officeDocument/2006/math">
                    <m:oMathParaPr>
                      <m:jc m:val="centerGroup"/>
                    </m:oMathParaPr>
                    <m:oMath xmlns:m="http://schemas.openxmlformats.org/officeDocument/2006/math">
                      <m:r>
                        <a:rPr lang="zh-CN" altLang="en-US" sz="550" i="1" dirty="0" smtClean="0">
                          <a:solidFill>
                            <a:srgbClr val="3232CC"/>
                          </a:solidFill>
                          <a:latin typeface="Cambria Math" panose="02040503050406030204" pitchFamily="18" charset="0"/>
                          <a:cs typeface="IOTCPM+Wingdings-Regular"/>
                        </a:rPr>
                        <m:t></m:t>
                      </m:r>
                      <m:r>
                        <a:rPr lang="zh-CN" altLang="en-US" sz="550" i="1" spc="373" dirty="0">
                          <a:solidFill>
                            <a:srgbClr val="3232CC"/>
                          </a:solidFill>
                          <a:latin typeface="Cambria Math" panose="02040503050406030204" pitchFamily="18" charset="0"/>
                          <a:cs typeface="Times New Roman"/>
                        </a:rPr>
                        <m:t> </m:t>
                      </m:r>
                      <m:r>
                        <a:rPr lang="zh-CN" altLang="en-US" sz="900" i="1" dirty="0">
                          <a:solidFill>
                            <a:srgbClr val="000000"/>
                          </a:solidFill>
                          <a:latin typeface="Cambria Math" panose="02040503050406030204" pitchFamily="18" charset="0"/>
                          <a:cs typeface="SimSun"/>
                        </a:rPr>
                        <m:t>假定有一个离散型随机变量</m:t>
                      </m:r>
                      <m:r>
                        <a:rPr lang="zh-CN" altLang="en-US" sz="900" b="1" i="1" spc="-11" dirty="0">
                          <a:solidFill>
                            <a:srgbClr val="000000"/>
                          </a:solidFill>
                          <a:latin typeface="Cambria Math" panose="02040503050406030204" pitchFamily="18" charset="0"/>
                          <a:cs typeface="Tahoma"/>
                        </a:rPr>
                        <m:t>𝑿</m:t>
                      </m:r>
                      <m:r>
                        <a:rPr lang="zh-CN" altLang="en-US" sz="900" i="1" spc="-12" dirty="0">
                          <a:solidFill>
                            <a:srgbClr val="000000"/>
                          </a:solidFill>
                          <a:latin typeface="Cambria Math" panose="02040503050406030204" pitchFamily="18" charset="0"/>
                          <a:cs typeface="SimSun"/>
                        </a:rPr>
                        <m:t>有</m:t>
                      </m:r>
                      <m:r>
                        <a:rPr lang="zh-CN" altLang="en-US" sz="900" b="1" i="1" dirty="0">
                          <a:solidFill>
                            <a:srgbClr val="000000"/>
                          </a:solidFill>
                          <a:latin typeface="Cambria Math" panose="02040503050406030204" pitchFamily="18" charset="0"/>
                          <a:cs typeface="Tahoma"/>
                        </a:rPr>
                        <m:t>𝒏</m:t>
                      </m:r>
                      <m:r>
                        <a:rPr lang="zh-CN" altLang="en-US" sz="900" i="1" dirty="0">
                          <a:solidFill>
                            <a:srgbClr val="000000"/>
                          </a:solidFill>
                          <a:latin typeface="Cambria Math" panose="02040503050406030204" pitchFamily="18" charset="0"/>
                          <a:cs typeface="SimSun"/>
                        </a:rPr>
                        <m:t>个不同的可能取值</m:t>
                      </m:r>
                    </m:oMath>
                  </m:oMathPara>
                </a14:m>
                <a:endParaRPr lang="zh-CN" altLang="en-US" sz="900" dirty="0">
                  <a:solidFill>
                    <a:srgbClr val="000000"/>
                  </a:solidFill>
                  <a:latin typeface="SimSun"/>
                  <a:cs typeface="SimSun"/>
                </a:endParaRPr>
              </a:p>
              <a:p>
                <a:pPr marL="116840" marR="0">
                  <a:lnSpc>
                    <a:spcPts val="1060"/>
                  </a:lnSpc>
                  <a:spcBef>
                    <a:spcPts val="0"/>
                  </a:spcBef>
                  <a:spcAft>
                    <a:spcPts val="0"/>
                  </a:spcAft>
                </a:pPr>
                <a14:m>
                  <m:oMathPara xmlns:m="http://schemas.openxmlformats.org/officeDocument/2006/math">
                    <m:oMathParaPr>
                      <m:jc m:val="centerGroup"/>
                    </m:oMathParaPr>
                    <m:oMath xmlns:m="http://schemas.openxmlformats.org/officeDocument/2006/math">
                      <m:r>
                        <a:rPr lang="zh-CN" altLang="en-US" sz="900" b="1" i="1" dirty="0" smtClean="0">
                          <a:solidFill>
                            <a:srgbClr val="000000"/>
                          </a:solidFill>
                          <a:latin typeface="Cambria Math" panose="02040503050406030204" pitchFamily="18" charset="0"/>
                          <a:cs typeface="Tahoma"/>
                        </a:rPr>
                        <m:t>𝒙</m:t>
                      </m:r>
                      <m:r>
                        <a:rPr lang="zh-CN" altLang="en-US" sz="900" b="1" i="1" baseline="-25000" dirty="0">
                          <a:solidFill>
                            <a:srgbClr val="000000"/>
                          </a:solidFill>
                          <a:latin typeface="Cambria Math" panose="02040503050406030204" pitchFamily="18" charset="0"/>
                          <a:cs typeface="Tahoma"/>
                        </a:rPr>
                        <m:t>𝟏</m:t>
                      </m:r>
                      <m:r>
                        <a:rPr lang="zh-CN" altLang="en-US" sz="900" b="1" i="1" spc="99" dirty="0">
                          <a:solidFill>
                            <a:srgbClr val="000000"/>
                          </a:solidFill>
                          <a:latin typeface="Cambria Math" panose="02040503050406030204" pitchFamily="18" charset="0"/>
                          <a:cs typeface="Tahoma"/>
                        </a:rPr>
                        <m:t> </m:t>
                      </m:r>
                      <m:r>
                        <a:rPr lang="en-US" altLang="zh-CN" sz="900" b="1" i="1" dirty="0">
                          <a:solidFill>
                            <a:srgbClr val="000000"/>
                          </a:solidFill>
                          <a:latin typeface="Cambria Math" panose="02040503050406030204" pitchFamily="18" charset="0"/>
                          <a:cs typeface="Tahoma"/>
                        </a:rPr>
                        <m:t>,</m:t>
                      </m:r>
                      <m:r>
                        <a:rPr lang="en-US" altLang="zh-CN" sz="900" b="1" i="1" dirty="0">
                          <a:solidFill>
                            <a:srgbClr val="000000"/>
                          </a:solidFill>
                          <a:latin typeface="Cambria Math" panose="02040503050406030204" pitchFamily="18" charset="0"/>
                          <a:cs typeface="Tahoma"/>
                        </a:rPr>
                        <m:t>𝒙</m:t>
                      </m:r>
                      <m:r>
                        <a:rPr lang="zh-CN" altLang="en-US" sz="900" b="1" i="1" baseline="-25000" dirty="0">
                          <a:solidFill>
                            <a:srgbClr val="000000"/>
                          </a:solidFill>
                          <a:latin typeface="Cambria Math" panose="02040503050406030204" pitchFamily="18" charset="0"/>
                          <a:cs typeface="Tahoma"/>
                        </a:rPr>
                        <m:t>𝟐</m:t>
                      </m:r>
                      <m:r>
                        <a:rPr lang="zh-CN" altLang="en-US" sz="900" b="1" i="1" spc="103" dirty="0">
                          <a:solidFill>
                            <a:srgbClr val="000000"/>
                          </a:solidFill>
                          <a:latin typeface="Cambria Math" panose="02040503050406030204" pitchFamily="18" charset="0"/>
                          <a:cs typeface="Tahoma"/>
                        </a:rPr>
                        <m:t> </m:t>
                      </m:r>
                      <m:r>
                        <a:rPr lang="en-US" altLang="zh-CN" sz="900" b="1" i="1" dirty="0">
                          <a:solidFill>
                            <a:srgbClr val="000000"/>
                          </a:solidFill>
                          <a:latin typeface="Cambria Math" panose="02040503050406030204" pitchFamily="18" charset="0"/>
                          <a:cs typeface="Tahoma"/>
                        </a:rPr>
                        <m:t>,</m:t>
                      </m:r>
                      <m:r>
                        <a:rPr lang="en-US" altLang="zh-CN" sz="900" b="1" i="1" spc="-13" dirty="0">
                          <a:solidFill>
                            <a:srgbClr val="000000"/>
                          </a:solidFill>
                          <a:latin typeface="Cambria Math" panose="02040503050406030204" pitchFamily="18" charset="0"/>
                          <a:cs typeface="WAOISR+Arial-BoldMT"/>
                        </a:rPr>
                        <m:t>……</m:t>
                      </m:r>
                      <m:r>
                        <a:rPr lang="en-US" altLang="zh-CN" sz="900" b="1" i="1" dirty="0">
                          <a:solidFill>
                            <a:srgbClr val="000000"/>
                          </a:solidFill>
                          <a:latin typeface="Cambria Math" panose="02040503050406030204" pitchFamily="18" charset="0"/>
                          <a:cs typeface="Tahoma"/>
                        </a:rPr>
                        <m:t>,</m:t>
                      </m:r>
                      <m:r>
                        <a:rPr lang="zh-CN" altLang="en-US" sz="900" b="1" i="1" dirty="0" smtClean="0">
                          <a:solidFill>
                            <a:srgbClr val="000000"/>
                          </a:solidFill>
                          <a:latin typeface="Cambria Math" panose="02040503050406030204" pitchFamily="18" charset="0"/>
                          <a:cs typeface="Tahoma"/>
                        </a:rPr>
                        <m:t>𝒙</m:t>
                      </m:r>
                      <m:r>
                        <a:rPr lang="zh-CN" altLang="en-US" sz="900" b="1" i="1" baseline="-25000" dirty="0" smtClean="0">
                          <a:solidFill>
                            <a:srgbClr val="000000"/>
                          </a:solidFill>
                          <a:latin typeface="Cambria Math" panose="02040503050406030204" pitchFamily="18" charset="0"/>
                          <a:cs typeface="Tahoma"/>
                        </a:rPr>
                        <m:t>𝒏</m:t>
                      </m:r>
                      <m:r>
                        <a:rPr lang="zh-CN" altLang="en-US" sz="900" b="1" i="1" spc="104" dirty="0">
                          <a:solidFill>
                            <a:srgbClr val="000000"/>
                          </a:solidFill>
                          <a:latin typeface="Cambria Math" panose="02040503050406030204" pitchFamily="18" charset="0"/>
                          <a:cs typeface="Tahoma"/>
                        </a:rPr>
                        <m:t> </m:t>
                      </m:r>
                      <m:r>
                        <a:rPr lang="zh-CN" altLang="en-US" sz="900" i="1" spc="-10" dirty="0">
                          <a:solidFill>
                            <a:srgbClr val="000000"/>
                          </a:solidFill>
                          <a:latin typeface="Cambria Math" panose="02040503050406030204" pitchFamily="18" charset="0"/>
                          <a:cs typeface="SimSun"/>
                        </a:rPr>
                        <m:t>，</m:t>
                      </m:r>
                      <m:r>
                        <a:rPr lang="zh-CN" altLang="en-US" sz="900" i="1" spc="-10" dirty="0">
                          <a:solidFill>
                            <a:srgbClr val="000000"/>
                          </a:solidFill>
                          <a:latin typeface="Cambria Math" panose="02040503050406030204" pitchFamily="18" charset="0"/>
                          <a:cs typeface="SimSun"/>
                        </a:rPr>
                        <m:t>而</m:t>
                      </m:r>
                      <m:r>
                        <a:rPr lang="zh-CN" altLang="en-US" sz="900" b="1" i="1" dirty="0">
                          <a:solidFill>
                            <a:srgbClr val="000000"/>
                          </a:solidFill>
                          <a:latin typeface="Cambria Math" panose="02040503050406030204" pitchFamily="18" charset="0"/>
                          <a:cs typeface="Tahoma"/>
                        </a:rPr>
                        <m:t>𝒑</m:t>
                      </m:r>
                      <m:r>
                        <a:rPr lang="zh-CN" altLang="en-US" sz="900" b="1" i="1" baseline="-25000" dirty="0">
                          <a:solidFill>
                            <a:srgbClr val="000000"/>
                          </a:solidFill>
                          <a:latin typeface="Cambria Math" panose="02040503050406030204" pitchFamily="18" charset="0"/>
                          <a:cs typeface="Tahoma"/>
                        </a:rPr>
                        <m:t>𝟏</m:t>
                      </m:r>
                      <m:r>
                        <a:rPr lang="zh-CN" altLang="en-US" sz="900" b="1" i="1" spc="103" dirty="0">
                          <a:solidFill>
                            <a:srgbClr val="000000"/>
                          </a:solidFill>
                          <a:latin typeface="Cambria Math" panose="02040503050406030204" pitchFamily="18" charset="0"/>
                          <a:cs typeface="Tahoma"/>
                        </a:rPr>
                        <m:t> </m:t>
                      </m:r>
                      <m:r>
                        <a:rPr lang="en-US" altLang="zh-CN" sz="900" b="1" i="1" dirty="0">
                          <a:solidFill>
                            <a:srgbClr val="000000"/>
                          </a:solidFill>
                          <a:latin typeface="Cambria Math" panose="02040503050406030204" pitchFamily="18" charset="0"/>
                          <a:cs typeface="Tahoma"/>
                        </a:rPr>
                        <m:t>,</m:t>
                      </m:r>
                      <m:r>
                        <a:rPr lang="en-US" altLang="zh-CN" sz="900" b="1" i="1" dirty="0">
                          <a:solidFill>
                            <a:srgbClr val="000000"/>
                          </a:solidFill>
                          <a:latin typeface="Cambria Math" panose="02040503050406030204" pitchFamily="18" charset="0"/>
                          <a:cs typeface="Tahoma"/>
                        </a:rPr>
                        <m:t>𝒑</m:t>
                      </m:r>
                      <m:r>
                        <a:rPr lang="zh-CN" altLang="en-US" sz="900" b="1" i="1" baseline="-25000" dirty="0">
                          <a:solidFill>
                            <a:srgbClr val="000000"/>
                          </a:solidFill>
                          <a:latin typeface="Cambria Math" panose="02040503050406030204" pitchFamily="18" charset="0"/>
                          <a:cs typeface="Tahoma"/>
                        </a:rPr>
                        <m:t>𝟐</m:t>
                      </m:r>
                      <m:r>
                        <a:rPr lang="zh-CN" altLang="en-US" sz="900" b="1" i="1" spc="103" dirty="0">
                          <a:solidFill>
                            <a:srgbClr val="000000"/>
                          </a:solidFill>
                          <a:latin typeface="Cambria Math" panose="02040503050406030204" pitchFamily="18" charset="0"/>
                          <a:cs typeface="Tahoma"/>
                        </a:rPr>
                        <m:t> </m:t>
                      </m:r>
                      <m:r>
                        <a:rPr lang="en-US" altLang="zh-CN" sz="900" b="1" i="1" dirty="0">
                          <a:solidFill>
                            <a:srgbClr val="000000"/>
                          </a:solidFill>
                          <a:latin typeface="Cambria Math" panose="02040503050406030204" pitchFamily="18" charset="0"/>
                          <a:cs typeface="Tahoma"/>
                        </a:rPr>
                        <m:t>,</m:t>
                      </m:r>
                      <m:r>
                        <a:rPr lang="en-US" altLang="zh-CN" sz="900" b="1" i="1" spc="-14" dirty="0">
                          <a:solidFill>
                            <a:srgbClr val="000000"/>
                          </a:solidFill>
                          <a:latin typeface="Cambria Math" panose="02040503050406030204" pitchFamily="18" charset="0"/>
                          <a:cs typeface="WAOISR+Arial-BoldMT"/>
                        </a:rPr>
                        <m:t>……</m:t>
                      </m:r>
                      <m:r>
                        <a:rPr lang="en-US" altLang="zh-CN" sz="900" b="1" i="1" dirty="0">
                          <a:solidFill>
                            <a:srgbClr val="000000"/>
                          </a:solidFill>
                          <a:latin typeface="Cambria Math" panose="02040503050406030204" pitchFamily="18" charset="0"/>
                          <a:cs typeface="Tahoma"/>
                        </a:rPr>
                        <m:t>,</m:t>
                      </m:r>
                      <m:r>
                        <a:rPr lang="en-US" altLang="zh-CN" sz="900" b="1" i="1" dirty="0">
                          <a:solidFill>
                            <a:srgbClr val="000000"/>
                          </a:solidFill>
                          <a:latin typeface="Cambria Math" panose="02040503050406030204" pitchFamily="18" charset="0"/>
                          <a:cs typeface="Tahoma"/>
                        </a:rPr>
                        <m:t>𝒑𝒏</m:t>
                      </m:r>
                      <m:r>
                        <a:rPr lang="zh-CN" altLang="en-US" sz="900" b="1" i="1" spc="103" dirty="0">
                          <a:solidFill>
                            <a:srgbClr val="000000"/>
                          </a:solidFill>
                          <a:latin typeface="Cambria Math" panose="02040503050406030204" pitchFamily="18" charset="0"/>
                          <a:cs typeface="Tahoma"/>
                        </a:rPr>
                        <m:t> </m:t>
                      </m:r>
                      <m:r>
                        <a:rPr lang="zh-CN" altLang="en-US" sz="900" i="1" spc="-10" dirty="0">
                          <a:solidFill>
                            <a:srgbClr val="000000"/>
                          </a:solidFill>
                          <a:latin typeface="Cambria Math" panose="02040503050406030204" pitchFamily="18" charset="0"/>
                          <a:cs typeface="SimSun"/>
                        </a:rPr>
                        <m:t>是</m:t>
                      </m:r>
                      <m:r>
                        <a:rPr lang="zh-CN" altLang="en-US" sz="900" b="1" i="1" spc="-11" dirty="0">
                          <a:solidFill>
                            <a:srgbClr val="000000"/>
                          </a:solidFill>
                          <a:latin typeface="Cambria Math" panose="02040503050406030204" pitchFamily="18" charset="0"/>
                          <a:cs typeface="Tahoma"/>
                        </a:rPr>
                        <m:t>𝑿</m:t>
                      </m:r>
                      <m:r>
                        <a:rPr lang="zh-CN" altLang="en-US" sz="900" i="1" dirty="0">
                          <a:solidFill>
                            <a:srgbClr val="000000"/>
                          </a:solidFill>
                          <a:latin typeface="Cambria Math" panose="02040503050406030204" pitchFamily="18" charset="0"/>
                          <a:cs typeface="SimSun"/>
                        </a:rPr>
                        <m:t>取这些值相应的</m:t>
                      </m:r>
                    </m:oMath>
                  </m:oMathPara>
                </a14:m>
                <a:endParaRPr sz="900" dirty="0">
                  <a:solidFill>
                    <a:srgbClr val="000000"/>
                  </a:solidFill>
                  <a:latin typeface="SimSun"/>
                  <a:cs typeface="SimSun"/>
                </a:endParaRPr>
              </a:p>
            </p:txBody>
          </p:sp>
        </mc:Choice>
        <mc:Fallback xmlns="">
          <p:sp>
            <p:nvSpPr>
              <p:cNvPr id="5" name="object 5"/>
              <p:cNvSpPr txBox="1">
                <a:spLocks noRot="1" noChangeAspect="1" noMove="1" noResize="1" noEditPoints="1" noAdjustHandles="1" noChangeArrowheads="1" noChangeShapeType="1" noTextEdit="1"/>
              </p:cNvSpPr>
              <p:nvPr/>
            </p:nvSpPr>
            <p:spPr>
              <a:xfrm>
                <a:off x="561549" y="590622"/>
                <a:ext cx="3088876" cy="282129"/>
              </a:xfrm>
              <a:prstGeom prst="rect">
                <a:avLst/>
              </a:prstGeom>
              <a:blipFill>
                <a:blip r:embed="rId3"/>
                <a:stretch>
                  <a:fillRect t="-4348" b="-173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object 12"/>
              <p:cNvSpPr txBox="1"/>
              <p:nvPr/>
            </p:nvSpPr>
            <p:spPr>
              <a:xfrm>
                <a:off x="678467" y="861102"/>
                <a:ext cx="2689996" cy="141064"/>
              </a:xfrm>
              <a:prstGeom prst="rect">
                <a:avLst/>
              </a:prstGeom>
            </p:spPr>
            <p:txBody>
              <a:bodyPr vert="horz" wrap="square" lIns="0" tIns="0" rIns="0" bIns="0" rtlCol="0">
                <a:spAutoFit/>
              </a:bodyPr>
              <a:lstStyle/>
              <a:p>
                <a:pPr marL="0" marR="0">
                  <a:lnSpc>
                    <a:spcPts val="1070"/>
                  </a:lnSpc>
                  <a:spcBef>
                    <a:spcPts val="0"/>
                  </a:spcBef>
                  <a:spcAft>
                    <a:spcPts val="0"/>
                  </a:spcAft>
                </a:pPr>
                <a14:m>
                  <m:oMathPara xmlns:m="http://schemas.openxmlformats.org/officeDocument/2006/math">
                    <m:oMathParaPr>
                      <m:jc m:val="centerGroup"/>
                    </m:oMathParaPr>
                    <m:oMath xmlns:m="http://schemas.openxmlformats.org/officeDocument/2006/math">
                      <m:r>
                        <a:rPr lang="zh-CN" altLang="en-US" sz="900" i="1" dirty="0" smtClean="0">
                          <a:solidFill>
                            <a:srgbClr val="000000"/>
                          </a:solidFill>
                          <a:latin typeface="Cambria Math" panose="02040503050406030204" pitchFamily="18" charset="0"/>
                          <a:cs typeface="SimSun"/>
                        </a:rPr>
                        <m:t>概率，则这个随机变量</m:t>
                      </m:r>
                      <m:r>
                        <a:rPr lang="zh-CN" altLang="en-US" sz="900" b="1" i="1" spc="-11" dirty="0">
                          <a:solidFill>
                            <a:srgbClr val="000000"/>
                          </a:solidFill>
                          <a:latin typeface="Cambria Math" panose="02040503050406030204" pitchFamily="18" charset="0"/>
                          <a:cs typeface="Tahoma"/>
                        </a:rPr>
                        <m:t>𝑿</m:t>
                      </m:r>
                      <m:r>
                        <a:rPr lang="zh-CN" altLang="en-US" sz="900" i="1" dirty="0">
                          <a:solidFill>
                            <a:srgbClr val="000000"/>
                          </a:solidFill>
                          <a:latin typeface="Cambria Math" panose="02040503050406030204" pitchFamily="18" charset="0"/>
                          <a:cs typeface="SimSun"/>
                        </a:rPr>
                        <m:t>的数学期望定义如下：</m:t>
                      </m:r>
                    </m:oMath>
                  </m:oMathPara>
                </a14:m>
                <a:endParaRPr sz="900" dirty="0">
                  <a:solidFill>
                    <a:srgbClr val="000000"/>
                  </a:solidFill>
                  <a:latin typeface="SimSun"/>
                  <a:cs typeface="SimSun"/>
                </a:endParaRPr>
              </a:p>
            </p:txBody>
          </p:sp>
        </mc:Choice>
        <mc:Fallback xmlns="">
          <p:sp>
            <p:nvSpPr>
              <p:cNvPr id="12" name="object 12"/>
              <p:cNvSpPr txBox="1">
                <a:spLocks noRot="1" noChangeAspect="1" noMove="1" noResize="1" noEditPoints="1" noAdjustHandles="1" noChangeArrowheads="1" noChangeShapeType="1" noTextEdit="1"/>
              </p:cNvSpPr>
              <p:nvPr/>
            </p:nvSpPr>
            <p:spPr>
              <a:xfrm>
                <a:off x="678467" y="861102"/>
                <a:ext cx="2689996" cy="141064"/>
              </a:xfrm>
              <a:prstGeom prst="rect">
                <a:avLst/>
              </a:prstGeom>
              <a:blipFill>
                <a:blip r:embed="rId4"/>
                <a:stretch>
                  <a:fillRect t="-8333" b="-25000"/>
                </a:stretch>
              </a:blipFill>
            </p:spPr>
            <p:txBody>
              <a:bodyPr/>
              <a:lstStyle/>
              <a:p>
                <a:r>
                  <a:rPr lang="zh-CN" altLang="en-US">
                    <a:noFill/>
                  </a:rPr>
                  <a:t> </a:t>
                </a:r>
              </a:p>
            </p:txBody>
          </p:sp>
        </mc:Fallback>
      </mc:AlternateContent>
      <p:sp>
        <p:nvSpPr>
          <p:cNvPr id="13" name="object 13"/>
          <p:cNvSpPr txBox="1"/>
          <p:nvPr/>
        </p:nvSpPr>
        <p:spPr>
          <a:xfrm>
            <a:off x="2320811" y="1007044"/>
            <a:ext cx="112913" cy="145942"/>
          </a:xfrm>
          <a:prstGeom prst="rect">
            <a:avLst/>
          </a:prstGeom>
        </p:spPr>
        <p:txBody>
          <a:bodyPr vert="horz" wrap="square" lIns="0" tIns="0" rIns="0" bIns="0" rtlCol="0">
            <a:spAutoFit/>
          </a:bodyPr>
          <a:lstStyle/>
          <a:p>
            <a:pPr marL="0" marR="0">
              <a:lnSpc>
                <a:spcPts val="475"/>
              </a:lnSpc>
              <a:spcBef>
                <a:spcPts val="0"/>
              </a:spcBef>
              <a:spcAft>
                <a:spcPts val="0"/>
              </a:spcAft>
            </a:pPr>
            <a:r>
              <a:rPr sz="450" i="1" dirty="0">
                <a:solidFill>
                  <a:srgbClr val="000000"/>
                </a:solidFill>
                <a:latin typeface="QHNACC+TimesNewRomanPS-ItalicMT"/>
                <a:cs typeface="QHNACC+TimesNewRomanPS-ItalicMT"/>
              </a:rPr>
              <a:t>n</a:t>
            </a:r>
          </a:p>
        </p:txBody>
      </p:sp>
      <p:sp>
        <p:nvSpPr>
          <p:cNvPr id="14" name="object 14"/>
          <p:cNvSpPr txBox="1"/>
          <p:nvPr/>
        </p:nvSpPr>
        <p:spPr>
          <a:xfrm>
            <a:off x="859046" y="1049310"/>
            <a:ext cx="380234" cy="284684"/>
          </a:xfrm>
          <a:prstGeom prst="rect">
            <a:avLst/>
          </a:prstGeom>
        </p:spPr>
        <p:txBody>
          <a:bodyPr vert="horz" wrap="square" lIns="0" tIns="0" rIns="0" bIns="0" rtlCol="0">
            <a:spAutoFit/>
          </a:bodyPr>
          <a:lstStyle/>
          <a:p>
            <a:pPr marL="0" marR="0">
              <a:lnSpc>
                <a:spcPts val="1040"/>
              </a:lnSpc>
              <a:spcBef>
                <a:spcPts val="0"/>
              </a:spcBef>
              <a:spcAft>
                <a:spcPts val="0"/>
              </a:spcAft>
            </a:pPr>
            <a:r>
              <a:rPr sz="750" i="1" spc="109" dirty="0">
                <a:solidFill>
                  <a:srgbClr val="000000"/>
                </a:solidFill>
                <a:latin typeface="QHNACC+TimesNewRomanPS-ItalicMT"/>
                <a:cs typeface="QHNACC+TimesNewRomanPS-ItalicMT"/>
              </a:rPr>
              <a:t>E</a:t>
            </a:r>
            <a:r>
              <a:rPr sz="850" spc="83" dirty="0">
                <a:solidFill>
                  <a:srgbClr val="000000"/>
                </a:solidFill>
                <a:latin typeface="BTCIPT+SymbolMT"/>
                <a:cs typeface="BTCIPT+SymbolMT"/>
              </a:rPr>
              <a:t>(</a:t>
            </a:r>
            <a:r>
              <a:rPr sz="750" i="1" dirty="0">
                <a:solidFill>
                  <a:srgbClr val="000000"/>
                </a:solidFill>
                <a:latin typeface="QHNACC+TimesNewRomanPS-ItalicMT"/>
                <a:cs typeface="QHNACC+TimesNewRomanPS-ItalicMT"/>
              </a:rPr>
              <a:t>X</a:t>
            </a:r>
            <a:r>
              <a:rPr sz="750" i="1" spc="-28" dirty="0">
                <a:solidFill>
                  <a:srgbClr val="000000"/>
                </a:solidFill>
                <a:latin typeface="QHNACC+TimesNewRomanPS-ItalicMT"/>
                <a:cs typeface="QHNACC+TimesNewRomanPS-ItalicMT"/>
              </a:rPr>
              <a:t> </a:t>
            </a:r>
            <a:r>
              <a:rPr sz="850" dirty="0">
                <a:solidFill>
                  <a:srgbClr val="000000"/>
                </a:solidFill>
                <a:latin typeface="BTCIPT+SymbolMT"/>
                <a:cs typeface="BTCIPT+SymbolMT"/>
              </a:rPr>
              <a:t>)</a:t>
            </a:r>
          </a:p>
        </p:txBody>
      </p:sp>
      <p:sp>
        <p:nvSpPr>
          <p:cNvPr id="15" name="object 15"/>
          <p:cNvSpPr txBox="1"/>
          <p:nvPr/>
        </p:nvSpPr>
        <p:spPr>
          <a:xfrm>
            <a:off x="1107696" y="1040462"/>
            <a:ext cx="1718723" cy="351505"/>
          </a:xfrm>
          <a:prstGeom prst="rect">
            <a:avLst/>
          </a:prstGeom>
        </p:spPr>
        <p:txBody>
          <a:bodyPr vert="horz" wrap="square" lIns="0" tIns="0" rIns="0" bIns="0" rtlCol="0">
            <a:spAutoFit/>
          </a:bodyPr>
          <a:lstStyle/>
          <a:p>
            <a:pPr marL="0" marR="0">
              <a:lnSpc>
                <a:spcPts val="1230"/>
              </a:lnSpc>
              <a:spcBef>
                <a:spcPts val="0"/>
              </a:spcBef>
              <a:spcAft>
                <a:spcPts val="0"/>
              </a:spcAft>
            </a:pPr>
            <a:r>
              <a:rPr sz="750" dirty="0">
                <a:solidFill>
                  <a:srgbClr val="000000"/>
                </a:solidFill>
                <a:latin typeface="BTCIPT+SymbolMT"/>
                <a:cs typeface="BTCIPT+SymbolMT"/>
              </a:rPr>
              <a:t>=</a:t>
            </a:r>
            <a:r>
              <a:rPr sz="750" spc="113" dirty="0">
                <a:solidFill>
                  <a:srgbClr val="000000"/>
                </a:solidFill>
                <a:latin typeface="BTCIPT+SymbolMT"/>
                <a:cs typeface="BTCIPT+SymbolMT"/>
              </a:rPr>
              <a:t> </a:t>
            </a:r>
            <a:r>
              <a:rPr sz="1100" i="1" dirty="0">
                <a:solidFill>
                  <a:srgbClr val="000000"/>
                </a:solidFill>
                <a:latin typeface="QHNACC+TimesNewRomanPS-ItalicMT"/>
                <a:cs typeface="QHNACC+TimesNewRomanPS-ItalicMT"/>
              </a:rPr>
              <a:t>p x</a:t>
            </a:r>
            <a:r>
              <a:rPr sz="1100" i="1" spc="57" dirty="0">
                <a:solidFill>
                  <a:srgbClr val="000000"/>
                </a:solidFill>
                <a:latin typeface="QHNACC+TimesNewRomanPS-ItalicMT"/>
                <a:cs typeface="QHNACC+TimesNewRomanPS-ItalicMT"/>
              </a:rPr>
              <a:t> </a:t>
            </a:r>
            <a:r>
              <a:rPr sz="750" dirty="0">
                <a:solidFill>
                  <a:srgbClr val="000000"/>
                </a:solidFill>
                <a:latin typeface="BTCIPT+SymbolMT"/>
                <a:cs typeface="BTCIPT+SymbolMT"/>
              </a:rPr>
              <a:t>+</a:t>
            </a:r>
            <a:r>
              <a:rPr sz="750" spc="79" dirty="0">
                <a:solidFill>
                  <a:srgbClr val="000000"/>
                </a:solidFill>
                <a:latin typeface="BTCIPT+SymbolMT"/>
                <a:cs typeface="BTCIPT+SymbolMT"/>
              </a:rPr>
              <a:t> </a:t>
            </a:r>
            <a:r>
              <a:rPr sz="1100" i="1" dirty="0">
                <a:solidFill>
                  <a:srgbClr val="000000"/>
                </a:solidFill>
                <a:latin typeface="QHNACC+TimesNewRomanPS-ItalicMT"/>
                <a:cs typeface="QHNACC+TimesNewRomanPS-ItalicMT"/>
              </a:rPr>
              <a:t>p</a:t>
            </a:r>
            <a:r>
              <a:rPr sz="1100" i="1" spc="88" dirty="0">
                <a:solidFill>
                  <a:srgbClr val="000000"/>
                </a:solidFill>
                <a:latin typeface="QHNACC+TimesNewRomanPS-ItalicMT"/>
                <a:cs typeface="QHNACC+TimesNewRomanPS-ItalicMT"/>
              </a:rPr>
              <a:t> </a:t>
            </a:r>
            <a:r>
              <a:rPr sz="1100" i="1" dirty="0">
                <a:solidFill>
                  <a:srgbClr val="000000"/>
                </a:solidFill>
                <a:latin typeface="QHNACC+TimesNewRomanPS-ItalicMT"/>
                <a:cs typeface="QHNACC+TimesNewRomanPS-ItalicMT"/>
              </a:rPr>
              <a:t>x</a:t>
            </a:r>
            <a:r>
              <a:rPr sz="1100" i="1" spc="133" dirty="0">
                <a:solidFill>
                  <a:srgbClr val="000000"/>
                </a:solidFill>
                <a:latin typeface="QHNACC+TimesNewRomanPS-ItalicMT"/>
                <a:cs typeface="QHNACC+TimesNewRomanPS-ItalicMT"/>
              </a:rPr>
              <a:t> </a:t>
            </a:r>
            <a:r>
              <a:rPr sz="750" spc="55" dirty="0">
                <a:solidFill>
                  <a:srgbClr val="000000"/>
                </a:solidFill>
                <a:latin typeface="BTCIPT+SymbolMT"/>
                <a:cs typeface="BTCIPT+SymbolMT"/>
              </a:rPr>
              <a:t>+</a:t>
            </a:r>
            <a:r>
              <a:rPr sz="750" spc="71" dirty="0">
                <a:solidFill>
                  <a:srgbClr val="000000"/>
                </a:solidFill>
                <a:latin typeface="PADDAV+MT-Extra"/>
                <a:cs typeface="PADDAV+MT-Extra"/>
              </a:rPr>
              <a:t>L</a:t>
            </a:r>
            <a:r>
              <a:rPr sz="750" dirty="0">
                <a:solidFill>
                  <a:srgbClr val="000000"/>
                </a:solidFill>
                <a:latin typeface="BTCIPT+SymbolMT"/>
                <a:cs typeface="BTCIPT+SymbolMT"/>
              </a:rPr>
              <a:t>+</a:t>
            </a:r>
            <a:r>
              <a:rPr sz="750" spc="80" dirty="0">
                <a:solidFill>
                  <a:srgbClr val="000000"/>
                </a:solidFill>
                <a:latin typeface="BTCIPT+SymbolMT"/>
                <a:cs typeface="BTCIPT+SymbolMT"/>
              </a:rPr>
              <a:t> </a:t>
            </a:r>
            <a:r>
              <a:rPr sz="1100" i="1" dirty="0">
                <a:solidFill>
                  <a:srgbClr val="000000"/>
                </a:solidFill>
                <a:latin typeface="QHNACC+TimesNewRomanPS-ItalicMT"/>
                <a:cs typeface="QHNACC+TimesNewRomanPS-ItalicMT"/>
              </a:rPr>
              <a:t>p</a:t>
            </a:r>
            <a:r>
              <a:rPr sz="1100" i="1" spc="93" dirty="0">
                <a:solidFill>
                  <a:srgbClr val="000000"/>
                </a:solidFill>
                <a:latin typeface="QHNACC+TimesNewRomanPS-ItalicMT"/>
                <a:cs typeface="QHNACC+TimesNewRomanPS-ItalicMT"/>
              </a:rPr>
              <a:t> </a:t>
            </a:r>
            <a:r>
              <a:rPr sz="1100" i="1" dirty="0">
                <a:solidFill>
                  <a:srgbClr val="000000"/>
                </a:solidFill>
                <a:latin typeface="QHNACC+TimesNewRomanPS-ItalicMT"/>
                <a:cs typeface="QHNACC+TimesNewRomanPS-ItalicMT"/>
              </a:rPr>
              <a:t>x</a:t>
            </a:r>
            <a:r>
              <a:rPr sz="1100" i="1" spc="190" dirty="0">
                <a:solidFill>
                  <a:srgbClr val="000000"/>
                </a:solidFill>
                <a:latin typeface="QHNACC+TimesNewRomanPS-ItalicMT"/>
                <a:cs typeface="QHNACC+TimesNewRomanPS-ItalicMT"/>
              </a:rPr>
              <a:t> </a:t>
            </a:r>
            <a:r>
              <a:rPr sz="750" dirty="0">
                <a:solidFill>
                  <a:srgbClr val="000000"/>
                </a:solidFill>
                <a:latin typeface="BTCIPT+SymbolMT"/>
                <a:cs typeface="BTCIPT+SymbolMT"/>
              </a:rPr>
              <a:t>=</a:t>
            </a:r>
            <a:r>
              <a:rPr sz="750" spc="1001" dirty="0">
                <a:solidFill>
                  <a:srgbClr val="000000"/>
                </a:solidFill>
                <a:latin typeface="BTCIPT+SymbolMT"/>
                <a:cs typeface="BTCIPT+SymbolMT"/>
              </a:rPr>
              <a:t> </a:t>
            </a:r>
            <a:r>
              <a:rPr sz="1100" i="1" dirty="0">
                <a:solidFill>
                  <a:srgbClr val="000000"/>
                </a:solidFill>
                <a:latin typeface="QHNACC+TimesNewRomanPS-ItalicMT"/>
                <a:cs typeface="QHNACC+TimesNewRomanPS-ItalicMT"/>
              </a:rPr>
              <a:t>p </a:t>
            </a:r>
            <a:r>
              <a:rPr sz="1100" i="1" spc="57" dirty="0">
                <a:solidFill>
                  <a:srgbClr val="000000"/>
                </a:solidFill>
                <a:latin typeface="QHNACC+TimesNewRomanPS-ItalicMT"/>
                <a:cs typeface="QHNACC+TimesNewRomanPS-ItalicMT"/>
              </a:rPr>
              <a:t>x</a:t>
            </a:r>
            <a:r>
              <a:rPr sz="700" i="1" baseline="-15000" dirty="0">
                <a:solidFill>
                  <a:srgbClr val="000000"/>
                </a:solidFill>
                <a:latin typeface="QHNACC+TimesNewRomanPS-ItalicMT"/>
                <a:cs typeface="QHNACC+TimesNewRomanPS-ItalicMT"/>
              </a:rPr>
              <a:t>i</a:t>
            </a:r>
          </a:p>
        </p:txBody>
      </p:sp>
      <p:sp>
        <p:nvSpPr>
          <p:cNvPr id="16" name="object 16"/>
          <p:cNvSpPr txBox="1"/>
          <p:nvPr/>
        </p:nvSpPr>
        <p:spPr>
          <a:xfrm>
            <a:off x="2284170" y="1030578"/>
            <a:ext cx="310126" cy="382390"/>
          </a:xfrm>
          <a:prstGeom prst="rect">
            <a:avLst/>
          </a:prstGeom>
        </p:spPr>
        <p:txBody>
          <a:bodyPr vert="horz" wrap="square" lIns="0" tIns="0" rIns="0" bIns="0" rtlCol="0">
            <a:spAutoFit/>
          </a:bodyPr>
          <a:lstStyle/>
          <a:p>
            <a:pPr marL="0" marR="0">
              <a:lnSpc>
                <a:spcPts val="1360"/>
              </a:lnSpc>
              <a:spcBef>
                <a:spcPts val="0"/>
              </a:spcBef>
              <a:spcAft>
                <a:spcPts val="0"/>
              </a:spcAft>
            </a:pPr>
            <a:r>
              <a:rPr sz="1100" dirty="0">
                <a:solidFill>
                  <a:srgbClr val="000000"/>
                </a:solidFill>
                <a:latin typeface="BTCIPT+SymbolMT"/>
                <a:cs typeface="BTCIPT+SymbolMT"/>
              </a:rPr>
              <a:t>∑</a:t>
            </a:r>
          </a:p>
        </p:txBody>
      </p:sp>
      <p:sp>
        <p:nvSpPr>
          <p:cNvPr id="17" name="object 17"/>
          <p:cNvSpPr txBox="1"/>
          <p:nvPr/>
        </p:nvSpPr>
        <p:spPr>
          <a:xfrm>
            <a:off x="1271642" y="1152805"/>
            <a:ext cx="112913" cy="145942"/>
          </a:xfrm>
          <a:prstGeom prst="rect">
            <a:avLst/>
          </a:prstGeom>
        </p:spPr>
        <p:txBody>
          <a:bodyPr vert="horz" wrap="square" lIns="0" tIns="0" rIns="0" bIns="0" rtlCol="0">
            <a:spAutoFit/>
          </a:bodyPr>
          <a:lstStyle/>
          <a:p>
            <a:pPr marL="0" marR="0">
              <a:lnSpc>
                <a:spcPts val="475"/>
              </a:lnSpc>
              <a:spcBef>
                <a:spcPts val="0"/>
              </a:spcBef>
              <a:spcAft>
                <a:spcPts val="0"/>
              </a:spcAft>
            </a:pPr>
            <a:r>
              <a:rPr sz="450" dirty="0">
                <a:solidFill>
                  <a:srgbClr val="000000"/>
                </a:solidFill>
                <a:latin typeface="PJGUIU+TimesNewRomanPSMT"/>
                <a:cs typeface="PJGUIU+TimesNewRomanPSMT"/>
              </a:rPr>
              <a:t>1</a:t>
            </a:r>
          </a:p>
        </p:txBody>
      </p:sp>
      <p:sp>
        <p:nvSpPr>
          <p:cNvPr id="18" name="object 18"/>
          <p:cNvSpPr txBox="1"/>
          <p:nvPr/>
        </p:nvSpPr>
        <p:spPr>
          <a:xfrm>
            <a:off x="1368557" y="1138254"/>
            <a:ext cx="112913" cy="145942"/>
          </a:xfrm>
          <a:prstGeom prst="rect">
            <a:avLst/>
          </a:prstGeom>
        </p:spPr>
        <p:txBody>
          <a:bodyPr vert="horz" wrap="square" lIns="0" tIns="0" rIns="0" bIns="0" rtlCol="0">
            <a:spAutoFit/>
          </a:bodyPr>
          <a:lstStyle/>
          <a:p>
            <a:pPr marL="0" marR="0">
              <a:lnSpc>
                <a:spcPts val="475"/>
              </a:lnSpc>
              <a:spcBef>
                <a:spcPts val="0"/>
              </a:spcBef>
              <a:spcAft>
                <a:spcPts val="0"/>
              </a:spcAft>
            </a:pPr>
            <a:r>
              <a:rPr sz="450" dirty="0">
                <a:solidFill>
                  <a:srgbClr val="000000"/>
                </a:solidFill>
                <a:latin typeface="PJGUIU+TimesNewRomanPSMT"/>
                <a:cs typeface="PJGUIU+TimesNewRomanPSMT"/>
              </a:rPr>
              <a:t>1</a:t>
            </a:r>
          </a:p>
        </p:txBody>
      </p:sp>
      <p:sp>
        <p:nvSpPr>
          <p:cNvPr id="19" name="object 19"/>
          <p:cNvSpPr txBox="1"/>
          <p:nvPr/>
        </p:nvSpPr>
        <p:spPr>
          <a:xfrm>
            <a:off x="1573555" y="1152805"/>
            <a:ext cx="112913" cy="145942"/>
          </a:xfrm>
          <a:prstGeom prst="rect">
            <a:avLst/>
          </a:prstGeom>
        </p:spPr>
        <p:txBody>
          <a:bodyPr vert="horz" wrap="square" lIns="0" tIns="0" rIns="0" bIns="0" rtlCol="0">
            <a:spAutoFit/>
          </a:bodyPr>
          <a:lstStyle/>
          <a:p>
            <a:pPr marL="0" marR="0">
              <a:lnSpc>
                <a:spcPts val="475"/>
              </a:lnSpc>
              <a:spcBef>
                <a:spcPts val="0"/>
              </a:spcBef>
              <a:spcAft>
                <a:spcPts val="0"/>
              </a:spcAft>
            </a:pPr>
            <a:r>
              <a:rPr sz="450" dirty="0">
                <a:solidFill>
                  <a:srgbClr val="000000"/>
                </a:solidFill>
                <a:latin typeface="PJGUIU+TimesNewRomanPSMT"/>
                <a:cs typeface="PJGUIU+TimesNewRomanPSMT"/>
              </a:rPr>
              <a:t>2</a:t>
            </a:r>
          </a:p>
        </p:txBody>
      </p:sp>
      <p:sp>
        <p:nvSpPr>
          <p:cNvPr id="20" name="object 20"/>
          <p:cNvSpPr txBox="1"/>
          <p:nvPr/>
        </p:nvSpPr>
        <p:spPr>
          <a:xfrm>
            <a:off x="1680345" y="1138254"/>
            <a:ext cx="112913" cy="145942"/>
          </a:xfrm>
          <a:prstGeom prst="rect">
            <a:avLst/>
          </a:prstGeom>
        </p:spPr>
        <p:txBody>
          <a:bodyPr vert="horz" wrap="square" lIns="0" tIns="0" rIns="0" bIns="0" rtlCol="0">
            <a:spAutoFit/>
          </a:bodyPr>
          <a:lstStyle/>
          <a:p>
            <a:pPr marL="0" marR="0">
              <a:lnSpc>
                <a:spcPts val="475"/>
              </a:lnSpc>
              <a:spcBef>
                <a:spcPts val="0"/>
              </a:spcBef>
              <a:spcAft>
                <a:spcPts val="0"/>
              </a:spcAft>
            </a:pPr>
            <a:r>
              <a:rPr sz="450" dirty="0">
                <a:solidFill>
                  <a:srgbClr val="000000"/>
                </a:solidFill>
                <a:latin typeface="PJGUIU+TimesNewRomanPSMT"/>
                <a:cs typeface="PJGUIU+TimesNewRomanPSMT"/>
              </a:rPr>
              <a:t>2</a:t>
            </a:r>
          </a:p>
        </p:txBody>
      </p:sp>
      <p:sp>
        <p:nvSpPr>
          <p:cNvPr id="21" name="object 21"/>
          <p:cNvSpPr txBox="1"/>
          <p:nvPr/>
        </p:nvSpPr>
        <p:spPr>
          <a:xfrm>
            <a:off x="2052932" y="1152805"/>
            <a:ext cx="112913" cy="145942"/>
          </a:xfrm>
          <a:prstGeom prst="rect">
            <a:avLst/>
          </a:prstGeom>
        </p:spPr>
        <p:txBody>
          <a:bodyPr vert="horz" wrap="square" lIns="0" tIns="0" rIns="0" bIns="0" rtlCol="0">
            <a:spAutoFit/>
          </a:bodyPr>
          <a:lstStyle/>
          <a:p>
            <a:pPr marL="0" marR="0">
              <a:lnSpc>
                <a:spcPts val="475"/>
              </a:lnSpc>
              <a:spcBef>
                <a:spcPts val="0"/>
              </a:spcBef>
              <a:spcAft>
                <a:spcPts val="0"/>
              </a:spcAft>
            </a:pPr>
            <a:r>
              <a:rPr sz="450" i="1" dirty="0">
                <a:solidFill>
                  <a:srgbClr val="000000"/>
                </a:solidFill>
                <a:latin typeface="QHNACC+TimesNewRomanPS-ItalicMT"/>
                <a:cs typeface="QHNACC+TimesNewRomanPS-ItalicMT"/>
              </a:rPr>
              <a:t>n</a:t>
            </a:r>
          </a:p>
        </p:txBody>
      </p:sp>
      <p:sp>
        <p:nvSpPr>
          <p:cNvPr id="22" name="object 22"/>
          <p:cNvSpPr txBox="1"/>
          <p:nvPr/>
        </p:nvSpPr>
        <p:spPr>
          <a:xfrm>
            <a:off x="2160760" y="1138254"/>
            <a:ext cx="112913" cy="145942"/>
          </a:xfrm>
          <a:prstGeom prst="rect">
            <a:avLst/>
          </a:prstGeom>
        </p:spPr>
        <p:txBody>
          <a:bodyPr vert="horz" wrap="square" lIns="0" tIns="0" rIns="0" bIns="0" rtlCol="0">
            <a:spAutoFit/>
          </a:bodyPr>
          <a:lstStyle/>
          <a:p>
            <a:pPr marL="0" marR="0">
              <a:lnSpc>
                <a:spcPts val="475"/>
              </a:lnSpc>
              <a:spcBef>
                <a:spcPts val="0"/>
              </a:spcBef>
              <a:spcAft>
                <a:spcPts val="0"/>
              </a:spcAft>
            </a:pPr>
            <a:r>
              <a:rPr sz="700" i="1" dirty="0">
                <a:solidFill>
                  <a:srgbClr val="000000"/>
                </a:solidFill>
                <a:latin typeface="QHNACC+TimesNewRomanPS-ItalicMT"/>
                <a:cs typeface="QHNACC+TimesNewRomanPS-ItalicMT"/>
              </a:rPr>
              <a:t>n</a:t>
            </a:r>
          </a:p>
        </p:txBody>
      </p:sp>
      <p:sp>
        <p:nvSpPr>
          <p:cNvPr id="23" name="object 23"/>
          <p:cNvSpPr txBox="1"/>
          <p:nvPr/>
        </p:nvSpPr>
        <p:spPr>
          <a:xfrm>
            <a:off x="2492032" y="1152805"/>
            <a:ext cx="100832" cy="145942"/>
          </a:xfrm>
          <a:prstGeom prst="rect">
            <a:avLst/>
          </a:prstGeom>
        </p:spPr>
        <p:txBody>
          <a:bodyPr vert="horz" wrap="square" lIns="0" tIns="0" rIns="0" bIns="0" rtlCol="0">
            <a:spAutoFit/>
          </a:bodyPr>
          <a:lstStyle/>
          <a:p>
            <a:pPr marL="0" marR="0">
              <a:lnSpc>
                <a:spcPts val="475"/>
              </a:lnSpc>
              <a:spcBef>
                <a:spcPts val="0"/>
              </a:spcBef>
              <a:spcAft>
                <a:spcPts val="0"/>
              </a:spcAft>
            </a:pPr>
            <a:r>
              <a:rPr sz="450" i="1" dirty="0">
                <a:solidFill>
                  <a:srgbClr val="000000"/>
                </a:solidFill>
                <a:latin typeface="QHNACC+TimesNewRomanPS-ItalicMT"/>
                <a:cs typeface="QHNACC+TimesNewRomanPS-ItalicMT"/>
              </a:rPr>
              <a:t>i</a:t>
            </a:r>
          </a:p>
        </p:txBody>
      </p:sp>
      <p:sp>
        <p:nvSpPr>
          <p:cNvPr id="24" name="object 24"/>
          <p:cNvSpPr txBox="1"/>
          <p:nvPr/>
        </p:nvSpPr>
        <p:spPr>
          <a:xfrm>
            <a:off x="2299246" y="1185564"/>
            <a:ext cx="159421" cy="152341"/>
          </a:xfrm>
          <a:prstGeom prst="rect">
            <a:avLst/>
          </a:prstGeom>
        </p:spPr>
        <p:txBody>
          <a:bodyPr vert="horz" wrap="square" lIns="0" tIns="0" rIns="0" bIns="0" rtlCol="0">
            <a:spAutoFit/>
          </a:bodyPr>
          <a:lstStyle/>
          <a:p>
            <a:pPr marL="0" marR="0">
              <a:lnSpc>
                <a:spcPts val="525"/>
              </a:lnSpc>
              <a:spcBef>
                <a:spcPts val="0"/>
              </a:spcBef>
              <a:spcAft>
                <a:spcPts val="0"/>
              </a:spcAft>
            </a:pPr>
            <a:r>
              <a:rPr sz="450" i="1" spc="26" dirty="0">
                <a:solidFill>
                  <a:srgbClr val="000000"/>
                </a:solidFill>
                <a:latin typeface="QHNACC+TimesNewRomanPS-ItalicMT"/>
                <a:cs typeface="QHNACC+TimesNewRomanPS-ItalicMT"/>
              </a:rPr>
              <a:t>i</a:t>
            </a:r>
            <a:r>
              <a:rPr sz="450" spc="-32" dirty="0">
                <a:solidFill>
                  <a:srgbClr val="000000"/>
                </a:solidFill>
                <a:latin typeface="BTCIPT+SymbolMT"/>
                <a:cs typeface="BTCIPT+SymbolMT"/>
              </a:rPr>
              <a:t>=</a:t>
            </a:r>
            <a:r>
              <a:rPr sz="450" dirty="0">
                <a:solidFill>
                  <a:srgbClr val="000000"/>
                </a:solidFill>
                <a:latin typeface="PJGUIU+TimesNewRomanPSMT"/>
                <a:cs typeface="PJGUIU+TimesNewRomanPSMT"/>
              </a:rPr>
              <a:t>1</a:t>
            </a:r>
          </a:p>
        </p:txBody>
      </p:sp>
      <p:sp>
        <p:nvSpPr>
          <p:cNvPr id="25" name="object 25"/>
          <p:cNvSpPr txBox="1"/>
          <p:nvPr/>
        </p:nvSpPr>
        <p:spPr>
          <a:xfrm>
            <a:off x="667763" y="1265223"/>
            <a:ext cx="2831733" cy="276815"/>
          </a:xfrm>
          <a:prstGeom prst="rect">
            <a:avLst/>
          </a:prstGeom>
        </p:spPr>
        <p:txBody>
          <a:bodyPr vert="horz" wrap="square" lIns="0" tIns="0" rIns="0" bIns="0" rtlCol="0">
            <a:spAutoFit/>
          </a:bodyPr>
          <a:lstStyle/>
          <a:p>
            <a:pPr marL="0" marR="0">
              <a:lnSpc>
                <a:spcPts val="1040"/>
              </a:lnSpc>
              <a:spcBef>
                <a:spcPts val="0"/>
              </a:spcBef>
              <a:spcAft>
                <a:spcPts val="0"/>
              </a:spcAft>
            </a:pPr>
            <a:r>
              <a:rPr sz="750" dirty="0">
                <a:solidFill>
                  <a:srgbClr val="000000"/>
                </a:solidFill>
                <a:latin typeface="SimSun"/>
                <a:cs typeface="SimSun"/>
              </a:rPr>
              <a:t>实际上，</a:t>
            </a:r>
            <a:r>
              <a:rPr sz="750" i="1" spc="111" dirty="0">
                <a:solidFill>
                  <a:srgbClr val="000000"/>
                </a:solidFill>
                <a:latin typeface="QHNACC+TimesNewRomanPS-ItalicMT"/>
                <a:cs typeface="QHNACC+TimesNewRomanPS-ItalicMT"/>
              </a:rPr>
              <a:t>E</a:t>
            </a:r>
            <a:r>
              <a:rPr sz="850" spc="81" dirty="0">
                <a:solidFill>
                  <a:srgbClr val="000000"/>
                </a:solidFill>
                <a:latin typeface="BTCIPT+SymbolMT"/>
                <a:cs typeface="BTCIPT+SymbolMT"/>
              </a:rPr>
              <a:t>(</a:t>
            </a:r>
            <a:r>
              <a:rPr sz="750" i="1" dirty="0">
                <a:solidFill>
                  <a:srgbClr val="000000"/>
                </a:solidFill>
                <a:latin typeface="QHNACC+TimesNewRomanPS-ItalicMT"/>
                <a:cs typeface="QHNACC+TimesNewRomanPS-ItalicMT"/>
              </a:rPr>
              <a:t>X</a:t>
            </a:r>
            <a:r>
              <a:rPr sz="750" i="1" spc="-28" dirty="0">
                <a:solidFill>
                  <a:srgbClr val="000000"/>
                </a:solidFill>
                <a:latin typeface="QHNACC+TimesNewRomanPS-ItalicMT"/>
                <a:cs typeface="QHNACC+TimesNewRomanPS-ItalicMT"/>
              </a:rPr>
              <a:t> </a:t>
            </a:r>
            <a:r>
              <a:rPr sz="850" spc="19" dirty="0">
                <a:solidFill>
                  <a:srgbClr val="000000"/>
                </a:solidFill>
                <a:latin typeface="BTCIPT+SymbolMT"/>
                <a:cs typeface="BTCIPT+SymbolMT"/>
              </a:rPr>
              <a:t>)</a:t>
            </a:r>
            <a:r>
              <a:rPr sz="1100" baseline="6000" dirty="0">
                <a:solidFill>
                  <a:srgbClr val="000000"/>
                </a:solidFill>
                <a:latin typeface="SimSun"/>
                <a:cs typeface="SimSun"/>
              </a:rPr>
              <a:t>是随机变量</a:t>
            </a:r>
            <a:r>
              <a:rPr sz="750" i="1" spc="27" dirty="0">
                <a:solidFill>
                  <a:srgbClr val="000000"/>
                </a:solidFill>
                <a:latin typeface="QHNACC+TimesNewRomanPS-ItalicMT"/>
                <a:cs typeface="QHNACC+TimesNewRomanPS-ItalicMT"/>
              </a:rPr>
              <a:t>X</a:t>
            </a:r>
            <a:r>
              <a:rPr sz="750" dirty="0">
                <a:solidFill>
                  <a:srgbClr val="000000"/>
                </a:solidFill>
                <a:latin typeface="SimSun"/>
                <a:cs typeface="SimSun"/>
              </a:rPr>
              <a:t>的所有可能取值的加权平均数。</a:t>
            </a:r>
          </a:p>
        </p:txBody>
      </p:sp>
      <p:sp>
        <p:nvSpPr>
          <p:cNvPr id="26" name="object 26"/>
          <p:cNvSpPr txBox="1"/>
          <p:nvPr/>
        </p:nvSpPr>
        <p:spPr>
          <a:xfrm>
            <a:off x="561549" y="1530944"/>
            <a:ext cx="2996268" cy="253531"/>
          </a:xfrm>
          <a:prstGeom prst="rect">
            <a:avLst/>
          </a:prstGeom>
        </p:spPr>
        <p:txBody>
          <a:bodyPr vert="horz" wrap="square" lIns="0" tIns="0" rIns="0" bIns="0" rtlCol="0">
            <a:spAutoFit/>
          </a:bodyPr>
          <a:lstStyle/>
          <a:p>
            <a:pPr marL="0" marR="0">
              <a:lnSpc>
                <a:spcPts val="885"/>
              </a:lnSpc>
              <a:spcBef>
                <a:spcPts val="0"/>
              </a:spcBef>
              <a:spcAft>
                <a:spcPts val="0"/>
              </a:spcAft>
            </a:pPr>
            <a:r>
              <a:rPr sz="550" dirty="0">
                <a:solidFill>
                  <a:srgbClr val="3232CC"/>
                </a:solidFill>
                <a:latin typeface="IOTCPM+Wingdings-Regular"/>
                <a:cs typeface="IOTCPM+Wingdings-Regular"/>
              </a:rPr>
              <a:t></a:t>
            </a:r>
            <a:r>
              <a:rPr sz="550" spc="373" dirty="0">
                <a:solidFill>
                  <a:srgbClr val="3232CC"/>
                </a:solidFill>
                <a:latin typeface="Times New Roman"/>
                <a:cs typeface="Times New Roman"/>
              </a:rPr>
              <a:t> </a:t>
            </a:r>
            <a:r>
              <a:rPr sz="900" dirty="0">
                <a:solidFill>
                  <a:srgbClr val="000000"/>
                </a:solidFill>
                <a:latin typeface="SimSun"/>
                <a:cs typeface="SimSun"/>
              </a:rPr>
              <a:t>数学期望描述的是随机变量（总体）的一般水平。</a:t>
            </a:r>
          </a:p>
          <a:p>
            <a:pPr marL="0" marR="0">
              <a:lnSpc>
                <a:spcPts val="1070"/>
              </a:lnSpc>
              <a:spcBef>
                <a:spcPts val="125"/>
              </a:spcBef>
              <a:spcAft>
                <a:spcPts val="0"/>
              </a:spcAft>
            </a:pPr>
            <a:r>
              <a:rPr sz="550" dirty="0">
                <a:solidFill>
                  <a:srgbClr val="3232CC"/>
                </a:solidFill>
                <a:latin typeface="IOTCPM+Wingdings-Regular"/>
                <a:cs typeface="IOTCPM+Wingdings-Regular"/>
              </a:rPr>
              <a:t></a:t>
            </a:r>
            <a:r>
              <a:rPr sz="550" spc="373" dirty="0">
                <a:solidFill>
                  <a:srgbClr val="3232CC"/>
                </a:solidFill>
                <a:latin typeface="Times New Roman"/>
                <a:cs typeface="Times New Roman"/>
              </a:rPr>
              <a:t> </a:t>
            </a:r>
            <a:r>
              <a:rPr sz="900" dirty="0">
                <a:solidFill>
                  <a:srgbClr val="000000"/>
                </a:solidFill>
                <a:latin typeface="KaiTi" panose="02010609060101010101" pitchFamily="49" charset="-122"/>
                <a:ea typeface="KaiTi" panose="02010609060101010101" pitchFamily="49" charset="-122"/>
                <a:cs typeface="SimSun"/>
              </a:rPr>
              <a:t>定义</a:t>
            </a:r>
            <a:r>
              <a:rPr sz="900" b="1" dirty="0">
                <a:solidFill>
                  <a:srgbClr val="000000"/>
                </a:solidFill>
                <a:latin typeface="KaiTi" panose="02010609060101010101" pitchFamily="49" charset="-122"/>
                <a:ea typeface="KaiTi" panose="02010609060101010101" pitchFamily="49" charset="-122"/>
                <a:cs typeface="Tahoma"/>
              </a:rPr>
              <a:t>2.2</a:t>
            </a:r>
            <a:r>
              <a:rPr sz="900" dirty="0">
                <a:solidFill>
                  <a:srgbClr val="000000"/>
                </a:solidFill>
                <a:latin typeface="KaiTi" panose="02010609060101010101" pitchFamily="49" charset="-122"/>
                <a:ea typeface="KaiTi" panose="02010609060101010101" pitchFamily="49" charset="-122"/>
                <a:cs typeface="SimSun"/>
              </a:rPr>
              <a:t>连续型随机变量数学期望的定义</a:t>
            </a:r>
          </a:p>
        </p:txBody>
      </p:sp>
      <mc:AlternateContent xmlns:mc="http://schemas.openxmlformats.org/markup-compatibility/2006" xmlns:a14="http://schemas.microsoft.com/office/drawing/2010/main">
        <mc:Choice Requires="a14">
          <p:sp>
            <p:nvSpPr>
              <p:cNvPr id="27" name="object 27"/>
              <p:cNvSpPr txBox="1"/>
              <p:nvPr/>
            </p:nvSpPr>
            <p:spPr>
              <a:xfrm>
                <a:off x="821907" y="1845845"/>
                <a:ext cx="2771820" cy="142027"/>
              </a:xfrm>
              <a:prstGeom prst="rect">
                <a:avLst/>
              </a:prstGeom>
            </p:spPr>
            <p:txBody>
              <a:bodyPr vert="horz" wrap="square" lIns="0" tIns="0" rIns="0" bIns="0" rtlCol="0">
                <a:spAutoFit/>
              </a:bodyPr>
              <a:lstStyle/>
              <a:p>
                <a:pPr marL="0" marR="0">
                  <a:lnSpc>
                    <a:spcPts val="1240"/>
                  </a:lnSpc>
                  <a:spcBef>
                    <a:spcPts val="0"/>
                  </a:spcBef>
                  <a:spcAft>
                    <a:spcPts val="0"/>
                  </a:spcAft>
                </a:pPr>
                <a:r>
                  <a:rPr sz="900" spc="-10" dirty="0">
                    <a:solidFill>
                      <a:srgbClr val="000000"/>
                    </a:solidFill>
                    <a:latin typeface="KaiTi" panose="02010609060101010101" pitchFamily="49" charset="-122"/>
                    <a:ea typeface="KaiTi" panose="02010609060101010101" pitchFamily="49" charset="-122"/>
                    <a:cs typeface="SimSun"/>
                  </a:rPr>
                  <a:t>若连续型随机变量</a:t>
                </a:r>
                <a:r>
                  <a:rPr sz="900" i="1" spc="-10" dirty="0">
                    <a:solidFill>
                      <a:srgbClr val="000000"/>
                    </a:solidFill>
                    <a:latin typeface="KaiTi" panose="02010609060101010101" pitchFamily="49" charset="-122"/>
                    <a:ea typeface="KaiTi" panose="02010609060101010101" pitchFamily="49" charset="-122"/>
                    <a:cs typeface="QHNACC+TimesNewRomanPS-ItalicMT"/>
                  </a:rPr>
                  <a:t>X</a:t>
                </a:r>
                <a:r>
                  <a:rPr sz="900" spc="-10" dirty="0">
                    <a:solidFill>
                      <a:srgbClr val="000000"/>
                    </a:solidFill>
                    <a:latin typeface="KaiTi" panose="02010609060101010101" pitchFamily="49" charset="-122"/>
                    <a:ea typeface="KaiTi" panose="02010609060101010101" pitchFamily="49" charset="-122"/>
                    <a:cs typeface="SimSun"/>
                  </a:rPr>
                  <a:t>有分布密度函数</a:t>
                </a:r>
                <a14:m>
                  <m:oMath xmlns:m="http://schemas.openxmlformats.org/officeDocument/2006/math">
                    <m:r>
                      <a:rPr lang="zh-CN" altLang="en-US" sz="900" i="1" spc="79" dirty="0" smtClean="0">
                        <a:solidFill>
                          <a:srgbClr val="000000"/>
                        </a:solidFill>
                        <a:latin typeface="Cambria Math" panose="02040503050406030204" pitchFamily="18" charset="0"/>
                        <a:ea typeface="KaiTi" panose="02010609060101010101" pitchFamily="49" charset="-122"/>
                        <a:cs typeface="BTCIPT+SymbolMT"/>
                      </a:rPr>
                      <m:t>𝜙</m:t>
                    </m:r>
                    <m:r>
                      <a:rPr lang="en-US" altLang="zh-CN" sz="1000" i="1" spc="-12" dirty="0">
                        <a:solidFill>
                          <a:srgbClr val="000000"/>
                        </a:solidFill>
                        <a:latin typeface="Cambria Math" panose="02040503050406030204" pitchFamily="18" charset="0"/>
                        <a:ea typeface="KaiTi" panose="02010609060101010101" pitchFamily="49" charset="-122"/>
                        <a:cs typeface="BTCIPT+SymbolMT"/>
                      </a:rPr>
                      <m:t>(</m:t>
                    </m:r>
                    <m:r>
                      <a:rPr lang="zh-CN" altLang="en-US" sz="900" i="1" spc="44" dirty="0">
                        <a:solidFill>
                          <a:srgbClr val="000000"/>
                        </a:solidFill>
                        <a:latin typeface="Cambria Math" panose="02040503050406030204" pitchFamily="18" charset="0"/>
                        <a:ea typeface="KaiTi" panose="02010609060101010101" pitchFamily="49" charset="-122"/>
                        <a:cs typeface="QHNACC+TimesNewRomanPS-ItalicMT"/>
                      </a:rPr>
                      <m:t>𝑥</m:t>
                    </m:r>
                    <m:r>
                      <a:rPr lang="en-US" altLang="zh-CN" sz="1000" i="1" spc="-186" dirty="0">
                        <a:solidFill>
                          <a:srgbClr val="000000"/>
                        </a:solidFill>
                        <a:latin typeface="Cambria Math" panose="02040503050406030204" pitchFamily="18" charset="0"/>
                        <a:ea typeface="KaiTi" panose="02010609060101010101" pitchFamily="49" charset="-122"/>
                        <a:cs typeface="BTCIPT+SymbolMT"/>
                      </a:rPr>
                      <m:t>)</m:t>
                    </m:r>
                  </m:oMath>
                </a14:m>
                <a:r>
                  <a:rPr sz="900" spc="-10" dirty="0">
                    <a:solidFill>
                      <a:srgbClr val="000000"/>
                    </a:solidFill>
                    <a:latin typeface="KaiTi" panose="02010609060101010101" pitchFamily="49" charset="-122"/>
                    <a:ea typeface="KaiTi" panose="02010609060101010101" pitchFamily="49" charset="-122"/>
                    <a:cs typeface="SimSun"/>
                  </a:rPr>
                  <a:t>，若积分</a:t>
                </a:r>
              </a:p>
            </p:txBody>
          </p:sp>
        </mc:Choice>
        <mc:Fallback xmlns="">
          <p:sp>
            <p:nvSpPr>
              <p:cNvPr id="27" name="object 27"/>
              <p:cNvSpPr txBox="1">
                <a:spLocks noRot="1" noChangeAspect="1" noMove="1" noResize="1" noEditPoints="1" noAdjustHandles="1" noChangeArrowheads="1" noChangeShapeType="1" noTextEdit="1"/>
              </p:cNvSpPr>
              <p:nvPr/>
            </p:nvSpPr>
            <p:spPr>
              <a:xfrm>
                <a:off x="821907" y="1845845"/>
                <a:ext cx="2771820" cy="142027"/>
              </a:xfrm>
              <a:prstGeom prst="rect">
                <a:avLst/>
              </a:prstGeom>
              <a:blipFill>
                <a:blip r:embed="rId5"/>
                <a:stretch>
                  <a:fillRect l="-2273" t="-25000" b="-50000"/>
                </a:stretch>
              </a:blipFill>
            </p:spPr>
            <p:txBody>
              <a:bodyPr/>
              <a:lstStyle/>
              <a:p>
                <a:r>
                  <a:rPr lang="zh-CN" altLang="en-US">
                    <a:noFill/>
                  </a:rPr>
                  <a:t> </a:t>
                </a:r>
              </a:p>
            </p:txBody>
          </p:sp>
        </mc:Fallback>
      </mc:AlternateContent>
      <p:sp>
        <p:nvSpPr>
          <p:cNvPr id="31" name="object 31"/>
          <p:cNvSpPr txBox="1"/>
          <p:nvPr/>
        </p:nvSpPr>
        <p:spPr>
          <a:xfrm>
            <a:off x="729313" y="2210444"/>
            <a:ext cx="1436532" cy="141064"/>
          </a:xfrm>
          <a:prstGeom prst="rect">
            <a:avLst/>
          </a:prstGeom>
        </p:spPr>
        <p:txBody>
          <a:bodyPr vert="horz" wrap="square" lIns="0" tIns="0" rIns="0" bIns="0" rtlCol="0">
            <a:spAutoFit/>
          </a:bodyPr>
          <a:lstStyle/>
          <a:p>
            <a:pPr marL="49530" marR="0">
              <a:lnSpc>
                <a:spcPts val="1090"/>
              </a:lnSpc>
              <a:spcBef>
                <a:spcPts val="0"/>
              </a:spcBef>
              <a:spcAft>
                <a:spcPts val="0"/>
              </a:spcAft>
            </a:pPr>
            <a:r>
              <a:rPr sz="900" spc="-11" dirty="0" err="1">
                <a:solidFill>
                  <a:srgbClr val="000000"/>
                </a:solidFill>
                <a:latin typeface="SimSun"/>
                <a:cs typeface="SimSun"/>
              </a:rPr>
              <a:t>绝对收敛，则</a:t>
            </a:r>
            <a:endParaRPr sz="1000" dirty="0">
              <a:solidFill>
                <a:srgbClr val="000000"/>
              </a:solidFill>
              <a:latin typeface="BTCIPT+SymbolMT"/>
              <a:cs typeface="BTCIPT+SymbolMT"/>
            </a:endParaRPr>
          </a:p>
        </p:txBody>
      </p:sp>
      <p:sp>
        <p:nvSpPr>
          <p:cNvPr id="33" name="object 33"/>
          <p:cNvSpPr txBox="1"/>
          <p:nvPr/>
        </p:nvSpPr>
        <p:spPr>
          <a:xfrm>
            <a:off x="2471933" y="2053467"/>
            <a:ext cx="1085883" cy="307777"/>
          </a:xfrm>
          <a:prstGeom prst="rect">
            <a:avLst/>
          </a:prstGeom>
        </p:spPr>
        <p:txBody>
          <a:bodyPr vert="horz" wrap="square" lIns="0" tIns="0" rIns="0" bIns="0" rtlCol="0">
            <a:spAutoFit/>
          </a:bodyPr>
          <a:lstStyle/>
          <a:p>
            <a:pPr marL="49530" marR="0">
              <a:lnSpc>
                <a:spcPts val="1090"/>
              </a:lnSpc>
              <a:spcBef>
                <a:spcPts val="0"/>
              </a:spcBef>
              <a:spcAft>
                <a:spcPts val="0"/>
              </a:spcAft>
            </a:pPr>
            <a:endParaRPr sz="900" dirty="0">
              <a:solidFill>
                <a:srgbClr val="000000"/>
              </a:solidFill>
              <a:latin typeface="BTCIPT+SymbolMT"/>
              <a:cs typeface="BTCIPT+SymbolMT"/>
            </a:endParaRPr>
          </a:p>
          <a:p>
            <a:pPr marL="0" marR="0">
              <a:lnSpc>
                <a:spcPts val="1240"/>
              </a:lnSpc>
              <a:spcBef>
                <a:spcPts val="100"/>
              </a:spcBef>
              <a:spcAft>
                <a:spcPts val="0"/>
              </a:spcAft>
            </a:pPr>
            <a:r>
              <a:rPr sz="900" spc="-11" dirty="0" err="1">
                <a:solidFill>
                  <a:srgbClr val="000000"/>
                </a:solidFill>
                <a:latin typeface="SimSun"/>
                <a:cs typeface="SimSun"/>
              </a:rPr>
              <a:t>称为</a:t>
            </a:r>
            <a:r>
              <a:rPr sz="900" i="1" dirty="0" err="1">
                <a:solidFill>
                  <a:srgbClr val="000000"/>
                </a:solidFill>
                <a:latin typeface="QHNACC+TimesNewRomanPS-ItalicMT"/>
                <a:cs typeface="QHNACC+TimesNewRomanPS-ItalicMT"/>
              </a:rPr>
              <a:t>X</a:t>
            </a:r>
            <a:r>
              <a:rPr sz="900" spc="-11" dirty="0" err="1">
                <a:solidFill>
                  <a:srgbClr val="000000"/>
                </a:solidFill>
                <a:latin typeface="SimSun"/>
                <a:cs typeface="SimSun"/>
              </a:rPr>
              <a:t>的数学期望</a:t>
            </a:r>
            <a:r>
              <a:rPr sz="900" spc="-11" dirty="0">
                <a:solidFill>
                  <a:srgbClr val="000000"/>
                </a:solidFill>
                <a:latin typeface="SimSun"/>
                <a:cs typeface="SimSun"/>
              </a:rPr>
              <a:t>。</a:t>
            </a:r>
          </a:p>
        </p:txBody>
      </p:sp>
      <mc:AlternateContent xmlns:mc="http://schemas.openxmlformats.org/markup-compatibility/2006" xmlns:a14="http://schemas.microsoft.com/office/drawing/2010/main">
        <mc:Choice Requires="a14">
          <p:sp>
            <p:nvSpPr>
              <p:cNvPr id="40" name="矩形 39"/>
              <p:cNvSpPr/>
              <p:nvPr/>
            </p:nvSpPr>
            <p:spPr>
              <a:xfrm>
                <a:off x="1275599" y="2092728"/>
                <a:ext cx="1389149" cy="36445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800" b="0" i="1" smtClean="0">
                          <a:solidFill>
                            <a:prstClr val="black"/>
                          </a:solidFill>
                          <a:latin typeface="Cambria Math" panose="02040503050406030204" pitchFamily="18" charset="0"/>
                        </a:rPr>
                        <m:t>𝐸</m:t>
                      </m:r>
                      <m:d>
                        <m:dPr>
                          <m:ctrlPr>
                            <a:rPr lang="en-US" altLang="zh-CN" sz="800" b="0" i="1" smtClean="0">
                              <a:solidFill>
                                <a:prstClr val="black"/>
                              </a:solidFill>
                              <a:latin typeface="Cambria Math" panose="02040503050406030204" pitchFamily="18" charset="0"/>
                            </a:rPr>
                          </m:ctrlPr>
                        </m:dPr>
                        <m:e>
                          <m:r>
                            <a:rPr lang="en-US" altLang="zh-CN" sz="800" b="0" i="1" smtClean="0">
                              <a:solidFill>
                                <a:prstClr val="black"/>
                              </a:solidFill>
                              <a:latin typeface="Cambria Math" panose="02040503050406030204" pitchFamily="18" charset="0"/>
                            </a:rPr>
                            <m:t>𝑥</m:t>
                          </m:r>
                        </m:e>
                      </m:d>
                      <m:r>
                        <a:rPr lang="en-US" altLang="zh-CN" sz="800" i="1">
                          <a:solidFill>
                            <a:prstClr val="black"/>
                          </a:solidFill>
                          <a:latin typeface="Cambria Math" panose="02040503050406030204" pitchFamily="18" charset="0"/>
                        </a:rPr>
                        <m:t>=</m:t>
                      </m:r>
                      <m:nary>
                        <m:naryPr>
                          <m:ctrlPr>
                            <a:rPr lang="zh-CN" altLang="en-US" sz="800" i="1">
                              <a:solidFill>
                                <a:prstClr val="black"/>
                              </a:solidFill>
                              <a:latin typeface="Cambria Math" panose="02040503050406030204" pitchFamily="18" charset="0"/>
                            </a:rPr>
                          </m:ctrlPr>
                        </m:naryPr>
                        <m:sub>
                          <m:r>
                            <m:rPr>
                              <m:brk m:alnAt="23"/>
                            </m:rPr>
                            <a:rPr lang="en-US" altLang="zh-CN" sz="800" i="1">
                              <a:solidFill>
                                <a:prstClr val="black"/>
                              </a:solidFill>
                              <a:latin typeface="Cambria Math" panose="02040503050406030204" pitchFamily="18" charset="0"/>
                            </a:rPr>
                            <m:t>−</m:t>
                          </m:r>
                          <m:r>
                            <a:rPr lang="en-US" altLang="zh-CN" sz="800" i="1">
                              <a:solidFill>
                                <a:prstClr val="black"/>
                              </a:solidFill>
                              <a:latin typeface="Cambria Math" panose="02040503050406030204" pitchFamily="18" charset="0"/>
                              <a:ea typeface="Cambria Math" panose="02040503050406030204" pitchFamily="18" charset="0"/>
                            </a:rPr>
                            <m:t>∞</m:t>
                          </m:r>
                        </m:sub>
                        <m:sup>
                          <m:r>
                            <a:rPr lang="en-US" altLang="zh-CN" sz="800" i="1">
                              <a:solidFill>
                                <a:prstClr val="black"/>
                              </a:solidFill>
                              <a:latin typeface="Cambria Math" panose="02040503050406030204" pitchFamily="18" charset="0"/>
                            </a:rPr>
                            <m:t>+</m:t>
                          </m:r>
                          <m:r>
                            <a:rPr lang="en-US" altLang="zh-CN" sz="800" i="1">
                              <a:solidFill>
                                <a:prstClr val="black"/>
                              </a:solidFill>
                              <a:latin typeface="Cambria Math" panose="02040503050406030204" pitchFamily="18" charset="0"/>
                              <a:ea typeface="Cambria Math" panose="02040503050406030204" pitchFamily="18" charset="0"/>
                            </a:rPr>
                            <m:t>∞</m:t>
                          </m:r>
                        </m:sup>
                        <m:e>
                          <m:r>
                            <a:rPr lang="en-US" altLang="zh-CN" sz="800" i="1">
                              <a:solidFill>
                                <a:prstClr val="black"/>
                              </a:solidFill>
                              <a:latin typeface="Cambria Math" panose="02040503050406030204" pitchFamily="18" charset="0"/>
                            </a:rPr>
                            <m:t>𝑥</m:t>
                          </m:r>
                          <m:r>
                            <a:rPr lang="zh-CN" altLang="en-US" sz="800" i="1">
                              <a:solidFill>
                                <a:prstClr val="black"/>
                              </a:solidFill>
                              <a:latin typeface="Cambria Math" panose="02040503050406030204" pitchFamily="18" charset="0"/>
                            </a:rPr>
                            <m:t>𝜑</m:t>
                          </m:r>
                          <m:d>
                            <m:dPr>
                              <m:ctrlPr>
                                <a:rPr lang="en-US" altLang="zh-CN" sz="800" i="1">
                                  <a:solidFill>
                                    <a:prstClr val="black"/>
                                  </a:solidFill>
                                  <a:latin typeface="Cambria Math" panose="02040503050406030204" pitchFamily="18" charset="0"/>
                                </a:rPr>
                              </m:ctrlPr>
                            </m:dPr>
                            <m:e>
                              <m:r>
                                <a:rPr lang="en-US" altLang="zh-CN" sz="800" i="1">
                                  <a:solidFill>
                                    <a:prstClr val="black"/>
                                  </a:solidFill>
                                  <a:latin typeface="Cambria Math" panose="02040503050406030204" pitchFamily="18" charset="0"/>
                                </a:rPr>
                                <m:t>𝑥</m:t>
                              </m:r>
                            </m:e>
                          </m:d>
                          <m:r>
                            <a:rPr lang="en-US" altLang="zh-CN" sz="800" i="1">
                              <a:solidFill>
                                <a:prstClr val="black"/>
                              </a:solidFill>
                              <a:latin typeface="Cambria Math" panose="02040503050406030204" pitchFamily="18" charset="0"/>
                            </a:rPr>
                            <m:t>𝑑𝑥</m:t>
                          </m:r>
                        </m:e>
                      </m:nary>
                    </m:oMath>
                  </m:oMathPara>
                </a14:m>
                <a:endParaRPr lang="zh-CN" altLang="en-US" dirty="0"/>
              </a:p>
            </p:txBody>
          </p:sp>
        </mc:Choice>
        <mc:Fallback xmlns="">
          <p:sp>
            <p:nvSpPr>
              <p:cNvPr id="40" name="矩形 39"/>
              <p:cNvSpPr>
                <a:spLocks noRot="1" noChangeAspect="1" noMove="1" noResize="1" noEditPoints="1" noAdjustHandles="1" noChangeArrowheads="1" noChangeShapeType="1" noTextEdit="1"/>
              </p:cNvSpPr>
              <p:nvPr/>
            </p:nvSpPr>
            <p:spPr>
              <a:xfrm>
                <a:off x="1275599" y="2092728"/>
                <a:ext cx="1389149" cy="364459"/>
              </a:xfrm>
              <a:prstGeom prst="rect">
                <a:avLst/>
              </a:prstGeom>
              <a:blipFill rotWithShape="0">
                <a:blip r:embed="rId6"/>
                <a:stretch>
                  <a:fillRect t="-130000" b="-191667"/>
                </a:stretch>
              </a:blipFill>
            </p:spPr>
            <p:txBody>
              <a:bodyPr/>
              <a:lstStyle/>
              <a:p>
                <a:r>
                  <a:rPr lang="zh-CN" altLang="en-US">
                    <a:noFill/>
                  </a:rPr>
                  <a:t> </a:t>
                </a:r>
                <a:endParaRPr lang="zh-CN" altLang="en-US">
                  <a:noFill/>
                </a:endParaRPr>
              </a:p>
            </p:txBody>
          </p:sp>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12700" y="0"/>
            <a:ext cx="3784600" cy="2692400"/>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659503" y="413916"/>
            <a:ext cx="789747" cy="302312"/>
          </a:xfrm>
          <a:prstGeom prst="rect">
            <a:avLst/>
          </a:prstGeom>
        </p:spPr>
        <p:txBody>
          <a:bodyPr vert="horz" wrap="square" lIns="0" tIns="0" rIns="0" bIns="0" rtlCol="0">
            <a:spAutoFit/>
          </a:bodyPr>
          <a:lstStyle/>
          <a:p>
            <a:pPr marL="0" marR="0">
              <a:lnSpc>
                <a:spcPts val="955"/>
              </a:lnSpc>
              <a:spcBef>
                <a:spcPts val="0"/>
              </a:spcBef>
              <a:spcAft>
                <a:spcPts val="0"/>
              </a:spcAft>
            </a:pPr>
            <a:r>
              <a:rPr sz="950" spc="10" dirty="0">
                <a:solidFill>
                  <a:srgbClr val="323299"/>
                </a:solidFill>
                <a:latin typeface="SimSun"/>
                <a:cs typeface="SimSun"/>
              </a:rPr>
              <a:t>期望的性质</a:t>
            </a:r>
          </a:p>
        </p:txBody>
      </p:sp>
      <p:sp>
        <p:nvSpPr>
          <p:cNvPr id="4" name="object 4"/>
          <p:cNvSpPr txBox="1"/>
          <p:nvPr/>
        </p:nvSpPr>
        <p:spPr>
          <a:xfrm>
            <a:off x="635339" y="640220"/>
            <a:ext cx="1338773" cy="302312"/>
          </a:xfrm>
          <a:prstGeom prst="rect">
            <a:avLst/>
          </a:prstGeom>
        </p:spPr>
        <p:txBody>
          <a:bodyPr vert="horz" wrap="square" lIns="0" tIns="0" rIns="0" bIns="0" rtlCol="0">
            <a:spAutoFit/>
          </a:bodyPr>
          <a:lstStyle/>
          <a:p>
            <a:pPr marL="0" marR="0">
              <a:lnSpc>
                <a:spcPts val="955"/>
              </a:lnSpc>
              <a:spcBef>
                <a:spcPts val="0"/>
              </a:spcBef>
              <a:spcAft>
                <a:spcPts val="0"/>
              </a:spcAft>
            </a:pPr>
            <a:r>
              <a:rPr sz="950" dirty="0">
                <a:solidFill>
                  <a:srgbClr val="000000"/>
                </a:solidFill>
                <a:latin typeface="FTMMJM+KaiTi_GB2312"/>
                <a:cs typeface="FTMMJM+KaiTi_GB2312"/>
              </a:rPr>
              <a:t>1.若b为常数，则有：</a:t>
            </a:r>
          </a:p>
        </p:txBody>
      </p:sp>
      <p:sp>
        <p:nvSpPr>
          <p:cNvPr id="5" name="object 5"/>
          <p:cNvSpPr txBox="1"/>
          <p:nvPr/>
        </p:nvSpPr>
        <p:spPr>
          <a:xfrm>
            <a:off x="2127239" y="636369"/>
            <a:ext cx="747485" cy="141064"/>
          </a:xfrm>
          <a:prstGeom prst="rect">
            <a:avLst/>
          </a:prstGeom>
        </p:spPr>
        <p:txBody>
          <a:bodyPr vert="horz" wrap="square" lIns="0" tIns="0" rIns="0" bIns="0" rtlCol="0">
            <a:spAutoFit/>
          </a:bodyPr>
          <a:lstStyle/>
          <a:p>
            <a:pPr marL="0" marR="0">
              <a:lnSpc>
                <a:spcPts val="1060"/>
              </a:lnSpc>
              <a:spcBef>
                <a:spcPts val="0"/>
              </a:spcBef>
              <a:spcAft>
                <a:spcPts val="0"/>
              </a:spcAft>
            </a:pPr>
            <a:r>
              <a:rPr sz="950" dirty="0">
                <a:solidFill>
                  <a:srgbClr val="000000"/>
                </a:solidFill>
                <a:latin typeface="PJGUIU+TimesNewRomanPSMT"/>
                <a:cs typeface="PJGUIU+TimesNewRomanPSMT"/>
              </a:rPr>
              <a:t>E</a:t>
            </a:r>
            <a:r>
              <a:rPr lang="zh-CN" altLang="en-US" sz="950" dirty="0">
                <a:solidFill>
                  <a:srgbClr val="000000"/>
                </a:solidFill>
                <a:latin typeface="PJGUIU+TimesNewRomanPSMT"/>
                <a:cs typeface="PJGUIU+TimesNewRomanPSMT"/>
              </a:rPr>
              <a:t>（</a:t>
            </a:r>
            <a:r>
              <a:rPr sz="950" dirty="0">
                <a:solidFill>
                  <a:srgbClr val="000000"/>
                </a:solidFill>
                <a:latin typeface="PJGUIU+TimesNewRomanPSMT"/>
                <a:cs typeface="PJGUIU+TimesNewRomanPSMT"/>
              </a:rPr>
              <a:t>b</a:t>
            </a:r>
            <a:r>
              <a:rPr sz="950" dirty="0">
                <a:solidFill>
                  <a:srgbClr val="000000"/>
                </a:solidFill>
                <a:latin typeface="FTMMJM+KaiTi_GB2312"/>
                <a:cs typeface="FTMMJM+KaiTi_GB2312"/>
              </a:rPr>
              <a:t>）</a:t>
            </a:r>
            <a:r>
              <a:rPr sz="950" dirty="0">
                <a:solidFill>
                  <a:srgbClr val="000000"/>
                </a:solidFill>
                <a:latin typeface="PJGUIU+TimesNewRomanPSMT"/>
                <a:cs typeface="PJGUIU+TimesNewRomanPSMT"/>
              </a:rPr>
              <a:t>=</a:t>
            </a:r>
            <a:r>
              <a:rPr sz="950" spc="241" dirty="0">
                <a:solidFill>
                  <a:srgbClr val="000000"/>
                </a:solidFill>
                <a:latin typeface="PJGUIU+TimesNewRomanPSMT"/>
                <a:cs typeface="PJGUIU+TimesNewRomanPSMT"/>
              </a:rPr>
              <a:t> </a:t>
            </a:r>
            <a:r>
              <a:rPr sz="950" dirty="0">
                <a:solidFill>
                  <a:srgbClr val="000000"/>
                </a:solidFill>
                <a:latin typeface="PJGUIU+TimesNewRomanPSMT"/>
                <a:cs typeface="PJGUIU+TimesNewRomanPSMT"/>
              </a:rPr>
              <a:t>b</a:t>
            </a:r>
          </a:p>
        </p:txBody>
      </p:sp>
      <p:sp>
        <p:nvSpPr>
          <p:cNvPr id="6" name="object 6"/>
          <p:cNvSpPr txBox="1"/>
          <p:nvPr/>
        </p:nvSpPr>
        <p:spPr>
          <a:xfrm>
            <a:off x="635327" y="868079"/>
            <a:ext cx="3154681" cy="302312"/>
          </a:xfrm>
          <a:prstGeom prst="rect">
            <a:avLst/>
          </a:prstGeom>
        </p:spPr>
        <p:txBody>
          <a:bodyPr vert="horz" wrap="square" lIns="0" tIns="0" rIns="0" bIns="0" rtlCol="0">
            <a:spAutoFit/>
          </a:bodyPr>
          <a:lstStyle/>
          <a:p>
            <a:pPr marL="0" marR="0">
              <a:lnSpc>
                <a:spcPts val="955"/>
              </a:lnSpc>
              <a:spcBef>
                <a:spcPts val="0"/>
              </a:spcBef>
              <a:spcAft>
                <a:spcPts val="0"/>
              </a:spcAft>
            </a:pPr>
            <a:r>
              <a:rPr sz="950" dirty="0">
                <a:solidFill>
                  <a:srgbClr val="000000"/>
                </a:solidFill>
                <a:latin typeface="FTMMJM+KaiTi_GB2312"/>
                <a:cs typeface="FTMMJM+KaiTi_GB2312"/>
              </a:rPr>
              <a:t>2.给定随机变量X和Y，有 E（X+Y）=E（X）+E（Y）</a:t>
            </a:r>
          </a:p>
        </p:txBody>
      </p:sp>
      <p:sp>
        <p:nvSpPr>
          <p:cNvPr id="7" name="object 7"/>
          <p:cNvSpPr txBox="1"/>
          <p:nvPr/>
        </p:nvSpPr>
        <p:spPr>
          <a:xfrm>
            <a:off x="1478967" y="1023395"/>
            <a:ext cx="489364" cy="317412"/>
          </a:xfrm>
          <a:prstGeom prst="rect">
            <a:avLst/>
          </a:prstGeom>
        </p:spPr>
        <p:txBody>
          <a:bodyPr vert="horz" wrap="square" lIns="0" tIns="0" rIns="0" bIns="0" rtlCol="0">
            <a:spAutoFit/>
          </a:bodyPr>
          <a:lstStyle/>
          <a:p>
            <a:pPr marL="0" marR="0">
              <a:lnSpc>
                <a:spcPts val="1075"/>
              </a:lnSpc>
              <a:spcBef>
                <a:spcPts val="0"/>
              </a:spcBef>
              <a:spcAft>
                <a:spcPts val="0"/>
              </a:spcAft>
            </a:pPr>
            <a:r>
              <a:rPr sz="950" i="1" dirty="0">
                <a:solidFill>
                  <a:srgbClr val="000000"/>
                </a:solidFill>
                <a:latin typeface="QHNACC+TimesNewRomanPS-ItalicMT"/>
                <a:cs typeface="QHNACC+TimesNewRomanPS-ItalicMT"/>
              </a:rPr>
              <a:t>E</a:t>
            </a:r>
            <a:r>
              <a:rPr sz="950" i="1" spc="-69" dirty="0">
                <a:solidFill>
                  <a:srgbClr val="000000"/>
                </a:solidFill>
                <a:latin typeface="QHNACC+TimesNewRomanPS-ItalicMT"/>
                <a:cs typeface="QHNACC+TimesNewRomanPS-ItalicMT"/>
              </a:rPr>
              <a:t> </a:t>
            </a:r>
            <a:r>
              <a:rPr sz="950" dirty="0">
                <a:solidFill>
                  <a:srgbClr val="000000"/>
                </a:solidFill>
                <a:latin typeface="PJGUIU+TimesNewRomanPSMT"/>
                <a:cs typeface="PJGUIU+TimesNewRomanPSMT"/>
              </a:rPr>
              <a:t>(</a:t>
            </a:r>
            <a:r>
              <a:rPr sz="950" spc="-67" dirty="0">
                <a:solidFill>
                  <a:srgbClr val="000000"/>
                </a:solidFill>
                <a:latin typeface="PJGUIU+TimesNewRomanPSMT"/>
                <a:cs typeface="PJGUIU+TimesNewRomanPSMT"/>
              </a:rPr>
              <a:t> </a:t>
            </a:r>
            <a:r>
              <a:rPr sz="950" i="1" dirty="0">
                <a:solidFill>
                  <a:srgbClr val="000000"/>
                </a:solidFill>
                <a:latin typeface="QHNACC+TimesNewRomanPS-ItalicMT"/>
                <a:cs typeface="QHNACC+TimesNewRomanPS-ItalicMT"/>
              </a:rPr>
              <a:t>X</a:t>
            </a:r>
            <a:r>
              <a:rPr sz="950" i="1" spc="52" dirty="0">
                <a:solidFill>
                  <a:srgbClr val="000000"/>
                </a:solidFill>
                <a:latin typeface="QHNACC+TimesNewRomanPS-ItalicMT"/>
                <a:cs typeface="QHNACC+TimesNewRomanPS-ItalicMT"/>
              </a:rPr>
              <a:t> </a:t>
            </a:r>
            <a:r>
              <a:rPr sz="950" dirty="0">
                <a:solidFill>
                  <a:srgbClr val="000000"/>
                </a:solidFill>
                <a:latin typeface="PJGUIU+TimesNewRomanPSMT"/>
                <a:cs typeface="PJGUIU+TimesNewRomanPSMT"/>
              </a:rPr>
              <a:t>)</a:t>
            </a:r>
          </a:p>
        </p:txBody>
      </p:sp>
      <p:sp>
        <p:nvSpPr>
          <p:cNvPr id="8" name="object 8"/>
          <p:cNvSpPr txBox="1"/>
          <p:nvPr/>
        </p:nvSpPr>
        <p:spPr>
          <a:xfrm>
            <a:off x="635327" y="1101087"/>
            <a:ext cx="857270" cy="318736"/>
          </a:xfrm>
          <a:prstGeom prst="rect">
            <a:avLst/>
          </a:prstGeom>
        </p:spPr>
        <p:txBody>
          <a:bodyPr vert="horz" wrap="square" lIns="0" tIns="0" rIns="0" bIns="0" rtlCol="0">
            <a:spAutoFit/>
          </a:bodyPr>
          <a:lstStyle/>
          <a:p>
            <a:pPr marL="0" marR="0">
              <a:lnSpc>
                <a:spcPts val="1075"/>
              </a:lnSpc>
              <a:spcBef>
                <a:spcPts val="0"/>
              </a:spcBef>
              <a:spcAft>
                <a:spcPts val="0"/>
              </a:spcAft>
            </a:pPr>
            <a:r>
              <a:rPr sz="950" dirty="0">
                <a:solidFill>
                  <a:srgbClr val="000000"/>
                </a:solidFill>
                <a:latin typeface="FTMMJM+KaiTi_GB2312"/>
                <a:cs typeface="FTMMJM+KaiTi_GB2312"/>
              </a:rPr>
              <a:t>3.</a:t>
            </a:r>
            <a:r>
              <a:rPr sz="950" spc="159" dirty="0">
                <a:solidFill>
                  <a:srgbClr val="000000"/>
                </a:solidFill>
                <a:latin typeface="FTMMJM+KaiTi_GB2312"/>
                <a:cs typeface="FTMMJM+KaiTi_GB2312"/>
              </a:rPr>
              <a:t> </a:t>
            </a:r>
            <a:r>
              <a:rPr sz="950" i="1" dirty="0">
                <a:solidFill>
                  <a:srgbClr val="000000"/>
                </a:solidFill>
                <a:latin typeface="QHNACC+TimesNewRomanPS-ItalicMT"/>
                <a:cs typeface="QHNACC+TimesNewRomanPS-ItalicMT"/>
              </a:rPr>
              <a:t>E</a:t>
            </a:r>
            <a:r>
              <a:rPr sz="950" i="1" spc="-69" dirty="0">
                <a:solidFill>
                  <a:srgbClr val="000000"/>
                </a:solidFill>
                <a:latin typeface="QHNACC+TimesNewRomanPS-ItalicMT"/>
                <a:cs typeface="QHNACC+TimesNewRomanPS-ItalicMT"/>
              </a:rPr>
              <a:t> </a:t>
            </a:r>
            <a:r>
              <a:rPr sz="950" dirty="0">
                <a:solidFill>
                  <a:srgbClr val="000000"/>
                </a:solidFill>
                <a:latin typeface="PJGUIU+TimesNewRomanPSMT"/>
                <a:cs typeface="PJGUIU+TimesNewRomanPSMT"/>
              </a:rPr>
              <a:t>(</a:t>
            </a:r>
            <a:r>
              <a:rPr sz="950" spc="-67" dirty="0">
                <a:solidFill>
                  <a:srgbClr val="000000"/>
                </a:solidFill>
                <a:latin typeface="PJGUIU+TimesNewRomanPSMT"/>
                <a:cs typeface="PJGUIU+TimesNewRomanPSMT"/>
              </a:rPr>
              <a:t> </a:t>
            </a:r>
            <a:r>
              <a:rPr sz="950" i="1" dirty="0">
                <a:solidFill>
                  <a:srgbClr val="000000"/>
                </a:solidFill>
                <a:latin typeface="QHNACC+TimesNewRomanPS-ItalicMT"/>
                <a:cs typeface="QHNACC+TimesNewRomanPS-ItalicMT"/>
              </a:rPr>
              <a:t>X</a:t>
            </a:r>
            <a:r>
              <a:rPr sz="950" i="1" spc="226" dirty="0">
                <a:solidFill>
                  <a:srgbClr val="000000"/>
                </a:solidFill>
                <a:latin typeface="QHNACC+TimesNewRomanPS-ItalicMT"/>
                <a:cs typeface="QHNACC+TimesNewRomanPS-ItalicMT"/>
              </a:rPr>
              <a:t> </a:t>
            </a:r>
            <a:r>
              <a:rPr sz="950" dirty="0">
                <a:solidFill>
                  <a:srgbClr val="000000"/>
                </a:solidFill>
                <a:latin typeface="PJGUIU+TimesNewRomanPSMT"/>
                <a:cs typeface="PJGUIU+TimesNewRomanPSMT"/>
              </a:rPr>
              <a:t>|</a:t>
            </a:r>
            <a:r>
              <a:rPr sz="950" spc="-62" dirty="0">
                <a:solidFill>
                  <a:srgbClr val="000000"/>
                </a:solidFill>
                <a:latin typeface="PJGUIU+TimesNewRomanPSMT"/>
                <a:cs typeface="PJGUIU+TimesNewRomanPSMT"/>
              </a:rPr>
              <a:t> </a:t>
            </a:r>
            <a:r>
              <a:rPr sz="950" i="1" dirty="0">
                <a:solidFill>
                  <a:srgbClr val="000000"/>
                </a:solidFill>
                <a:latin typeface="QHNACC+TimesNewRomanPS-ItalicMT"/>
                <a:cs typeface="QHNACC+TimesNewRomanPS-ItalicMT"/>
              </a:rPr>
              <a:t>Y </a:t>
            </a:r>
            <a:r>
              <a:rPr sz="950" dirty="0">
                <a:solidFill>
                  <a:srgbClr val="000000"/>
                </a:solidFill>
                <a:latin typeface="PJGUIU+TimesNewRomanPSMT"/>
                <a:cs typeface="PJGUIU+TimesNewRomanPSMT"/>
              </a:rPr>
              <a:t>)</a:t>
            </a:r>
          </a:p>
        </p:txBody>
      </p:sp>
      <p:sp>
        <p:nvSpPr>
          <p:cNvPr id="9" name="object 9"/>
          <p:cNvSpPr txBox="1"/>
          <p:nvPr/>
        </p:nvSpPr>
        <p:spPr>
          <a:xfrm>
            <a:off x="1350097" y="1087010"/>
            <a:ext cx="248592" cy="331910"/>
          </a:xfrm>
          <a:prstGeom prst="rect">
            <a:avLst/>
          </a:prstGeom>
        </p:spPr>
        <p:txBody>
          <a:bodyPr vert="horz" wrap="square" lIns="0" tIns="0" rIns="0" bIns="0" rtlCol="0">
            <a:spAutoFit/>
          </a:bodyPr>
          <a:lstStyle/>
          <a:p>
            <a:pPr marL="0" marR="0">
              <a:lnSpc>
                <a:spcPts val="1190"/>
              </a:lnSpc>
              <a:spcBef>
                <a:spcPts val="0"/>
              </a:spcBef>
              <a:spcAft>
                <a:spcPts val="0"/>
              </a:spcAft>
            </a:pPr>
            <a:r>
              <a:rPr sz="950" dirty="0">
                <a:solidFill>
                  <a:srgbClr val="000000"/>
                </a:solidFill>
                <a:latin typeface="BTCIPT+SymbolMT"/>
                <a:cs typeface="BTCIPT+SymbolMT"/>
              </a:rPr>
              <a:t>≠</a:t>
            </a:r>
          </a:p>
        </p:txBody>
      </p:sp>
      <p:sp>
        <p:nvSpPr>
          <p:cNvPr id="10" name="object 10"/>
          <p:cNvSpPr txBox="1"/>
          <p:nvPr/>
        </p:nvSpPr>
        <p:spPr>
          <a:xfrm>
            <a:off x="864516" y="1197222"/>
            <a:ext cx="1261624" cy="479707"/>
          </a:xfrm>
          <a:prstGeom prst="rect">
            <a:avLst/>
          </a:prstGeom>
        </p:spPr>
        <p:txBody>
          <a:bodyPr vert="horz" wrap="square" lIns="0" tIns="0" rIns="0" bIns="0" rtlCol="0">
            <a:spAutoFit/>
          </a:bodyPr>
          <a:lstStyle/>
          <a:p>
            <a:pPr marL="631190" marR="0">
              <a:lnSpc>
                <a:spcPts val="1075"/>
              </a:lnSpc>
              <a:spcBef>
                <a:spcPts val="0"/>
              </a:spcBef>
              <a:spcAft>
                <a:spcPts val="0"/>
              </a:spcAft>
            </a:pPr>
            <a:r>
              <a:rPr sz="950" i="1" dirty="0">
                <a:solidFill>
                  <a:srgbClr val="000000"/>
                </a:solidFill>
                <a:latin typeface="QHNACC+TimesNewRomanPS-ItalicMT"/>
                <a:cs typeface="QHNACC+TimesNewRomanPS-ItalicMT"/>
              </a:rPr>
              <a:t>E</a:t>
            </a:r>
            <a:r>
              <a:rPr sz="950" i="1" spc="-71" dirty="0">
                <a:solidFill>
                  <a:srgbClr val="000000"/>
                </a:solidFill>
                <a:latin typeface="QHNACC+TimesNewRomanPS-ItalicMT"/>
                <a:cs typeface="QHNACC+TimesNewRomanPS-ItalicMT"/>
              </a:rPr>
              <a:t> </a:t>
            </a:r>
            <a:r>
              <a:rPr sz="950" spc="15" dirty="0">
                <a:solidFill>
                  <a:srgbClr val="000000"/>
                </a:solidFill>
                <a:latin typeface="PJGUIU+TimesNewRomanPSMT"/>
                <a:cs typeface="PJGUIU+TimesNewRomanPSMT"/>
              </a:rPr>
              <a:t>(</a:t>
            </a:r>
            <a:r>
              <a:rPr sz="950" i="1" dirty="0">
                <a:solidFill>
                  <a:srgbClr val="000000"/>
                </a:solidFill>
                <a:latin typeface="QHNACC+TimesNewRomanPS-ItalicMT"/>
                <a:cs typeface="QHNACC+TimesNewRomanPS-ItalicMT"/>
              </a:rPr>
              <a:t>Y </a:t>
            </a:r>
            <a:r>
              <a:rPr sz="950" dirty="0">
                <a:solidFill>
                  <a:srgbClr val="000000"/>
                </a:solidFill>
                <a:latin typeface="PJGUIU+TimesNewRomanPSMT"/>
                <a:cs typeface="PJGUIU+TimesNewRomanPSMT"/>
              </a:rPr>
              <a:t>)</a:t>
            </a:r>
          </a:p>
          <a:p>
            <a:pPr marL="0" marR="0">
              <a:lnSpc>
                <a:spcPts val="1180"/>
              </a:lnSpc>
              <a:spcBef>
                <a:spcPts val="0"/>
              </a:spcBef>
              <a:spcAft>
                <a:spcPts val="0"/>
              </a:spcAft>
            </a:pPr>
            <a:r>
              <a:rPr sz="1050" i="1" spc="60" dirty="0">
                <a:solidFill>
                  <a:srgbClr val="000000"/>
                </a:solidFill>
                <a:latin typeface="QHNACC+TimesNewRomanPS-ItalicMT"/>
                <a:cs typeface="QHNACC+TimesNewRomanPS-ItalicMT"/>
              </a:rPr>
              <a:t>E</a:t>
            </a:r>
            <a:r>
              <a:rPr sz="1050" spc="109" dirty="0">
                <a:solidFill>
                  <a:srgbClr val="000000"/>
                </a:solidFill>
                <a:latin typeface="PJGUIU+TimesNewRomanPSMT"/>
                <a:cs typeface="PJGUIU+TimesNewRomanPSMT"/>
              </a:rPr>
              <a:t>(</a:t>
            </a:r>
            <a:r>
              <a:rPr sz="1050" i="1" dirty="0">
                <a:solidFill>
                  <a:srgbClr val="000000"/>
                </a:solidFill>
                <a:latin typeface="QHNACC+TimesNewRomanPS-ItalicMT"/>
                <a:cs typeface="QHNACC+TimesNewRomanPS-ItalicMT"/>
              </a:rPr>
              <a:t>XY</a:t>
            </a:r>
            <a:r>
              <a:rPr sz="1050" dirty="0">
                <a:solidFill>
                  <a:srgbClr val="000000"/>
                </a:solidFill>
                <a:latin typeface="PJGUIU+TimesNewRomanPSMT"/>
                <a:cs typeface="PJGUIU+TimesNewRomanPSMT"/>
              </a:rPr>
              <a:t>)</a:t>
            </a:r>
            <a:r>
              <a:rPr sz="1050" spc="-23" dirty="0">
                <a:solidFill>
                  <a:srgbClr val="000000"/>
                </a:solidFill>
                <a:latin typeface="PJGUIU+TimesNewRomanPSMT"/>
                <a:cs typeface="PJGUIU+TimesNewRomanPSMT"/>
              </a:rPr>
              <a:t> </a:t>
            </a:r>
            <a:r>
              <a:rPr sz="1050" dirty="0">
                <a:solidFill>
                  <a:srgbClr val="000000"/>
                </a:solidFill>
                <a:latin typeface="BTCIPT+SymbolMT"/>
                <a:cs typeface="BTCIPT+SymbolMT"/>
              </a:rPr>
              <a:t>≠</a:t>
            </a:r>
            <a:r>
              <a:rPr sz="1050" spc="27" dirty="0">
                <a:solidFill>
                  <a:srgbClr val="000000"/>
                </a:solidFill>
                <a:latin typeface="BTCIPT+SymbolMT"/>
                <a:cs typeface="BTCIPT+SymbolMT"/>
              </a:rPr>
              <a:t> </a:t>
            </a:r>
            <a:r>
              <a:rPr sz="1050" i="1" spc="60" dirty="0">
                <a:solidFill>
                  <a:srgbClr val="000000"/>
                </a:solidFill>
                <a:latin typeface="QHNACC+TimesNewRomanPS-ItalicMT"/>
                <a:cs typeface="QHNACC+TimesNewRomanPS-ItalicMT"/>
              </a:rPr>
              <a:t>E</a:t>
            </a:r>
            <a:r>
              <a:rPr sz="1050" spc="109" dirty="0">
                <a:solidFill>
                  <a:srgbClr val="000000"/>
                </a:solidFill>
                <a:latin typeface="PJGUIU+TimesNewRomanPSMT"/>
                <a:cs typeface="PJGUIU+TimesNewRomanPSMT"/>
              </a:rPr>
              <a:t>(</a:t>
            </a:r>
            <a:r>
              <a:rPr sz="1050" i="1" dirty="0">
                <a:solidFill>
                  <a:srgbClr val="000000"/>
                </a:solidFill>
                <a:latin typeface="QHNACC+TimesNewRomanPS-ItalicMT"/>
                <a:cs typeface="QHNACC+TimesNewRomanPS-ItalicMT"/>
              </a:rPr>
              <a:t>X</a:t>
            </a:r>
            <a:r>
              <a:rPr sz="1050" i="1" spc="-88" dirty="0">
                <a:solidFill>
                  <a:srgbClr val="000000"/>
                </a:solidFill>
                <a:latin typeface="QHNACC+TimesNewRomanPS-ItalicMT"/>
                <a:cs typeface="QHNACC+TimesNewRomanPS-ItalicMT"/>
              </a:rPr>
              <a:t> </a:t>
            </a:r>
            <a:r>
              <a:rPr sz="1050" spc="57" dirty="0">
                <a:solidFill>
                  <a:srgbClr val="000000"/>
                </a:solidFill>
                <a:latin typeface="PJGUIU+TimesNewRomanPSMT"/>
                <a:cs typeface="PJGUIU+TimesNewRomanPSMT"/>
              </a:rPr>
              <a:t>)</a:t>
            </a:r>
            <a:r>
              <a:rPr sz="1050" i="1" spc="62" dirty="0">
                <a:solidFill>
                  <a:srgbClr val="000000"/>
                </a:solidFill>
                <a:latin typeface="QHNACC+TimesNewRomanPS-ItalicMT"/>
                <a:cs typeface="QHNACC+TimesNewRomanPS-ItalicMT"/>
              </a:rPr>
              <a:t>E</a:t>
            </a:r>
            <a:r>
              <a:rPr sz="1050" spc="-41" dirty="0">
                <a:solidFill>
                  <a:srgbClr val="000000"/>
                </a:solidFill>
                <a:latin typeface="PJGUIU+TimesNewRomanPSMT"/>
                <a:cs typeface="PJGUIU+TimesNewRomanPSMT"/>
              </a:rPr>
              <a:t>(</a:t>
            </a:r>
            <a:r>
              <a:rPr sz="1050" i="1" spc="136" dirty="0">
                <a:solidFill>
                  <a:srgbClr val="000000"/>
                </a:solidFill>
                <a:latin typeface="QHNACC+TimesNewRomanPS-ItalicMT"/>
                <a:cs typeface="QHNACC+TimesNewRomanPS-ItalicMT"/>
              </a:rPr>
              <a:t>Y</a:t>
            </a:r>
            <a:r>
              <a:rPr sz="1050" dirty="0">
                <a:solidFill>
                  <a:srgbClr val="000000"/>
                </a:solidFill>
                <a:latin typeface="PJGUIU+TimesNewRomanPSMT"/>
                <a:cs typeface="PJGUIU+TimesNewRomanPSMT"/>
              </a:rPr>
              <a:t>)</a:t>
            </a:r>
          </a:p>
        </p:txBody>
      </p:sp>
      <p:sp>
        <p:nvSpPr>
          <p:cNvPr id="11" name="object 11"/>
          <p:cNvSpPr txBox="1"/>
          <p:nvPr/>
        </p:nvSpPr>
        <p:spPr>
          <a:xfrm>
            <a:off x="646771" y="1385131"/>
            <a:ext cx="302312" cy="302312"/>
          </a:xfrm>
          <a:prstGeom prst="rect">
            <a:avLst/>
          </a:prstGeom>
        </p:spPr>
        <p:txBody>
          <a:bodyPr vert="horz" wrap="square" lIns="0" tIns="0" rIns="0" bIns="0" rtlCol="0">
            <a:spAutoFit/>
          </a:bodyPr>
          <a:lstStyle/>
          <a:p>
            <a:pPr marL="0" marR="0">
              <a:lnSpc>
                <a:spcPts val="955"/>
              </a:lnSpc>
              <a:spcBef>
                <a:spcPts val="0"/>
              </a:spcBef>
              <a:spcAft>
                <a:spcPts val="0"/>
              </a:spcAft>
            </a:pPr>
            <a:r>
              <a:rPr sz="950" dirty="0">
                <a:solidFill>
                  <a:srgbClr val="000000"/>
                </a:solidFill>
                <a:latin typeface="FTMMJM+KaiTi_GB2312"/>
                <a:cs typeface="FTMMJM+KaiTi_GB2312"/>
              </a:rPr>
              <a:t>4.</a:t>
            </a:r>
          </a:p>
        </p:txBody>
      </p:sp>
      <p:sp>
        <p:nvSpPr>
          <p:cNvPr id="12" name="object 12"/>
          <p:cNvSpPr txBox="1"/>
          <p:nvPr/>
        </p:nvSpPr>
        <p:spPr>
          <a:xfrm>
            <a:off x="635339" y="1617284"/>
            <a:ext cx="2390910" cy="357611"/>
          </a:xfrm>
          <a:prstGeom prst="rect">
            <a:avLst/>
          </a:prstGeom>
        </p:spPr>
        <p:txBody>
          <a:bodyPr vert="horz" wrap="square" lIns="0" tIns="0" rIns="0" bIns="0" rtlCol="0">
            <a:spAutoFit/>
          </a:bodyPr>
          <a:lstStyle/>
          <a:p>
            <a:pPr marL="0" marR="0">
              <a:lnSpc>
                <a:spcPts val="1315"/>
              </a:lnSpc>
              <a:spcBef>
                <a:spcPts val="0"/>
              </a:spcBef>
              <a:spcAft>
                <a:spcPts val="0"/>
              </a:spcAft>
            </a:pPr>
            <a:r>
              <a:rPr sz="950" dirty="0">
                <a:solidFill>
                  <a:srgbClr val="000000"/>
                </a:solidFill>
                <a:latin typeface="FTMMJM+KaiTi_GB2312"/>
                <a:cs typeface="FTMMJM+KaiTi_GB2312"/>
              </a:rPr>
              <a:t>5.若a为常数，则有：</a:t>
            </a:r>
            <a:r>
              <a:rPr sz="950" spc="17" dirty="0">
                <a:solidFill>
                  <a:srgbClr val="000000"/>
                </a:solidFill>
                <a:latin typeface="FTMMJM+KaiTi_GB2312"/>
                <a:cs typeface="FTMMJM+KaiTi_GB2312"/>
              </a:rPr>
              <a:t> </a:t>
            </a:r>
            <a:r>
              <a:rPr sz="1050" i="1" spc="71" dirty="0">
                <a:solidFill>
                  <a:srgbClr val="000000"/>
                </a:solidFill>
                <a:latin typeface="QHNACC+TimesNewRomanPS-ItalicMT"/>
                <a:cs typeface="QHNACC+TimesNewRomanPS-ItalicMT"/>
              </a:rPr>
              <a:t>E</a:t>
            </a:r>
            <a:r>
              <a:rPr sz="1050" spc="31" dirty="0">
                <a:solidFill>
                  <a:srgbClr val="000000"/>
                </a:solidFill>
                <a:latin typeface="PJGUIU+TimesNewRomanPSMT"/>
                <a:cs typeface="PJGUIU+TimesNewRomanPSMT"/>
              </a:rPr>
              <a:t>(</a:t>
            </a:r>
            <a:r>
              <a:rPr sz="1050" i="1" spc="12" dirty="0">
                <a:solidFill>
                  <a:srgbClr val="000000"/>
                </a:solidFill>
                <a:latin typeface="QHNACC+TimesNewRomanPS-ItalicMT"/>
                <a:cs typeface="QHNACC+TimesNewRomanPS-ItalicMT"/>
              </a:rPr>
              <a:t>aX</a:t>
            </a:r>
            <a:r>
              <a:rPr sz="1050" i="1" spc="-97" dirty="0">
                <a:solidFill>
                  <a:srgbClr val="000000"/>
                </a:solidFill>
                <a:latin typeface="QHNACC+TimesNewRomanPS-ItalicMT"/>
                <a:cs typeface="QHNACC+TimesNewRomanPS-ItalicMT"/>
              </a:rPr>
              <a:t> </a:t>
            </a:r>
            <a:r>
              <a:rPr sz="1050" dirty="0">
                <a:solidFill>
                  <a:srgbClr val="000000"/>
                </a:solidFill>
                <a:latin typeface="PJGUIU+TimesNewRomanPSMT"/>
                <a:cs typeface="PJGUIU+TimesNewRomanPSMT"/>
              </a:rPr>
              <a:t>)</a:t>
            </a:r>
            <a:r>
              <a:rPr sz="1050" spc="-17" dirty="0">
                <a:solidFill>
                  <a:srgbClr val="000000"/>
                </a:solidFill>
                <a:latin typeface="PJGUIU+TimesNewRomanPSMT"/>
                <a:cs typeface="PJGUIU+TimesNewRomanPSMT"/>
              </a:rPr>
              <a:t> </a:t>
            </a:r>
            <a:r>
              <a:rPr sz="1050" dirty="0">
                <a:solidFill>
                  <a:srgbClr val="000000"/>
                </a:solidFill>
                <a:latin typeface="BTCIPT+SymbolMT"/>
                <a:cs typeface="BTCIPT+SymbolMT"/>
              </a:rPr>
              <a:t>=</a:t>
            </a:r>
            <a:r>
              <a:rPr sz="1050" spc="-12" dirty="0">
                <a:solidFill>
                  <a:srgbClr val="000000"/>
                </a:solidFill>
                <a:latin typeface="BTCIPT+SymbolMT"/>
                <a:cs typeface="BTCIPT+SymbolMT"/>
              </a:rPr>
              <a:t> </a:t>
            </a:r>
            <a:r>
              <a:rPr sz="1050" i="1" spc="37" dirty="0">
                <a:solidFill>
                  <a:srgbClr val="000000"/>
                </a:solidFill>
                <a:latin typeface="QHNACC+TimesNewRomanPS-ItalicMT"/>
                <a:cs typeface="QHNACC+TimesNewRomanPS-ItalicMT"/>
              </a:rPr>
              <a:t>aE</a:t>
            </a:r>
            <a:r>
              <a:rPr sz="1050" spc="113" dirty="0">
                <a:solidFill>
                  <a:srgbClr val="000000"/>
                </a:solidFill>
                <a:latin typeface="PJGUIU+TimesNewRomanPSMT"/>
                <a:cs typeface="PJGUIU+TimesNewRomanPSMT"/>
              </a:rPr>
              <a:t>(</a:t>
            </a:r>
            <a:r>
              <a:rPr sz="1050" i="1" dirty="0">
                <a:solidFill>
                  <a:srgbClr val="000000"/>
                </a:solidFill>
                <a:latin typeface="QHNACC+TimesNewRomanPS-ItalicMT"/>
                <a:cs typeface="QHNACC+TimesNewRomanPS-ItalicMT"/>
              </a:rPr>
              <a:t>X</a:t>
            </a:r>
            <a:r>
              <a:rPr sz="1050" i="1" spc="-75" dirty="0">
                <a:solidFill>
                  <a:srgbClr val="000000"/>
                </a:solidFill>
                <a:latin typeface="QHNACC+TimesNewRomanPS-ItalicMT"/>
                <a:cs typeface="QHNACC+TimesNewRomanPS-ItalicMT"/>
              </a:rPr>
              <a:t> </a:t>
            </a:r>
            <a:r>
              <a:rPr sz="1050" dirty="0">
                <a:solidFill>
                  <a:srgbClr val="000000"/>
                </a:solidFill>
                <a:latin typeface="PJGUIU+TimesNewRomanPSMT"/>
                <a:cs typeface="PJGUIU+TimesNewRomanPSMT"/>
              </a:rPr>
              <a:t>)</a:t>
            </a:r>
          </a:p>
        </p:txBody>
      </p:sp>
      <p:sp>
        <p:nvSpPr>
          <p:cNvPr id="13" name="object 13"/>
          <p:cNvSpPr txBox="1"/>
          <p:nvPr/>
        </p:nvSpPr>
        <p:spPr>
          <a:xfrm>
            <a:off x="633778" y="1849950"/>
            <a:ext cx="1534914" cy="302312"/>
          </a:xfrm>
          <a:prstGeom prst="rect">
            <a:avLst/>
          </a:prstGeom>
        </p:spPr>
        <p:txBody>
          <a:bodyPr vert="horz" wrap="square" lIns="0" tIns="0" rIns="0" bIns="0" rtlCol="0">
            <a:spAutoFit/>
          </a:bodyPr>
          <a:lstStyle/>
          <a:p>
            <a:pPr marL="0" marR="0">
              <a:lnSpc>
                <a:spcPts val="955"/>
              </a:lnSpc>
              <a:spcBef>
                <a:spcPts val="0"/>
              </a:spcBef>
              <a:spcAft>
                <a:spcPts val="0"/>
              </a:spcAft>
            </a:pPr>
            <a:r>
              <a:rPr sz="950" dirty="0">
                <a:solidFill>
                  <a:srgbClr val="000000"/>
                </a:solidFill>
                <a:latin typeface="FTMMJM+KaiTi_GB2312"/>
                <a:cs typeface="FTMMJM+KaiTi_GB2312"/>
              </a:rPr>
              <a:t>6.若a、b为常数，那么：</a:t>
            </a:r>
          </a:p>
        </p:txBody>
      </p:sp>
      <p:sp>
        <p:nvSpPr>
          <p:cNvPr id="14" name="object 14"/>
          <p:cNvSpPr txBox="1"/>
          <p:nvPr/>
        </p:nvSpPr>
        <p:spPr>
          <a:xfrm>
            <a:off x="1296065" y="2009707"/>
            <a:ext cx="1672975" cy="395257"/>
          </a:xfrm>
          <a:prstGeom prst="rect">
            <a:avLst/>
          </a:prstGeom>
        </p:spPr>
        <p:txBody>
          <a:bodyPr vert="horz" wrap="square" lIns="0" tIns="0" rIns="0" bIns="0" rtlCol="0">
            <a:spAutoFit/>
          </a:bodyPr>
          <a:lstStyle/>
          <a:p>
            <a:pPr marL="0" marR="0">
              <a:lnSpc>
                <a:spcPts val="1385"/>
              </a:lnSpc>
              <a:spcBef>
                <a:spcPts val="0"/>
              </a:spcBef>
              <a:spcAft>
                <a:spcPts val="0"/>
              </a:spcAft>
            </a:pPr>
            <a:r>
              <a:rPr sz="1150" i="1" spc="147" dirty="0">
                <a:solidFill>
                  <a:srgbClr val="000000"/>
                </a:solidFill>
                <a:latin typeface="QHNACC+TimesNewRomanPS-ItalicMT"/>
                <a:cs typeface="QHNACC+TimesNewRomanPS-ItalicMT"/>
              </a:rPr>
              <a:t>E</a:t>
            </a:r>
            <a:r>
              <a:rPr sz="1150" spc="69" dirty="0">
                <a:solidFill>
                  <a:srgbClr val="000000"/>
                </a:solidFill>
                <a:latin typeface="PJGUIU+TimesNewRomanPSMT"/>
                <a:cs typeface="PJGUIU+TimesNewRomanPSMT"/>
              </a:rPr>
              <a:t>(</a:t>
            </a:r>
            <a:r>
              <a:rPr sz="1150" i="1" dirty="0">
                <a:solidFill>
                  <a:srgbClr val="000000"/>
                </a:solidFill>
                <a:latin typeface="QHNACC+TimesNewRomanPS-ItalicMT"/>
                <a:cs typeface="QHNACC+TimesNewRomanPS-ItalicMT"/>
              </a:rPr>
              <a:t>aX</a:t>
            </a:r>
            <a:r>
              <a:rPr sz="1150" i="1" spc="267" dirty="0">
                <a:solidFill>
                  <a:srgbClr val="000000"/>
                </a:solidFill>
                <a:latin typeface="QHNACC+TimesNewRomanPS-ItalicMT"/>
                <a:cs typeface="QHNACC+TimesNewRomanPS-ItalicMT"/>
              </a:rPr>
              <a:t> </a:t>
            </a:r>
            <a:r>
              <a:rPr sz="1150" dirty="0">
                <a:solidFill>
                  <a:srgbClr val="000000"/>
                </a:solidFill>
                <a:latin typeface="BTCIPT+SymbolMT"/>
                <a:cs typeface="BTCIPT+SymbolMT"/>
              </a:rPr>
              <a:t>+</a:t>
            </a:r>
            <a:r>
              <a:rPr sz="1150" spc="-33" dirty="0">
                <a:solidFill>
                  <a:srgbClr val="000000"/>
                </a:solidFill>
                <a:latin typeface="BTCIPT+SymbolMT"/>
                <a:cs typeface="BTCIPT+SymbolMT"/>
              </a:rPr>
              <a:t> </a:t>
            </a:r>
            <a:r>
              <a:rPr sz="1150" i="1" spc="76" dirty="0">
                <a:solidFill>
                  <a:srgbClr val="000000"/>
                </a:solidFill>
                <a:latin typeface="QHNACC+TimesNewRomanPS-ItalicMT"/>
                <a:cs typeface="QHNACC+TimesNewRomanPS-ItalicMT"/>
              </a:rPr>
              <a:t>b</a:t>
            </a:r>
            <a:r>
              <a:rPr sz="1150" dirty="0">
                <a:solidFill>
                  <a:srgbClr val="000000"/>
                </a:solidFill>
                <a:latin typeface="PJGUIU+TimesNewRomanPSMT"/>
                <a:cs typeface="PJGUIU+TimesNewRomanPSMT"/>
              </a:rPr>
              <a:t>)</a:t>
            </a:r>
            <a:r>
              <a:rPr sz="1150" spc="39" dirty="0">
                <a:solidFill>
                  <a:srgbClr val="000000"/>
                </a:solidFill>
                <a:latin typeface="PJGUIU+TimesNewRomanPSMT"/>
                <a:cs typeface="PJGUIU+TimesNewRomanPSMT"/>
              </a:rPr>
              <a:t> </a:t>
            </a:r>
            <a:r>
              <a:rPr sz="1150" dirty="0">
                <a:solidFill>
                  <a:srgbClr val="000000"/>
                </a:solidFill>
                <a:latin typeface="BTCIPT+SymbolMT"/>
                <a:cs typeface="BTCIPT+SymbolMT"/>
              </a:rPr>
              <a:t>=</a:t>
            </a:r>
            <a:r>
              <a:rPr sz="1150" spc="67" dirty="0">
                <a:solidFill>
                  <a:srgbClr val="000000"/>
                </a:solidFill>
                <a:latin typeface="BTCIPT+SymbolMT"/>
                <a:cs typeface="BTCIPT+SymbolMT"/>
              </a:rPr>
              <a:t> </a:t>
            </a:r>
            <a:r>
              <a:rPr sz="1150" i="1" dirty="0">
                <a:solidFill>
                  <a:srgbClr val="000000"/>
                </a:solidFill>
                <a:latin typeface="QHNACC+TimesNewRomanPS-ItalicMT"/>
                <a:cs typeface="QHNACC+TimesNewRomanPS-ItalicMT"/>
              </a:rPr>
              <a:t>aE</a:t>
            </a:r>
            <a:r>
              <a:rPr sz="1150" i="1" spc="-70" dirty="0">
                <a:solidFill>
                  <a:srgbClr val="000000"/>
                </a:solidFill>
                <a:latin typeface="QHNACC+TimesNewRomanPS-ItalicMT"/>
                <a:cs typeface="QHNACC+TimesNewRomanPS-ItalicMT"/>
              </a:rPr>
              <a:t> </a:t>
            </a:r>
            <a:r>
              <a:rPr sz="1150" spc="169" dirty="0">
                <a:solidFill>
                  <a:srgbClr val="000000"/>
                </a:solidFill>
                <a:latin typeface="PJGUIU+TimesNewRomanPSMT"/>
                <a:cs typeface="PJGUIU+TimesNewRomanPSMT"/>
              </a:rPr>
              <a:t>(</a:t>
            </a:r>
            <a:r>
              <a:rPr sz="1150" i="1" dirty="0">
                <a:solidFill>
                  <a:srgbClr val="000000"/>
                </a:solidFill>
                <a:latin typeface="QHNACC+TimesNewRomanPS-ItalicMT"/>
                <a:cs typeface="QHNACC+TimesNewRomanPS-ItalicMT"/>
              </a:rPr>
              <a:t>X </a:t>
            </a:r>
            <a:r>
              <a:rPr sz="1150" dirty="0">
                <a:solidFill>
                  <a:srgbClr val="000000"/>
                </a:solidFill>
                <a:latin typeface="PJGUIU+TimesNewRomanPSMT"/>
                <a:cs typeface="PJGUIU+TimesNewRomanPSMT"/>
              </a:rPr>
              <a:t>)</a:t>
            </a:r>
            <a:r>
              <a:rPr sz="1150" spc="-40" dirty="0">
                <a:solidFill>
                  <a:srgbClr val="000000"/>
                </a:solidFill>
                <a:latin typeface="PJGUIU+TimesNewRomanPSMT"/>
                <a:cs typeface="PJGUIU+TimesNewRomanPSMT"/>
              </a:rPr>
              <a:t> </a:t>
            </a:r>
            <a:r>
              <a:rPr sz="1150" dirty="0">
                <a:solidFill>
                  <a:srgbClr val="000000"/>
                </a:solidFill>
                <a:latin typeface="BTCIPT+SymbolMT"/>
                <a:cs typeface="BTCIPT+SymbolMT"/>
              </a:rPr>
              <a:t>+</a:t>
            </a:r>
            <a:r>
              <a:rPr sz="1150" spc="-31" dirty="0">
                <a:solidFill>
                  <a:srgbClr val="000000"/>
                </a:solidFill>
                <a:latin typeface="BTCIPT+SymbolMT"/>
                <a:cs typeface="BTCIPT+SymbolMT"/>
              </a:rPr>
              <a:t> </a:t>
            </a:r>
            <a:r>
              <a:rPr sz="1150" i="1" dirty="0">
                <a:solidFill>
                  <a:srgbClr val="000000"/>
                </a:solidFill>
                <a:latin typeface="QHNACC+TimesNewRomanPS-ItalicMT"/>
                <a:cs typeface="QHNACC+TimesNewRomanPS-ItalicMT"/>
              </a:rPr>
              <a:t>b</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1E78E0-B131-8041-8747-5780CF891D62}"/>
              </a:ext>
            </a:extLst>
          </p:cNvPr>
          <p:cNvSpPr>
            <a:spLocks noGrp="1"/>
          </p:cNvSpPr>
          <p:nvPr>
            <p:ph type="title"/>
          </p:nvPr>
        </p:nvSpPr>
        <p:spPr/>
        <p:txBody>
          <a:bodyPr/>
          <a:lstStyle/>
          <a:p>
            <a:r>
              <a:rPr kumimoji="1" lang="zh-CN" altLang="en-US" dirty="0">
                <a:latin typeface="KaiTi" panose="02010609060101010101" pitchFamily="49" charset="-122"/>
                <a:ea typeface="KaiTi" panose="02010609060101010101" pitchFamily="49" charset="-122"/>
              </a:rPr>
              <a:t>多元概率分布的期望</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2FB6833-C956-5E4C-8F6D-CEC8D3BE6CC4}"/>
                  </a:ext>
                </a:extLst>
              </p:cNvPr>
              <p:cNvSpPr>
                <a:spLocks noGrp="1"/>
              </p:cNvSpPr>
              <p:nvPr>
                <p:ph idx="1"/>
              </p:nvPr>
            </p:nvSpPr>
            <p:spPr>
              <a:xfrm>
                <a:off x="593435" y="791362"/>
                <a:ext cx="2701552" cy="1585189"/>
              </a:xfrm>
            </p:spPr>
            <p:txBody>
              <a:bodyPr>
                <a:normAutofit/>
              </a:bodyPr>
              <a:lstStyle/>
              <a:p>
                <a:r>
                  <a:rPr lang="zh-CN" altLang="en-US" sz="1050" spc="10" dirty="0">
                    <a:solidFill>
                      <a:srgbClr val="000000"/>
                    </a:solidFill>
                    <a:latin typeface="KaiTi" panose="02010609060101010101" pitchFamily="49" charset="-122"/>
                    <a:ea typeface="KaiTi" panose="02010609060101010101" pitchFamily="49" charset="-122"/>
                    <a:cs typeface="FTMMJM+KaiTi_GB2312"/>
                  </a:rPr>
                  <a:t>随机变量期望的概念推广到多元</a:t>
                </a:r>
                <a:r>
                  <a:rPr lang="en-US" altLang="zh-CN" sz="1050" spc="10" dirty="0">
                    <a:solidFill>
                      <a:srgbClr val="000000"/>
                    </a:solidFill>
                    <a:latin typeface="KaiTi" panose="02010609060101010101" pitchFamily="49" charset="-122"/>
                    <a:ea typeface="KaiTi" panose="02010609060101010101" pitchFamily="49" charset="-122"/>
                    <a:cs typeface="FTMMJM+KaiTi_GB2312"/>
                  </a:rPr>
                  <a:t>PMF</a:t>
                </a:r>
                <a:r>
                  <a:rPr lang="zh-CN" altLang="en-US" sz="1050" spc="10" dirty="0">
                    <a:solidFill>
                      <a:srgbClr val="000000"/>
                    </a:solidFill>
                    <a:latin typeface="KaiTi" panose="02010609060101010101" pitchFamily="49" charset="-122"/>
                    <a:ea typeface="KaiTi" panose="02010609060101010101" pitchFamily="49" charset="-122"/>
                    <a:cs typeface="FTMMJM+KaiTi_GB2312"/>
                  </a:rPr>
                  <a:t>或者</a:t>
                </a:r>
                <a:r>
                  <a:rPr lang="en-US" altLang="zh-CN" sz="1050" spc="10" dirty="0">
                    <a:solidFill>
                      <a:srgbClr val="000000"/>
                    </a:solidFill>
                    <a:latin typeface="KaiTi" panose="02010609060101010101" pitchFamily="49" charset="-122"/>
                    <a:ea typeface="KaiTi" panose="02010609060101010101" pitchFamily="49" charset="-122"/>
                    <a:cs typeface="FTMMJM+KaiTi_GB2312"/>
                  </a:rPr>
                  <a:t>PDF</a:t>
                </a:r>
                <a:r>
                  <a:rPr lang="zh-CN" altLang="en-US" sz="1050" spc="10" dirty="0">
                    <a:solidFill>
                      <a:srgbClr val="000000"/>
                    </a:solidFill>
                    <a:latin typeface="KaiTi" panose="02010609060101010101" pitchFamily="49" charset="-122"/>
                    <a:ea typeface="KaiTi" panose="02010609060101010101" pitchFamily="49" charset="-122"/>
                    <a:cs typeface="FTMMJM+KaiTi_GB2312"/>
                  </a:rPr>
                  <a:t>的情形：</a:t>
                </a:r>
                <a:endParaRPr lang="en-US" altLang="zh-CN" sz="1050" spc="10" dirty="0">
                  <a:solidFill>
                    <a:srgbClr val="000000"/>
                  </a:solidFill>
                  <a:latin typeface="KaiTi" panose="02010609060101010101" pitchFamily="49" charset="-122"/>
                  <a:ea typeface="KaiTi" panose="02010609060101010101" pitchFamily="49" charset="-122"/>
                  <a:cs typeface="FTMMJM+KaiTi_GB2312"/>
                </a:endParaRPr>
              </a:p>
              <a:p>
                <a:r>
                  <a:rPr lang="zh-CN" altLang="en-US" sz="1050" spc="10" dirty="0">
                    <a:solidFill>
                      <a:srgbClr val="000000"/>
                    </a:solidFill>
                    <a:latin typeface="KaiTi" panose="02010609060101010101" pitchFamily="49" charset="-122"/>
                    <a:ea typeface="KaiTi" panose="02010609060101010101" pitchFamily="49" charset="-122"/>
                    <a:cs typeface="FTMMJM+KaiTi_GB2312"/>
                  </a:rPr>
                  <a:t>对于双变量</a:t>
                </a:r>
                <a:r>
                  <a:rPr lang="en-US" altLang="zh-CN" sz="1050" spc="10" dirty="0">
                    <a:solidFill>
                      <a:srgbClr val="000000"/>
                    </a:solidFill>
                    <a:latin typeface="KaiTi" panose="02010609060101010101" pitchFamily="49" charset="-122"/>
                    <a:ea typeface="KaiTi" panose="02010609060101010101" pitchFamily="49" charset="-122"/>
                    <a:cs typeface="FTMMJM+KaiTi_GB2312"/>
                  </a:rPr>
                  <a:t>PMF</a:t>
                </a:r>
                <a:r>
                  <a:rPr lang="zh-CN" altLang="en-US" sz="1050" spc="10" dirty="0">
                    <a:solidFill>
                      <a:srgbClr val="000000"/>
                    </a:solidFill>
                    <a:latin typeface="KaiTi" panose="02010609060101010101" pitchFamily="49" charset="-122"/>
                    <a:ea typeface="KaiTi" panose="02010609060101010101" pitchFamily="49" charset="-122"/>
                    <a:cs typeface="FTMMJM+KaiTi_GB2312"/>
                  </a:rPr>
                  <a:t>，有</a:t>
                </a:r>
                <a:endParaRPr lang="en-US" altLang="zh-CN" sz="1050" spc="10" dirty="0">
                  <a:solidFill>
                    <a:srgbClr val="000000"/>
                  </a:solidFill>
                  <a:latin typeface="KaiTi" panose="02010609060101010101" pitchFamily="49" charset="-122"/>
                  <a:ea typeface="KaiTi" panose="02010609060101010101" pitchFamily="49" charset="-122"/>
                  <a:cs typeface="FTMMJM+KaiTi_GB2312"/>
                </a:endParaRPr>
              </a:p>
              <a:p>
                <a:r>
                  <a:rPr lang="zh-CN" altLang="en-US" sz="1050" spc="10" dirty="0">
                    <a:solidFill>
                      <a:srgbClr val="000000"/>
                    </a:solidFill>
                    <a:cs typeface="FTMMJM+KaiTi_GB2312"/>
                  </a:rPr>
                  <a:t>     </a:t>
                </a:r>
                <a14:m>
                  <m:oMath xmlns:m="http://schemas.openxmlformats.org/officeDocument/2006/math">
                    <m:r>
                      <a:rPr lang="zh-CN" altLang="en-US" sz="1050" i="1" spc="10" smtClean="0">
                        <a:solidFill>
                          <a:srgbClr val="000000"/>
                        </a:solidFill>
                        <a:latin typeface="Cambria Math" panose="02040503050406030204" pitchFamily="18" charset="0"/>
                        <a:cs typeface="FTMMJM+KaiTi_GB2312"/>
                      </a:rPr>
                      <m:t>𝐸</m:t>
                    </m:r>
                    <m:d>
                      <m:dPr>
                        <m:ctrlPr>
                          <a:rPr lang="en-US" altLang="zh-CN" sz="1050" i="1" spc="10">
                            <a:solidFill>
                              <a:srgbClr val="000000"/>
                            </a:solidFill>
                            <a:latin typeface="Cambria Math" panose="02040503050406030204" pitchFamily="18" charset="0"/>
                            <a:cs typeface="FTMMJM+KaiTi_GB2312"/>
                          </a:rPr>
                        </m:ctrlPr>
                      </m:dPr>
                      <m:e>
                        <m:r>
                          <a:rPr lang="en-US" altLang="zh-CN" sz="1050" i="1" spc="10" smtClean="0">
                            <a:solidFill>
                              <a:srgbClr val="000000"/>
                            </a:solidFill>
                            <a:latin typeface="Cambria Math" panose="02040503050406030204" pitchFamily="18" charset="0"/>
                            <a:cs typeface="FTMMJM+KaiTi_GB2312"/>
                          </a:rPr>
                          <m:t>𝑋</m:t>
                        </m:r>
                        <m:r>
                          <a:rPr lang="en-US" altLang="zh-CN" sz="1050" b="0" i="1" spc="10" smtClean="0">
                            <a:solidFill>
                              <a:srgbClr val="000000"/>
                            </a:solidFill>
                            <a:latin typeface="Cambria Math" panose="02040503050406030204" pitchFamily="18" charset="0"/>
                            <a:cs typeface="FTMMJM+KaiTi_GB2312"/>
                          </a:rPr>
                          <m:t>𝑌</m:t>
                        </m:r>
                      </m:e>
                    </m:d>
                    <m:r>
                      <a:rPr lang="en-US" altLang="zh-CN" sz="1050" i="1" spc="10" smtClean="0">
                        <a:solidFill>
                          <a:srgbClr val="000000"/>
                        </a:solidFill>
                        <a:latin typeface="Cambria Math" panose="02040503050406030204" pitchFamily="18" charset="0"/>
                        <a:cs typeface="FTMMJM+KaiTi_GB2312"/>
                      </a:rPr>
                      <m:t>=</m:t>
                    </m:r>
                    <m:nary>
                      <m:naryPr>
                        <m:chr m:val="∑"/>
                        <m:supHide m:val="on"/>
                        <m:ctrlPr>
                          <a:rPr lang="en-US" altLang="zh-CN" sz="1050" i="1" spc="10" smtClean="0">
                            <a:solidFill>
                              <a:srgbClr val="000000"/>
                            </a:solidFill>
                            <a:latin typeface="Cambria Math" panose="02040503050406030204" pitchFamily="18" charset="0"/>
                          </a:rPr>
                        </m:ctrlPr>
                      </m:naryPr>
                      <m:sub>
                        <m:r>
                          <m:rPr>
                            <m:brk m:alnAt="7"/>
                          </m:rPr>
                          <a:rPr lang="en-US" altLang="zh-CN" sz="1050" b="0" i="1" spc="10" smtClean="0">
                            <a:solidFill>
                              <a:srgbClr val="000000"/>
                            </a:solidFill>
                            <a:latin typeface="Cambria Math" panose="02040503050406030204" pitchFamily="18" charset="0"/>
                          </a:rPr>
                          <m:t>𝑥</m:t>
                        </m:r>
                      </m:sub>
                      <m:sup/>
                      <m:e>
                        <m:nary>
                          <m:naryPr>
                            <m:chr m:val="∑"/>
                            <m:supHide m:val="on"/>
                            <m:ctrlPr>
                              <a:rPr lang="en-US" altLang="zh-CN" sz="1050" i="1" spc="10">
                                <a:solidFill>
                                  <a:srgbClr val="000000"/>
                                </a:solidFill>
                                <a:latin typeface="Cambria Math" panose="02040503050406030204" pitchFamily="18" charset="0"/>
                              </a:rPr>
                            </m:ctrlPr>
                          </m:naryPr>
                          <m:sub>
                            <m:r>
                              <m:rPr>
                                <m:brk m:alnAt="7"/>
                              </m:rPr>
                              <a:rPr lang="en-US" altLang="zh-CN" sz="1050" b="0" i="1" spc="10" smtClean="0">
                                <a:solidFill>
                                  <a:srgbClr val="000000"/>
                                </a:solidFill>
                                <a:latin typeface="Cambria Math" panose="02040503050406030204" pitchFamily="18" charset="0"/>
                              </a:rPr>
                              <m:t>𝑦</m:t>
                            </m:r>
                          </m:sub>
                          <m:sup/>
                          <m:e>
                            <m:r>
                              <a:rPr lang="en-US" altLang="zh-CN" sz="1050" i="1" spc="10" smtClean="0">
                                <a:solidFill>
                                  <a:srgbClr val="000000"/>
                                </a:solidFill>
                                <a:latin typeface="Cambria Math" panose="02040503050406030204" pitchFamily="18" charset="0"/>
                              </a:rPr>
                              <m:t>𝑥</m:t>
                            </m:r>
                            <m:r>
                              <a:rPr lang="en-US" altLang="zh-CN" sz="1050" b="0" i="1" spc="10" smtClean="0">
                                <a:solidFill>
                                  <a:srgbClr val="000000"/>
                                </a:solidFill>
                                <a:latin typeface="Cambria Math" panose="02040503050406030204" pitchFamily="18" charset="0"/>
                              </a:rPr>
                              <m:t>𝑦</m:t>
                            </m:r>
                            <m:r>
                              <a:rPr lang="en-US" altLang="zh-CN" sz="1050" i="1" spc="10">
                                <a:solidFill>
                                  <a:srgbClr val="000000"/>
                                </a:solidFill>
                                <a:latin typeface="Cambria Math" panose="02040503050406030204" pitchFamily="18" charset="0"/>
                              </a:rPr>
                              <m:t>𝑓</m:t>
                            </m:r>
                            <m:d>
                              <m:dPr>
                                <m:ctrlPr>
                                  <a:rPr lang="en-US" altLang="zh-CN" sz="1050" i="1" spc="10">
                                    <a:solidFill>
                                      <a:srgbClr val="000000"/>
                                    </a:solidFill>
                                    <a:latin typeface="Cambria Math" panose="02040503050406030204" pitchFamily="18" charset="0"/>
                                  </a:rPr>
                                </m:ctrlPr>
                              </m:dPr>
                              <m:e>
                                <m:r>
                                  <a:rPr lang="en-US" altLang="zh-CN" sz="1050" i="1" spc="10">
                                    <a:solidFill>
                                      <a:srgbClr val="000000"/>
                                    </a:solidFill>
                                    <a:latin typeface="Cambria Math" panose="02040503050406030204" pitchFamily="18" charset="0"/>
                                  </a:rPr>
                                  <m:t>𝑋</m:t>
                                </m:r>
                                <m:r>
                                  <a:rPr lang="en-US" altLang="zh-CN" sz="1050" b="0" i="1" spc="10" smtClean="0">
                                    <a:solidFill>
                                      <a:srgbClr val="000000"/>
                                    </a:solidFill>
                                    <a:latin typeface="Cambria Math" panose="02040503050406030204" pitchFamily="18" charset="0"/>
                                  </a:rPr>
                                  <m:t>,</m:t>
                                </m:r>
                                <m:r>
                                  <a:rPr lang="en-US" altLang="zh-CN" sz="1050" b="0" i="1" spc="10" smtClean="0">
                                    <a:solidFill>
                                      <a:srgbClr val="000000"/>
                                    </a:solidFill>
                                    <a:latin typeface="Cambria Math" panose="02040503050406030204" pitchFamily="18" charset="0"/>
                                  </a:rPr>
                                  <m:t>𝑌</m:t>
                                </m:r>
                              </m:e>
                            </m:d>
                          </m:e>
                        </m:nary>
                      </m:e>
                    </m:nary>
                  </m:oMath>
                </a14:m>
                <a:endParaRPr lang="en-US" altLang="zh-CN" sz="1000" spc="10" dirty="0">
                  <a:solidFill>
                    <a:srgbClr val="000000"/>
                  </a:solidFill>
                  <a:latin typeface="KaiTi" panose="02010609060101010101" pitchFamily="49" charset="-122"/>
                  <a:ea typeface="KaiTi" panose="02010609060101010101" pitchFamily="49" charset="-122"/>
                  <a:cs typeface="FTMMJM+KaiTi_GB2312"/>
                </a:endParaRPr>
              </a:p>
              <a:p>
                <a:r>
                  <a:rPr lang="zh-CN" altLang="en-US" sz="1000" spc="10" dirty="0">
                    <a:solidFill>
                      <a:srgbClr val="000000"/>
                    </a:solidFill>
                    <a:latin typeface="KaiTi" panose="02010609060101010101" pitchFamily="49" charset="-122"/>
                    <a:ea typeface="KaiTi" panose="02010609060101010101" pitchFamily="49" charset="-122"/>
                    <a:cs typeface="FTMMJM+KaiTi_GB2312"/>
                  </a:rPr>
                  <a:t>就每一对</a:t>
                </a:r>
                <a:r>
                  <a:rPr lang="en-US" altLang="zh-CN" sz="1000" spc="10" dirty="0">
                    <a:solidFill>
                      <a:srgbClr val="000000"/>
                    </a:solidFill>
                    <a:latin typeface="KaiTi" panose="02010609060101010101" pitchFamily="49" charset="-122"/>
                    <a:ea typeface="KaiTi" panose="02010609060101010101" pitchFamily="49" charset="-122"/>
                    <a:cs typeface="FTMMJM+KaiTi_GB2312"/>
                  </a:rPr>
                  <a:t>X</a:t>
                </a:r>
                <a:r>
                  <a:rPr lang="zh-CN" altLang="en-US" sz="1000" spc="10" dirty="0">
                    <a:solidFill>
                      <a:srgbClr val="000000"/>
                    </a:solidFill>
                    <a:latin typeface="KaiTi" panose="02010609060101010101" pitchFamily="49" charset="-122"/>
                    <a:ea typeface="KaiTi" panose="02010609060101010101" pitchFamily="49" charset="-122"/>
                    <a:cs typeface="FTMMJM+KaiTi_GB2312"/>
                  </a:rPr>
                  <a:t>和</a:t>
                </a:r>
                <a:r>
                  <a:rPr lang="en-US" altLang="zh-CN" sz="1000" spc="10" dirty="0">
                    <a:solidFill>
                      <a:srgbClr val="000000"/>
                    </a:solidFill>
                    <a:latin typeface="KaiTi" panose="02010609060101010101" pitchFamily="49" charset="-122"/>
                    <a:ea typeface="KaiTi" panose="02010609060101010101" pitchFamily="49" charset="-122"/>
                    <a:cs typeface="FTMMJM+KaiTi_GB2312"/>
                  </a:rPr>
                  <a:t>Y</a:t>
                </a:r>
                <a:r>
                  <a:rPr lang="zh-CN" altLang="en-US" sz="1000" spc="10" dirty="0">
                    <a:solidFill>
                      <a:srgbClr val="000000"/>
                    </a:solidFill>
                    <a:latin typeface="KaiTi" panose="02010609060101010101" pitchFamily="49" charset="-122"/>
                    <a:ea typeface="KaiTi" panose="02010609060101010101" pitchFamily="49" charset="-122"/>
                    <a:cs typeface="FTMMJM+KaiTi_GB2312"/>
                  </a:rPr>
                  <a:t>，乘以他们的联合概率，然后对所有的</a:t>
                </a:r>
                <a:r>
                  <a:rPr lang="en-US" altLang="zh-CN" sz="1000" spc="10" dirty="0">
                    <a:solidFill>
                      <a:srgbClr val="000000"/>
                    </a:solidFill>
                    <a:latin typeface="KaiTi" panose="02010609060101010101" pitchFamily="49" charset="-122"/>
                    <a:ea typeface="KaiTi" panose="02010609060101010101" pitchFamily="49" charset="-122"/>
                    <a:cs typeface="FTMMJM+KaiTi_GB2312"/>
                  </a:rPr>
                  <a:t>X</a:t>
                </a:r>
                <a:r>
                  <a:rPr lang="zh-CN" altLang="en-US" sz="1000" spc="10" dirty="0">
                    <a:solidFill>
                      <a:srgbClr val="000000"/>
                    </a:solidFill>
                    <a:latin typeface="KaiTi" panose="02010609060101010101" pitchFamily="49" charset="-122"/>
                    <a:ea typeface="KaiTi" panose="02010609060101010101" pitchFamily="49" charset="-122"/>
                    <a:cs typeface="FTMMJM+KaiTi_GB2312"/>
                  </a:rPr>
                  <a:t>和</a:t>
                </a:r>
                <a:r>
                  <a:rPr lang="en-US" altLang="zh-CN" sz="1000" spc="10" dirty="0">
                    <a:solidFill>
                      <a:srgbClr val="000000"/>
                    </a:solidFill>
                    <a:latin typeface="KaiTi" panose="02010609060101010101" pitchFamily="49" charset="-122"/>
                    <a:ea typeface="KaiTi" panose="02010609060101010101" pitchFamily="49" charset="-122"/>
                    <a:cs typeface="FTMMJM+KaiTi_GB2312"/>
                  </a:rPr>
                  <a:t>Y</a:t>
                </a:r>
                <a:r>
                  <a:rPr lang="zh-CN" altLang="en-US" sz="1000" spc="10" dirty="0">
                    <a:solidFill>
                      <a:srgbClr val="000000"/>
                    </a:solidFill>
                    <a:latin typeface="KaiTi" panose="02010609060101010101" pitchFamily="49" charset="-122"/>
                    <a:ea typeface="KaiTi" panose="02010609060101010101" pitchFamily="49" charset="-122"/>
                    <a:cs typeface="FTMMJM+KaiTi_GB2312"/>
                  </a:rPr>
                  <a:t>的取值加总</a:t>
                </a:r>
                <a:endParaRPr kumimoji="1" lang="en-US" altLang="zh-CN" sz="1000" dirty="0"/>
              </a:p>
              <a:p>
                <a:pPr marL="0" indent="0">
                  <a:buNone/>
                </a:pPr>
                <a:endParaRPr kumimoji="1" lang="zh-CN" altLang="en-US" sz="1000" dirty="0"/>
              </a:p>
            </p:txBody>
          </p:sp>
        </mc:Choice>
        <mc:Fallback xmlns="">
          <p:sp>
            <p:nvSpPr>
              <p:cNvPr id="3" name="内容占位符 2">
                <a:extLst>
                  <a:ext uri="{FF2B5EF4-FFF2-40B4-BE49-F238E27FC236}">
                    <a16:creationId xmlns:a16="http://schemas.microsoft.com/office/drawing/2014/main" id="{C2FB6833-C956-5E4C-8F6D-CEC8D3BE6CC4}"/>
                  </a:ext>
                </a:extLst>
              </p:cNvPr>
              <p:cNvSpPr>
                <a:spLocks noGrp="1" noRot="1" noChangeAspect="1" noMove="1" noResize="1" noEditPoints="1" noAdjustHandles="1" noChangeArrowheads="1" noChangeShapeType="1" noTextEdit="1"/>
              </p:cNvSpPr>
              <p:nvPr>
                <p:ph idx="1"/>
              </p:nvPr>
            </p:nvSpPr>
            <p:spPr>
              <a:xfrm>
                <a:off x="593435" y="791362"/>
                <a:ext cx="2701552" cy="1585189"/>
              </a:xfr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196089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0"/>
            <a:ext cx="3784600" cy="2705100"/>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372897" y="311281"/>
            <a:ext cx="3127787" cy="128240"/>
          </a:xfrm>
          <a:prstGeom prst="rect">
            <a:avLst/>
          </a:prstGeom>
        </p:spPr>
        <p:txBody>
          <a:bodyPr vert="horz" wrap="square" lIns="0" tIns="0" rIns="0" bIns="0" rtlCol="0">
            <a:spAutoFit/>
          </a:bodyPr>
          <a:lstStyle/>
          <a:p>
            <a:pPr marL="0" marR="0">
              <a:lnSpc>
                <a:spcPts val="980"/>
              </a:lnSpc>
              <a:spcBef>
                <a:spcPts val="0"/>
              </a:spcBef>
              <a:spcAft>
                <a:spcPts val="0"/>
              </a:spcAft>
            </a:pPr>
            <a:r>
              <a:rPr sz="900" spc="-10" dirty="0" err="1">
                <a:solidFill>
                  <a:srgbClr val="000000"/>
                </a:solidFill>
                <a:latin typeface="KaiTi" panose="02010609060101010101" pitchFamily="49" charset="-122"/>
                <a:ea typeface="KaiTi" panose="02010609060101010101" pitchFamily="49" charset="-122"/>
                <a:cs typeface="FTMMJM+KaiTi_GB2312"/>
              </a:rPr>
              <a:t>例</a:t>
            </a:r>
            <a:r>
              <a:rPr sz="900" dirty="0" err="1">
                <a:solidFill>
                  <a:srgbClr val="000000"/>
                </a:solidFill>
                <a:latin typeface="KaiTi" panose="02010609060101010101" pitchFamily="49" charset="-122"/>
                <a:ea typeface="KaiTi" panose="02010609060101010101" pitchFamily="49" charset="-122"/>
                <a:cs typeface="FTMMJM+KaiTi_GB2312"/>
              </a:rPr>
              <a:t>：计算电脑销售量</a:t>
            </a:r>
            <a:r>
              <a:rPr sz="900" spc="-10" dirty="0" err="1">
                <a:solidFill>
                  <a:srgbClr val="000000"/>
                </a:solidFill>
                <a:latin typeface="KaiTi" panose="02010609060101010101" pitchFamily="49" charset="-122"/>
                <a:ea typeface="KaiTi" panose="02010609060101010101" pitchFamily="49" charset="-122"/>
                <a:cs typeface="IFFBPT+TimesNewRomanPS-BoldMT"/>
              </a:rPr>
              <a:t>X</a:t>
            </a:r>
            <a:r>
              <a:rPr sz="900" spc="-10" dirty="0" err="1">
                <a:solidFill>
                  <a:srgbClr val="000000"/>
                </a:solidFill>
                <a:latin typeface="KaiTi" panose="02010609060101010101" pitchFamily="49" charset="-122"/>
                <a:ea typeface="KaiTi" panose="02010609060101010101" pitchFamily="49" charset="-122"/>
                <a:cs typeface="FTMMJM+KaiTi_GB2312"/>
              </a:rPr>
              <a:t>和</a:t>
            </a:r>
            <a:r>
              <a:rPr lang="en-US" sz="900" spc="-10" dirty="0" err="1">
                <a:solidFill>
                  <a:srgbClr val="000000"/>
                </a:solidFill>
                <a:latin typeface="KaiTi" panose="02010609060101010101" pitchFamily="49" charset="-122"/>
                <a:ea typeface="KaiTi" panose="02010609060101010101" pitchFamily="49" charset="-122"/>
                <a:cs typeface="FTMMJM+KaiTi_GB2312"/>
              </a:rPr>
              <a:t>打</a:t>
            </a:r>
            <a:r>
              <a:rPr sz="900" dirty="0" err="1">
                <a:solidFill>
                  <a:srgbClr val="000000"/>
                </a:solidFill>
                <a:latin typeface="KaiTi" panose="02010609060101010101" pitchFamily="49" charset="-122"/>
                <a:ea typeface="KaiTi" panose="02010609060101010101" pitchFamily="49" charset="-122"/>
                <a:cs typeface="FTMMJM+KaiTi_GB2312"/>
              </a:rPr>
              <a:t>印机销售量</a:t>
            </a:r>
            <a:r>
              <a:rPr sz="900" spc="-10" dirty="0" err="1">
                <a:solidFill>
                  <a:srgbClr val="000000"/>
                </a:solidFill>
                <a:latin typeface="KaiTi" panose="02010609060101010101" pitchFamily="49" charset="-122"/>
                <a:ea typeface="KaiTi" panose="02010609060101010101" pitchFamily="49" charset="-122"/>
                <a:cs typeface="IFFBPT+TimesNewRomanPS-BoldMT"/>
              </a:rPr>
              <a:t>Y</a:t>
            </a:r>
            <a:r>
              <a:rPr sz="900" dirty="0" err="1">
                <a:solidFill>
                  <a:srgbClr val="000000"/>
                </a:solidFill>
                <a:latin typeface="KaiTi" panose="02010609060101010101" pitchFamily="49" charset="-122"/>
                <a:ea typeface="KaiTi" panose="02010609060101010101" pitchFamily="49" charset="-122"/>
                <a:cs typeface="FTMMJM+KaiTi_GB2312"/>
              </a:rPr>
              <a:t>的</a:t>
            </a:r>
            <a:r>
              <a:rPr lang="zh-CN" altLang="en-US" sz="900" dirty="0">
                <a:solidFill>
                  <a:srgbClr val="000000"/>
                </a:solidFill>
                <a:latin typeface="KaiTi" panose="02010609060101010101" pitchFamily="49" charset="-122"/>
                <a:ea typeface="KaiTi" panose="02010609060101010101" pitchFamily="49" charset="-122"/>
                <a:cs typeface="FTMMJM+KaiTi_GB2312"/>
              </a:rPr>
              <a:t>联合分布的期望值</a:t>
            </a:r>
            <a:r>
              <a:rPr sz="900" dirty="0">
                <a:solidFill>
                  <a:srgbClr val="000000"/>
                </a:solidFill>
                <a:latin typeface="KaiTi" panose="02010609060101010101" pitchFamily="49" charset="-122"/>
                <a:ea typeface="KaiTi" panose="02010609060101010101" pitchFamily="49" charset="-122"/>
                <a:cs typeface="FTMMJM+KaiTi_GB2312"/>
              </a:rPr>
              <a:t>。</a:t>
            </a:r>
          </a:p>
        </p:txBody>
      </p:sp>
      <p:sp>
        <p:nvSpPr>
          <p:cNvPr id="4" name="object 4"/>
          <p:cNvSpPr txBox="1"/>
          <p:nvPr/>
        </p:nvSpPr>
        <p:spPr>
          <a:xfrm>
            <a:off x="782404" y="742928"/>
            <a:ext cx="1527608" cy="315190"/>
          </a:xfrm>
          <a:prstGeom prst="rect">
            <a:avLst/>
          </a:prstGeom>
        </p:spPr>
        <p:txBody>
          <a:bodyPr vert="horz" wrap="square" lIns="0" tIns="0" rIns="0" bIns="0" rtlCol="0">
            <a:spAutoFit/>
          </a:bodyPr>
          <a:lstStyle/>
          <a:p>
            <a:pPr marL="0" marR="0">
              <a:lnSpc>
                <a:spcPts val="1130"/>
              </a:lnSpc>
              <a:spcBef>
                <a:spcPts val="0"/>
              </a:spcBef>
              <a:spcAft>
                <a:spcPts val="0"/>
              </a:spcAft>
            </a:pPr>
            <a:r>
              <a:rPr sz="900" dirty="0">
                <a:solidFill>
                  <a:srgbClr val="000000"/>
                </a:solidFill>
                <a:latin typeface="FTMMJM+KaiTi_GB2312"/>
                <a:cs typeface="FTMMJM+KaiTi_GB2312"/>
              </a:rPr>
              <a:t>已知：</a:t>
            </a:r>
            <a:r>
              <a:rPr sz="900" dirty="0">
                <a:solidFill>
                  <a:srgbClr val="000000"/>
                </a:solidFill>
                <a:latin typeface="BTCIPT+SymbolMT"/>
                <a:cs typeface="BTCIPT+SymbolMT"/>
              </a:rPr>
              <a:t>μ</a:t>
            </a:r>
            <a:r>
              <a:rPr sz="900" spc="410" dirty="0">
                <a:solidFill>
                  <a:srgbClr val="000000"/>
                </a:solidFill>
                <a:latin typeface="BTCIPT+SymbolMT"/>
                <a:cs typeface="BTCIPT+SymbolMT"/>
              </a:rPr>
              <a:t> </a:t>
            </a:r>
            <a:r>
              <a:rPr sz="900" dirty="0">
                <a:solidFill>
                  <a:srgbClr val="000000"/>
                </a:solidFill>
                <a:latin typeface="BTCIPT+SymbolMT"/>
                <a:cs typeface="BTCIPT+SymbolMT"/>
              </a:rPr>
              <a:t>= </a:t>
            </a:r>
            <a:r>
              <a:rPr sz="900" dirty="0">
                <a:solidFill>
                  <a:srgbClr val="000000"/>
                </a:solidFill>
                <a:latin typeface="PJGUIU+TimesNewRomanPSMT"/>
                <a:cs typeface="PJGUIU+TimesNewRomanPSMT"/>
              </a:rPr>
              <a:t>2.6,</a:t>
            </a:r>
            <a:r>
              <a:rPr sz="900" spc="656" dirty="0">
                <a:solidFill>
                  <a:srgbClr val="000000"/>
                </a:solidFill>
                <a:latin typeface="PJGUIU+TimesNewRomanPSMT"/>
                <a:cs typeface="PJGUIU+TimesNewRomanPSMT"/>
              </a:rPr>
              <a:t> </a:t>
            </a:r>
            <a:r>
              <a:rPr sz="900" dirty="0">
                <a:solidFill>
                  <a:srgbClr val="000000"/>
                </a:solidFill>
                <a:latin typeface="BTCIPT+SymbolMT"/>
                <a:cs typeface="BTCIPT+SymbolMT"/>
              </a:rPr>
              <a:t>μ</a:t>
            </a:r>
            <a:r>
              <a:rPr sz="900" spc="442" dirty="0">
                <a:solidFill>
                  <a:srgbClr val="000000"/>
                </a:solidFill>
                <a:latin typeface="BTCIPT+SymbolMT"/>
                <a:cs typeface="BTCIPT+SymbolMT"/>
              </a:rPr>
              <a:t> </a:t>
            </a:r>
            <a:r>
              <a:rPr sz="900" dirty="0">
                <a:solidFill>
                  <a:srgbClr val="000000"/>
                </a:solidFill>
                <a:latin typeface="BTCIPT+SymbolMT"/>
                <a:cs typeface="BTCIPT+SymbolMT"/>
              </a:rPr>
              <a:t>= </a:t>
            </a:r>
            <a:r>
              <a:rPr sz="900" dirty="0">
                <a:solidFill>
                  <a:srgbClr val="000000"/>
                </a:solidFill>
                <a:latin typeface="PJGUIU+TimesNewRomanPSMT"/>
                <a:cs typeface="PJGUIU+TimesNewRomanPSMT"/>
              </a:rPr>
              <a:t>2.35</a:t>
            </a:r>
          </a:p>
        </p:txBody>
      </p:sp>
      <p:sp>
        <p:nvSpPr>
          <p:cNvPr id="5" name="object 5"/>
          <p:cNvSpPr txBox="1"/>
          <p:nvPr/>
        </p:nvSpPr>
        <p:spPr>
          <a:xfrm>
            <a:off x="1215003" y="829260"/>
            <a:ext cx="135152" cy="180568"/>
          </a:xfrm>
          <a:prstGeom prst="rect">
            <a:avLst/>
          </a:prstGeom>
        </p:spPr>
        <p:txBody>
          <a:bodyPr vert="horz" wrap="square" lIns="0" tIns="0" rIns="0" bIns="0" rtlCol="0">
            <a:spAutoFit/>
          </a:bodyPr>
          <a:lstStyle/>
          <a:p>
            <a:pPr marL="0" marR="0">
              <a:lnSpc>
                <a:spcPts val="595"/>
              </a:lnSpc>
              <a:spcBef>
                <a:spcPts val="0"/>
              </a:spcBef>
              <a:spcAft>
                <a:spcPts val="0"/>
              </a:spcAft>
            </a:pPr>
            <a:r>
              <a:rPr sz="550" i="1" dirty="0">
                <a:solidFill>
                  <a:srgbClr val="000000"/>
                </a:solidFill>
                <a:latin typeface="QHNACC+TimesNewRomanPS-ItalicMT"/>
                <a:cs typeface="QHNACC+TimesNewRomanPS-ItalicMT"/>
              </a:rPr>
              <a:t>x</a:t>
            </a:r>
          </a:p>
        </p:txBody>
      </p:sp>
      <p:sp>
        <p:nvSpPr>
          <p:cNvPr id="6" name="object 6"/>
          <p:cNvSpPr txBox="1"/>
          <p:nvPr/>
        </p:nvSpPr>
        <p:spPr>
          <a:xfrm>
            <a:off x="1741921" y="829260"/>
            <a:ext cx="135152" cy="180568"/>
          </a:xfrm>
          <a:prstGeom prst="rect">
            <a:avLst/>
          </a:prstGeom>
        </p:spPr>
        <p:txBody>
          <a:bodyPr vert="horz" wrap="square" lIns="0" tIns="0" rIns="0" bIns="0" rtlCol="0">
            <a:spAutoFit/>
          </a:bodyPr>
          <a:lstStyle/>
          <a:p>
            <a:pPr marL="0" marR="0">
              <a:lnSpc>
                <a:spcPts val="595"/>
              </a:lnSpc>
              <a:spcBef>
                <a:spcPts val="0"/>
              </a:spcBef>
              <a:spcAft>
                <a:spcPts val="0"/>
              </a:spcAft>
            </a:pPr>
            <a:r>
              <a:rPr sz="550" i="1" dirty="0">
                <a:solidFill>
                  <a:srgbClr val="000000"/>
                </a:solidFill>
                <a:latin typeface="QHNACC+TimesNewRomanPS-ItalicMT"/>
                <a:cs typeface="QHNACC+TimesNewRomanPS-ItalicMT"/>
              </a:rPr>
              <a:t>y</a:t>
            </a:r>
          </a:p>
        </p:txBody>
      </p:sp>
      <p:sp>
        <p:nvSpPr>
          <p:cNvPr id="7" name="object 7"/>
          <p:cNvSpPr txBox="1"/>
          <p:nvPr/>
        </p:nvSpPr>
        <p:spPr>
          <a:xfrm>
            <a:off x="514001" y="962118"/>
            <a:ext cx="2645723" cy="378230"/>
          </a:xfrm>
          <a:prstGeom prst="rect">
            <a:avLst/>
          </a:prstGeom>
        </p:spPr>
        <p:txBody>
          <a:bodyPr vert="horz" wrap="square" lIns="0" tIns="0" rIns="0" bIns="0" rtlCol="0">
            <a:spAutoFit/>
          </a:bodyPr>
          <a:lstStyle/>
          <a:p>
            <a:pPr marL="0" marR="0">
              <a:lnSpc>
                <a:spcPts val="750"/>
              </a:lnSpc>
              <a:spcBef>
                <a:spcPts val="0"/>
              </a:spcBef>
              <a:spcAft>
                <a:spcPts val="0"/>
              </a:spcAft>
            </a:pPr>
            <a:r>
              <a:rPr sz="750" dirty="0">
                <a:solidFill>
                  <a:srgbClr val="000000"/>
                </a:solidFill>
                <a:latin typeface="SimSun"/>
                <a:cs typeface="SimSun"/>
              </a:rPr>
              <a:t>个人电脑售出数量X和打印机售出数量Y的二元概率分布</a:t>
            </a:r>
          </a:p>
          <a:p>
            <a:pPr marL="1081405" marR="0">
              <a:lnSpc>
                <a:spcPts val="680"/>
              </a:lnSpc>
              <a:spcBef>
                <a:spcPts val="420"/>
              </a:spcBef>
              <a:spcAft>
                <a:spcPts val="0"/>
              </a:spcAft>
            </a:pPr>
            <a:r>
              <a:rPr sz="700" spc="-17" dirty="0">
                <a:solidFill>
                  <a:srgbClr val="000000"/>
                </a:solidFill>
                <a:latin typeface="SimSun"/>
                <a:cs typeface="SimSun"/>
              </a:rPr>
              <a:t>出售个人电脑的数量（X）</a:t>
            </a:r>
          </a:p>
        </p:txBody>
      </p:sp>
      <p:sp>
        <p:nvSpPr>
          <p:cNvPr id="8" name="object 8"/>
          <p:cNvSpPr txBox="1"/>
          <p:nvPr/>
        </p:nvSpPr>
        <p:spPr>
          <a:xfrm>
            <a:off x="2991925" y="1179757"/>
            <a:ext cx="436399" cy="229165"/>
          </a:xfrm>
          <a:prstGeom prst="rect">
            <a:avLst/>
          </a:prstGeom>
        </p:spPr>
        <p:txBody>
          <a:bodyPr vert="horz" wrap="square" lIns="0" tIns="0" rIns="0" bIns="0" rtlCol="0">
            <a:spAutoFit/>
          </a:bodyPr>
          <a:lstStyle/>
          <a:p>
            <a:pPr marL="0" marR="0">
              <a:lnSpc>
                <a:spcPts val="755"/>
              </a:lnSpc>
              <a:spcBef>
                <a:spcPts val="0"/>
              </a:spcBef>
              <a:spcAft>
                <a:spcPts val="0"/>
              </a:spcAft>
            </a:pPr>
            <a:r>
              <a:rPr sz="700" spc="-18" dirty="0">
                <a:solidFill>
                  <a:srgbClr val="000000"/>
                </a:solidFill>
                <a:latin typeface="FTMMJM+KaiTi_GB2312"/>
                <a:cs typeface="FTMMJM+KaiTi_GB2312"/>
              </a:rPr>
              <a:t>总计</a:t>
            </a:r>
            <a:r>
              <a:rPr sz="700" dirty="0">
                <a:solidFill>
                  <a:srgbClr val="000000"/>
                </a:solidFill>
                <a:latin typeface="PJGUIU+TimesNewRomanPSMT"/>
                <a:cs typeface="PJGUIU+TimesNewRomanPSMT"/>
              </a:rPr>
              <a:t>f(y)</a:t>
            </a:r>
          </a:p>
        </p:txBody>
      </p:sp>
      <p:sp>
        <p:nvSpPr>
          <p:cNvPr id="9" name="object 9"/>
          <p:cNvSpPr txBox="1"/>
          <p:nvPr/>
        </p:nvSpPr>
        <p:spPr>
          <a:xfrm>
            <a:off x="1249040" y="1253545"/>
            <a:ext cx="204364" cy="256329"/>
          </a:xfrm>
          <a:prstGeom prst="rect">
            <a:avLst/>
          </a:prstGeom>
        </p:spPr>
        <p:txBody>
          <a:bodyPr vert="horz" wrap="square" lIns="0" tIns="0" rIns="0" bIns="0" rtlCol="0">
            <a:spAutoFit/>
          </a:bodyPr>
          <a:lstStyle/>
          <a:p>
            <a:pPr marL="0" marR="0">
              <a:lnSpc>
                <a:spcPts val="820"/>
              </a:lnSpc>
              <a:spcBef>
                <a:spcPts val="0"/>
              </a:spcBef>
              <a:spcAft>
                <a:spcPts val="0"/>
              </a:spcAft>
            </a:pPr>
            <a:r>
              <a:rPr sz="800" dirty="0">
                <a:solidFill>
                  <a:srgbClr val="000000"/>
                </a:solidFill>
                <a:latin typeface="SimSun"/>
                <a:cs typeface="SimSun"/>
              </a:rPr>
              <a:t>0</a:t>
            </a:r>
          </a:p>
        </p:txBody>
      </p:sp>
      <p:sp>
        <p:nvSpPr>
          <p:cNvPr id="10" name="object 10"/>
          <p:cNvSpPr txBox="1"/>
          <p:nvPr/>
        </p:nvSpPr>
        <p:spPr>
          <a:xfrm>
            <a:off x="1616429" y="1253545"/>
            <a:ext cx="204364" cy="256329"/>
          </a:xfrm>
          <a:prstGeom prst="rect">
            <a:avLst/>
          </a:prstGeom>
        </p:spPr>
        <p:txBody>
          <a:bodyPr vert="horz" wrap="square" lIns="0" tIns="0" rIns="0" bIns="0" rtlCol="0">
            <a:spAutoFit/>
          </a:bodyPr>
          <a:lstStyle/>
          <a:p>
            <a:pPr marL="0" marR="0">
              <a:lnSpc>
                <a:spcPts val="820"/>
              </a:lnSpc>
              <a:spcBef>
                <a:spcPts val="0"/>
              </a:spcBef>
              <a:spcAft>
                <a:spcPts val="0"/>
              </a:spcAft>
            </a:pPr>
            <a:r>
              <a:rPr sz="800" dirty="0">
                <a:solidFill>
                  <a:srgbClr val="000000"/>
                </a:solidFill>
                <a:latin typeface="SimSun"/>
                <a:cs typeface="SimSun"/>
              </a:rPr>
              <a:t>1</a:t>
            </a:r>
          </a:p>
        </p:txBody>
      </p:sp>
      <p:sp>
        <p:nvSpPr>
          <p:cNvPr id="11" name="object 11"/>
          <p:cNvSpPr txBox="1"/>
          <p:nvPr/>
        </p:nvSpPr>
        <p:spPr>
          <a:xfrm>
            <a:off x="1983819" y="1253545"/>
            <a:ext cx="204364" cy="256329"/>
          </a:xfrm>
          <a:prstGeom prst="rect">
            <a:avLst/>
          </a:prstGeom>
        </p:spPr>
        <p:txBody>
          <a:bodyPr vert="horz" wrap="square" lIns="0" tIns="0" rIns="0" bIns="0" rtlCol="0">
            <a:spAutoFit/>
          </a:bodyPr>
          <a:lstStyle/>
          <a:p>
            <a:pPr marL="0" marR="0">
              <a:lnSpc>
                <a:spcPts val="820"/>
              </a:lnSpc>
              <a:spcBef>
                <a:spcPts val="0"/>
              </a:spcBef>
              <a:spcAft>
                <a:spcPts val="0"/>
              </a:spcAft>
            </a:pPr>
            <a:r>
              <a:rPr sz="800" dirty="0">
                <a:solidFill>
                  <a:srgbClr val="000000"/>
                </a:solidFill>
                <a:latin typeface="SimSun"/>
                <a:cs typeface="SimSun"/>
              </a:rPr>
              <a:t>2</a:t>
            </a:r>
          </a:p>
        </p:txBody>
      </p:sp>
      <p:sp>
        <p:nvSpPr>
          <p:cNvPr id="12" name="object 12"/>
          <p:cNvSpPr txBox="1"/>
          <p:nvPr/>
        </p:nvSpPr>
        <p:spPr>
          <a:xfrm>
            <a:off x="2351209" y="1253545"/>
            <a:ext cx="204364" cy="256329"/>
          </a:xfrm>
          <a:prstGeom prst="rect">
            <a:avLst/>
          </a:prstGeom>
        </p:spPr>
        <p:txBody>
          <a:bodyPr vert="horz" wrap="square" lIns="0" tIns="0" rIns="0" bIns="0" rtlCol="0">
            <a:spAutoFit/>
          </a:bodyPr>
          <a:lstStyle/>
          <a:p>
            <a:pPr marL="0" marR="0">
              <a:lnSpc>
                <a:spcPts val="820"/>
              </a:lnSpc>
              <a:spcBef>
                <a:spcPts val="0"/>
              </a:spcBef>
              <a:spcAft>
                <a:spcPts val="0"/>
              </a:spcAft>
            </a:pPr>
            <a:r>
              <a:rPr sz="800" dirty="0">
                <a:solidFill>
                  <a:srgbClr val="000000"/>
                </a:solidFill>
                <a:latin typeface="SimSun"/>
                <a:cs typeface="SimSun"/>
              </a:rPr>
              <a:t>3</a:t>
            </a:r>
          </a:p>
        </p:txBody>
      </p:sp>
      <p:sp>
        <p:nvSpPr>
          <p:cNvPr id="13" name="object 13"/>
          <p:cNvSpPr txBox="1"/>
          <p:nvPr/>
        </p:nvSpPr>
        <p:spPr>
          <a:xfrm>
            <a:off x="2611039" y="1253545"/>
            <a:ext cx="364101" cy="1010266"/>
          </a:xfrm>
          <a:prstGeom prst="rect">
            <a:avLst/>
          </a:prstGeom>
        </p:spPr>
        <p:txBody>
          <a:bodyPr vert="horz" wrap="square" lIns="0" tIns="0" rIns="0" bIns="0" rtlCol="0">
            <a:spAutoFit/>
          </a:bodyPr>
          <a:lstStyle/>
          <a:p>
            <a:pPr marL="107315" marR="0">
              <a:lnSpc>
                <a:spcPts val="820"/>
              </a:lnSpc>
              <a:spcBef>
                <a:spcPts val="0"/>
              </a:spcBef>
              <a:spcAft>
                <a:spcPts val="0"/>
              </a:spcAft>
            </a:pPr>
            <a:r>
              <a:rPr sz="800" dirty="0">
                <a:solidFill>
                  <a:srgbClr val="000000"/>
                </a:solidFill>
                <a:latin typeface="SimSun"/>
                <a:cs typeface="SimSun"/>
              </a:rPr>
              <a:t>4</a:t>
            </a:r>
          </a:p>
          <a:p>
            <a:pPr marL="50800" marR="0">
              <a:lnSpc>
                <a:spcPts val="680"/>
              </a:lnSpc>
              <a:spcBef>
                <a:spcPts val="400"/>
              </a:spcBef>
              <a:spcAft>
                <a:spcPts val="0"/>
              </a:spcAft>
            </a:pPr>
            <a:r>
              <a:rPr sz="700" dirty="0">
                <a:solidFill>
                  <a:srgbClr val="000000"/>
                </a:solidFill>
                <a:latin typeface="SimSun"/>
                <a:cs typeface="SimSun"/>
              </a:rPr>
              <a:t>0.01</a:t>
            </a:r>
          </a:p>
          <a:p>
            <a:pPr marL="52070" marR="0">
              <a:lnSpc>
                <a:spcPts val="680"/>
              </a:lnSpc>
              <a:spcBef>
                <a:spcPts val="300"/>
              </a:spcBef>
              <a:spcAft>
                <a:spcPts val="0"/>
              </a:spcAft>
            </a:pPr>
            <a:r>
              <a:rPr sz="700" dirty="0">
                <a:solidFill>
                  <a:srgbClr val="000000"/>
                </a:solidFill>
                <a:latin typeface="SimSun"/>
                <a:cs typeface="SimSun"/>
              </a:rPr>
              <a:t>0.01</a:t>
            </a:r>
          </a:p>
          <a:p>
            <a:pPr marL="52070" marR="0">
              <a:lnSpc>
                <a:spcPts val="680"/>
              </a:lnSpc>
              <a:spcBef>
                <a:spcPts val="300"/>
              </a:spcBef>
              <a:spcAft>
                <a:spcPts val="0"/>
              </a:spcAft>
            </a:pPr>
            <a:r>
              <a:rPr sz="700" dirty="0">
                <a:solidFill>
                  <a:srgbClr val="000000"/>
                </a:solidFill>
                <a:latin typeface="SimSun"/>
                <a:cs typeface="SimSun"/>
              </a:rPr>
              <a:t>0.05</a:t>
            </a:r>
          </a:p>
          <a:p>
            <a:pPr marL="52070" marR="0">
              <a:lnSpc>
                <a:spcPts val="680"/>
              </a:lnSpc>
              <a:spcBef>
                <a:spcPts val="250"/>
              </a:spcBef>
              <a:spcAft>
                <a:spcPts val="0"/>
              </a:spcAft>
            </a:pPr>
            <a:r>
              <a:rPr sz="700" dirty="0">
                <a:solidFill>
                  <a:srgbClr val="000000"/>
                </a:solidFill>
                <a:latin typeface="SimSun"/>
                <a:cs typeface="SimSun"/>
              </a:rPr>
              <a:t>0.10</a:t>
            </a:r>
          </a:p>
          <a:p>
            <a:pPr marL="51435" marR="0">
              <a:lnSpc>
                <a:spcPts val="680"/>
              </a:lnSpc>
              <a:spcBef>
                <a:spcPts val="300"/>
              </a:spcBef>
              <a:spcAft>
                <a:spcPts val="0"/>
              </a:spcAft>
            </a:pPr>
            <a:r>
              <a:rPr sz="700" dirty="0">
                <a:solidFill>
                  <a:srgbClr val="000000"/>
                </a:solidFill>
                <a:latin typeface="SimSun"/>
                <a:cs typeface="SimSun"/>
              </a:rPr>
              <a:t>0.15</a:t>
            </a:r>
          </a:p>
          <a:p>
            <a:pPr marL="0" marR="0">
              <a:lnSpc>
                <a:spcPts val="750"/>
              </a:lnSpc>
              <a:spcBef>
                <a:spcPts val="310"/>
              </a:spcBef>
              <a:spcAft>
                <a:spcPts val="0"/>
              </a:spcAft>
            </a:pPr>
            <a:r>
              <a:rPr sz="750" dirty="0">
                <a:solidFill>
                  <a:srgbClr val="FF0000"/>
                </a:solidFill>
                <a:latin typeface="SimSun"/>
                <a:cs typeface="SimSun"/>
              </a:rPr>
              <a:t>0.32</a:t>
            </a:r>
          </a:p>
        </p:txBody>
      </p:sp>
      <p:sp>
        <p:nvSpPr>
          <p:cNvPr id="14" name="object 14"/>
          <p:cNvSpPr txBox="1"/>
          <p:nvPr/>
        </p:nvSpPr>
        <p:spPr>
          <a:xfrm>
            <a:off x="846574" y="1405950"/>
            <a:ext cx="176610" cy="717680"/>
          </a:xfrm>
          <a:prstGeom prst="rect">
            <a:avLst/>
          </a:prstGeom>
        </p:spPr>
        <p:txBody>
          <a:bodyPr vert="horz" wrap="square" lIns="0" tIns="0" rIns="0" bIns="0" rtlCol="0">
            <a:spAutoFit/>
          </a:bodyPr>
          <a:lstStyle/>
          <a:p>
            <a:pPr marL="0" marR="0">
              <a:lnSpc>
                <a:spcPts val="680"/>
              </a:lnSpc>
              <a:spcBef>
                <a:spcPts val="0"/>
              </a:spcBef>
              <a:spcAft>
                <a:spcPts val="0"/>
              </a:spcAft>
            </a:pPr>
            <a:r>
              <a:rPr sz="700" dirty="0">
                <a:solidFill>
                  <a:srgbClr val="000000"/>
                </a:solidFill>
                <a:latin typeface="SimSun"/>
                <a:cs typeface="SimSun"/>
              </a:rPr>
              <a:t>0</a:t>
            </a:r>
          </a:p>
          <a:p>
            <a:pPr marL="0" marR="0">
              <a:lnSpc>
                <a:spcPts val="680"/>
              </a:lnSpc>
              <a:spcBef>
                <a:spcPts val="300"/>
              </a:spcBef>
              <a:spcAft>
                <a:spcPts val="0"/>
              </a:spcAft>
            </a:pPr>
            <a:r>
              <a:rPr sz="700" dirty="0">
                <a:solidFill>
                  <a:srgbClr val="000000"/>
                </a:solidFill>
                <a:latin typeface="SimSun"/>
                <a:cs typeface="SimSun"/>
              </a:rPr>
              <a:t>1</a:t>
            </a:r>
          </a:p>
          <a:p>
            <a:pPr marL="0" marR="0">
              <a:lnSpc>
                <a:spcPts val="680"/>
              </a:lnSpc>
              <a:spcBef>
                <a:spcPts val="250"/>
              </a:spcBef>
              <a:spcAft>
                <a:spcPts val="0"/>
              </a:spcAft>
            </a:pPr>
            <a:r>
              <a:rPr sz="700" dirty="0">
                <a:solidFill>
                  <a:srgbClr val="000000"/>
                </a:solidFill>
                <a:latin typeface="SimSun"/>
                <a:cs typeface="SimSun"/>
              </a:rPr>
              <a:t>2</a:t>
            </a:r>
          </a:p>
          <a:p>
            <a:pPr marL="0" marR="0">
              <a:lnSpc>
                <a:spcPts val="680"/>
              </a:lnSpc>
              <a:spcBef>
                <a:spcPts val="300"/>
              </a:spcBef>
              <a:spcAft>
                <a:spcPts val="0"/>
              </a:spcAft>
            </a:pPr>
            <a:r>
              <a:rPr sz="700" dirty="0">
                <a:solidFill>
                  <a:srgbClr val="000000"/>
                </a:solidFill>
                <a:latin typeface="SimSun"/>
                <a:cs typeface="SimSun"/>
              </a:rPr>
              <a:t>3</a:t>
            </a:r>
          </a:p>
          <a:p>
            <a:pPr marL="0" marR="0">
              <a:lnSpc>
                <a:spcPts val="680"/>
              </a:lnSpc>
              <a:spcBef>
                <a:spcPts val="300"/>
              </a:spcBef>
              <a:spcAft>
                <a:spcPts val="0"/>
              </a:spcAft>
            </a:pPr>
            <a:r>
              <a:rPr sz="700" dirty="0">
                <a:solidFill>
                  <a:srgbClr val="000000"/>
                </a:solidFill>
                <a:latin typeface="SimSun"/>
                <a:cs typeface="SimSun"/>
              </a:rPr>
              <a:t>4</a:t>
            </a:r>
          </a:p>
        </p:txBody>
      </p:sp>
      <p:sp>
        <p:nvSpPr>
          <p:cNvPr id="15" name="object 15"/>
          <p:cNvSpPr txBox="1"/>
          <p:nvPr/>
        </p:nvSpPr>
        <p:spPr>
          <a:xfrm>
            <a:off x="1214483" y="1405950"/>
            <a:ext cx="327076" cy="855367"/>
          </a:xfrm>
          <a:prstGeom prst="rect">
            <a:avLst/>
          </a:prstGeom>
        </p:spPr>
        <p:txBody>
          <a:bodyPr vert="horz" wrap="square" lIns="0" tIns="0" rIns="0" bIns="0" rtlCol="0">
            <a:spAutoFit/>
          </a:bodyPr>
          <a:lstStyle/>
          <a:p>
            <a:pPr marL="0" marR="0">
              <a:lnSpc>
                <a:spcPts val="680"/>
              </a:lnSpc>
              <a:spcBef>
                <a:spcPts val="0"/>
              </a:spcBef>
              <a:spcAft>
                <a:spcPts val="0"/>
              </a:spcAft>
            </a:pPr>
            <a:r>
              <a:rPr sz="700" dirty="0">
                <a:solidFill>
                  <a:srgbClr val="000000"/>
                </a:solidFill>
                <a:latin typeface="SimSun"/>
                <a:cs typeface="SimSun"/>
              </a:rPr>
              <a:t>0.03</a:t>
            </a:r>
          </a:p>
          <a:p>
            <a:pPr marL="635" marR="0">
              <a:lnSpc>
                <a:spcPts val="680"/>
              </a:lnSpc>
              <a:spcBef>
                <a:spcPts val="300"/>
              </a:spcBef>
              <a:spcAft>
                <a:spcPts val="0"/>
              </a:spcAft>
            </a:pPr>
            <a:r>
              <a:rPr sz="700" dirty="0">
                <a:solidFill>
                  <a:srgbClr val="000000"/>
                </a:solidFill>
                <a:latin typeface="SimSun"/>
                <a:cs typeface="SimSun"/>
              </a:rPr>
              <a:t>0.02</a:t>
            </a:r>
          </a:p>
          <a:p>
            <a:pPr marL="635" marR="0">
              <a:lnSpc>
                <a:spcPts val="680"/>
              </a:lnSpc>
              <a:spcBef>
                <a:spcPts val="250"/>
              </a:spcBef>
              <a:spcAft>
                <a:spcPts val="0"/>
              </a:spcAft>
            </a:pPr>
            <a:r>
              <a:rPr sz="700" dirty="0">
                <a:solidFill>
                  <a:srgbClr val="000000"/>
                </a:solidFill>
                <a:latin typeface="SimSun"/>
                <a:cs typeface="SimSun"/>
              </a:rPr>
              <a:t>0.01</a:t>
            </a:r>
          </a:p>
          <a:p>
            <a:pPr marL="635" marR="0">
              <a:lnSpc>
                <a:spcPts val="680"/>
              </a:lnSpc>
              <a:spcBef>
                <a:spcPts val="300"/>
              </a:spcBef>
              <a:spcAft>
                <a:spcPts val="0"/>
              </a:spcAft>
            </a:pPr>
            <a:r>
              <a:rPr sz="700" dirty="0">
                <a:solidFill>
                  <a:srgbClr val="000000"/>
                </a:solidFill>
                <a:latin typeface="SimSun"/>
                <a:cs typeface="SimSun"/>
              </a:rPr>
              <a:t>0.01</a:t>
            </a:r>
          </a:p>
          <a:p>
            <a:pPr marL="635" marR="0">
              <a:lnSpc>
                <a:spcPts val="680"/>
              </a:lnSpc>
              <a:spcBef>
                <a:spcPts val="300"/>
              </a:spcBef>
              <a:spcAft>
                <a:spcPts val="0"/>
              </a:spcAft>
            </a:pPr>
            <a:r>
              <a:rPr sz="700" dirty="0">
                <a:solidFill>
                  <a:srgbClr val="000000"/>
                </a:solidFill>
                <a:latin typeface="SimSun"/>
                <a:cs typeface="SimSun"/>
              </a:rPr>
              <a:t>0.01</a:t>
            </a:r>
          </a:p>
          <a:p>
            <a:pPr marL="0" marR="0">
              <a:lnSpc>
                <a:spcPts val="750"/>
              </a:lnSpc>
              <a:spcBef>
                <a:spcPts val="310"/>
              </a:spcBef>
              <a:spcAft>
                <a:spcPts val="0"/>
              </a:spcAft>
            </a:pPr>
            <a:r>
              <a:rPr sz="750" dirty="0">
                <a:solidFill>
                  <a:srgbClr val="FF0000"/>
                </a:solidFill>
                <a:latin typeface="SimSun"/>
                <a:cs typeface="SimSun"/>
              </a:rPr>
              <a:t>0.08</a:t>
            </a:r>
          </a:p>
        </p:txBody>
      </p:sp>
      <p:sp>
        <p:nvSpPr>
          <p:cNvPr id="16" name="object 16"/>
          <p:cNvSpPr txBox="1"/>
          <p:nvPr/>
        </p:nvSpPr>
        <p:spPr>
          <a:xfrm>
            <a:off x="1551560" y="1405950"/>
            <a:ext cx="327076" cy="855367"/>
          </a:xfrm>
          <a:prstGeom prst="rect">
            <a:avLst/>
          </a:prstGeom>
        </p:spPr>
        <p:txBody>
          <a:bodyPr vert="horz" wrap="square" lIns="0" tIns="0" rIns="0" bIns="0" rtlCol="0">
            <a:spAutoFit/>
          </a:bodyPr>
          <a:lstStyle/>
          <a:p>
            <a:pPr marL="13970" marR="0">
              <a:lnSpc>
                <a:spcPts val="680"/>
              </a:lnSpc>
              <a:spcBef>
                <a:spcPts val="0"/>
              </a:spcBef>
              <a:spcAft>
                <a:spcPts val="0"/>
              </a:spcAft>
            </a:pPr>
            <a:r>
              <a:rPr sz="700" dirty="0">
                <a:solidFill>
                  <a:srgbClr val="000000"/>
                </a:solidFill>
                <a:latin typeface="SimSun"/>
                <a:cs typeface="SimSun"/>
              </a:rPr>
              <a:t>0.03</a:t>
            </a:r>
          </a:p>
          <a:p>
            <a:pPr marL="14605" marR="0">
              <a:lnSpc>
                <a:spcPts val="680"/>
              </a:lnSpc>
              <a:spcBef>
                <a:spcPts val="300"/>
              </a:spcBef>
              <a:spcAft>
                <a:spcPts val="0"/>
              </a:spcAft>
            </a:pPr>
            <a:r>
              <a:rPr sz="700" dirty="0">
                <a:solidFill>
                  <a:srgbClr val="000000"/>
                </a:solidFill>
                <a:latin typeface="SimSun"/>
                <a:cs typeface="SimSun"/>
              </a:rPr>
              <a:t>0.05</a:t>
            </a:r>
          </a:p>
          <a:p>
            <a:pPr marL="14605" marR="0">
              <a:lnSpc>
                <a:spcPts val="680"/>
              </a:lnSpc>
              <a:spcBef>
                <a:spcPts val="250"/>
              </a:spcBef>
              <a:spcAft>
                <a:spcPts val="0"/>
              </a:spcAft>
            </a:pPr>
            <a:r>
              <a:rPr sz="700" dirty="0">
                <a:solidFill>
                  <a:srgbClr val="000000"/>
                </a:solidFill>
                <a:latin typeface="SimSun"/>
                <a:cs typeface="SimSun"/>
              </a:rPr>
              <a:t>0.02</a:t>
            </a:r>
          </a:p>
          <a:p>
            <a:pPr marL="14605" marR="0">
              <a:lnSpc>
                <a:spcPts val="680"/>
              </a:lnSpc>
              <a:spcBef>
                <a:spcPts val="300"/>
              </a:spcBef>
              <a:spcAft>
                <a:spcPts val="0"/>
              </a:spcAft>
            </a:pPr>
            <a:r>
              <a:rPr sz="700" dirty="0">
                <a:solidFill>
                  <a:srgbClr val="000000"/>
                </a:solidFill>
                <a:latin typeface="SimSun"/>
                <a:cs typeface="SimSun"/>
              </a:rPr>
              <a:t>0.01</a:t>
            </a:r>
          </a:p>
          <a:p>
            <a:pPr marL="14605" marR="0">
              <a:lnSpc>
                <a:spcPts val="680"/>
              </a:lnSpc>
              <a:spcBef>
                <a:spcPts val="300"/>
              </a:spcBef>
              <a:spcAft>
                <a:spcPts val="0"/>
              </a:spcAft>
            </a:pPr>
            <a:r>
              <a:rPr sz="700" dirty="0">
                <a:solidFill>
                  <a:srgbClr val="000000"/>
                </a:solidFill>
                <a:latin typeface="SimSun"/>
                <a:cs typeface="SimSun"/>
              </a:rPr>
              <a:t>0.01</a:t>
            </a:r>
          </a:p>
          <a:p>
            <a:pPr marL="0" marR="0">
              <a:lnSpc>
                <a:spcPts val="750"/>
              </a:lnSpc>
              <a:spcBef>
                <a:spcPts val="310"/>
              </a:spcBef>
              <a:spcAft>
                <a:spcPts val="0"/>
              </a:spcAft>
            </a:pPr>
            <a:r>
              <a:rPr sz="750" dirty="0">
                <a:solidFill>
                  <a:srgbClr val="FF0000"/>
                </a:solidFill>
                <a:latin typeface="SimSun"/>
                <a:cs typeface="SimSun"/>
              </a:rPr>
              <a:t>0.12</a:t>
            </a:r>
          </a:p>
        </p:txBody>
      </p:sp>
      <p:sp>
        <p:nvSpPr>
          <p:cNvPr id="17" name="object 17"/>
          <p:cNvSpPr txBox="1"/>
          <p:nvPr/>
        </p:nvSpPr>
        <p:spPr>
          <a:xfrm>
            <a:off x="1936791" y="1405950"/>
            <a:ext cx="333994" cy="855367"/>
          </a:xfrm>
          <a:prstGeom prst="rect">
            <a:avLst/>
          </a:prstGeom>
        </p:spPr>
        <p:txBody>
          <a:bodyPr vert="horz" wrap="square" lIns="0" tIns="0" rIns="0" bIns="0" rtlCol="0">
            <a:spAutoFit/>
          </a:bodyPr>
          <a:lstStyle/>
          <a:p>
            <a:pPr marL="23495" marR="0">
              <a:lnSpc>
                <a:spcPts val="680"/>
              </a:lnSpc>
              <a:spcBef>
                <a:spcPts val="0"/>
              </a:spcBef>
              <a:spcAft>
                <a:spcPts val="0"/>
              </a:spcAft>
            </a:pPr>
            <a:r>
              <a:rPr sz="700" dirty="0">
                <a:solidFill>
                  <a:srgbClr val="000000"/>
                </a:solidFill>
                <a:latin typeface="SimSun"/>
                <a:cs typeface="SimSun"/>
              </a:rPr>
              <a:t>0.02</a:t>
            </a:r>
          </a:p>
          <a:p>
            <a:pPr marL="24130" marR="0">
              <a:lnSpc>
                <a:spcPts val="680"/>
              </a:lnSpc>
              <a:spcBef>
                <a:spcPts val="300"/>
              </a:spcBef>
              <a:spcAft>
                <a:spcPts val="0"/>
              </a:spcAft>
            </a:pPr>
            <a:r>
              <a:rPr sz="700" dirty="0">
                <a:solidFill>
                  <a:srgbClr val="000000"/>
                </a:solidFill>
                <a:latin typeface="SimSun"/>
                <a:cs typeface="SimSun"/>
              </a:rPr>
              <a:t>0.06</a:t>
            </a:r>
          </a:p>
          <a:p>
            <a:pPr marL="24130" marR="0">
              <a:lnSpc>
                <a:spcPts val="680"/>
              </a:lnSpc>
              <a:spcBef>
                <a:spcPts val="250"/>
              </a:spcBef>
              <a:spcAft>
                <a:spcPts val="0"/>
              </a:spcAft>
            </a:pPr>
            <a:r>
              <a:rPr sz="700" dirty="0">
                <a:solidFill>
                  <a:srgbClr val="000000"/>
                </a:solidFill>
                <a:latin typeface="SimSun"/>
                <a:cs typeface="SimSun"/>
              </a:rPr>
              <a:t>0.10</a:t>
            </a:r>
          </a:p>
          <a:p>
            <a:pPr marL="24130" marR="0">
              <a:lnSpc>
                <a:spcPts val="680"/>
              </a:lnSpc>
              <a:spcBef>
                <a:spcPts val="300"/>
              </a:spcBef>
              <a:spcAft>
                <a:spcPts val="0"/>
              </a:spcAft>
            </a:pPr>
            <a:r>
              <a:rPr sz="700" dirty="0">
                <a:solidFill>
                  <a:srgbClr val="000000"/>
                </a:solidFill>
                <a:latin typeface="SimSun"/>
                <a:cs typeface="SimSun"/>
              </a:rPr>
              <a:t>0.05</a:t>
            </a:r>
          </a:p>
          <a:p>
            <a:pPr marL="24130" marR="0">
              <a:lnSpc>
                <a:spcPts val="680"/>
              </a:lnSpc>
              <a:spcBef>
                <a:spcPts val="300"/>
              </a:spcBef>
              <a:spcAft>
                <a:spcPts val="0"/>
              </a:spcAft>
            </a:pPr>
            <a:r>
              <a:rPr sz="700" dirty="0">
                <a:solidFill>
                  <a:srgbClr val="000000"/>
                </a:solidFill>
                <a:latin typeface="SimSun"/>
                <a:cs typeface="SimSun"/>
              </a:rPr>
              <a:t>0.01</a:t>
            </a:r>
          </a:p>
          <a:p>
            <a:pPr marL="0" marR="0">
              <a:lnSpc>
                <a:spcPts val="750"/>
              </a:lnSpc>
              <a:spcBef>
                <a:spcPts val="310"/>
              </a:spcBef>
              <a:spcAft>
                <a:spcPts val="0"/>
              </a:spcAft>
            </a:pPr>
            <a:r>
              <a:rPr sz="750" dirty="0">
                <a:solidFill>
                  <a:srgbClr val="FF0000"/>
                </a:solidFill>
                <a:latin typeface="SimSun"/>
                <a:cs typeface="SimSun"/>
              </a:rPr>
              <a:t>0.24</a:t>
            </a:r>
          </a:p>
        </p:txBody>
      </p:sp>
      <p:sp>
        <p:nvSpPr>
          <p:cNvPr id="18" name="object 18"/>
          <p:cNvSpPr txBox="1"/>
          <p:nvPr/>
        </p:nvSpPr>
        <p:spPr>
          <a:xfrm>
            <a:off x="2273867" y="1405950"/>
            <a:ext cx="347848" cy="855367"/>
          </a:xfrm>
          <a:prstGeom prst="rect">
            <a:avLst/>
          </a:prstGeom>
        </p:spPr>
        <p:txBody>
          <a:bodyPr vert="horz" wrap="square" lIns="0" tIns="0" rIns="0" bIns="0" rtlCol="0">
            <a:spAutoFit/>
          </a:bodyPr>
          <a:lstStyle/>
          <a:p>
            <a:pPr marL="36830" marR="0">
              <a:lnSpc>
                <a:spcPts val="680"/>
              </a:lnSpc>
              <a:spcBef>
                <a:spcPts val="0"/>
              </a:spcBef>
              <a:spcAft>
                <a:spcPts val="0"/>
              </a:spcAft>
            </a:pPr>
            <a:r>
              <a:rPr sz="700" dirty="0">
                <a:solidFill>
                  <a:srgbClr val="000000"/>
                </a:solidFill>
                <a:latin typeface="SimSun"/>
                <a:cs typeface="SimSun"/>
              </a:rPr>
              <a:t>0.02</a:t>
            </a:r>
          </a:p>
          <a:p>
            <a:pPr marL="38100" marR="0">
              <a:lnSpc>
                <a:spcPts val="680"/>
              </a:lnSpc>
              <a:spcBef>
                <a:spcPts val="300"/>
              </a:spcBef>
              <a:spcAft>
                <a:spcPts val="0"/>
              </a:spcAft>
            </a:pPr>
            <a:r>
              <a:rPr sz="700" dirty="0">
                <a:solidFill>
                  <a:srgbClr val="000000"/>
                </a:solidFill>
                <a:latin typeface="SimSun"/>
                <a:cs typeface="SimSun"/>
              </a:rPr>
              <a:t>0.02</a:t>
            </a:r>
          </a:p>
          <a:p>
            <a:pPr marL="38100" marR="0">
              <a:lnSpc>
                <a:spcPts val="680"/>
              </a:lnSpc>
              <a:spcBef>
                <a:spcPts val="250"/>
              </a:spcBef>
              <a:spcAft>
                <a:spcPts val="0"/>
              </a:spcAft>
            </a:pPr>
            <a:r>
              <a:rPr sz="700" dirty="0">
                <a:solidFill>
                  <a:srgbClr val="000000"/>
                </a:solidFill>
                <a:latin typeface="SimSun"/>
                <a:cs typeface="SimSun"/>
              </a:rPr>
              <a:t>0.05</a:t>
            </a:r>
          </a:p>
          <a:p>
            <a:pPr marL="38100" marR="0">
              <a:lnSpc>
                <a:spcPts val="680"/>
              </a:lnSpc>
              <a:spcBef>
                <a:spcPts val="300"/>
              </a:spcBef>
              <a:spcAft>
                <a:spcPts val="0"/>
              </a:spcAft>
            </a:pPr>
            <a:r>
              <a:rPr sz="700" dirty="0">
                <a:solidFill>
                  <a:srgbClr val="000000"/>
                </a:solidFill>
                <a:latin typeface="SimSun"/>
                <a:cs typeface="SimSun"/>
              </a:rPr>
              <a:t>0.10</a:t>
            </a:r>
          </a:p>
          <a:p>
            <a:pPr marL="38100" marR="0">
              <a:lnSpc>
                <a:spcPts val="680"/>
              </a:lnSpc>
              <a:spcBef>
                <a:spcPts val="300"/>
              </a:spcBef>
              <a:spcAft>
                <a:spcPts val="0"/>
              </a:spcAft>
            </a:pPr>
            <a:r>
              <a:rPr sz="700" dirty="0">
                <a:solidFill>
                  <a:srgbClr val="000000"/>
                </a:solidFill>
                <a:latin typeface="SimSun"/>
                <a:cs typeface="SimSun"/>
              </a:rPr>
              <a:t>0.05</a:t>
            </a:r>
          </a:p>
          <a:p>
            <a:pPr marL="0" marR="0">
              <a:lnSpc>
                <a:spcPts val="750"/>
              </a:lnSpc>
              <a:spcBef>
                <a:spcPts val="310"/>
              </a:spcBef>
              <a:spcAft>
                <a:spcPts val="0"/>
              </a:spcAft>
            </a:pPr>
            <a:r>
              <a:rPr sz="750" dirty="0">
                <a:solidFill>
                  <a:srgbClr val="FF0000"/>
                </a:solidFill>
                <a:latin typeface="SimSun"/>
                <a:cs typeface="SimSun"/>
              </a:rPr>
              <a:t>0.24</a:t>
            </a:r>
          </a:p>
        </p:txBody>
      </p:sp>
      <p:sp>
        <p:nvSpPr>
          <p:cNvPr id="19" name="object 19"/>
          <p:cNvSpPr txBox="1"/>
          <p:nvPr/>
        </p:nvSpPr>
        <p:spPr>
          <a:xfrm>
            <a:off x="2991916" y="1404245"/>
            <a:ext cx="306591" cy="851686"/>
          </a:xfrm>
          <a:prstGeom prst="rect">
            <a:avLst/>
          </a:prstGeom>
        </p:spPr>
        <p:txBody>
          <a:bodyPr vert="horz" wrap="square" lIns="0" tIns="0" rIns="0" bIns="0" rtlCol="0">
            <a:spAutoFit/>
          </a:bodyPr>
          <a:lstStyle/>
          <a:p>
            <a:pPr marL="21590" marR="0">
              <a:lnSpc>
                <a:spcPts val="755"/>
              </a:lnSpc>
              <a:spcBef>
                <a:spcPts val="0"/>
              </a:spcBef>
              <a:spcAft>
                <a:spcPts val="0"/>
              </a:spcAft>
            </a:pPr>
            <a:r>
              <a:rPr sz="700" dirty="0">
                <a:solidFill>
                  <a:srgbClr val="3232FE"/>
                </a:solidFill>
                <a:latin typeface="IFFBPT+TimesNewRomanPS-BoldMT"/>
                <a:cs typeface="IFFBPT+TimesNewRomanPS-BoldMT"/>
              </a:rPr>
              <a:t>0.11</a:t>
            </a:r>
          </a:p>
          <a:p>
            <a:pPr marL="21590" marR="0">
              <a:lnSpc>
                <a:spcPts val="755"/>
              </a:lnSpc>
              <a:spcBef>
                <a:spcPts val="175"/>
              </a:spcBef>
              <a:spcAft>
                <a:spcPts val="0"/>
              </a:spcAft>
            </a:pPr>
            <a:r>
              <a:rPr sz="700" dirty="0">
                <a:solidFill>
                  <a:srgbClr val="3232FE"/>
                </a:solidFill>
                <a:latin typeface="IFFBPT+TimesNewRomanPS-BoldMT"/>
                <a:cs typeface="IFFBPT+TimesNewRomanPS-BoldMT"/>
              </a:rPr>
              <a:t>0.16</a:t>
            </a:r>
          </a:p>
          <a:p>
            <a:pPr marL="21590" marR="0">
              <a:lnSpc>
                <a:spcPts val="755"/>
              </a:lnSpc>
              <a:spcBef>
                <a:spcPts val="225"/>
              </a:spcBef>
              <a:spcAft>
                <a:spcPts val="0"/>
              </a:spcAft>
            </a:pPr>
            <a:r>
              <a:rPr sz="700" dirty="0">
                <a:solidFill>
                  <a:srgbClr val="3232FE"/>
                </a:solidFill>
                <a:latin typeface="IFFBPT+TimesNewRomanPS-BoldMT"/>
                <a:cs typeface="IFFBPT+TimesNewRomanPS-BoldMT"/>
              </a:rPr>
              <a:t>0.23</a:t>
            </a:r>
          </a:p>
          <a:p>
            <a:pPr marL="21590" marR="0">
              <a:lnSpc>
                <a:spcPts val="755"/>
              </a:lnSpc>
              <a:spcBef>
                <a:spcPts val="225"/>
              </a:spcBef>
              <a:spcAft>
                <a:spcPts val="0"/>
              </a:spcAft>
            </a:pPr>
            <a:r>
              <a:rPr sz="700" dirty="0">
                <a:solidFill>
                  <a:srgbClr val="3232FE"/>
                </a:solidFill>
                <a:latin typeface="IFFBPT+TimesNewRomanPS-BoldMT"/>
                <a:cs typeface="IFFBPT+TimesNewRomanPS-BoldMT"/>
              </a:rPr>
              <a:t>0.27</a:t>
            </a:r>
          </a:p>
          <a:p>
            <a:pPr marL="21590" marR="0">
              <a:lnSpc>
                <a:spcPts val="755"/>
              </a:lnSpc>
              <a:spcBef>
                <a:spcPts val="225"/>
              </a:spcBef>
              <a:spcAft>
                <a:spcPts val="0"/>
              </a:spcAft>
            </a:pPr>
            <a:r>
              <a:rPr sz="700" dirty="0">
                <a:solidFill>
                  <a:srgbClr val="3232FE"/>
                </a:solidFill>
                <a:latin typeface="IFFBPT+TimesNewRomanPS-BoldMT"/>
                <a:cs typeface="IFFBPT+TimesNewRomanPS-BoldMT"/>
              </a:rPr>
              <a:t>0.27</a:t>
            </a:r>
          </a:p>
          <a:p>
            <a:pPr marL="0" marR="0">
              <a:lnSpc>
                <a:spcPts val="755"/>
              </a:lnSpc>
              <a:spcBef>
                <a:spcPts val="225"/>
              </a:spcBef>
              <a:spcAft>
                <a:spcPts val="0"/>
              </a:spcAft>
            </a:pPr>
            <a:r>
              <a:rPr sz="700" dirty="0">
                <a:solidFill>
                  <a:srgbClr val="000000"/>
                </a:solidFill>
                <a:latin typeface="PJGUIU+TimesNewRomanPSMT"/>
                <a:cs typeface="PJGUIU+TimesNewRomanPSMT"/>
              </a:rPr>
              <a:t>1.00</a:t>
            </a:r>
          </a:p>
        </p:txBody>
      </p:sp>
      <p:sp>
        <p:nvSpPr>
          <p:cNvPr id="20" name="object 20"/>
          <p:cNvSpPr txBox="1"/>
          <p:nvPr/>
        </p:nvSpPr>
        <p:spPr>
          <a:xfrm>
            <a:off x="512443" y="1445964"/>
            <a:ext cx="306652" cy="636158"/>
          </a:xfrm>
          <a:prstGeom prst="rect">
            <a:avLst/>
          </a:prstGeom>
        </p:spPr>
        <p:txBody>
          <a:bodyPr vert="horz" wrap="square" lIns="0" tIns="0" rIns="0" bIns="0" rtlCol="0">
            <a:spAutoFit/>
          </a:bodyPr>
          <a:lstStyle/>
          <a:p>
            <a:pPr marL="0" marR="0">
              <a:lnSpc>
                <a:spcPts val="680"/>
              </a:lnSpc>
              <a:spcBef>
                <a:spcPts val="0"/>
              </a:spcBef>
              <a:spcAft>
                <a:spcPts val="0"/>
              </a:spcAft>
            </a:pPr>
            <a:r>
              <a:rPr sz="700" spc="-17" dirty="0">
                <a:solidFill>
                  <a:srgbClr val="000000"/>
                </a:solidFill>
                <a:latin typeface="FTMMJM+KaiTi_GB2312"/>
                <a:cs typeface="FTMMJM+KaiTi_GB2312"/>
              </a:rPr>
              <a:t>出售</a:t>
            </a:r>
          </a:p>
          <a:p>
            <a:pPr marL="0" marR="0">
              <a:lnSpc>
                <a:spcPts val="680"/>
              </a:lnSpc>
              <a:spcBef>
                <a:spcPts val="135"/>
              </a:spcBef>
              <a:spcAft>
                <a:spcPts val="0"/>
              </a:spcAft>
            </a:pPr>
            <a:r>
              <a:rPr sz="700" spc="-17" dirty="0">
                <a:solidFill>
                  <a:srgbClr val="000000"/>
                </a:solidFill>
                <a:latin typeface="FTMMJM+KaiTi_GB2312"/>
                <a:cs typeface="FTMMJM+KaiTi_GB2312"/>
              </a:rPr>
              <a:t>打印</a:t>
            </a:r>
          </a:p>
          <a:p>
            <a:pPr marL="0" marR="0">
              <a:lnSpc>
                <a:spcPts val="680"/>
              </a:lnSpc>
              <a:spcBef>
                <a:spcPts val="135"/>
              </a:spcBef>
              <a:spcAft>
                <a:spcPts val="0"/>
              </a:spcAft>
            </a:pPr>
            <a:r>
              <a:rPr sz="700" spc="-17" dirty="0">
                <a:solidFill>
                  <a:srgbClr val="000000"/>
                </a:solidFill>
                <a:latin typeface="FTMMJM+KaiTi_GB2312"/>
                <a:cs typeface="FTMMJM+KaiTi_GB2312"/>
              </a:rPr>
              <a:t>机的</a:t>
            </a:r>
          </a:p>
          <a:p>
            <a:pPr marL="0" marR="0">
              <a:lnSpc>
                <a:spcPts val="680"/>
              </a:lnSpc>
              <a:spcBef>
                <a:spcPts val="135"/>
              </a:spcBef>
              <a:spcAft>
                <a:spcPts val="0"/>
              </a:spcAft>
            </a:pPr>
            <a:r>
              <a:rPr sz="700" spc="-17" dirty="0">
                <a:solidFill>
                  <a:srgbClr val="000000"/>
                </a:solidFill>
                <a:latin typeface="FTMMJM+KaiTi_GB2312"/>
                <a:cs typeface="FTMMJM+KaiTi_GB2312"/>
              </a:rPr>
              <a:t>数量</a:t>
            </a:r>
          </a:p>
          <a:p>
            <a:pPr marL="21590" marR="0">
              <a:lnSpc>
                <a:spcPts val="755"/>
              </a:lnSpc>
              <a:spcBef>
                <a:spcPts val="15"/>
              </a:spcBef>
              <a:spcAft>
                <a:spcPts val="0"/>
              </a:spcAft>
            </a:pPr>
            <a:r>
              <a:rPr sz="700" spc="-10" dirty="0">
                <a:solidFill>
                  <a:srgbClr val="000000"/>
                </a:solidFill>
                <a:latin typeface="PJGUIU+TimesNewRomanPSMT"/>
                <a:cs typeface="PJGUIU+TimesNewRomanPSMT"/>
              </a:rPr>
              <a:t>(Y)</a:t>
            </a:r>
          </a:p>
        </p:txBody>
      </p:sp>
      <p:sp>
        <p:nvSpPr>
          <p:cNvPr id="21" name="object 21"/>
          <p:cNvSpPr txBox="1"/>
          <p:nvPr/>
        </p:nvSpPr>
        <p:spPr>
          <a:xfrm>
            <a:off x="586751" y="2028211"/>
            <a:ext cx="479651" cy="219871"/>
          </a:xfrm>
          <a:prstGeom prst="rect">
            <a:avLst/>
          </a:prstGeom>
        </p:spPr>
        <p:txBody>
          <a:bodyPr vert="horz" wrap="square" lIns="0" tIns="0" rIns="0" bIns="0" rtlCol="0">
            <a:spAutoFit/>
          </a:bodyPr>
          <a:lstStyle/>
          <a:p>
            <a:pPr marL="0" marR="0">
              <a:lnSpc>
                <a:spcPts val="680"/>
              </a:lnSpc>
              <a:spcBef>
                <a:spcPts val="0"/>
              </a:spcBef>
              <a:spcAft>
                <a:spcPts val="0"/>
              </a:spcAft>
            </a:pPr>
            <a:r>
              <a:rPr sz="700" spc="-13" dirty="0">
                <a:solidFill>
                  <a:srgbClr val="000000"/>
                </a:solidFill>
                <a:latin typeface="SimSun"/>
                <a:cs typeface="SimSun"/>
              </a:rPr>
              <a:t>总计f(x)</a:t>
            </a:r>
          </a:p>
        </p:txBody>
      </p:sp>
      <p:sp>
        <p:nvSpPr>
          <p:cNvPr id="22" name="object 22"/>
          <p:cNvSpPr txBox="1"/>
          <p:nvPr/>
        </p:nvSpPr>
        <p:spPr>
          <a:xfrm>
            <a:off x="623077" y="2158259"/>
            <a:ext cx="2671138" cy="128240"/>
          </a:xfrm>
          <a:prstGeom prst="rect">
            <a:avLst/>
          </a:prstGeom>
        </p:spPr>
        <p:txBody>
          <a:bodyPr vert="horz" wrap="square" lIns="0" tIns="0" rIns="0" bIns="0" rtlCol="0">
            <a:spAutoFit/>
          </a:bodyPr>
          <a:lstStyle/>
          <a:p>
            <a:pPr marL="0" marR="0">
              <a:lnSpc>
                <a:spcPts val="1025"/>
              </a:lnSpc>
              <a:spcBef>
                <a:spcPts val="0"/>
              </a:spcBef>
              <a:spcAft>
                <a:spcPts val="0"/>
              </a:spcAft>
            </a:pPr>
            <a:r>
              <a:rPr sz="850" i="1" spc="41" dirty="0">
                <a:solidFill>
                  <a:srgbClr val="000000"/>
                </a:solidFill>
                <a:latin typeface="QHNACC+TimesNewRomanPS-ItalicMT"/>
                <a:cs typeface="QHNACC+TimesNewRomanPS-ItalicMT"/>
              </a:rPr>
              <a:t>E</a:t>
            </a:r>
            <a:r>
              <a:rPr sz="850" spc="83" dirty="0">
                <a:solidFill>
                  <a:srgbClr val="000000"/>
                </a:solidFill>
                <a:latin typeface="PJGUIU+TimesNewRomanPSMT"/>
                <a:cs typeface="PJGUIU+TimesNewRomanPSMT"/>
              </a:rPr>
              <a:t>(</a:t>
            </a:r>
            <a:r>
              <a:rPr sz="850" i="1" dirty="0">
                <a:solidFill>
                  <a:srgbClr val="000000"/>
                </a:solidFill>
                <a:latin typeface="QHNACC+TimesNewRomanPS-ItalicMT"/>
                <a:cs typeface="QHNACC+TimesNewRomanPS-ItalicMT"/>
              </a:rPr>
              <a:t>XY</a:t>
            </a:r>
            <a:r>
              <a:rPr sz="850" dirty="0">
                <a:solidFill>
                  <a:srgbClr val="000000"/>
                </a:solidFill>
                <a:latin typeface="PJGUIU+TimesNewRomanPSMT"/>
                <a:cs typeface="PJGUIU+TimesNewRomanPSMT"/>
              </a:rPr>
              <a:t>)</a:t>
            </a:r>
            <a:r>
              <a:rPr sz="850" spc="-25" dirty="0">
                <a:solidFill>
                  <a:srgbClr val="000000"/>
                </a:solidFill>
                <a:latin typeface="PJGUIU+TimesNewRomanPSMT"/>
                <a:cs typeface="PJGUIU+TimesNewRomanPSMT"/>
              </a:rPr>
              <a:t> </a:t>
            </a:r>
            <a:r>
              <a:rPr sz="850" dirty="0">
                <a:solidFill>
                  <a:srgbClr val="000000"/>
                </a:solidFill>
                <a:latin typeface="BTCIPT+SymbolMT"/>
                <a:cs typeface="BTCIPT+SymbolMT"/>
              </a:rPr>
              <a:t>=</a:t>
            </a:r>
            <a:r>
              <a:rPr sz="850" spc="-41" dirty="0">
                <a:solidFill>
                  <a:srgbClr val="000000"/>
                </a:solidFill>
                <a:latin typeface="BTCIPT+SymbolMT"/>
                <a:cs typeface="BTCIPT+SymbolMT"/>
              </a:rPr>
              <a:t> </a:t>
            </a:r>
            <a:r>
              <a:rPr sz="850" spc="44" dirty="0">
                <a:solidFill>
                  <a:srgbClr val="000000"/>
                </a:solidFill>
                <a:latin typeface="PJGUIU+TimesNewRomanPSMT"/>
                <a:cs typeface="PJGUIU+TimesNewRomanPSMT"/>
              </a:rPr>
              <a:t>0*0*0.03</a:t>
            </a:r>
            <a:r>
              <a:rPr sz="850" dirty="0">
                <a:solidFill>
                  <a:srgbClr val="000000"/>
                </a:solidFill>
                <a:latin typeface="BTCIPT+SymbolMT"/>
                <a:cs typeface="BTCIPT+SymbolMT"/>
              </a:rPr>
              <a:t>+</a:t>
            </a:r>
            <a:r>
              <a:rPr sz="850" spc="-79" dirty="0">
                <a:solidFill>
                  <a:srgbClr val="000000"/>
                </a:solidFill>
                <a:latin typeface="BTCIPT+SymbolMT"/>
                <a:cs typeface="BTCIPT+SymbolMT"/>
              </a:rPr>
              <a:t> </a:t>
            </a:r>
            <a:r>
              <a:rPr sz="850" spc="27" dirty="0">
                <a:solidFill>
                  <a:srgbClr val="000000"/>
                </a:solidFill>
                <a:latin typeface="PJGUIU+TimesNewRomanPSMT"/>
                <a:cs typeface="PJGUIU+TimesNewRomanPSMT"/>
              </a:rPr>
              <a:t>0*1*0.03</a:t>
            </a:r>
            <a:r>
              <a:rPr sz="850" spc="67" dirty="0">
                <a:solidFill>
                  <a:srgbClr val="000000"/>
                </a:solidFill>
                <a:latin typeface="BTCIPT+SymbolMT"/>
                <a:cs typeface="BTCIPT+SymbolMT"/>
              </a:rPr>
              <a:t>+</a:t>
            </a:r>
            <a:r>
              <a:rPr sz="850" spc="63" dirty="0">
                <a:solidFill>
                  <a:srgbClr val="000000"/>
                </a:solidFill>
                <a:latin typeface="PADDAV+MT-Extra"/>
                <a:cs typeface="PADDAV+MT-Extra"/>
              </a:rPr>
              <a:t>L</a:t>
            </a:r>
            <a:r>
              <a:rPr sz="850" dirty="0">
                <a:solidFill>
                  <a:srgbClr val="000000"/>
                </a:solidFill>
                <a:latin typeface="BTCIPT+SymbolMT"/>
                <a:cs typeface="BTCIPT+SymbolMT"/>
              </a:rPr>
              <a:t>+</a:t>
            </a:r>
            <a:r>
              <a:rPr sz="850" spc="-65" dirty="0">
                <a:solidFill>
                  <a:srgbClr val="000000"/>
                </a:solidFill>
                <a:latin typeface="BTCIPT+SymbolMT"/>
                <a:cs typeface="BTCIPT+SymbolMT"/>
              </a:rPr>
              <a:t> </a:t>
            </a:r>
            <a:r>
              <a:rPr sz="850" spc="34" dirty="0">
                <a:solidFill>
                  <a:srgbClr val="000000"/>
                </a:solidFill>
                <a:latin typeface="PJGUIU+TimesNewRomanPSMT"/>
                <a:cs typeface="PJGUIU+TimesNewRomanPSMT"/>
              </a:rPr>
              <a:t>4*4*0.15</a:t>
            </a:r>
            <a:r>
              <a:rPr sz="850" spc="-95" dirty="0">
                <a:solidFill>
                  <a:srgbClr val="000000"/>
                </a:solidFill>
                <a:latin typeface="SimSun"/>
                <a:cs typeface="SimSun"/>
              </a:rPr>
              <a:t>＝</a:t>
            </a:r>
            <a:r>
              <a:rPr sz="850" dirty="0">
                <a:solidFill>
                  <a:srgbClr val="000000"/>
                </a:solidFill>
                <a:latin typeface="PJGUIU+TimesNewRomanPSMT"/>
                <a:cs typeface="PJGUIU+TimesNewRomanPSMT"/>
              </a:rPr>
              <a:t>7.06</a:t>
            </a:r>
          </a:p>
        </p:txBody>
      </p:sp>
      <p:sp>
        <p:nvSpPr>
          <p:cNvPr id="23" name="object 23"/>
          <p:cNvSpPr txBox="1"/>
          <p:nvPr/>
        </p:nvSpPr>
        <p:spPr>
          <a:xfrm>
            <a:off x="1551213" y="2341664"/>
            <a:ext cx="122143" cy="162350"/>
          </a:xfrm>
          <a:prstGeom prst="rect">
            <a:avLst/>
          </a:prstGeom>
        </p:spPr>
        <p:txBody>
          <a:bodyPr vert="horz" wrap="square" lIns="0" tIns="0" rIns="0" bIns="0" rtlCol="0">
            <a:spAutoFit/>
          </a:bodyPr>
          <a:lstStyle/>
          <a:p>
            <a:pPr marL="0" marR="0">
              <a:lnSpc>
                <a:spcPts val="530"/>
              </a:lnSpc>
              <a:spcBef>
                <a:spcPts val="0"/>
              </a:spcBef>
              <a:spcAft>
                <a:spcPts val="0"/>
              </a:spcAft>
            </a:pPr>
            <a:r>
              <a:rPr sz="500" i="1" dirty="0">
                <a:solidFill>
                  <a:srgbClr val="000000"/>
                </a:solidFill>
                <a:latin typeface="QHNACC+TimesNewRomanPS-ItalicMT"/>
                <a:cs typeface="QHNACC+TimesNewRomanPS-ItalicMT"/>
              </a:rPr>
              <a:t>x</a:t>
            </a:r>
          </a:p>
        </p:txBody>
      </p:sp>
      <p:sp>
        <p:nvSpPr>
          <p:cNvPr id="24" name="object 24"/>
          <p:cNvSpPr txBox="1"/>
          <p:nvPr/>
        </p:nvSpPr>
        <p:spPr>
          <a:xfrm>
            <a:off x="1635654" y="2341664"/>
            <a:ext cx="122143" cy="162350"/>
          </a:xfrm>
          <a:prstGeom prst="rect">
            <a:avLst/>
          </a:prstGeom>
        </p:spPr>
        <p:txBody>
          <a:bodyPr vert="horz" wrap="square" lIns="0" tIns="0" rIns="0" bIns="0" rtlCol="0">
            <a:spAutoFit/>
          </a:bodyPr>
          <a:lstStyle/>
          <a:p>
            <a:pPr marL="0" marR="0">
              <a:lnSpc>
                <a:spcPts val="530"/>
              </a:lnSpc>
              <a:spcBef>
                <a:spcPts val="0"/>
              </a:spcBef>
              <a:spcAft>
                <a:spcPts val="0"/>
              </a:spcAft>
            </a:pPr>
            <a:r>
              <a:rPr sz="500" i="1" dirty="0">
                <a:solidFill>
                  <a:srgbClr val="000000"/>
                </a:solidFill>
                <a:latin typeface="QHNACC+TimesNewRomanPS-ItalicMT"/>
                <a:cs typeface="QHNACC+TimesNewRomanPS-ItalicMT"/>
              </a:rPr>
              <a:t>y</a:t>
            </a:r>
          </a:p>
        </p:txBody>
      </p:sp>
    </p:spTree>
    <p:extLst>
      <p:ext uri="{BB962C8B-B14F-4D97-AF65-F5344CB8AC3E}">
        <p14:creationId xmlns:p14="http://schemas.microsoft.com/office/powerpoint/2010/main" val="1046177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0930" name="Rectangle 2">
            <a:extLst>
              <a:ext uri="{FF2B5EF4-FFF2-40B4-BE49-F238E27FC236}">
                <a16:creationId xmlns:a16="http://schemas.microsoft.com/office/drawing/2014/main" id="{0C62DBD2-149D-604A-B137-14D1568EB8AB}"/>
              </a:ext>
            </a:extLst>
          </p:cNvPr>
          <p:cNvSpPr>
            <a:spLocks noGrp="1" noChangeArrowheads="1"/>
          </p:cNvSpPr>
          <p:nvPr>
            <p:ph type="title" idx="4294967295"/>
          </p:nvPr>
        </p:nvSpPr>
        <p:spPr>
          <a:xfrm>
            <a:off x="712893" y="179493"/>
            <a:ext cx="2213751" cy="478649"/>
          </a:xfrm>
        </p:spPr>
        <p:txBody>
          <a:bodyPr/>
          <a:lstStyle/>
          <a:p>
            <a:pPr algn="ctr" eaLnBrk="1" hangingPunct="1"/>
            <a:r>
              <a:rPr lang="zh-CN" altLang="en-US" sz="1570" dirty="0">
                <a:latin typeface="KaiTi" panose="02010609060101010101" pitchFamily="49" charset="-122"/>
                <a:ea typeface="KaiTi" panose="02010609060101010101" pitchFamily="49" charset="-122"/>
              </a:rPr>
              <a:t>一、求和符号</a:t>
            </a:r>
            <a:r>
              <a:rPr lang="zh-CN" altLang="en-US" dirty="0">
                <a:latin typeface="KaiTi" panose="02010609060101010101" pitchFamily="49" charset="-122"/>
                <a:ea typeface="KaiTi" panose="02010609060101010101" pitchFamily="49" charset="-122"/>
              </a:rPr>
              <a:t> </a:t>
            </a:r>
          </a:p>
        </p:txBody>
      </p:sp>
      <p:graphicFrame>
        <p:nvGraphicFramePr>
          <p:cNvPr id="380931" name="Object 3">
            <a:extLst>
              <a:ext uri="{FF2B5EF4-FFF2-40B4-BE49-F238E27FC236}">
                <a16:creationId xmlns:a16="http://schemas.microsoft.com/office/drawing/2014/main" id="{53521C46-F404-9B4F-86F0-2BFA55152CC6}"/>
              </a:ext>
            </a:extLst>
          </p:cNvPr>
          <p:cNvGraphicFramePr>
            <a:graphicFrameLocks noChangeAspect="1"/>
          </p:cNvGraphicFramePr>
          <p:nvPr/>
        </p:nvGraphicFramePr>
        <p:xfrm>
          <a:off x="682978" y="688058"/>
          <a:ext cx="1291355" cy="344029"/>
        </p:xfrm>
        <a:graphic>
          <a:graphicData uri="http://schemas.openxmlformats.org/presentationml/2006/ole">
            <mc:AlternateContent xmlns:mc="http://schemas.openxmlformats.org/markup-compatibility/2006">
              <mc:Choice xmlns:v="urn:schemas-microsoft-com:vml" Requires="v">
                <p:oleObj name="Equation" r:id="rId3" imgW="37160200" imgH="9944100" progId="Equation.3">
                  <p:embed/>
                </p:oleObj>
              </mc:Choice>
              <mc:Fallback>
                <p:oleObj name="Equation" r:id="rId3" imgW="37160200" imgH="9944100" progId="Equation.3">
                  <p:embed/>
                  <p:pic>
                    <p:nvPicPr>
                      <p:cNvPr id="380931" name="Object 3">
                        <a:extLst>
                          <a:ext uri="{FF2B5EF4-FFF2-40B4-BE49-F238E27FC236}">
                            <a16:creationId xmlns:a16="http://schemas.microsoft.com/office/drawing/2014/main" id="{53521C46-F404-9B4F-86F0-2BFA55152C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978" y="688058"/>
                        <a:ext cx="1291355" cy="344029"/>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0933" name="Rectangle 5">
            <a:extLst>
              <a:ext uri="{FF2B5EF4-FFF2-40B4-BE49-F238E27FC236}">
                <a16:creationId xmlns:a16="http://schemas.microsoft.com/office/drawing/2014/main" id="{9E8B48F0-60AF-F047-A6C1-62A7709FCCA8}"/>
              </a:ext>
            </a:extLst>
          </p:cNvPr>
          <p:cNvSpPr>
            <a:spLocks noChangeArrowheads="1"/>
          </p:cNvSpPr>
          <p:nvPr/>
        </p:nvSpPr>
        <p:spPr bwMode="auto">
          <a:xfrm>
            <a:off x="533400" y="1106876"/>
            <a:ext cx="2453076" cy="23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spAutoFit/>
          </a:bodyP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1256" dirty="0">
                <a:latin typeface="KaiTi" panose="02010609060101010101" pitchFamily="49" charset="-122"/>
                <a:ea typeface="KaiTi" panose="02010609060101010101" pitchFamily="49" charset="-122"/>
              </a:rPr>
              <a:t>性质： </a:t>
            </a:r>
          </a:p>
        </p:txBody>
      </p:sp>
      <p:sp>
        <p:nvSpPr>
          <p:cNvPr id="380935" name="Rectangle 7">
            <a:extLst>
              <a:ext uri="{FF2B5EF4-FFF2-40B4-BE49-F238E27FC236}">
                <a16:creationId xmlns:a16="http://schemas.microsoft.com/office/drawing/2014/main" id="{934F3D56-F4C2-9247-A4C4-E374616A67F8}"/>
              </a:ext>
            </a:extLst>
          </p:cNvPr>
          <p:cNvSpPr>
            <a:spLocks noChangeArrowheads="1"/>
          </p:cNvSpPr>
          <p:nvPr/>
        </p:nvSpPr>
        <p:spPr bwMode="auto">
          <a:xfrm>
            <a:off x="862471" y="1346200"/>
            <a:ext cx="1794933" cy="215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spAutoFit/>
          </a:bodyP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en-US" altLang="zh-CN" sz="1099" dirty="0">
                <a:latin typeface="KaiTi" panose="02010609060101010101" pitchFamily="49" charset="-122"/>
                <a:ea typeface="KaiTi" panose="02010609060101010101" pitchFamily="49" charset="-122"/>
              </a:rPr>
              <a:t>1.</a:t>
            </a:r>
            <a:r>
              <a:rPr lang="zh-CN" altLang="en-US" sz="1099" dirty="0">
                <a:latin typeface="KaiTi" panose="02010609060101010101" pitchFamily="49" charset="-122"/>
                <a:ea typeface="KaiTi" panose="02010609060101010101" pitchFamily="49" charset="-122"/>
              </a:rPr>
              <a:t>若</a:t>
            </a:r>
            <a:r>
              <a:rPr lang="en-US" altLang="zh-CN" sz="1099" dirty="0">
                <a:latin typeface="KaiTi" panose="02010609060101010101" pitchFamily="49" charset="-122"/>
                <a:ea typeface="KaiTi" panose="02010609060101010101" pitchFamily="49" charset="-122"/>
              </a:rPr>
              <a:t>k</a:t>
            </a:r>
            <a:r>
              <a:rPr lang="zh-CN" altLang="en-US" sz="1099" dirty="0">
                <a:latin typeface="KaiTi" panose="02010609060101010101" pitchFamily="49" charset="-122"/>
                <a:ea typeface="KaiTi" panose="02010609060101010101" pitchFamily="49" charset="-122"/>
              </a:rPr>
              <a:t>为常数，则有：</a:t>
            </a:r>
          </a:p>
        </p:txBody>
      </p:sp>
      <p:graphicFrame>
        <p:nvGraphicFramePr>
          <p:cNvPr id="380934" name="Object 6">
            <a:extLst>
              <a:ext uri="{FF2B5EF4-FFF2-40B4-BE49-F238E27FC236}">
                <a16:creationId xmlns:a16="http://schemas.microsoft.com/office/drawing/2014/main" id="{594B82F1-9A2A-2E40-8E7D-41A0C7EC268E}"/>
              </a:ext>
            </a:extLst>
          </p:cNvPr>
          <p:cNvGraphicFramePr>
            <a:graphicFrameLocks noChangeAspect="1"/>
          </p:cNvGraphicFramePr>
          <p:nvPr/>
        </p:nvGraphicFramePr>
        <p:xfrm>
          <a:off x="1071880" y="1585524"/>
          <a:ext cx="789023" cy="400121"/>
        </p:xfrm>
        <a:graphic>
          <a:graphicData uri="http://schemas.openxmlformats.org/presentationml/2006/ole">
            <mc:AlternateContent xmlns:mc="http://schemas.openxmlformats.org/markup-compatibility/2006">
              <mc:Choice xmlns:v="urn:schemas-microsoft-com:vml" Requires="v">
                <p:oleObj name="Equation" r:id="rId5" imgW="14338300" imgH="9944100" progId="Equation.3">
                  <p:embed/>
                </p:oleObj>
              </mc:Choice>
              <mc:Fallback>
                <p:oleObj name="Equation" r:id="rId5" imgW="14338300" imgH="9944100" progId="Equation.3">
                  <p:embed/>
                  <p:pic>
                    <p:nvPicPr>
                      <p:cNvPr id="380934" name="Object 6">
                        <a:extLst>
                          <a:ext uri="{FF2B5EF4-FFF2-40B4-BE49-F238E27FC236}">
                            <a16:creationId xmlns:a16="http://schemas.microsoft.com/office/drawing/2014/main" id="{594B82F1-9A2A-2E40-8E7D-41A0C7EC26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1880" y="1585524"/>
                        <a:ext cx="789023" cy="40012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380930"/>
                                        </p:tgtEl>
                                        <p:attrNameLst>
                                          <p:attrName>style.visibility</p:attrName>
                                        </p:attrNameLst>
                                      </p:cBhvr>
                                      <p:to>
                                        <p:strVal val="visible"/>
                                      </p:to>
                                    </p:set>
                                    <p:anim calcmode="lin" valueType="num">
                                      <p:cBhvr>
                                        <p:cTn id="7" dur="1000" fill="hold"/>
                                        <p:tgtEl>
                                          <p:spTgt spid="380930"/>
                                        </p:tgtEl>
                                        <p:attrNameLst>
                                          <p:attrName>ppt_w</p:attrName>
                                        </p:attrNameLst>
                                      </p:cBhvr>
                                      <p:tavLst>
                                        <p:tav tm="0">
                                          <p:val>
                                            <p:fltVal val="0"/>
                                          </p:val>
                                        </p:tav>
                                        <p:tav tm="100000">
                                          <p:val>
                                            <p:strVal val="#ppt_w"/>
                                          </p:val>
                                        </p:tav>
                                      </p:tavLst>
                                    </p:anim>
                                    <p:anim calcmode="lin" valueType="num">
                                      <p:cBhvr>
                                        <p:cTn id="8" dur="1000" fill="hold"/>
                                        <p:tgtEl>
                                          <p:spTgt spid="380930"/>
                                        </p:tgtEl>
                                        <p:attrNameLst>
                                          <p:attrName>ppt_h</p:attrName>
                                        </p:attrNameLst>
                                      </p:cBhvr>
                                      <p:tavLst>
                                        <p:tav tm="0">
                                          <p:val>
                                            <p:fltVal val="0"/>
                                          </p:val>
                                        </p:tav>
                                        <p:tav tm="100000">
                                          <p:val>
                                            <p:strVal val="#ppt_h"/>
                                          </p:val>
                                        </p:tav>
                                      </p:tavLst>
                                    </p:anim>
                                    <p:anim calcmode="lin" valueType="num">
                                      <p:cBhvr>
                                        <p:cTn id="9" dur="1000" fill="hold"/>
                                        <p:tgtEl>
                                          <p:spTgt spid="380930"/>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80930"/>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8" fill="hold" nodeType="clickEffect">
                                  <p:stCondLst>
                                    <p:cond delay="0"/>
                                  </p:stCondLst>
                                  <p:childTnLst>
                                    <p:set>
                                      <p:cBhvr>
                                        <p:cTn id="14" dur="1" fill="hold">
                                          <p:stCondLst>
                                            <p:cond delay="0"/>
                                          </p:stCondLst>
                                        </p:cTn>
                                        <p:tgtEl>
                                          <p:spTgt spid="380931"/>
                                        </p:tgtEl>
                                        <p:attrNameLst>
                                          <p:attrName>style.visibility</p:attrName>
                                        </p:attrNameLst>
                                      </p:cBhvr>
                                      <p:to>
                                        <p:strVal val="visible"/>
                                      </p:to>
                                    </p:set>
                                    <p:anim calcmode="lin" valueType="num">
                                      <p:cBhvr additive="base">
                                        <p:cTn id="15" dur="500" fill="hold"/>
                                        <p:tgtEl>
                                          <p:spTgt spid="380931"/>
                                        </p:tgtEl>
                                        <p:attrNameLst>
                                          <p:attrName>ppt_x</p:attrName>
                                        </p:attrNameLst>
                                      </p:cBhvr>
                                      <p:tavLst>
                                        <p:tav tm="0">
                                          <p:val>
                                            <p:strVal val="0-#ppt_w/2"/>
                                          </p:val>
                                        </p:tav>
                                        <p:tav tm="100000">
                                          <p:val>
                                            <p:strVal val="#ppt_x"/>
                                          </p:val>
                                        </p:tav>
                                      </p:tavLst>
                                    </p:anim>
                                    <p:anim calcmode="lin" valueType="num">
                                      <p:cBhvr additive="base">
                                        <p:cTn id="16" dur="500" fill="hold"/>
                                        <p:tgtEl>
                                          <p:spTgt spid="380931"/>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380933"/>
                                        </p:tgtEl>
                                        <p:attrNameLst>
                                          <p:attrName>style.visibility</p:attrName>
                                        </p:attrNameLst>
                                      </p:cBhvr>
                                      <p:to>
                                        <p:strVal val="visible"/>
                                      </p:to>
                                    </p:set>
                                    <p:anim calcmode="lin" valueType="num">
                                      <p:cBhvr additive="base">
                                        <p:cTn id="21" dur="500" fill="hold"/>
                                        <p:tgtEl>
                                          <p:spTgt spid="380933"/>
                                        </p:tgtEl>
                                        <p:attrNameLst>
                                          <p:attrName>ppt_x</p:attrName>
                                        </p:attrNameLst>
                                      </p:cBhvr>
                                      <p:tavLst>
                                        <p:tav tm="0">
                                          <p:val>
                                            <p:strVal val="0-#ppt_w/2"/>
                                          </p:val>
                                        </p:tav>
                                        <p:tav tm="100000">
                                          <p:val>
                                            <p:strVal val="#ppt_x"/>
                                          </p:val>
                                        </p:tav>
                                      </p:tavLst>
                                    </p:anim>
                                    <p:anim calcmode="lin" valueType="num">
                                      <p:cBhvr additive="base">
                                        <p:cTn id="22" dur="500" fill="hold"/>
                                        <p:tgtEl>
                                          <p:spTgt spid="380933"/>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380935"/>
                                        </p:tgtEl>
                                        <p:attrNameLst>
                                          <p:attrName>style.visibility</p:attrName>
                                        </p:attrNameLst>
                                      </p:cBhvr>
                                      <p:to>
                                        <p:strVal val="visible"/>
                                      </p:to>
                                    </p:set>
                                    <p:anim calcmode="lin" valueType="num">
                                      <p:cBhvr additive="base">
                                        <p:cTn id="27" dur="500" fill="hold"/>
                                        <p:tgtEl>
                                          <p:spTgt spid="380935"/>
                                        </p:tgtEl>
                                        <p:attrNameLst>
                                          <p:attrName>ppt_x</p:attrName>
                                        </p:attrNameLst>
                                      </p:cBhvr>
                                      <p:tavLst>
                                        <p:tav tm="0">
                                          <p:val>
                                            <p:strVal val="0-#ppt_w/2"/>
                                          </p:val>
                                        </p:tav>
                                        <p:tav tm="100000">
                                          <p:val>
                                            <p:strVal val="#ppt_x"/>
                                          </p:val>
                                        </p:tav>
                                      </p:tavLst>
                                    </p:anim>
                                    <p:anim calcmode="lin" valueType="num">
                                      <p:cBhvr additive="base">
                                        <p:cTn id="28" dur="500" fill="hold"/>
                                        <p:tgtEl>
                                          <p:spTgt spid="38093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5"/>
                                            </p:cond>
                                          </p:stCondLst>
                                          <p:endCondLst>
                                            <p:cond evt="onStopAudio" delay="0">
                                              <p:tgtEl>
                                                <p:sldTgt/>
                                              </p:tgtEl>
                                            </p:cond>
                                          </p:endCondLst>
                                        </p:cTn>
                                        <p:tgtEl>
                                          <p:sndTgt r:embed="rId2" name="camera.wav"/>
                                        </p:tgtEl>
                                      </p:cMediaNode>
                                    </p:audio>
                                  </p:sub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8" fill="hold" nodeType="clickEffect">
                                  <p:stCondLst>
                                    <p:cond delay="0"/>
                                  </p:stCondLst>
                                  <p:childTnLst>
                                    <p:set>
                                      <p:cBhvr>
                                        <p:cTn id="32" dur="1" fill="hold">
                                          <p:stCondLst>
                                            <p:cond delay="0"/>
                                          </p:stCondLst>
                                        </p:cTn>
                                        <p:tgtEl>
                                          <p:spTgt spid="380934"/>
                                        </p:tgtEl>
                                        <p:attrNameLst>
                                          <p:attrName>style.visibility</p:attrName>
                                        </p:attrNameLst>
                                      </p:cBhvr>
                                      <p:to>
                                        <p:strVal val="visible"/>
                                      </p:to>
                                    </p:set>
                                    <p:anim calcmode="lin" valueType="num">
                                      <p:cBhvr additive="base">
                                        <p:cTn id="33" dur="500" fill="hold"/>
                                        <p:tgtEl>
                                          <p:spTgt spid="380934"/>
                                        </p:tgtEl>
                                        <p:attrNameLst>
                                          <p:attrName>ppt_x</p:attrName>
                                        </p:attrNameLst>
                                      </p:cBhvr>
                                      <p:tavLst>
                                        <p:tav tm="0">
                                          <p:val>
                                            <p:strVal val="0-#ppt_w/2"/>
                                          </p:val>
                                        </p:tav>
                                        <p:tav tm="100000">
                                          <p:val>
                                            <p:strVal val="#ppt_x"/>
                                          </p:val>
                                        </p:tav>
                                      </p:tavLst>
                                    </p:anim>
                                    <p:anim calcmode="lin" valueType="num">
                                      <p:cBhvr additive="base">
                                        <p:cTn id="34" dur="500" fill="hold"/>
                                        <p:tgtEl>
                                          <p:spTgt spid="3809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930" grpId="0" autoUpdateAnimBg="0"/>
      <p:bldP spid="380933" grpId="0" autoUpdateAnimBg="0"/>
      <p:bldP spid="380935"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548977" y="448204"/>
            <a:ext cx="2132540" cy="320601"/>
          </a:xfrm>
          <a:prstGeom prst="rect">
            <a:avLst/>
          </a:prstGeom>
        </p:spPr>
        <p:txBody>
          <a:bodyPr vert="horz" wrap="square" lIns="0" tIns="0" rIns="0" bIns="0" rtlCol="0">
            <a:spAutoFit/>
          </a:bodyPr>
          <a:lstStyle/>
          <a:p>
            <a:pPr marL="24130" marR="0">
              <a:lnSpc>
                <a:spcPts val="955"/>
              </a:lnSpc>
              <a:spcBef>
                <a:spcPts val="0"/>
              </a:spcBef>
              <a:spcAft>
                <a:spcPts val="0"/>
              </a:spcAft>
            </a:pPr>
            <a:r>
              <a:rPr lang="en-US" altLang="zh-CN" sz="950" spc="10" dirty="0">
                <a:solidFill>
                  <a:srgbClr val="FF0000"/>
                </a:solidFill>
                <a:latin typeface="FTMMJM+KaiTi_GB2312"/>
                <a:cs typeface="FTMMJM+KaiTi_GB2312"/>
              </a:rPr>
              <a:t>2</a:t>
            </a:r>
            <a:r>
              <a:rPr lang="zh-CN" altLang="en-US" sz="950" spc="10" dirty="0">
                <a:solidFill>
                  <a:srgbClr val="FF0000"/>
                </a:solidFill>
                <a:latin typeface="FTMMJM+KaiTi_GB2312"/>
                <a:cs typeface="FTMMJM+KaiTi_GB2312"/>
              </a:rPr>
              <a:t>、</a:t>
            </a:r>
            <a:r>
              <a:rPr sz="950" spc="10" dirty="0" err="1">
                <a:solidFill>
                  <a:srgbClr val="FF0000"/>
                </a:solidFill>
                <a:latin typeface="FTMMJM+KaiTi_GB2312"/>
                <a:cs typeface="FTMMJM+KaiTi_GB2312"/>
              </a:rPr>
              <a:t>方差</a:t>
            </a:r>
            <a:r>
              <a:rPr sz="950" dirty="0">
                <a:solidFill>
                  <a:srgbClr val="000000"/>
                </a:solidFill>
                <a:latin typeface="FTMMJM+KaiTi_GB2312"/>
                <a:cs typeface="FTMMJM+KaiTi_GB2312"/>
              </a:rPr>
              <a:t>(variance)：离散程度的度量</a:t>
            </a:r>
          </a:p>
          <a:p>
            <a:pPr marL="0" marR="0">
              <a:lnSpc>
                <a:spcPts val="955"/>
              </a:lnSpc>
              <a:spcBef>
                <a:spcPts val="540"/>
              </a:spcBef>
              <a:spcAft>
                <a:spcPts val="0"/>
              </a:spcAft>
            </a:pPr>
            <a:r>
              <a:rPr sz="950" spc="10" dirty="0">
                <a:solidFill>
                  <a:srgbClr val="000000"/>
                </a:solidFill>
                <a:latin typeface="FTMMJM+KaiTi_GB2312"/>
                <a:cs typeface="FTMMJM+KaiTi_GB2312"/>
              </a:rPr>
              <a:t>方差定义为：</a:t>
            </a:r>
          </a:p>
        </p:txBody>
      </p:sp>
      <p:sp>
        <p:nvSpPr>
          <p:cNvPr id="4" name="object 4"/>
          <p:cNvSpPr txBox="1"/>
          <p:nvPr/>
        </p:nvSpPr>
        <p:spPr>
          <a:xfrm>
            <a:off x="1411578" y="707146"/>
            <a:ext cx="911804" cy="380430"/>
          </a:xfrm>
          <a:prstGeom prst="rect">
            <a:avLst/>
          </a:prstGeom>
        </p:spPr>
        <p:txBody>
          <a:bodyPr vert="horz" wrap="square" lIns="0" tIns="0" rIns="0" bIns="0" rtlCol="0">
            <a:spAutoFit/>
          </a:bodyPr>
          <a:lstStyle/>
          <a:p>
            <a:pPr marL="0" marR="0">
              <a:lnSpc>
                <a:spcPts val="1345"/>
              </a:lnSpc>
              <a:spcBef>
                <a:spcPts val="0"/>
              </a:spcBef>
              <a:spcAft>
                <a:spcPts val="0"/>
              </a:spcAft>
            </a:pPr>
            <a:r>
              <a:rPr sz="1100" dirty="0">
                <a:solidFill>
                  <a:srgbClr val="000000"/>
                </a:solidFill>
                <a:latin typeface="BTCIPT+SymbolMT"/>
                <a:cs typeface="BTCIPT+SymbolMT"/>
              </a:rPr>
              <a:t>σ</a:t>
            </a:r>
            <a:r>
              <a:rPr sz="1100" spc="-52" dirty="0">
                <a:solidFill>
                  <a:srgbClr val="000000"/>
                </a:solidFill>
                <a:latin typeface="BTCIPT+SymbolMT"/>
                <a:cs typeface="BTCIPT+SymbolMT"/>
              </a:rPr>
              <a:t> </a:t>
            </a:r>
            <a:r>
              <a:rPr sz="1000" baseline="45000" dirty="0">
                <a:solidFill>
                  <a:srgbClr val="000000"/>
                </a:solidFill>
                <a:latin typeface="PJGUIU+TimesNewRomanPSMT"/>
                <a:cs typeface="PJGUIU+TimesNewRomanPSMT"/>
              </a:rPr>
              <a:t>2</a:t>
            </a:r>
            <a:r>
              <a:rPr sz="1000" spc="198" baseline="45000" dirty="0">
                <a:solidFill>
                  <a:srgbClr val="000000"/>
                </a:solidFill>
                <a:latin typeface="PJGUIU+TimesNewRomanPSMT"/>
                <a:cs typeface="PJGUIU+TimesNewRomanPSMT"/>
              </a:rPr>
              <a:t> </a:t>
            </a:r>
            <a:r>
              <a:rPr sz="1100" dirty="0">
                <a:solidFill>
                  <a:srgbClr val="000000"/>
                </a:solidFill>
                <a:latin typeface="BTCIPT+SymbolMT"/>
                <a:cs typeface="BTCIPT+SymbolMT"/>
              </a:rPr>
              <a:t>= </a:t>
            </a:r>
            <a:r>
              <a:rPr sz="1100" spc="21" dirty="0">
                <a:solidFill>
                  <a:srgbClr val="000000"/>
                </a:solidFill>
                <a:latin typeface="PJGUIU+TimesNewRomanPSMT"/>
                <a:cs typeface="PJGUIU+TimesNewRomanPSMT"/>
              </a:rPr>
              <a:t>var(</a:t>
            </a:r>
            <a:r>
              <a:rPr sz="1100" i="1" dirty="0">
                <a:solidFill>
                  <a:srgbClr val="000000"/>
                </a:solidFill>
                <a:latin typeface="QHNACC+TimesNewRomanPS-ItalicMT"/>
                <a:cs typeface="QHNACC+TimesNewRomanPS-ItalicMT"/>
              </a:rPr>
              <a:t>X</a:t>
            </a:r>
            <a:r>
              <a:rPr sz="1100" i="1" spc="-88" dirty="0">
                <a:solidFill>
                  <a:srgbClr val="000000"/>
                </a:solidFill>
                <a:latin typeface="QHNACC+TimesNewRomanPS-ItalicMT"/>
                <a:cs typeface="QHNACC+TimesNewRomanPS-ItalicMT"/>
              </a:rPr>
              <a:t> </a:t>
            </a:r>
            <a:r>
              <a:rPr sz="1100" dirty="0">
                <a:solidFill>
                  <a:srgbClr val="000000"/>
                </a:solidFill>
                <a:latin typeface="PJGUIU+TimesNewRomanPSMT"/>
                <a:cs typeface="PJGUIU+TimesNewRomanPSMT"/>
              </a:rPr>
              <a:t>)</a:t>
            </a:r>
          </a:p>
        </p:txBody>
      </p:sp>
      <p:sp>
        <p:nvSpPr>
          <p:cNvPr id="5" name="object 5"/>
          <p:cNvSpPr txBox="1"/>
          <p:nvPr/>
        </p:nvSpPr>
        <p:spPr>
          <a:xfrm>
            <a:off x="1517065" y="809688"/>
            <a:ext cx="159938" cy="213930"/>
          </a:xfrm>
          <a:prstGeom prst="rect">
            <a:avLst/>
          </a:prstGeom>
        </p:spPr>
        <p:txBody>
          <a:bodyPr vert="horz" wrap="square" lIns="0" tIns="0" rIns="0" bIns="0" rtlCol="0">
            <a:spAutoFit/>
          </a:bodyPr>
          <a:lstStyle/>
          <a:p>
            <a:pPr marL="0" marR="0">
              <a:lnSpc>
                <a:spcPts val="710"/>
              </a:lnSpc>
              <a:spcBef>
                <a:spcPts val="0"/>
              </a:spcBef>
              <a:spcAft>
                <a:spcPts val="0"/>
              </a:spcAft>
            </a:pPr>
            <a:r>
              <a:rPr sz="650" i="1" dirty="0">
                <a:solidFill>
                  <a:srgbClr val="000000"/>
                </a:solidFill>
                <a:latin typeface="QHNACC+TimesNewRomanPS-ItalicMT"/>
                <a:cs typeface="QHNACC+TimesNewRomanPS-ItalicMT"/>
              </a:rPr>
              <a:t>x</a:t>
            </a:r>
          </a:p>
        </p:txBody>
      </p:sp>
      <mc:AlternateContent xmlns:mc="http://schemas.openxmlformats.org/markup-compatibility/2006" xmlns:a14="http://schemas.microsoft.com/office/drawing/2010/main">
        <mc:Choice Requires="a14">
          <p:sp>
            <p:nvSpPr>
              <p:cNvPr id="6" name="object 6"/>
              <p:cNvSpPr txBox="1"/>
              <p:nvPr/>
            </p:nvSpPr>
            <p:spPr>
              <a:xfrm>
                <a:off x="1597353" y="937349"/>
                <a:ext cx="1118035" cy="333425"/>
              </a:xfrm>
              <a:prstGeom prst="rect">
                <a:avLst/>
              </a:prstGeom>
            </p:spPr>
            <p:txBody>
              <a:bodyPr vert="horz" wrap="square" lIns="0" tIns="0" rIns="0" bIns="0" rtlCol="0">
                <a:spAutoFit/>
              </a:bodyPr>
              <a:lstStyle/>
              <a:p>
                <a:pPr>
                  <a:lnSpc>
                    <a:spcPts val="1345"/>
                  </a:lnSpc>
                </a:pPr>
                <a:r>
                  <a:rPr lang="en-US" sz="1100" dirty="0">
                    <a:solidFill>
                      <a:srgbClr val="000000"/>
                    </a:solidFill>
                    <a:latin typeface="BTCIPT+SymbolMT"/>
                    <a:cs typeface="BTCIPT+SymbolMT"/>
                  </a:rPr>
                  <a:t>=</a:t>
                </a:r>
                <a:r>
                  <a:rPr lang="en-US" sz="1100" spc="15" dirty="0">
                    <a:solidFill>
                      <a:srgbClr val="000000"/>
                    </a:solidFill>
                    <a:latin typeface="BTCIPT+SymbolMT"/>
                    <a:cs typeface="BTCIPT+SymbolMT"/>
                  </a:rPr>
                  <a:t> </a:t>
                </a:r>
                <a:r>
                  <a:rPr lang="en-US" sz="1100" i="1" spc="67" dirty="0">
                    <a:solidFill>
                      <a:srgbClr val="000000"/>
                    </a:solidFill>
                    <a:latin typeface="QHNACC+TimesNewRomanPS-ItalicMT"/>
                    <a:cs typeface="QHNACC+TimesNewRomanPS-ItalicMT"/>
                  </a:rPr>
                  <a:t>E</a:t>
                </a:r>
                <a:r>
                  <a:rPr lang="en-US" sz="1100" spc="114" dirty="0">
                    <a:solidFill>
                      <a:srgbClr val="000000"/>
                    </a:solidFill>
                    <a:latin typeface="PJGUIU+TimesNewRomanPSMT"/>
                    <a:cs typeface="PJGUIU+TimesNewRomanPSMT"/>
                  </a:rPr>
                  <a:t>(</a:t>
                </a:r>
                <a:r>
                  <a:rPr lang="en-US" sz="1100" i="1" dirty="0">
                    <a:solidFill>
                      <a:srgbClr val="000000"/>
                    </a:solidFill>
                    <a:latin typeface="QHNACC+TimesNewRomanPS-ItalicMT"/>
                    <a:cs typeface="QHNACC+TimesNewRomanPS-ItalicMT"/>
                  </a:rPr>
                  <a:t>X</a:t>
                </a:r>
                <a:r>
                  <a:rPr lang="en-US" sz="1100" i="1" spc="86" dirty="0">
                    <a:solidFill>
                      <a:srgbClr val="000000"/>
                    </a:solidFill>
                    <a:latin typeface="QHNACC+TimesNewRomanPS-ItalicMT"/>
                    <a:cs typeface="QHNACC+TimesNewRomanPS-ItalicMT"/>
                  </a:rPr>
                  <a:t> </a:t>
                </a:r>
                <a:r>
                  <a:rPr lang="en-US" sz="1100" dirty="0">
                    <a:solidFill>
                      <a:srgbClr val="000000"/>
                    </a:solidFill>
                    <a:latin typeface="BTCIPT+SymbolMT"/>
                    <a:cs typeface="BTCIPT+SymbolMT"/>
                  </a:rPr>
                  <a:t>−</a:t>
                </a:r>
                <a:r>
                  <a:rPr lang="en-US" sz="1100" spc="-54" dirty="0">
                    <a:solidFill>
                      <a:srgbClr val="000000"/>
                    </a:solidFill>
                    <a:latin typeface="BTCIPT+SymbolMT"/>
                    <a:cs typeface="BTCIPT+SymbolMT"/>
                  </a:rPr>
                  <a:t> </a:t>
                </a:r>
                <a:r>
                  <a:rPr lang="en-US" sz="1100" i="1" spc="69" dirty="0">
                    <a:solidFill>
                      <a:srgbClr val="000000"/>
                    </a:solidFill>
                    <a:latin typeface="QHNACC+TimesNewRomanPS-ItalicMT"/>
                    <a:cs typeface="QHNACC+TimesNewRomanPS-ItalicMT"/>
                  </a:rPr>
                  <a:t>E</a:t>
                </a:r>
                <a:r>
                  <a:rPr lang="en-US" sz="1100" spc="115" dirty="0">
                    <a:solidFill>
                      <a:srgbClr val="000000"/>
                    </a:solidFill>
                    <a:latin typeface="PJGUIU+TimesNewRomanPSMT"/>
                    <a:cs typeface="PJGUIU+TimesNewRomanPSMT"/>
                  </a:rPr>
                  <a:t>(</a:t>
                </a:r>
                <a:r>
                  <a:rPr lang="en-US" sz="1100" i="1" dirty="0">
                    <a:solidFill>
                      <a:srgbClr val="000000"/>
                    </a:solidFill>
                    <a:latin typeface="QHNACC+TimesNewRomanPS-ItalicMT"/>
                    <a:cs typeface="QHNACC+TimesNewRomanPS-ItalicMT"/>
                  </a:rPr>
                  <a:t>X</a:t>
                </a:r>
                <a:r>
                  <a:rPr lang="en-US" sz="1100" i="1" spc="-88" dirty="0">
                    <a:solidFill>
                      <a:srgbClr val="000000"/>
                    </a:solidFill>
                    <a:latin typeface="QHNACC+TimesNewRomanPS-ItalicMT"/>
                    <a:cs typeface="QHNACC+TimesNewRomanPS-ItalicMT"/>
                  </a:rPr>
                  <a:t> </a:t>
                </a:r>
                <a:r>
                  <a:rPr lang="en-US" sz="1100" spc="24" dirty="0">
                    <a:solidFill>
                      <a:srgbClr val="000000"/>
                    </a:solidFill>
                    <a:latin typeface="PJGUIU+TimesNewRomanPSMT"/>
                    <a:cs typeface="PJGUIU+TimesNewRomanPSMT"/>
                  </a:rPr>
                  <a:t>))</a:t>
                </a:r>
                <a:r>
                  <a:rPr lang="en-US" sz="1000" baseline="45000" dirty="0">
                    <a:solidFill>
                      <a:srgbClr val="000000"/>
                    </a:solidFill>
                    <a:latin typeface="PJGUIU+TimesNewRomanPSMT"/>
                    <a:cs typeface="PJGUIU+TimesNewRomanPSMT"/>
                  </a:rPr>
                  <a:t>2</a:t>
                </a:r>
                <a:r>
                  <a:rPr lang="en-US" altLang="zh-CN" sz="1000" baseline="45000" dirty="0">
                    <a:solidFill>
                      <a:srgbClr val="000000"/>
                    </a:solidFill>
                    <a:latin typeface="PJGUIU+TimesNewRomanPSMT"/>
                    <a:cs typeface="PJGUIU+TimesNewRomanPSMT"/>
                  </a:rPr>
                  <a:t> </a:t>
                </a:r>
                <a:r>
                  <a:rPr lang="en-US" altLang="zh-CN" sz="1000" dirty="0">
                    <a:solidFill>
                      <a:srgbClr val="000000"/>
                    </a:solidFill>
                    <a:latin typeface="PJGUIU+TimesNewRomanPSMT"/>
                    <a:cs typeface="PJGUIU+TimesNewRomanPSMT"/>
                  </a:rPr>
                  <a:t>=</a:t>
                </a:r>
                <a14:m>
                  <m:oMath xmlns:m="http://schemas.openxmlformats.org/officeDocument/2006/math">
                    <m:r>
                      <a:rPr lang="en-US" altLang="zh-CN" sz="1000" b="0" i="1" smtClean="0">
                        <a:solidFill>
                          <a:srgbClr val="000000"/>
                        </a:solidFill>
                        <a:latin typeface="Cambria Math" panose="02040503050406030204" pitchFamily="18" charset="0"/>
                        <a:cs typeface="PJGUIU+TimesNewRomanPSMT"/>
                      </a:rPr>
                      <m:t>𝐸</m:t>
                    </m:r>
                    <m:d>
                      <m:dPr>
                        <m:ctrlPr>
                          <a:rPr lang="en-US" altLang="zh-CN" sz="1000" b="0" i="1" smtClean="0">
                            <a:solidFill>
                              <a:srgbClr val="000000"/>
                            </a:solidFill>
                            <a:latin typeface="Cambria Math" panose="02040503050406030204" pitchFamily="18" charset="0"/>
                            <a:cs typeface="PJGUIU+TimesNewRomanPSMT"/>
                          </a:rPr>
                        </m:ctrlPr>
                      </m:dPr>
                      <m:e>
                        <m:sSup>
                          <m:sSupPr>
                            <m:ctrlPr>
                              <a:rPr lang="en-US" altLang="zh-CN" sz="1000" i="1">
                                <a:solidFill>
                                  <a:srgbClr val="000000"/>
                                </a:solidFill>
                                <a:latin typeface="Cambria Math" panose="02040503050406030204" pitchFamily="18" charset="0"/>
                                <a:cs typeface="PJGUIU+TimesNewRomanPSMT"/>
                              </a:rPr>
                            </m:ctrlPr>
                          </m:sSupPr>
                          <m:e>
                            <m:r>
                              <a:rPr lang="en-US" altLang="zh-CN" sz="1000" b="0" i="1" smtClean="0">
                                <a:solidFill>
                                  <a:srgbClr val="000000"/>
                                </a:solidFill>
                                <a:latin typeface="Cambria Math" panose="02040503050406030204" pitchFamily="18" charset="0"/>
                                <a:cs typeface="PJGUIU+TimesNewRomanPSMT"/>
                              </a:rPr>
                              <m:t>𝑋</m:t>
                            </m:r>
                          </m:e>
                          <m:sup>
                            <m:r>
                              <a:rPr lang="en-US" altLang="zh-CN" sz="1000" b="0" i="1" smtClean="0">
                                <a:solidFill>
                                  <a:srgbClr val="000000"/>
                                </a:solidFill>
                                <a:latin typeface="Cambria Math" panose="02040503050406030204" pitchFamily="18" charset="0"/>
                                <a:cs typeface="PJGUIU+TimesNewRomanPSMT"/>
                              </a:rPr>
                              <m:t>2</m:t>
                            </m:r>
                          </m:sup>
                        </m:sSup>
                      </m:e>
                    </m:d>
                    <m:r>
                      <a:rPr lang="en-US" altLang="zh-CN" sz="1000" b="0" i="1" smtClean="0">
                        <a:solidFill>
                          <a:srgbClr val="000000"/>
                        </a:solidFill>
                        <a:latin typeface="Cambria Math" panose="02040503050406030204" pitchFamily="18" charset="0"/>
                        <a:cs typeface="PJGUIU+TimesNewRomanPSMT"/>
                      </a:rPr>
                      <m:t>−</m:t>
                    </m:r>
                    <m:sSup>
                      <m:sSupPr>
                        <m:ctrlPr>
                          <a:rPr lang="en-US" altLang="zh-CN" sz="1000" b="0" i="1" smtClean="0">
                            <a:solidFill>
                              <a:srgbClr val="000000"/>
                            </a:solidFill>
                            <a:latin typeface="Cambria Math" panose="02040503050406030204" pitchFamily="18" charset="0"/>
                            <a:cs typeface="PJGUIU+TimesNewRomanPSMT"/>
                          </a:rPr>
                        </m:ctrlPr>
                      </m:sSupPr>
                      <m:e>
                        <m:d>
                          <m:dPr>
                            <m:ctrlPr>
                              <a:rPr lang="en-US" altLang="zh-CN" sz="1000" b="0" i="1" smtClean="0">
                                <a:solidFill>
                                  <a:srgbClr val="000000"/>
                                </a:solidFill>
                                <a:latin typeface="Cambria Math" panose="02040503050406030204" pitchFamily="18" charset="0"/>
                                <a:cs typeface="PJGUIU+TimesNewRomanPSMT"/>
                              </a:rPr>
                            </m:ctrlPr>
                          </m:dPr>
                          <m:e>
                            <m:r>
                              <a:rPr lang="en-US" altLang="zh-CN" sz="1000" i="1">
                                <a:solidFill>
                                  <a:srgbClr val="000000"/>
                                </a:solidFill>
                                <a:latin typeface="Cambria Math" panose="02040503050406030204" pitchFamily="18" charset="0"/>
                                <a:cs typeface="PJGUIU+TimesNewRomanPSMT"/>
                              </a:rPr>
                              <m:t>𝐸</m:t>
                            </m:r>
                            <m:r>
                              <a:rPr lang="en-US" altLang="zh-CN" sz="1000" b="0" i="1" smtClean="0">
                                <a:solidFill>
                                  <a:srgbClr val="000000"/>
                                </a:solidFill>
                                <a:latin typeface="Cambria Math" panose="02040503050406030204" pitchFamily="18" charset="0"/>
                                <a:cs typeface="PJGUIU+TimesNewRomanPSMT"/>
                              </a:rPr>
                              <m:t>(</m:t>
                            </m:r>
                            <m:r>
                              <a:rPr lang="en-US" altLang="zh-CN" sz="1000" i="1">
                                <a:solidFill>
                                  <a:srgbClr val="000000"/>
                                </a:solidFill>
                                <a:latin typeface="Cambria Math" panose="02040503050406030204" pitchFamily="18" charset="0"/>
                                <a:cs typeface="PJGUIU+TimesNewRomanPSMT"/>
                              </a:rPr>
                              <m:t>𝑋</m:t>
                            </m:r>
                            <m:r>
                              <a:rPr lang="en-US" altLang="zh-CN" sz="1000" b="0" i="1" smtClean="0">
                                <a:solidFill>
                                  <a:srgbClr val="000000"/>
                                </a:solidFill>
                                <a:latin typeface="Cambria Math" panose="02040503050406030204" pitchFamily="18" charset="0"/>
                                <a:cs typeface="PJGUIU+TimesNewRomanPSMT"/>
                              </a:rPr>
                              <m:t>)</m:t>
                            </m:r>
                          </m:e>
                        </m:d>
                      </m:e>
                      <m:sup>
                        <m:r>
                          <a:rPr lang="en-US" altLang="zh-CN" sz="1000" b="0" i="1" smtClean="0">
                            <a:solidFill>
                              <a:srgbClr val="000000"/>
                            </a:solidFill>
                            <a:latin typeface="Cambria Math" panose="02040503050406030204" pitchFamily="18" charset="0"/>
                            <a:cs typeface="PJGUIU+TimesNewRomanPSMT"/>
                          </a:rPr>
                          <m:t>2</m:t>
                        </m:r>
                      </m:sup>
                    </m:sSup>
                  </m:oMath>
                </a14:m>
                <a:endParaRPr sz="1000" baseline="45000" dirty="0">
                  <a:solidFill>
                    <a:srgbClr val="000000"/>
                  </a:solidFill>
                  <a:latin typeface="PJGUIU+TimesNewRomanPSMT"/>
                  <a:cs typeface="PJGUIU+TimesNewRomanPSMT"/>
                </a:endParaRPr>
              </a:p>
            </p:txBody>
          </p:sp>
        </mc:Choice>
        <mc:Fallback xmlns="">
          <p:sp>
            <p:nvSpPr>
              <p:cNvPr id="6" name="object 6"/>
              <p:cNvSpPr txBox="1">
                <a:spLocks noRot="1" noChangeAspect="1" noMove="1" noResize="1" noEditPoints="1" noAdjustHandles="1" noChangeArrowheads="1" noChangeShapeType="1" noTextEdit="1"/>
              </p:cNvSpPr>
              <p:nvPr/>
            </p:nvSpPr>
            <p:spPr>
              <a:xfrm>
                <a:off x="1597353" y="937349"/>
                <a:ext cx="1118035" cy="333425"/>
              </a:xfrm>
              <a:prstGeom prst="rect">
                <a:avLst/>
              </a:prstGeom>
              <a:blipFill>
                <a:blip r:embed="rId2"/>
                <a:stretch>
                  <a:fillRect l="-6742" t="-14815" b="-22222"/>
                </a:stretch>
              </a:blipFill>
            </p:spPr>
            <p:txBody>
              <a:bodyPr/>
              <a:lstStyle/>
              <a:p>
                <a:r>
                  <a:rPr lang="zh-CN" altLang="en-US">
                    <a:noFill/>
                  </a:rPr>
                  <a:t> </a:t>
                </a:r>
              </a:p>
            </p:txBody>
          </p:sp>
        </mc:Fallback>
      </mc:AlternateContent>
      <p:sp>
        <p:nvSpPr>
          <p:cNvPr id="7" name="object 7"/>
          <p:cNvSpPr txBox="1"/>
          <p:nvPr/>
        </p:nvSpPr>
        <p:spPr>
          <a:xfrm>
            <a:off x="548977" y="1245894"/>
            <a:ext cx="3183105" cy="315346"/>
          </a:xfrm>
          <a:prstGeom prst="rect">
            <a:avLst/>
          </a:prstGeom>
        </p:spPr>
        <p:txBody>
          <a:bodyPr vert="horz" wrap="square" lIns="0" tIns="0" rIns="0" bIns="0" rtlCol="0">
            <a:spAutoFit/>
          </a:bodyPr>
          <a:lstStyle/>
          <a:p>
            <a:pPr marL="0" marR="0">
              <a:lnSpc>
                <a:spcPts val="1060"/>
              </a:lnSpc>
              <a:spcBef>
                <a:spcPts val="0"/>
              </a:spcBef>
              <a:spcAft>
                <a:spcPts val="0"/>
              </a:spcAft>
            </a:pPr>
            <a:r>
              <a:rPr sz="950" spc="10" dirty="0">
                <a:solidFill>
                  <a:srgbClr val="000000"/>
                </a:solidFill>
                <a:latin typeface="FTMMJM+KaiTi_GB2312"/>
                <a:cs typeface="FTMMJM+KaiTi_GB2312"/>
              </a:rPr>
              <a:t>表明了随机变量</a:t>
            </a:r>
            <a:r>
              <a:rPr sz="950" dirty="0">
                <a:solidFill>
                  <a:srgbClr val="000000"/>
                </a:solidFill>
                <a:latin typeface="IFFBPT+TimesNewRomanPS-BoldMT"/>
                <a:cs typeface="IFFBPT+TimesNewRomanPS-BoldMT"/>
              </a:rPr>
              <a:t>X</a:t>
            </a:r>
            <a:r>
              <a:rPr sz="950" spc="10" dirty="0">
                <a:solidFill>
                  <a:srgbClr val="000000"/>
                </a:solidFill>
                <a:latin typeface="FTMMJM+KaiTi_GB2312"/>
                <a:cs typeface="FTMMJM+KaiTi_GB2312"/>
              </a:rPr>
              <a:t>的各取值与其期望值的偏离程度。</a:t>
            </a:r>
          </a:p>
        </p:txBody>
      </p:sp>
      <p:sp>
        <p:nvSpPr>
          <p:cNvPr id="8" name="object 8"/>
          <p:cNvSpPr txBox="1"/>
          <p:nvPr/>
        </p:nvSpPr>
        <p:spPr>
          <a:xfrm>
            <a:off x="548977" y="1460981"/>
            <a:ext cx="729479" cy="302312"/>
          </a:xfrm>
          <a:prstGeom prst="rect">
            <a:avLst/>
          </a:prstGeom>
        </p:spPr>
        <p:txBody>
          <a:bodyPr vert="horz" wrap="square" lIns="0" tIns="0" rIns="0" bIns="0" rtlCol="0">
            <a:spAutoFit/>
          </a:bodyPr>
          <a:lstStyle/>
          <a:p>
            <a:pPr marL="0" marR="0">
              <a:lnSpc>
                <a:spcPts val="955"/>
              </a:lnSpc>
              <a:spcBef>
                <a:spcPts val="0"/>
              </a:spcBef>
              <a:spcAft>
                <a:spcPts val="0"/>
              </a:spcAft>
            </a:pPr>
            <a:r>
              <a:rPr sz="950" dirty="0">
                <a:solidFill>
                  <a:srgbClr val="000000"/>
                </a:solidFill>
                <a:latin typeface="FTMMJM+KaiTi_GB2312"/>
                <a:cs typeface="FTMMJM+KaiTi_GB2312"/>
              </a:rPr>
              <a:t>如图2-2。</a:t>
            </a:r>
          </a:p>
        </p:txBody>
      </p:sp>
      <p:sp>
        <p:nvSpPr>
          <p:cNvPr id="9" name="object 9"/>
          <p:cNvSpPr txBox="1"/>
          <p:nvPr/>
        </p:nvSpPr>
        <p:spPr>
          <a:xfrm>
            <a:off x="573392" y="1627019"/>
            <a:ext cx="3012659" cy="302312"/>
          </a:xfrm>
          <a:prstGeom prst="rect">
            <a:avLst/>
          </a:prstGeom>
        </p:spPr>
        <p:txBody>
          <a:bodyPr vert="horz" wrap="square" lIns="0" tIns="0" rIns="0" bIns="0" rtlCol="0">
            <a:spAutoFit/>
          </a:bodyPr>
          <a:lstStyle/>
          <a:p>
            <a:pPr marL="0" marR="0">
              <a:lnSpc>
                <a:spcPts val="955"/>
              </a:lnSpc>
              <a:spcBef>
                <a:spcPts val="0"/>
              </a:spcBef>
              <a:spcAft>
                <a:spcPts val="0"/>
              </a:spcAft>
            </a:pPr>
            <a:r>
              <a:rPr sz="950" dirty="0">
                <a:solidFill>
                  <a:srgbClr val="000000"/>
                </a:solidFill>
                <a:latin typeface="FTMMJM+KaiTi_GB2312"/>
                <a:cs typeface="FTMMJM+KaiTi_GB2312"/>
              </a:rPr>
              <a:t>若X为离散型随机变量，通常用下列公式计算方差</a:t>
            </a:r>
          </a:p>
        </p:txBody>
      </p:sp>
      <p:sp>
        <p:nvSpPr>
          <p:cNvPr id="10" name="object 10"/>
          <p:cNvSpPr txBox="1"/>
          <p:nvPr/>
        </p:nvSpPr>
        <p:spPr>
          <a:xfrm>
            <a:off x="1596832" y="1824340"/>
            <a:ext cx="419482" cy="515568"/>
          </a:xfrm>
          <a:prstGeom prst="rect">
            <a:avLst/>
          </a:prstGeom>
        </p:spPr>
        <p:txBody>
          <a:bodyPr vert="horz" wrap="square" lIns="0" tIns="0" rIns="0" bIns="0" rtlCol="0">
            <a:spAutoFit/>
          </a:bodyPr>
          <a:lstStyle/>
          <a:p>
            <a:pPr marL="0" marR="0">
              <a:lnSpc>
                <a:spcPts val="1810"/>
              </a:lnSpc>
              <a:spcBef>
                <a:spcPts val="0"/>
              </a:spcBef>
              <a:spcAft>
                <a:spcPts val="0"/>
              </a:spcAft>
            </a:pPr>
            <a:r>
              <a:rPr sz="1500" dirty="0">
                <a:solidFill>
                  <a:srgbClr val="000000"/>
                </a:solidFill>
                <a:latin typeface="BTCIPT+SymbolMT"/>
                <a:cs typeface="BTCIPT+SymbolMT"/>
              </a:rPr>
              <a:t>∑</a:t>
            </a:r>
          </a:p>
        </p:txBody>
      </p:sp>
      <p:sp>
        <p:nvSpPr>
          <p:cNvPr id="11" name="object 11"/>
          <p:cNvSpPr txBox="1"/>
          <p:nvPr/>
        </p:nvSpPr>
        <p:spPr>
          <a:xfrm>
            <a:off x="1120333" y="1858107"/>
            <a:ext cx="1358805" cy="343711"/>
          </a:xfrm>
          <a:prstGeom prst="rect">
            <a:avLst/>
          </a:prstGeom>
        </p:spPr>
        <p:txBody>
          <a:bodyPr vert="horz" wrap="square" lIns="0" tIns="0" rIns="0" bIns="0" rtlCol="0">
            <a:spAutoFit/>
          </a:bodyPr>
          <a:lstStyle/>
          <a:p>
            <a:pPr marL="0" marR="0">
              <a:lnSpc>
                <a:spcPts val="1205"/>
              </a:lnSpc>
              <a:spcBef>
                <a:spcPts val="0"/>
              </a:spcBef>
              <a:spcAft>
                <a:spcPts val="0"/>
              </a:spcAft>
            </a:pPr>
            <a:r>
              <a:rPr sz="1000" spc="14" dirty="0">
                <a:solidFill>
                  <a:srgbClr val="000000"/>
                </a:solidFill>
                <a:latin typeface="PJGUIU+TimesNewRomanPSMT"/>
                <a:cs typeface="PJGUIU+TimesNewRomanPSMT"/>
              </a:rPr>
              <a:t>var(</a:t>
            </a:r>
            <a:r>
              <a:rPr sz="1000" i="1" dirty="0">
                <a:solidFill>
                  <a:srgbClr val="000000"/>
                </a:solidFill>
                <a:latin typeface="QHNACC+TimesNewRomanPS-ItalicMT"/>
                <a:cs typeface="QHNACC+TimesNewRomanPS-ItalicMT"/>
              </a:rPr>
              <a:t>X</a:t>
            </a:r>
            <a:r>
              <a:rPr sz="1000" i="1" spc="-92" dirty="0">
                <a:solidFill>
                  <a:srgbClr val="000000"/>
                </a:solidFill>
                <a:latin typeface="QHNACC+TimesNewRomanPS-ItalicMT"/>
                <a:cs typeface="QHNACC+TimesNewRomanPS-ItalicMT"/>
              </a:rPr>
              <a:t> </a:t>
            </a:r>
            <a:r>
              <a:rPr sz="1000" dirty="0">
                <a:solidFill>
                  <a:srgbClr val="000000"/>
                </a:solidFill>
                <a:latin typeface="PJGUIU+TimesNewRomanPSMT"/>
                <a:cs typeface="PJGUIU+TimesNewRomanPSMT"/>
              </a:rPr>
              <a:t>)</a:t>
            </a:r>
            <a:r>
              <a:rPr sz="1000" spc="-29" dirty="0">
                <a:solidFill>
                  <a:srgbClr val="000000"/>
                </a:solidFill>
                <a:latin typeface="PJGUIU+TimesNewRomanPSMT"/>
                <a:cs typeface="PJGUIU+TimesNewRomanPSMT"/>
              </a:rPr>
              <a:t> </a:t>
            </a:r>
            <a:r>
              <a:rPr sz="1000" dirty="0">
                <a:solidFill>
                  <a:srgbClr val="000000"/>
                </a:solidFill>
                <a:latin typeface="BTCIPT+SymbolMT"/>
                <a:cs typeface="BTCIPT+SymbolMT"/>
              </a:rPr>
              <a:t>=</a:t>
            </a:r>
            <a:r>
              <a:rPr sz="1000" spc="1135" dirty="0">
                <a:solidFill>
                  <a:srgbClr val="000000"/>
                </a:solidFill>
                <a:latin typeface="BTCIPT+SymbolMT"/>
                <a:cs typeface="BTCIPT+SymbolMT"/>
              </a:rPr>
              <a:t> </a:t>
            </a:r>
            <a:r>
              <a:rPr sz="1000" spc="68" dirty="0">
                <a:solidFill>
                  <a:srgbClr val="000000"/>
                </a:solidFill>
                <a:latin typeface="PJGUIU+TimesNewRomanPSMT"/>
                <a:cs typeface="PJGUIU+TimesNewRomanPSMT"/>
              </a:rPr>
              <a:t>(</a:t>
            </a:r>
            <a:r>
              <a:rPr sz="1000" i="1" dirty="0">
                <a:solidFill>
                  <a:srgbClr val="000000"/>
                </a:solidFill>
                <a:latin typeface="QHNACC+TimesNewRomanPS-ItalicMT"/>
                <a:cs typeface="QHNACC+TimesNewRomanPS-ItalicMT"/>
              </a:rPr>
              <a:t>x</a:t>
            </a:r>
            <a:r>
              <a:rPr sz="1000" i="1" spc="-78" dirty="0">
                <a:solidFill>
                  <a:srgbClr val="000000"/>
                </a:solidFill>
                <a:latin typeface="QHNACC+TimesNewRomanPS-ItalicMT"/>
                <a:cs typeface="QHNACC+TimesNewRomanPS-ItalicMT"/>
              </a:rPr>
              <a:t> </a:t>
            </a:r>
            <a:r>
              <a:rPr sz="1000" dirty="0">
                <a:solidFill>
                  <a:srgbClr val="000000"/>
                </a:solidFill>
                <a:latin typeface="BTCIPT+SymbolMT"/>
                <a:cs typeface="BTCIPT+SymbolMT"/>
              </a:rPr>
              <a:t>−</a:t>
            </a:r>
            <a:r>
              <a:rPr sz="1000" spc="-60" dirty="0">
                <a:solidFill>
                  <a:srgbClr val="000000"/>
                </a:solidFill>
                <a:latin typeface="BTCIPT+SymbolMT"/>
                <a:cs typeface="BTCIPT+SymbolMT"/>
              </a:rPr>
              <a:t> </a:t>
            </a:r>
            <a:r>
              <a:rPr sz="1000" i="1" spc="52" dirty="0">
                <a:solidFill>
                  <a:srgbClr val="000000"/>
                </a:solidFill>
                <a:latin typeface="QHNACC+TimesNewRomanPS-ItalicMT"/>
                <a:cs typeface="QHNACC+TimesNewRomanPS-ItalicMT"/>
              </a:rPr>
              <a:t>E</a:t>
            </a:r>
            <a:r>
              <a:rPr sz="1000" spc="99" dirty="0">
                <a:solidFill>
                  <a:srgbClr val="000000"/>
                </a:solidFill>
                <a:latin typeface="PJGUIU+TimesNewRomanPSMT"/>
                <a:cs typeface="PJGUIU+TimesNewRomanPSMT"/>
              </a:rPr>
              <a:t>(</a:t>
            </a:r>
            <a:r>
              <a:rPr sz="1000" i="1" dirty="0">
                <a:solidFill>
                  <a:srgbClr val="000000"/>
                </a:solidFill>
                <a:latin typeface="QHNACC+TimesNewRomanPS-ItalicMT"/>
                <a:cs typeface="QHNACC+TimesNewRomanPS-ItalicMT"/>
              </a:rPr>
              <a:t>X</a:t>
            </a:r>
            <a:r>
              <a:rPr sz="1000" i="1" spc="-89" dirty="0">
                <a:solidFill>
                  <a:srgbClr val="000000"/>
                </a:solidFill>
                <a:latin typeface="QHNACC+TimesNewRomanPS-ItalicMT"/>
                <a:cs typeface="QHNACC+TimesNewRomanPS-ItalicMT"/>
              </a:rPr>
              <a:t> </a:t>
            </a:r>
            <a:r>
              <a:rPr sz="1000" dirty="0">
                <a:solidFill>
                  <a:srgbClr val="000000"/>
                </a:solidFill>
                <a:latin typeface="PJGUIU+TimesNewRomanPSMT"/>
                <a:cs typeface="PJGUIU+TimesNewRomanPSMT"/>
              </a:rPr>
              <a:t>))</a:t>
            </a:r>
          </a:p>
        </p:txBody>
      </p:sp>
      <p:sp>
        <p:nvSpPr>
          <p:cNvPr id="12" name="object 12"/>
          <p:cNvSpPr txBox="1"/>
          <p:nvPr/>
        </p:nvSpPr>
        <p:spPr>
          <a:xfrm>
            <a:off x="2294194" y="1862969"/>
            <a:ext cx="141251" cy="185564"/>
          </a:xfrm>
          <a:prstGeom prst="rect">
            <a:avLst/>
          </a:prstGeom>
        </p:spPr>
        <p:txBody>
          <a:bodyPr vert="horz" wrap="square" lIns="0" tIns="0" rIns="0" bIns="0" rtlCol="0">
            <a:spAutoFit/>
          </a:bodyPr>
          <a:lstStyle/>
          <a:p>
            <a:pPr marL="0" marR="0">
              <a:lnSpc>
                <a:spcPts val="635"/>
              </a:lnSpc>
              <a:spcBef>
                <a:spcPts val="0"/>
              </a:spcBef>
              <a:spcAft>
                <a:spcPts val="0"/>
              </a:spcAft>
            </a:pPr>
            <a:r>
              <a:rPr sz="550" dirty="0">
                <a:solidFill>
                  <a:srgbClr val="000000"/>
                </a:solidFill>
                <a:latin typeface="PJGUIU+TimesNewRomanPSMT"/>
                <a:cs typeface="PJGUIU+TimesNewRomanPSMT"/>
              </a:rPr>
              <a:t>2</a:t>
            </a:r>
          </a:p>
        </p:txBody>
      </p:sp>
      <p:sp>
        <p:nvSpPr>
          <p:cNvPr id="13" name="object 13"/>
          <p:cNvSpPr txBox="1"/>
          <p:nvPr/>
        </p:nvSpPr>
        <p:spPr>
          <a:xfrm>
            <a:off x="2370327" y="1872397"/>
            <a:ext cx="406230" cy="328994"/>
          </a:xfrm>
          <a:prstGeom prst="rect">
            <a:avLst/>
          </a:prstGeom>
        </p:spPr>
        <p:txBody>
          <a:bodyPr vert="horz" wrap="square" lIns="0" tIns="0" rIns="0" bIns="0" rtlCol="0">
            <a:spAutoFit/>
          </a:bodyPr>
          <a:lstStyle/>
          <a:p>
            <a:pPr marL="0" marR="0">
              <a:lnSpc>
                <a:spcPts val="1090"/>
              </a:lnSpc>
              <a:spcBef>
                <a:spcPts val="0"/>
              </a:spcBef>
              <a:spcAft>
                <a:spcPts val="0"/>
              </a:spcAft>
            </a:pPr>
            <a:r>
              <a:rPr sz="1000" i="1" dirty="0">
                <a:solidFill>
                  <a:srgbClr val="000000"/>
                </a:solidFill>
                <a:latin typeface="QHNACC+TimesNewRomanPS-ItalicMT"/>
                <a:cs typeface="QHNACC+TimesNewRomanPS-ItalicMT"/>
              </a:rPr>
              <a:t>f</a:t>
            </a:r>
            <a:r>
              <a:rPr sz="1000" i="1" spc="-20" dirty="0">
                <a:solidFill>
                  <a:srgbClr val="000000"/>
                </a:solidFill>
                <a:latin typeface="QHNACC+TimesNewRomanPS-ItalicMT"/>
                <a:cs typeface="QHNACC+TimesNewRomanPS-ItalicMT"/>
              </a:rPr>
              <a:t> </a:t>
            </a:r>
            <a:r>
              <a:rPr sz="1000" spc="68" dirty="0">
                <a:solidFill>
                  <a:srgbClr val="000000"/>
                </a:solidFill>
                <a:latin typeface="PJGUIU+TimesNewRomanPSMT"/>
                <a:cs typeface="PJGUIU+TimesNewRomanPSMT"/>
              </a:rPr>
              <a:t>(</a:t>
            </a:r>
            <a:r>
              <a:rPr sz="1000" i="1" spc="19" dirty="0">
                <a:solidFill>
                  <a:srgbClr val="000000"/>
                </a:solidFill>
                <a:latin typeface="QHNACC+TimesNewRomanPS-ItalicMT"/>
                <a:cs typeface="QHNACC+TimesNewRomanPS-ItalicMT"/>
              </a:rPr>
              <a:t>x</a:t>
            </a:r>
            <a:r>
              <a:rPr sz="1000" dirty="0">
                <a:solidFill>
                  <a:srgbClr val="000000"/>
                </a:solidFill>
                <a:latin typeface="PJGUIU+TimesNewRomanPSMT"/>
                <a:cs typeface="PJGUIU+TimesNewRomanPSMT"/>
              </a:rPr>
              <a:t>)</a:t>
            </a:r>
          </a:p>
        </p:txBody>
      </p:sp>
      <p:sp>
        <p:nvSpPr>
          <p:cNvPr id="14" name="object 14"/>
          <p:cNvSpPr txBox="1"/>
          <p:nvPr/>
        </p:nvSpPr>
        <p:spPr>
          <a:xfrm>
            <a:off x="1648536" y="2038349"/>
            <a:ext cx="137154" cy="185564"/>
          </a:xfrm>
          <a:prstGeom prst="rect">
            <a:avLst/>
          </a:prstGeom>
        </p:spPr>
        <p:txBody>
          <a:bodyPr vert="horz" wrap="square" lIns="0" tIns="0" rIns="0" bIns="0" rtlCol="0">
            <a:spAutoFit/>
          </a:bodyPr>
          <a:lstStyle/>
          <a:p>
            <a:pPr marL="0" marR="0">
              <a:lnSpc>
                <a:spcPts val="635"/>
              </a:lnSpc>
              <a:spcBef>
                <a:spcPts val="0"/>
              </a:spcBef>
              <a:spcAft>
                <a:spcPts val="0"/>
              </a:spcAft>
            </a:pPr>
            <a:r>
              <a:rPr sz="550" i="1" dirty="0">
                <a:solidFill>
                  <a:srgbClr val="000000"/>
                </a:solidFill>
                <a:latin typeface="QHNACC+TimesNewRomanPS-ItalicMT"/>
                <a:cs typeface="QHNACC+TimesNewRomanPS-ItalicMT"/>
              </a:rPr>
              <a:t>x</a:t>
            </a:r>
          </a:p>
        </p:txBody>
      </p:sp>
      <p:sp>
        <p:nvSpPr>
          <p:cNvPr id="15" name="object 15"/>
          <p:cNvSpPr txBox="1"/>
          <p:nvPr/>
        </p:nvSpPr>
        <p:spPr>
          <a:xfrm>
            <a:off x="548968" y="2143591"/>
            <a:ext cx="3131685" cy="315346"/>
          </a:xfrm>
          <a:prstGeom prst="rect">
            <a:avLst/>
          </a:prstGeom>
        </p:spPr>
        <p:txBody>
          <a:bodyPr vert="horz" wrap="square" lIns="0" tIns="0" rIns="0" bIns="0" rtlCol="0">
            <a:spAutoFit/>
          </a:bodyPr>
          <a:lstStyle/>
          <a:p>
            <a:pPr marL="0" marR="0">
              <a:lnSpc>
                <a:spcPts val="1060"/>
              </a:lnSpc>
              <a:spcBef>
                <a:spcPts val="0"/>
              </a:spcBef>
              <a:spcAft>
                <a:spcPts val="0"/>
              </a:spcAft>
            </a:pPr>
            <a:r>
              <a:rPr sz="950" dirty="0">
                <a:solidFill>
                  <a:srgbClr val="FF0000"/>
                </a:solidFill>
                <a:latin typeface="FTMMJM+KaiTi_GB2312"/>
                <a:cs typeface="FTMMJM+KaiTi_GB2312"/>
              </a:rPr>
              <a:t>标准差</a:t>
            </a:r>
            <a:r>
              <a:rPr sz="950" dirty="0">
                <a:solidFill>
                  <a:srgbClr val="000000"/>
                </a:solidFill>
                <a:latin typeface="IFFBPT+TimesNewRomanPS-BoldMT"/>
                <a:cs typeface="IFFBPT+TimesNewRomanPS-BoldMT"/>
              </a:rPr>
              <a:t>(standard deviation, s.d)</a:t>
            </a:r>
            <a:r>
              <a:rPr sz="950" spc="10" dirty="0">
                <a:solidFill>
                  <a:srgbClr val="000000"/>
                </a:solidFill>
                <a:latin typeface="FTMMJM+KaiTi_GB2312"/>
                <a:cs typeface="FTMMJM+KaiTi_GB2312"/>
              </a:rPr>
              <a:t>：方差的正的方根。</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3784600" cy="2705100"/>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938292" y="2300553"/>
            <a:ext cx="270058" cy="248472"/>
          </a:xfrm>
          <a:prstGeom prst="rect">
            <a:avLst/>
          </a:prstGeom>
        </p:spPr>
        <p:txBody>
          <a:bodyPr vert="horz" wrap="square" lIns="0" tIns="0" rIns="0" bIns="0" rtlCol="0">
            <a:spAutoFit/>
          </a:bodyPr>
          <a:lstStyle/>
          <a:p>
            <a:pPr marL="0" marR="0">
              <a:lnSpc>
                <a:spcPts val="830"/>
              </a:lnSpc>
              <a:spcBef>
                <a:spcPts val="0"/>
              </a:spcBef>
              <a:spcAft>
                <a:spcPts val="0"/>
              </a:spcAft>
            </a:pPr>
            <a:r>
              <a:rPr sz="750" dirty="0">
                <a:solidFill>
                  <a:srgbClr val="000000"/>
                </a:solidFill>
                <a:latin typeface="IFFBPT+TimesNewRomanPS-BoldMT"/>
                <a:cs typeface="IFFBPT+TimesNewRomanPS-BoldMT"/>
              </a:rPr>
              <a:t>2-2</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295424" y="178008"/>
            <a:ext cx="1019651" cy="394018"/>
          </a:xfrm>
          <a:prstGeom prst="rect">
            <a:avLst/>
          </a:prstGeom>
        </p:spPr>
        <p:txBody>
          <a:bodyPr vert="horz" wrap="square" lIns="0" tIns="0" rIns="0" bIns="0" rtlCol="0">
            <a:spAutoFit/>
          </a:bodyPr>
          <a:lstStyle/>
          <a:p>
            <a:pPr marL="0" marR="0">
              <a:lnSpc>
                <a:spcPts val="1225"/>
              </a:lnSpc>
              <a:spcBef>
                <a:spcPts val="0"/>
              </a:spcBef>
              <a:spcAft>
                <a:spcPts val="0"/>
              </a:spcAft>
            </a:pPr>
            <a:r>
              <a:rPr sz="1250" spc="-18" dirty="0">
                <a:solidFill>
                  <a:srgbClr val="FF0000"/>
                </a:solidFill>
                <a:latin typeface="SimSun"/>
                <a:cs typeface="SimSun"/>
              </a:rPr>
              <a:t>方差的意义</a:t>
            </a:r>
          </a:p>
        </p:txBody>
      </p:sp>
      <p:sp>
        <p:nvSpPr>
          <p:cNvPr id="4" name="object 4"/>
          <p:cNvSpPr txBox="1"/>
          <p:nvPr/>
        </p:nvSpPr>
        <p:spPr>
          <a:xfrm>
            <a:off x="367432" y="619838"/>
            <a:ext cx="2891749" cy="443776"/>
          </a:xfrm>
          <a:prstGeom prst="rect">
            <a:avLst/>
          </a:prstGeom>
        </p:spPr>
        <p:txBody>
          <a:bodyPr vert="horz" wrap="square" lIns="0" tIns="0" rIns="0" bIns="0" rtlCol="0">
            <a:spAutoFit/>
          </a:bodyPr>
          <a:lstStyle/>
          <a:p>
            <a:pPr marL="0" marR="0">
              <a:lnSpc>
                <a:spcPts val="1155"/>
              </a:lnSpc>
              <a:spcBef>
                <a:spcPts val="0"/>
              </a:spcBef>
              <a:spcAft>
                <a:spcPts val="0"/>
              </a:spcAft>
            </a:pPr>
            <a:r>
              <a:rPr sz="600" dirty="0">
                <a:solidFill>
                  <a:srgbClr val="3232CC"/>
                </a:solidFill>
                <a:latin typeface="KaiTi" panose="02010609060101010101" pitchFamily="49" charset="-122"/>
                <a:ea typeface="KaiTi" panose="02010609060101010101" pitchFamily="49" charset="-122"/>
                <a:cs typeface="IOTCPM+Wingdings-Regular"/>
              </a:rPr>
              <a:t></a:t>
            </a:r>
            <a:r>
              <a:rPr sz="600" spc="323" dirty="0">
                <a:solidFill>
                  <a:srgbClr val="3232CC"/>
                </a:solidFill>
                <a:latin typeface="KaiTi" panose="02010609060101010101" pitchFamily="49" charset="-122"/>
                <a:ea typeface="KaiTi" panose="02010609060101010101" pitchFamily="49" charset="-122"/>
                <a:cs typeface="Times New Roman"/>
              </a:rPr>
              <a:t> </a:t>
            </a:r>
            <a:r>
              <a:rPr sz="950" spc="10" dirty="0">
                <a:solidFill>
                  <a:srgbClr val="000000"/>
                </a:solidFill>
                <a:latin typeface="KaiTi" panose="02010609060101010101" pitchFamily="49" charset="-122"/>
                <a:ea typeface="KaiTi" panose="02010609060101010101" pitchFamily="49" charset="-122"/>
                <a:cs typeface="SimSun"/>
              </a:rPr>
              <a:t>（</a:t>
            </a:r>
            <a:r>
              <a:rPr sz="950" b="1" dirty="0">
                <a:solidFill>
                  <a:srgbClr val="000000"/>
                </a:solidFill>
                <a:latin typeface="KaiTi" panose="02010609060101010101" pitchFamily="49" charset="-122"/>
                <a:ea typeface="KaiTi" panose="02010609060101010101" pitchFamily="49" charset="-122"/>
                <a:cs typeface="Tahoma"/>
              </a:rPr>
              <a:t>1</a:t>
            </a:r>
            <a:r>
              <a:rPr sz="950" spc="10" dirty="0">
                <a:solidFill>
                  <a:srgbClr val="000000"/>
                </a:solidFill>
                <a:latin typeface="KaiTi" panose="02010609060101010101" pitchFamily="49" charset="-122"/>
                <a:ea typeface="KaiTi" panose="02010609060101010101" pitchFamily="49" charset="-122"/>
                <a:cs typeface="SimSun"/>
              </a:rPr>
              <a:t>）方差都是用来描述离散程度</a:t>
            </a:r>
            <a:r>
              <a:rPr sz="950" dirty="0">
                <a:solidFill>
                  <a:srgbClr val="000000"/>
                </a:solidFill>
                <a:latin typeface="KaiTi" panose="02010609060101010101" pitchFamily="49" charset="-122"/>
                <a:ea typeface="KaiTi" panose="02010609060101010101" pitchFamily="49" charset="-122"/>
                <a:cs typeface="SimSun"/>
              </a:rPr>
              <a:t>的，即描述</a:t>
            </a:r>
            <a:r>
              <a:rPr sz="950" b="1" dirty="0">
                <a:solidFill>
                  <a:srgbClr val="000000"/>
                </a:solidFill>
                <a:latin typeface="KaiTi" panose="02010609060101010101" pitchFamily="49" charset="-122"/>
                <a:ea typeface="KaiTi" panose="02010609060101010101" pitchFamily="49" charset="-122"/>
                <a:cs typeface="Tahoma"/>
              </a:rPr>
              <a:t>X</a:t>
            </a:r>
            <a:r>
              <a:rPr sz="950" spc="10" dirty="0">
                <a:solidFill>
                  <a:srgbClr val="000000"/>
                </a:solidFill>
                <a:latin typeface="KaiTi" panose="02010609060101010101" pitchFamily="49" charset="-122"/>
                <a:ea typeface="KaiTi" panose="02010609060101010101" pitchFamily="49" charset="-122"/>
                <a:cs typeface="SimSun"/>
              </a:rPr>
              <a:t>对于它的期望的偏离程度，</a:t>
            </a:r>
            <a:r>
              <a:rPr sz="950" spc="10" dirty="0">
                <a:solidFill>
                  <a:srgbClr val="FF0000"/>
                </a:solidFill>
                <a:latin typeface="KaiTi" panose="02010609060101010101" pitchFamily="49" charset="-122"/>
                <a:ea typeface="KaiTi" panose="02010609060101010101" pitchFamily="49" charset="-122"/>
                <a:cs typeface="SimSun"/>
              </a:rPr>
              <a:t>这种偏差越大，表明变量的取值越分散。</a:t>
            </a:r>
          </a:p>
        </p:txBody>
      </p:sp>
      <p:sp>
        <p:nvSpPr>
          <p:cNvPr id="5" name="object 5"/>
          <p:cNvSpPr txBox="1"/>
          <p:nvPr/>
        </p:nvSpPr>
        <p:spPr>
          <a:xfrm>
            <a:off x="367432" y="1164305"/>
            <a:ext cx="2891749" cy="597664"/>
          </a:xfrm>
          <a:prstGeom prst="rect">
            <a:avLst/>
          </a:prstGeom>
        </p:spPr>
        <p:txBody>
          <a:bodyPr vert="horz" wrap="square" lIns="0" tIns="0" rIns="0" bIns="0" rtlCol="0">
            <a:spAutoFit/>
          </a:bodyPr>
          <a:lstStyle/>
          <a:p>
            <a:pPr marL="0" marR="0">
              <a:lnSpc>
                <a:spcPts val="1155"/>
              </a:lnSpc>
              <a:spcBef>
                <a:spcPts val="0"/>
              </a:spcBef>
              <a:spcAft>
                <a:spcPts val="0"/>
              </a:spcAft>
            </a:pPr>
            <a:r>
              <a:rPr sz="600" dirty="0">
                <a:solidFill>
                  <a:srgbClr val="3232CC"/>
                </a:solidFill>
                <a:latin typeface="KaiTi" panose="02010609060101010101" pitchFamily="49" charset="-122"/>
                <a:ea typeface="KaiTi" panose="02010609060101010101" pitchFamily="49" charset="-122"/>
                <a:cs typeface="IOTCPM+Wingdings-Regular"/>
              </a:rPr>
              <a:t></a:t>
            </a:r>
            <a:r>
              <a:rPr sz="600" spc="323" dirty="0">
                <a:solidFill>
                  <a:srgbClr val="3232CC"/>
                </a:solidFill>
                <a:latin typeface="KaiTi" panose="02010609060101010101" pitchFamily="49" charset="-122"/>
                <a:ea typeface="KaiTi" panose="02010609060101010101" pitchFamily="49" charset="-122"/>
                <a:cs typeface="Times New Roman"/>
              </a:rPr>
              <a:t> </a:t>
            </a:r>
            <a:r>
              <a:rPr sz="950" spc="10" dirty="0">
                <a:solidFill>
                  <a:srgbClr val="000000"/>
                </a:solidFill>
                <a:latin typeface="KaiTi" panose="02010609060101010101" pitchFamily="49" charset="-122"/>
                <a:ea typeface="KaiTi" panose="02010609060101010101" pitchFamily="49" charset="-122"/>
                <a:cs typeface="SimSun"/>
              </a:rPr>
              <a:t>（</a:t>
            </a:r>
            <a:r>
              <a:rPr sz="950" b="1" dirty="0">
                <a:solidFill>
                  <a:srgbClr val="000000"/>
                </a:solidFill>
                <a:latin typeface="KaiTi" panose="02010609060101010101" pitchFamily="49" charset="-122"/>
                <a:ea typeface="KaiTi" panose="02010609060101010101" pitchFamily="49" charset="-122"/>
                <a:cs typeface="Tahoma"/>
              </a:rPr>
              <a:t>2</a:t>
            </a:r>
            <a:r>
              <a:rPr sz="950" dirty="0">
                <a:solidFill>
                  <a:srgbClr val="000000"/>
                </a:solidFill>
                <a:latin typeface="KaiTi" panose="02010609060101010101" pitchFamily="49" charset="-122"/>
                <a:ea typeface="KaiTi" panose="02010609060101010101" pitchFamily="49" charset="-122"/>
                <a:cs typeface="SimSun"/>
              </a:rPr>
              <a:t>）一般情况下，我们</a:t>
            </a:r>
            <a:r>
              <a:rPr sz="950" spc="10" dirty="0">
                <a:solidFill>
                  <a:srgbClr val="3232CC"/>
                </a:solidFill>
                <a:latin typeface="KaiTi" panose="02010609060101010101" pitchFamily="49" charset="-122"/>
                <a:ea typeface="KaiTi" panose="02010609060101010101" pitchFamily="49" charset="-122"/>
                <a:cs typeface="SimSun"/>
              </a:rPr>
              <a:t>采用方差来描述离散程度。</a:t>
            </a:r>
            <a:r>
              <a:rPr lang="zh-CN" altLang="en-US" sz="950" spc="10" dirty="0">
                <a:solidFill>
                  <a:srgbClr val="000000"/>
                </a:solidFill>
                <a:latin typeface="KaiTi" panose="02010609060101010101" pitchFamily="49" charset="-122"/>
                <a:ea typeface="KaiTi" panose="02010609060101010101" pitchFamily="49" charset="-122"/>
                <a:cs typeface="SimSun"/>
              </a:rPr>
              <a:t>  </a:t>
            </a:r>
            <a:endParaRPr lang="en-US" altLang="zh-CN" sz="950" spc="10" dirty="0">
              <a:solidFill>
                <a:srgbClr val="000000"/>
              </a:solidFill>
              <a:latin typeface="KaiTi" panose="02010609060101010101" pitchFamily="49" charset="-122"/>
              <a:ea typeface="KaiTi" panose="02010609060101010101" pitchFamily="49" charset="-122"/>
              <a:cs typeface="SimSun"/>
            </a:endParaRPr>
          </a:p>
          <a:p>
            <a:pPr marL="0" marR="0">
              <a:lnSpc>
                <a:spcPts val="1155"/>
              </a:lnSpc>
              <a:spcBef>
                <a:spcPts val="0"/>
              </a:spcBef>
              <a:spcAft>
                <a:spcPts val="0"/>
              </a:spcAft>
            </a:pPr>
            <a:r>
              <a:rPr lang="zh-CN" altLang="en-US" sz="950" spc="10" dirty="0">
                <a:solidFill>
                  <a:srgbClr val="000000"/>
                </a:solidFill>
                <a:latin typeface="KaiTi" panose="02010609060101010101" pitchFamily="49" charset="-122"/>
                <a:ea typeface="KaiTi" panose="02010609060101010101" pitchFamily="49" charset="-122"/>
                <a:cs typeface="SimSun"/>
              </a:rPr>
              <a:t>    </a:t>
            </a:r>
            <a:r>
              <a:rPr sz="950" spc="10" dirty="0" err="1">
                <a:solidFill>
                  <a:srgbClr val="000000"/>
                </a:solidFill>
                <a:latin typeface="KaiTi" panose="02010609060101010101" pitchFamily="49" charset="-122"/>
                <a:ea typeface="KaiTi" panose="02010609060101010101" pitchFamily="49" charset="-122"/>
                <a:cs typeface="SimSun"/>
              </a:rPr>
              <a:t>正</a:t>
            </a:r>
            <a:r>
              <a:rPr lang="zh-CN" altLang="en-US" sz="950" spc="10" dirty="0">
                <a:solidFill>
                  <a:srgbClr val="000000"/>
                </a:solidFill>
                <a:latin typeface="KaiTi" panose="02010609060101010101" pitchFamily="49" charset="-122"/>
                <a:ea typeface="KaiTi" panose="02010609060101010101" pitchFamily="49" charset="-122"/>
                <a:cs typeface="SimSun"/>
              </a:rPr>
              <a:t>偏差大亦或负偏差大，同样是离散程度大。</a:t>
            </a:r>
            <a:endParaRPr lang="en-US" sz="950" spc="10" dirty="0">
              <a:solidFill>
                <a:srgbClr val="000000"/>
              </a:solidFill>
              <a:latin typeface="KaiTi" panose="02010609060101010101" pitchFamily="49" charset="-122"/>
              <a:ea typeface="KaiTi" panose="02010609060101010101" pitchFamily="49" charset="-122"/>
              <a:cs typeface="SimSun"/>
            </a:endParaRPr>
          </a:p>
          <a:p>
            <a:pPr marL="0" marR="0">
              <a:lnSpc>
                <a:spcPts val="1155"/>
              </a:lnSpc>
              <a:spcBef>
                <a:spcPts val="0"/>
              </a:spcBef>
              <a:spcAft>
                <a:spcPts val="0"/>
              </a:spcAft>
            </a:pPr>
            <a:r>
              <a:rPr lang="zh-CN" altLang="en-US" sz="950" spc="10" dirty="0">
                <a:solidFill>
                  <a:srgbClr val="000000"/>
                </a:solidFill>
                <a:latin typeface="KaiTi" panose="02010609060101010101" pitchFamily="49" charset="-122"/>
                <a:ea typeface="KaiTi" panose="02010609060101010101" pitchFamily="49" charset="-122"/>
                <a:cs typeface="SimSun"/>
              </a:rPr>
              <a:t>   </a:t>
            </a:r>
            <a:r>
              <a:rPr sz="950" spc="10" dirty="0" err="1">
                <a:solidFill>
                  <a:srgbClr val="000000"/>
                </a:solidFill>
                <a:latin typeface="KaiTi" panose="02010609060101010101" pitchFamily="49" charset="-122"/>
                <a:ea typeface="KaiTi" panose="02010609060101010101" pitchFamily="49" charset="-122"/>
                <a:cs typeface="SimSun"/>
              </a:rPr>
              <a:t>方差中由于有平方，从而消除了正负号的影响，并易于加总，也易于强调大的偏离程度的突出作用</a:t>
            </a:r>
            <a:r>
              <a:rPr sz="950" spc="10" dirty="0">
                <a:solidFill>
                  <a:srgbClr val="000000"/>
                </a:solidFill>
                <a:latin typeface="KaiTi" panose="02010609060101010101" pitchFamily="49" charset="-122"/>
                <a:ea typeface="KaiTi" panose="02010609060101010101" pitchFamily="49" charset="-122"/>
                <a:cs typeface="SimSun"/>
              </a:rPr>
              <a: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3759200" cy="2692400"/>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223416" y="194964"/>
            <a:ext cx="3169625" cy="282129"/>
          </a:xfrm>
          <a:prstGeom prst="rect">
            <a:avLst/>
          </a:prstGeom>
        </p:spPr>
        <p:txBody>
          <a:bodyPr vert="horz" wrap="square" lIns="0" tIns="0" rIns="0" bIns="0" rtlCol="0">
            <a:spAutoFit/>
          </a:bodyPr>
          <a:lstStyle/>
          <a:p>
            <a:pPr>
              <a:lnSpc>
                <a:spcPts val="1060"/>
              </a:lnSpc>
            </a:pPr>
            <a:r>
              <a:rPr sz="950" spc="10" dirty="0" err="1">
                <a:solidFill>
                  <a:srgbClr val="000000"/>
                </a:solidFill>
                <a:latin typeface="KaiTi" panose="02010609060101010101" pitchFamily="49" charset="-122"/>
                <a:ea typeface="KaiTi" panose="02010609060101010101" pitchFamily="49" charset="-122"/>
                <a:cs typeface="FTMMJM+KaiTi_GB2312"/>
              </a:rPr>
              <a:t>求随机变量</a:t>
            </a:r>
            <a:r>
              <a:rPr sz="950" dirty="0" err="1">
                <a:solidFill>
                  <a:srgbClr val="000000"/>
                </a:solidFill>
                <a:latin typeface="KaiTi" panose="02010609060101010101" pitchFamily="49" charset="-122"/>
                <a:ea typeface="KaiTi" panose="02010609060101010101" pitchFamily="49" charset="-122"/>
                <a:cs typeface="IFFBPT+TimesNewRomanPS-BoldMT"/>
              </a:rPr>
              <a:t>X</a:t>
            </a:r>
            <a:r>
              <a:rPr sz="950" spc="10" dirty="0" err="1">
                <a:solidFill>
                  <a:srgbClr val="000000"/>
                </a:solidFill>
                <a:latin typeface="KaiTi" panose="02010609060101010101" pitchFamily="49" charset="-122"/>
                <a:ea typeface="KaiTi" panose="02010609060101010101" pitchFamily="49" charset="-122"/>
                <a:cs typeface="FTMMJM+KaiTi_GB2312"/>
              </a:rPr>
              <a:t>（表示正面朝上的数</a:t>
            </a:r>
            <a:r>
              <a:rPr lang="zh-CN" altLang="en-US" sz="950" spc="10" dirty="0">
                <a:solidFill>
                  <a:srgbClr val="000000"/>
                </a:solidFill>
                <a:latin typeface="KaiTi" panose="02010609060101010101" pitchFamily="49" charset="-122"/>
                <a:ea typeface="KaiTi" panose="02010609060101010101" pitchFamily="49" charset="-122"/>
                <a:cs typeface="FTMMJM+KaiTi_GB2312"/>
              </a:rPr>
              <a:t>字）的方差。</a:t>
            </a:r>
          </a:p>
          <a:p>
            <a:pPr marL="0" marR="0">
              <a:lnSpc>
                <a:spcPts val="1060"/>
              </a:lnSpc>
              <a:spcBef>
                <a:spcPts val="0"/>
              </a:spcBef>
              <a:spcAft>
                <a:spcPts val="0"/>
              </a:spcAft>
            </a:pPr>
            <a:endParaRPr sz="950" spc="10" dirty="0">
              <a:solidFill>
                <a:srgbClr val="000000"/>
              </a:solidFill>
              <a:latin typeface="KaiTi" panose="02010609060101010101" pitchFamily="49" charset="-122"/>
              <a:ea typeface="KaiTi" panose="02010609060101010101" pitchFamily="49" charset="-122"/>
              <a:cs typeface="FTMMJM+KaiTi_GB2312"/>
            </a:endParaRPr>
          </a:p>
        </p:txBody>
      </p:sp>
      <p:sp>
        <p:nvSpPr>
          <p:cNvPr id="5" name="object 5"/>
          <p:cNvSpPr txBox="1"/>
          <p:nvPr/>
        </p:nvSpPr>
        <p:spPr>
          <a:xfrm>
            <a:off x="573392" y="975541"/>
            <a:ext cx="883022" cy="256329"/>
          </a:xfrm>
          <a:prstGeom prst="rect">
            <a:avLst/>
          </a:prstGeom>
        </p:spPr>
        <p:txBody>
          <a:bodyPr vert="horz" wrap="square" lIns="0" tIns="0" rIns="0" bIns="0" rtlCol="0">
            <a:spAutoFit/>
          </a:bodyPr>
          <a:lstStyle/>
          <a:p>
            <a:pPr marL="0" marR="0">
              <a:lnSpc>
                <a:spcPts val="820"/>
              </a:lnSpc>
              <a:spcBef>
                <a:spcPts val="0"/>
              </a:spcBef>
              <a:spcAft>
                <a:spcPts val="0"/>
              </a:spcAft>
            </a:pPr>
            <a:r>
              <a:rPr sz="800" spc="22" dirty="0">
                <a:solidFill>
                  <a:srgbClr val="000000"/>
                </a:solidFill>
                <a:latin typeface="FTMMJM+KaiTi_GB2312"/>
                <a:cs typeface="FTMMJM+KaiTi_GB2312"/>
              </a:rPr>
              <a:t>正面朝上的数字</a:t>
            </a:r>
          </a:p>
        </p:txBody>
      </p:sp>
      <p:sp>
        <p:nvSpPr>
          <p:cNvPr id="6" name="object 6"/>
          <p:cNvSpPr txBox="1"/>
          <p:nvPr/>
        </p:nvSpPr>
        <p:spPr>
          <a:xfrm>
            <a:off x="1776892" y="975541"/>
            <a:ext cx="364349" cy="1162594"/>
          </a:xfrm>
          <a:prstGeom prst="rect">
            <a:avLst/>
          </a:prstGeom>
        </p:spPr>
        <p:txBody>
          <a:bodyPr vert="horz" wrap="square" lIns="0" tIns="0" rIns="0" bIns="0" rtlCol="0">
            <a:spAutoFit/>
          </a:bodyPr>
          <a:lstStyle/>
          <a:p>
            <a:pPr marL="0" marR="0">
              <a:lnSpc>
                <a:spcPts val="820"/>
              </a:lnSpc>
              <a:spcBef>
                <a:spcPts val="0"/>
              </a:spcBef>
              <a:spcAft>
                <a:spcPts val="0"/>
              </a:spcAft>
            </a:pPr>
            <a:r>
              <a:rPr sz="800" spc="22" dirty="0">
                <a:solidFill>
                  <a:srgbClr val="000000"/>
                </a:solidFill>
                <a:latin typeface="FTMMJM+KaiTi_GB2312"/>
                <a:cs typeface="FTMMJM+KaiTi_GB2312"/>
              </a:rPr>
              <a:t>概率</a:t>
            </a:r>
          </a:p>
          <a:p>
            <a:pPr marL="5715" marR="0">
              <a:lnSpc>
                <a:spcPts val="1060"/>
              </a:lnSpc>
              <a:spcBef>
                <a:spcPts val="5"/>
              </a:spcBef>
              <a:spcAft>
                <a:spcPts val="0"/>
              </a:spcAft>
            </a:pPr>
            <a:r>
              <a:rPr sz="950" dirty="0">
                <a:solidFill>
                  <a:srgbClr val="000000"/>
                </a:solidFill>
                <a:latin typeface="IFFBPT+TimesNewRomanPS-BoldMT"/>
                <a:cs typeface="IFFBPT+TimesNewRomanPS-BoldMT"/>
              </a:rPr>
              <a:t>f(x)</a:t>
            </a:r>
          </a:p>
          <a:p>
            <a:pPr marL="6350" marR="0">
              <a:lnSpc>
                <a:spcPts val="905"/>
              </a:lnSpc>
              <a:spcBef>
                <a:spcPts val="175"/>
              </a:spcBef>
              <a:spcAft>
                <a:spcPts val="0"/>
              </a:spcAft>
            </a:pPr>
            <a:r>
              <a:rPr sz="800" dirty="0">
                <a:solidFill>
                  <a:srgbClr val="000000"/>
                </a:solidFill>
                <a:latin typeface="IFFBPT+TimesNewRomanPS-BoldMT"/>
                <a:cs typeface="IFFBPT+TimesNewRomanPS-BoldMT"/>
              </a:rPr>
              <a:t>1/6</a:t>
            </a:r>
          </a:p>
          <a:p>
            <a:pPr marL="6350" marR="0">
              <a:lnSpc>
                <a:spcPts val="905"/>
              </a:lnSpc>
              <a:spcBef>
                <a:spcPts val="25"/>
              </a:spcBef>
              <a:spcAft>
                <a:spcPts val="0"/>
              </a:spcAft>
            </a:pPr>
            <a:r>
              <a:rPr sz="800" dirty="0">
                <a:solidFill>
                  <a:srgbClr val="000000"/>
                </a:solidFill>
                <a:latin typeface="IFFBPT+TimesNewRomanPS-BoldMT"/>
                <a:cs typeface="IFFBPT+TimesNewRomanPS-BoldMT"/>
              </a:rPr>
              <a:t>1/6</a:t>
            </a:r>
          </a:p>
          <a:p>
            <a:pPr marL="6350" marR="0">
              <a:lnSpc>
                <a:spcPts val="905"/>
              </a:lnSpc>
              <a:spcBef>
                <a:spcPts val="75"/>
              </a:spcBef>
              <a:spcAft>
                <a:spcPts val="0"/>
              </a:spcAft>
            </a:pPr>
            <a:r>
              <a:rPr sz="800" dirty="0">
                <a:solidFill>
                  <a:srgbClr val="000000"/>
                </a:solidFill>
                <a:latin typeface="IFFBPT+TimesNewRomanPS-BoldMT"/>
                <a:cs typeface="IFFBPT+TimesNewRomanPS-BoldMT"/>
              </a:rPr>
              <a:t>1/6</a:t>
            </a:r>
          </a:p>
          <a:p>
            <a:pPr marL="6350" marR="0">
              <a:lnSpc>
                <a:spcPts val="905"/>
              </a:lnSpc>
              <a:spcBef>
                <a:spcPts val="75"/>
              </a:spcBef>
              <a:spcAft>
                <a:spcPts val="0"/>
              </a:spcAft>
            </a:pPr>
            <a:r>
              <a:rPr sz="800" dirty="0">
                <a:solidFill>
                  <a:srgbClr val="000000"/>
                </a:solidFill>
                <a:latin typeface="IFFBPT+TimesNewRomanPS-BoldMT"/>
                <a:cs typeface="IFFBPT+TimesNewRomanPS-BoldMT"/>
              </a:rPr>
              <a:t>1/6</a:t>
            </a:r>
          </a:p>
          <a:p>
            <a:pPr marL="6350" marR="0">
              <a:lnSpc>
                <a:spcPts val="905"/>
              </a:lnSpc>
              <a:spcBef>
                <a:spcPts val="75"/>
              </a:spcBef>
              <a:spcAft>
                <a:spcPts val="0"/>
              </a:spcAft>
            </a:pPr>
            <a:r>
              <a:rPr sz="800" dirty="0">
                <a:solidFill>
                  <a:srgbClr val="000000"/>
                </a:solidFill>
                <a:latin typeface="IFFBPT+TimesNewRomanPS-BoldMT"/>
                <a:cs typeface="IFFBPT+TimesNewRomanPS-BoldMT"/>
              </a:rPr>
              <a:t>1/6</a:t>
            </a:r>
          </a:p>
          <a:p>
            <a:pPr marL="6350" marR="0">
              <a:lnSpc>
                <a:spcPts val="905"/>
              </a:lnSpc>
              <a:spcBef>
                <a:spcPts val="75"/>
              </a:spcBef>
              <a:spcAft>
                <a:spcPts val="0"/>
              </a:spcAft>
            </a:pPr>
            <a:r>
              <a:rPr sz="800" dirty="0">
                <a:solidFill>
                  <a:srgbClr val="000000"/>
                </a:solidFill>
                <a:latin typeface="IFFBPT+TimesNewRomanPS-BoldMT"/>
                <a:cs typeface="IFFBPT+TimesNewRomanPS-BoldMT"/>
              </a:rPr>
              <a:t>1/6</a:t>
            </a:r>
          </a:p>
        </p:txBody>
      </p:sp>
      <p:sp>
        <p:nvSpPr>
          <p:cNvPr id="7" name="object 7"/>
          <p:cNvSpPr txBox="1"/>
          <p:nvPr/>
        </p:nvSpPr>
        <p:spPr>
          <a:xfrm>
            <a:off x="846206" y="1091838"/>
            <a:ext cx="244107" cy="1046808"/>
          </a:xfrm>
          <a:prstGeom prst="rect">
            <a:avLst/>
          </a:prstGeom>
        </p:spPr>
        <p:txBody>
          <a:bodyPr vert="horz" wrap="square" lIns="0" tIns="0" rIns="0" bIns="0" rtlCol="0">
            <a:spAutoFit/>
          </a:bodyPr>
          <a:lstStyle/>
          <a:p>
            <a:pPr marL="0" marR="0">
              <a:lnSpc>
                <a:spcPts val="1060"/>
              </a:lnSpc>
              <a:spcBef>
                <a:spcPts val="0"/>
              </a:spcBef>
              <a:spcAft>
                <a:spcPts val="0"/>
              </a:spcAft>
            </a:pPr>
            <a:r>
              <a:rPr sz="950" dirty="0">
                <a:solidFill>
                  <a:srgbClr val="000000"/>
                </a:solidFill>
                <a:latin typeface="IFFBPT+TimesNewRomanPS-BoldMT"/>
                <a:cs typeface="IFFBPT+TimesNewRomanPS-BoldMT"/>
              </a:rPr>
              <a:t>X</a:t>
            </a:r>
          </a:p>
          <a:p>
            <a:pPr marL="27305" marR="0">
              <a:lnSpc>
                <a:spcPts val="905"/>
              </a:lnSpc>
              <a:spcBef>
                <a:spcPts val="125"/>
              </a:spcBef>
              <a:spcAft>
                <a:spcPts val="0"/>
              </a:spcAft>
            </a:pPr>
            <a:r>
              <a:rPr sz="800" dirty="0">
                <a:solidFill>
                  <a:srgbClr val="000000"/>
                </a:solidFill>
                <a:latin typeface="IFFBPT+TimesNewRomanPS-BoldMT"/>
                <a:cs typeface="IFFBPT+TimesNewRomanPS-BoldMT"/>
              </a:rPr>
              <a:t>1</a:t>
            </a:r>
          </a:p>
          <a:p>
            <a:pPr marL="27305" marR="0">
              <a:lnSpc>
                <a:spcPts val="905"/>
              </a:lnSpc>
              <a:spcBef>
                <a:spcPts val="75"/>
              </a:spcBef>
              <a:spcAft>
                <a:spcPts val="0"/>
              </a:spcAft>
            </a:pPr>
            <a:r>
              <a:rPr sz="800" dirty="0">
                <a:solidFill>
                  <a:srgbClr val="000000"/>
                </a:solidFill>
                <a:latin typeface="IFFBPT+TimesNewRomanPS-BoldMT"/>
                <a:cs typeface="IFFBPT+TimesNewRomanPS-BoldMT"/>
              </a:rPr>
              <a:t>2</a:t>
            </a:r>
          </a:p>
          <a:p>
            <a:pPr marL="27305" marR="0">
              <a:lnSpc>
                <a:spcPts val="905"/>
              </a:lnSpc>
              <a:spcBef>
                <a:spcPts val="75"/>
              </a:spcBef>
              <a:spcAft>
                <a:spcPts val="0"/>
              </a:spcAft>
            </a:pPr>
            <a:r>
              <a:rPr sz="800" dirty="0">
                <a:solidFill>
                  <a:srgbClr val="000000"/>
                </a:solidFill>
                <a:latin typeface="IFFBPT+TimesNewRomanPS-BoldMT"/>
                <a:cs typeface="IFFBPT+TimesNewRomanPS-BoldMT"/>
              </a:rPr>
              <a:t>3</a:t>
            </a:r>
          </a:p>
          <a:p>
            <a:pPr marL="27305" marR="0">
              <a:lnSpc>
                <a:spcPts val="905"/>
              </a:lnSpc>
              <a:spcBef>
                <a:spcPts val="75"/>
              </a:spcBef>
              <a:spcAft>
                <a:spcPts val="0"/>
              </a:spcAft>
            </a:pPr>
            <a:r>
              <a:rPr sz="800" dirty="0">
                <a:solidFill>
                  <a:srgbClr val="000000"/>
                </a:solidFill>
                <a:latin typeface="IFFBPT+TimesNewRomanPS-BoldMT"/>
                <a:cs typeface="IFFBPT+TimesNewRomanPS-BoldMT"/>
              </a:rPr>
              <a:t>4</a:t>
            </a:r>
          </a:p>
          <a:p>
            <a:pPr marL="27305" marR="0">
              <a:lnSpc>
                <a:spcPts val="905"/>
              </a:lnSpc>
              <a:spcBef>
                <a:spcPts val="75"/>
              </a:spcBef>
              <a:spcAft>
                <a:spcPts val="0"/>
              </a:spcAft>
            </a:pPr>
            <a:r>
              <a:rPr sz="800" dirty="0">
                <a:solidFill>
                  <a:srgbClr val="000000"/>
                </a:solidFill>
                <a:latin typeface="IFFBPT+TimesNewRomanPS-BoldMT"/>
                <a:cs typeface="IFFBPT+TimesNewRomanPS-BoldMT"/>
              </a:rPr>
              <a:t>5</a:t>
            </a:r>
          </a:p>
          <a:p>
            <a:pPr marL="27305" marR="0">
              <a:lnSpc>
                <a:spcPts val="905"/>
              </a:lnSpc>
              <a:spcBef>
                <a:spcPts val="25"/>
              </a:spcBef>
              <a:spcAft>
                <a:spcPts val="0"/>
              </a:spcAft>
            </a:pPr>
            <a:r>
              <a:rPr sz="800" dirty="0">
                <a:solidFill>
                  <a:srgbClr val="000000"/>
                </a:solidFill>
                <a:latin typeface="IFFBPT+TimesNewRomanPS-BoldMT"/>
                <a:cs typeface="IFFBPT+TimesNewRomanPS-BoldMT"/>
              </a:rPr>
              <a:t>6</a:t>
            </a:r>
          </a:p>
        </p:txBody>
      </p:sp>
      <p:sp>
        <p:nvSpPr>
          <p:cNvPr id="8" name="object 8"/>
          <p:cNvSpPr txBox="1"/>
          <p:nvPr/>
        </p:nvSpPr>
        <p:spPr>
          <a:xfrm>
            <a:off x="2297725" y="1091838"/>
            <a:ext cx="872781" cy="1046808"/>
          </a:xfrm>
          <a:prstGeom prst="rect">
            <a:avLst/>
          </a:prstGeom>
        </p:spPr>
        <p:txBody>
          <a:bodyPr vert="horz" wrap="square" lIns="0" tIns="0" rIns="0" bIns="0" rtlCol="0">
            <a:spAutoFit/>
          </a:bodyPr>
          <a:lstStyle/>
          <a:p>
            <a:pPr marL="0" marR="0">
              <a:lnSpc>
                <a:spcPts val="1060"/>
              </a:lnSpc>
              <a:spcBef>
                <a:spcPts val="0"/>
              </a:spcBef>
              <a:spcAft>
                <a:spcPts val="0"/>
              </a:spcAft>
            </a:pPr>
            <a:r>
              <a:rPr sz="950" dirty="0">
                <a:solidFill>
                  <a:srgbClr val="000000"/>
                </a:solidFill>
                <a:latin typeface="IFFBPT+TimesNewRomanPS-BoldMT"/>
                <a:cs typeface="IFFBPT+TimesNewRomanPS-BoldMT"/>
              </a:rPr>
              <a:t>(x-(EX))</a:t>
            </a:r>
            <a:r>
              <a:rPr sz="1000" baseline="29000" dirty="0">
                <a:solidFill>
                  <a:srgbClr val="000000"/>
                </a:solidFill>
                <a:latin typeface="IFFBPT+TimesNewRomanPS-BoldMT"/>
                <a:cs typeface="IFFBPT+TimesNewRomanPS-BoldMT"/>
              </a:rPr>
              <a:t>2</a:t>
            </a:r>
            <a:r>
              <a:rPr sz="950" dirty="0">
                <a:solidFill>
                  <a:srgbClr val="000000"/>
                </a:solidFill>
                <a:latin typeface="IFFBPT+TimesNewRomanPS-BoldMT"/>
                <a:cs typeface="IFFBPT+TimesNewRomanPS-BoldMT"/>
              </a:rPr>
              <a:t>*f(x)</a:t>
            </a:r>
          </a:p>
          <a:p>
            <a:pPr marL="59690" marR="0">
              <a:lnSpc>
                <a:spcPts val="905"/>
              </a:lnSpc>
              <a:spcBef>
                <a:spcPts val="125"/>
              </a:spcBef>
              <a:spcAft>
                <a:spcPts val="0"/>
              </a:spcAft>
            </a:pPr>
            <a:r>
              <a:rPr sz="800" dirty="0">
                <a:solidFill>
                  <a:srgbClr val="000000"/>
                </a:solidFill>
                <a:latin typeface="IFFBPT+TimesNewRomanPS-BoldMT"/>
                <a:cs typeface="IFFBPT+TimesNewRomanPS-BoldMT"/>
              </a:rPr>
              <a:t>(1-3.5)</a:t>
            </a:r>
            <a:r>
              <a:rPr sz="800" baseline="30000" dirty="0">
                <a:solidFill>
                  <a:srgbClr val="000000"/>
                </a:solidFill>
                <a:latin typeface="IFFBPT+TimesNewRomanPS-BoldMT"/>
                <a:cs typeface="IFFBPT+TimesNewRomanPS-BoldMT"/>
              </a:rPr>
              <a:t>2</a:t>
            </a:r>
            <a:r>
              <a:rPr sz="800" dirty="0">
                <a:solidFill>
                  <a:srgbClr val="000000"/>
                </a:solidFill>
                <a:latin typeface="IFFBPT+TimesNewRomanPS-BoldMT"/>
                <a:cs typeface="IFFBPT+TimesNewRomanPS-BoldMT"/>
              </a:rPr>
              <a:t>(1/6)</a:t>
            </a:r>
          </a:p>
          <a:p>
            <a:pPr marL="59690" marR="0">
              <a:lnSpc>
                <a:spcPts val="905"/>
              </a:lnSpc>
              <a:spcBef>
                <a:spcPts val="75"/>
              </a:spcBef>
              <a:spcAft>
                <a:spcPts val="0"/>
              </a:spcAft>
            </a:pPr>
            <a:r>
              <a:rPr sz="800" dirty="0">
                <a:solidFill>
                  <a:srgbClr val="000000"/>
                </a:solidFill>
                <a:latin typeface="IFFBPT+TimesNewRomanPS-BoldMT"/>
                <a:cs typeface="IFFBPT+TimesNewRomanPS-BoldMT"/>
              </a:rPr>
              <a:t>(2-3.5)</a:t>
            </a:r>
            <a:r>
              <a:rPr sz="800" baseline="30000" dirty="0">
                <a:solidFill>
                  <a:srgbClr val="000000"/>
                </a:solidFill>
                <a:latin typeface="IFFBPT+TimesNewRomanPS-BoldMT"/>
                <a:cs typeface="IFFBPT+TimesNewRomanPS-BoldMT"/>
              </a:rPr>
              <a:t>2</a:t>
            </a:r>
            <a:r>
              <a:rPr sz="800" dirty="0">
                <a:solidFill>
                  <a:srgbClr val="000000"/>
                </a:solidFill>
                <a:latin typeface="IFFBPT+TimesNewRomanPS-BoldMT"/>
                <a:cs typeface="IFFBPT+TimesNewRomanPS-BoldMT"/>
              </a:rPr>
              <a:t>(1/6)</a:t>
            </a:r>
          </a:p>
          <a:p>
            <a:pPr marL="59690" marR="0">
              <a:lnSpc>
                <a:spcPts val="905"/>
              </a:lnSpc>
              <a:spcBef>
                <a:spcPts val="75"/>
              </a:spcBef>
              <a:spcAft>
                <a:spcPts val="0"/>
              </a:spcAft>
            </a:pPr>
            <a:r>
              <a:rPr sz="800" dirty="0">
                <a:solidFill>
                  <a:srgbClr val="000000"/>
                </a:solidFill>
                <a:latin typeface="IFFBPT+TimesNewRomanPS-BoldMT"/>
                <a:cs typeface="IFFBPT+TimesNewRomanPS-BoldMT"/>
              </a:rPr>
              <a:t>(3-3.5)</a:t>
            </a:r>
            <a:r>
              <a:rPr sz="800" baseline="30000" dirty="0">
                <a:solidFill>
                  <a:srgbClr val="000000"/>
                </a:solidFill>
                <a:latin typeface="IFFBPT+TimesNewRomanPS-BoldMT"/>
                <a:cs typeface="IFFBPT+TimesNewRomanPS-BoldMT"/>
              </a:rPr>
              <a:t>2</a:t>
            </a:r>
            <a:r>
              <a:rPr sz="800" dirty="0">
                <a:solidFill>
                  <a:srgbClr val="000000"/>
                </a:solidFill>
                <a:latin typeface="IFFBPT+TimesNewRomanPS-BoldMT"/>
                <a:cs typeface="IFFBPT+TimesNewRomanPS-BoldMT"/>
              </a:rPr>
              <a:t>(1/6)</a:t>
            </a:r>
          </a:p>
          <a:p>
            <a:pPr marL="59690" marR="0">
              <a:lnSpc>
                <a:spcPts val="905"/>
              </a:lnSpc>
              <a:spcBef>
                <a:spcPts val="75"/>
              </a:spcBef>
              <a:spcAft>
                <a:spcPts val="0"/>
              </a:spcAft>
            </a:pPr>
            <a:r>
              <a:rPr sz="800" dirty="0">
                <a:solidFill>
                  <a:srgbClr val="000000"/>
                </a:solidFill>
                <a:latin typeface="IFFBPT+TimesNewRomanPS-BoldMT"/>
                <a:cs typeface="IFFBPT+TimesNewRomanPS-BoldMT"/>
              </a:rPr>
              <a:t>(4-3.5)</a:t>
            </a:r>
            <a:r>
              <a:rPr sz="800" baseline="30000" dirty="0">
                <a:solidFill>
                  <a:srgbClr val="000000"/>
                </a:solidFill>
                <a:latin typeface="IFFBPT+TimesNewRomanPS-BoldMT"/>
                <a:cs typeface="IFFBPT+TimesNewRomanPS-BoldMT"/>
              </a:rPr>
              <a:t>2</a:t>
            </a:r>
            <a:r>
              <a:rPr sz="800" dirty="0">
                <a:solidFill>
                  <a:srgbClr val="000000"/>
                </a:solidFill>
                <a:latin typeface="IFFBPT+TimesNewRomanPS-BoldMT"/>
                <a:cs typeface="IFFBPT+TimesNewRomanPS-BoldMT"/>
              </a:rPr>
              <a:t>(1/6)</a:t>
            </a:r>
          </a:p>
          <a:p>
            <a:pPr marL="59690" marR="0">
              <a:lnSpc>
                <a:spcPts val="905"/>
              </a:lnSpc>
              <a:spcBef>
                <a:spcPts val="75"/>
              </a:spcBef>
              <a:spcAft>
                <a:spcPts val="0"/>
              </a:spcAft>
            </a:pPr>
            <a:r>
              <a:rPr sz="800" dirty="0">
                <a:solidFill>
                  <a:srgbClr val="000000"/>
                </a:solidFill>
                <a:latin typeface="IFFBPT+TimesNewRomanPS-BoldMT"/>
                <a:cs typeface="IFFBPT+TimesNewRomanPS-BoldMT"/>
              </a:rPr>
              <a:t>(5-3.5)</a:t>
            </a:r>
            <a:r>
              <a:rPr sz="800" baseline="30000" dirty="0">
                <a:solidFill>
                  <a:srgbClr val="000000"/>
                </a:solidFill>
                <a:latin typeface="IFFBPT+TimesNewRomanPS-BoldMT"/>
                <a:cs typeface="IFFBPT+TimesNewRomanPS-BoldMT"/>
              </a:rPr>
              <a:t>2</a:t>
            </a:r>
            <a:r>
              <a:rPr sz="800" dirty="0">
                <a:solidFill>
                  <a:srgbClr val="000000"/>
                </a:solidFill>
                <a:latin typeface="IFFBPT+TimesNewRomanPS-BoldMT"/>
                <a:cs typeface="IFFBPT+TimesNewRomanPS-BoldMT"/>
              </a:rPr>
              <a:t>(1/6)</a:t>
            </a:r>
          </a:p>
          <a:p>
            <a:pPr marL="59690" marR="0">
              <a:lnSpc>
                <a:spcPts val="905"/>
              </a:lnSpc>
              <a:spcBef>
                <a:spcPts val="25"/>
              </a:spcBef>
              <a:spcAft>
                <a:spcPts val="0"/>
              </a:spcAft>
            </a:pPr>
            <a:r>
              <a:rPr sz="800" dirty="0">
                <a:solidFill>
                  <a:srgbClr val="000000"/>
                </a:solidFill>
                <a:latin typeface="IFFBPT+TimesNewRomanPS-BoldMT"/>
                <a:cs typeface="IFFBPT+TimesNewRomanPS-BoldMT"/>
              </a:rPr>
              <a:t>(6-3.5)</a:t>
            </a:r>
            <a:r>
              <a:rPr sz="800" baseline="30000" dirty="0">
                <a:solidFill>
                  <a:srgbClr val="000000"/>
                </a:solidFill>
                <a:latin typeface="IFFBPT+TimesNewRomanPS-BoldMT"/>
                <a:cs typeface="IFFBPT+TimesNewRomanPS-BoldMT"/>
              </a:rPr>
              <a:t>2</a:t>
            </a:r>
            <a:r>
              <a:rPr sz="800" dirty="0">
                <a:solidFill>
                  <a:srgbClr val="000000"/>
                </a:solidFill>
                <a:latin typeface="IFFBPT+TimesNewRomanPS-BoldMT"/>
                <a:cs typeface="IFFBPT+TimesNewRomanPS-BoldMT"/>
              </a:rPr>
              <a:t>(1/6)</a:t>
            </a:r>
          </a:p>
        </p:txBody>
      </p:sp>
      <p:sp>
        <p:nvSpPr>
          <p:cNvPr id="9" name="object 9"/>
          <p:cNvSpPr txBox="1"/>
          <p:nvPr/>
        </p:nvSpPr>
        <p:spPr>
          <a:xfrm>
            <a:off x="2328749" y="2016468"/>
            <a:ext cx="751499" cy="267493"/>
          </a:xfrm>
          <a:prstGeom prst="rect">
            <a:avLst/>
          </a:prstGeom>
        </p:spPr>
        <p:txBody>
          <a:bodyPr vert="horz" wrap="square" lIns="0" tIns="0" rIns="0" bIns="0" rtlCol="0">
            <a:spAutoFit/>
          </a:bodyPr>
          <a:lstStyle/>
          <a:p>
            <a:pPr marL="0" marR="0">
              <a:lnSpc>
                <a:spcPts val="905"/>
              </a:lnSpc>
              <a:spcBef>
                <a:spcPts val="0"/>
              </a:spcBef>
              <a:spcAft>
                <a:spcPts val="0"/>
              </a:spcAft>
            </a:pPr>
            <a:r>
              <a:rPr sz="800" spc="22" dirty="0">
                <a:solidFill>
                  <a:srgbClr val="000000"/>
                </a:solidFill>
                <a:latin typeface="SimSun"/>
                <a:cs typeface="SimSun"/>
              </a:rPr>
              <a:t>总计＝</a:t>
            </a:r>
            <a:r>
              <a:rPr sz="800" dirty="0">
                <a:solidFill>
                  <a:srgbClr val="000000"/>
                </a:solidFill>
                <a:latin typeface="IFFBPT+TimesNewRomanPS-BoldMT"/>
                <a:cs typeface="IFFBPT+TimesNewRomanPS-BoldMT"/>
              </a:rPr>
              <a:t>2.9167</a:t>
            </a:r>
          </a:p>
        </p:txBody>
      </p:sp>
      <p:sp>
        <p:nvSpPr>
          <p:cNvPr id="10" name="object 10"/>
          <p:cNvSpPr txBox="1"/>
          <p:nvPr/>
        </p:nvSpPr>
        <p:spPr>
          <a:xfrm>
            <a:off x="1029634" y="2184833"/>
            <a:ext cx="895493" cy="267493"/>
          </a:xfrm>
          <a:prstGeom prst="rect">
            <a:avLst/>
          </a:prstGeom>
        </p:spPr>
        <p:txBody>
          <a:bodyPr vert="horz" wrap="square" lIns="0" tIns="0" rIns="0" bIns="0" rtlCol="0">
            <a:spAutoFit/>
          </a:bodyPr>
          <a:lstStyle/>
          <a:p>
            <a:pPr marL="0" marR="0">
              <a:lnSpc>
                <a:spcPts val="905"/>
              </a:lnSpc>
              <a:spcBef>
                <a:spcPts val="0"/>
              </a:spcBef>
              <a:spcAft>
                <a:spcPts val="0"/>
              </a:spcAft>
            </a:pPr>
            <a:r>
              <a:rPr sz="800" b="1" i="1" spc="11" dirty="0">
                <a:solidFill>
                  <a:srgbClr val="000000"/>
                </a:solidFill>
                <a:latin typeface="CHAQPC+TimesNewRomanPS-BoldItalicMT"/>
                <a:cs typeface="CHAQPC+TimesNewRomanPS-BoldItalicMT"/>
              </a:rPr>
              <a:t>VAR(X)</a:t>
            </a:r>
            <a:r>
              <a:rPr sz="800" b="1" i="1" dirty="0">
                <a:solidFill>
                  <a:srgbClr val="000000"/>
                </a:solidFill>
                <a:latin typeface="CHAQPC+TimesNewRomanPS-BoldItalicMT"/>
                <a:cs typeface="CHAQPC+TimesNewRomanPS-BoldItalicMT"/>
              </a:rPr>
              <a:t> =</a:t>
            </a:r>
            <a:r>
              <a:rPr sz="800" b="1" i="1" spc="12" dirty="0">
                <a:solidFill>
                  <a:srgbClr val="000000"/>
                </a:solidFill>
                <a:latin typeface="CHAQPC+TimesNewRomanPS-BoldItalicMT"/>
                <a:cs typeface="CHAQPC+TimesNewRomanPS-BoldItalicMT"/>
              </a:rPr>
              <a:t> </a:t>
            </a:r>
            <a:r>
              <a:rPr sz="800" dirty="0">
                <a:solidFill>
                  <a:srgbClr val="000000"/>
                </a:solidFill>
                <a:latin typeface="IFFBPT+TimesNewRomanPS-BoldMT"/>
                <a:cs typeface="IFFBPT+TimesNewRomanPS-BoldMT"/>
              </a:rPr>
              <a:t>2.9167</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295424" y="310103"/>
            <a:ext cx="1707567" cy="130805"/>
          </a:xfrm>
          <a:prstGeom prst="rect">
            <a:avLst/>
          </a:prstGeom>
        </p:spPr>
        <p:txBody>
          <a:bodyPr vert="horz" wrap="square" lIns="0" tIns="0" rIns="0" bIns="0" rtlCol="0">
            <a:spAutoFit/>
          </a:bodyPr>
          <a:lstStyle/>
          <a:p>
            <a:pPr>
              <a:lnSpc>
                <a:spcPts val="1012"/>
              </a:lnSpc>
            </a:pPr>
            <a:r>
              <a:rPr sz="1600" dirty="0" err="1">
                <a:latin typeface="KaiTi" panose="02010609060101010101" pitchFamily="49" charset="-122"/>
                <a:ea typeface="KaiTi" panose="02010609060101010101" pitchFamily="49" charset="-122"/>
                <a:cs typeface="SimSun"/>
              </a:rPr>
              <a:t>方差</a:t>
            </a:r>
            <a:r>
              <a:rPr lang="en-US" sz="1600" dirty="0" err="1">
                <a:latin typeface="KaiTi" panose="02010609060101010101" pitchFamily="49" charset="-122"/>
                <a:ea typeface="KaiTi" panose="02010609060101010101" pitchFamily="49" charset="-122"/>
                <a:cs typeface="SimSun"/>
              </a:rPr>
              <a:t>公式</a:t>
            </a:r>
            <a:r>
              <a:rPr sz="1600" dirty="0">
                <a:latin typeface="KaiTi" panose="02010609060101010101" pitchFamily="49" charset="-122"/>
                <a:ea typeface="KaiTi" panose="02010609060101010101" pitchFamily="49" charset="-122"/>
                <a:cs typeface="SimSun"/>
              </a:rPr>
              <a:t>：</a:t>
            </a:r>
          </a:p>
        </p:txBody>
      </p:sp>
      <p:sp>
        <p:nvSpPr>
          <p:cNvPr id="4" name="object 4"/>
          <p:cNvSpPr txBox="1"/>
          <p:nvPr/>
        </p:nvSpPr>
        <p:spPr>
          <a:xfrm>
            <a:off x="608907" y="548263"/>
            <a:ext cx="1190163" cy="102592"/>
          </a:xfrm>
          <a:prstGeom prst="rect">
            <a:avLst/>
          </a:prstGeom>
        </p:spPr>
        <p:txBody>
          <a:bodyPr vert="horz" wrap="square" lIns="0" tIns="0" rIns="0" bIns="0" rtlCol="0">
            <a:spAutoFit/>
          </a:bodyPr>
          <a:lstStyle/>
          <a:p>
            <a:pPr>
              <a:lnSpc>
                <a:spcPts val="845"/>
              </a:lnSpc>
            </a:pPr>
            <a:r>
              <a:rPr sz="859" dirty="0">
                <a:solidFill>
                  <a:srgbClr val="000000"/>
                </a:solidFill>
                <a:latin typeface="KaiTi" panose="02010609060101010101" pitchFamily="49" charset="-122"/>
                <a:ea typeface="KaiTi" panose="02010609060101010101" pitchFamily="49" charset="-122"/>
                <a:cs typeface="FTMMJM+KaiTi_GB2312"/>
              </a:rPr>
              <a:t>1. 常数的方差为零。</a:t>
            </a:r>
          </a:p>
        </p:txBody>
      </p:sp>
      <p:sp>
        <p:nvSpPr>
          <p:cNvPr id="5" name="object 5"/>
          <p:cNvSpPr txBox="1"/>
          <p:nvPr/>
        </p:nvSpPr>
        <p:spPr>
          <a:xfrm>
            <a:off x="608907" y="729141"/>
            <a:ext cx="2609905" cy="282129"/>
          </a:xfrm>
          <a:prstGeom prst="rect">
            <a:avLst/>
          </a:prstGeom>
        </p:spPr>
        <p:txBody>
          <a:bodyPr vert="horz" wrap="square" lIns="0" tIns="0" rIns="0" bIns="0" rtlCol="0">
            <a:spAutoFit/>
          </a:bodyPr>
          <a:lstStyle/>
          <a:p>
            <a:pPr>
              <a:lnSpc>
                <a:spcPts val="845"/>
              </a:lnSpc>
            </a:pPr>
            <a:r>
              <a:rPr sz="859" dirty="0">
                <a:solidFill>
                  <a:srgbClr val="000000"/>
                </a:solidFill>
                <a:latin typeface="KaiTi" panose="02010609060101010101" pitchFamily="49" charset="-122"/>
                <a:ea typeface="KaiTi" panose="02010609060101010101" pitchFamily="49" charset="-122"/>
                <a:cs typeface="FTMMJM+KaiTi_GB2312"/>
              </a:rPr>
              <a:t>2. 若X与Y 是两个相互独立的随机变量，那么：</a:t>
            </a:r>
          </a:p>
          <a:p>
            <a:pPr marL="379606">
              <a:lnSpc>
                <a:spcPts val="845"/>
              </a:lnSpc>
              <a:spcBef>
                <a:spcPts val="578"/>
              </a:spcBef>
            </a:pPr>
            <a:r>
              <a:rPr sz="859" dirty="0">
                <a:solidFill>
                  <a:srgbClr val="000000"/>
                </a:solidFill>
                <a:latin typeface="SimSun"/>
                <a:cs typeface="SimSun"/>
              </a:rPr>
              <a:t>var(X+Y)=var(X)+var(Y)</a:t>
            </a:r>
          </a:p>
        </p:txBody>
      </p:sp>
      <p:sp>
        <p:nvSpPr>
          <p:cNvPr id="6" name="object 6"/>
          <p:cNvSpPr txBox="1"/>
          <p:nvPr/>
        </p:nvSpPr>
        <p:spPr>
          <a:xfrm>
            <a:off x="988776" y="1090897"/>
            <a:ext cx="1372806" cy="102592"/>
          </a:xfrm>
          <a:prstGeom prst="rect">
            <a:avLst/>
          </a:prstGeom>
        </p:spPr>
        <p:txBody>
          <a:bodyPr vert="horz" wrap="square" lIns="0" tIns="0" rIns="0" bIns="0" rtlCol="0">
            <a:spAutoFit/>
          </a:bodyPr>
          <a:lstStyle/>
          <a:p>
            <a:pPr>
              <a:lnSpc>
                <a:spcPts val="845"/>
              </a:lnSpc>
            </a:pPr>
            <a:r>
              <a:rPr sz="859" dirty="0">
                <a:solidFill>
                  <a:srgbClr val="000000"/>
                </a:solidFill>
                <a:latin typeface="SimSun"/>
                <a:cs typeface="SimSun"/>
              </a:rPr>
              <a:t>var(X-Y)=var(X)+var(Y)</a:t>
            </a:r>
          </a:p>
        </p:txBody>
      </p:sp>
      <p:sp>
        <p:nvSpPr>
          <p:cNvPr id="7" name="object 7"/>
          <p:cNvSpPr txBox="1"/>
          <p:nvPr/>
        </p:nvSpPr>
        <p:spPr>
          <a:xfrm>
            <a:off x="608907" y="1272022"/>
            <a:ext cx="1028430" cy="102592"/>
          </a:xfrm>
          <a:prstGeom prst="rect">
            <a:avLst/>
          </a:prstGeom>
        </p:spPr>
        <p:txBody>
          <a:bodyPr vert="horz" wrap="square" lIns="0" tIns="0" rIns="0" bIns="0" rtlCol="0">
            <a:spAutoFit/>
          </a:bodyPr>
          <a:lstStyle/>
          <a:p>
            <a:pPr>
              <a:lnSpc>
                <a:spcPts val="845"/>
              </a:lnSpc>
            </a:pPr>
            <a:r>
              <a:rPr sz="859" dirty="0">
                <a:solidFill>
                  <a:srgbClr val="000000"/>
                </a:solidFill>
                <a:latin typeface="KaiTi" panose="02010609060101010101" pitchFamily="49" charset="-122"/>
                <a:ea typeface="KaiTi" panose="02010609060101010101" pitchFamily="49" charset="-122"/>
                <a:cs typeface="FTMMJM+KaiTi_GB2312"/>
              </a:rPr>
              <a:t>3. 若b是常数，则</a:t>
            </a:r>
          </a:p>
        </p:txBody>
      </p:sp>
      <mc:AlternateContent xmlns:mc="http://schemas.openxmlformats.org/markup-compatibility/2006" xmlns:a14="http://schemas.microsoft.com/office/drawing/2010/main">
        <mc:Choice Requires="a14">
          <p:sp>
            <p:nvSpPr>
              <p:cNvPr id="8" name="object 8"/>
              <p:cNvSpPr txBox="1"/>
              <p:nvPr/>
            </p:nvSpPr>
            <p:spPr>
              <a:xfrm>
                <a:off x="1745465" y="1272022"/>
                <a:ext cx="1305418" cy="102592"/>
              </a:xfrm>
              <a:prstGeom prst="rect">
                <a:avLst/>
              </a:prstGeom>
            </p:spPr>
            <p:txBody>
              <a:bodyPr vert="horz" wrap="square" lIns="0" tIns="0" rIns="0" bIns="0" rtlCol="0">
                <a:spAutoFit/>
              </a:bodyPr>
              <a:lstStyle/>
              <a:p>
                <a:pPr>
                  <a:lnSpc>
                    <a:spcPts val="845"/>
                  </a:lnSpc>
                </a:pPr>
                <a14:m>
                  <m:oMathPara xmlns:m="http://schemas.openxmlformats.org/officeDocument/2006/math">
                    <m:oMathParaPr>
                      <m:jc m:val="centerGroup"/>
                    </m:oMathParaPr>
                    <m:oMath xmlns:m="http://schemas.openxmlformats.org/officeDocument/2006/math">
                      <m:r>
                        <a:rPr lang="zh-CN" altLang="en-US" sz="859" i="1" dirty="0">
                          <a:solidFill>
                            <a:srgbClr val="000000"/>
                          </a:solidFill>
                          <a:latin typeface="Cambria Math" panose="02040503050406030204" pitchFamily="18" charset="0"/>
                          <a:cs typeface="FTMMJM+KaiTi_GB2312"/>
                        </a:rPr>
                        <m:t>𝑣𝑎𝑟</m:t>
                      </m:r>
                      <m:r>
                        <a:rPr lang="en-US" altLang="zh-CN" sz="859" i="1" dirty="0">
                          <a:solidFill>
                            <a:srgbClr val="000000"/>
                          </a:solidFill>
                          <a:latin typeface="Cambria Math" panose="02040503050406030204" pitchFamily="18" charset="0"/>
                          <a:cs typeface="FTMMJM+KaiTi_GB2312"/>
                        </a:rPr>
                        <m:t>(</m:t>
                      </m:r>
                      <m:r>
                        <a:rPr lang="en-US" altLang="zh-CN" sz="859" i="1" dirty="0">
                          <a:solidFill>
                            <a:srgbClr val="000000"/>
                          </a:solidFill>
                          <a:latin typeface="Cambria Math" panose="02040503050406030204" pitchFamily="18" charset="0"/>
                          <a:cs typeface="FTMMJM+KaiTi_GB2312"/>
                        </a:rPr>
                        <m:t>𝑋</m:t>
                      </m:r>
                      <m:r>
                        <a:rPr lang="en-US" altLang="zh-CN" sz="859" i="1" dirty="0">
                          <a:solidFill>
                            <a:srgbClr val="000000"/>
                          </a:solidFill>
                          <a:latin typeface="Cambria Math" panose="02040503050406030204" pitchFamily="18" charset="0"/>
                          <a:cs typeface="FTMMJM+KaiTi_GB2312"/>
                        </a:rPr>
                        <m:t>+</m:t>
                      </m:r>
                      <m:r>
                        <a:rPr lang="en-US" altLang="zh-CN" sz="859" i="1" dirty="0">
                          <a:solidFill>
                            <a:srgbClr val="000000"/>
                          </a:solidFill>
                          <a:latin typeface="Cambria Math" panose="02040503050406030204" pitchFamily="18" charset="0"/>
                          <a:cs typeface="FTMMJM+KaiTi_GB2312"/>
                        </a:rPr>
                        <m:t>𝑏</m:t>
                      </m:r>
                      <m:r>
                        <a:rPr lang="en-US" altLang="zh-CN" sz="859" i="1" dirty="0">
                          <a:solidFill>
                            <a:srgbClr val="000000"/>
                          </a:solidFill>
                          <a:latin typeface="Cambria Math" panose="02040503050406030204" pitchFamily="18" charset="0"/>
                          <a:cs typeface="FTMMJM+KaiTi_GB2312"/>
                        </a:rPr>
                        <m:t>)=</m:t>
                      </m:r>
                      <m:r>
                        <a:rPr lang="en-US" altLang="zh-CN" sz="859" i="1" dirty="0">
                          <a:solidFill>
                            <a:srgbClr val="000000"/>
                          </a:solidFill>
                          <a:latin typeface="Cambria Math" panose="02040503050406030204" pitchFamily="18" charset="0"/>
                          <a:cs typeface="FTMMJM+KaiTi_GB2312"/>
                        </a:rPr>
                        <m:t>𝑣𝑎𝑟</m:t>
                      </m:r>
                      <m:r>
                        <a:rPr lang="en-US" altLang="zh-CN" sz="859" i="1" dirty="0">
                          <a:solidFill>
                            <a:srgbClr val="000000"/>
                          </a:solidFill>
                          <a:latin typeface="Cambria Math" panose="02040503050406030204" pitchFamily="18" charset="0"/>
                          <a:cs typeface="FTMMJM+KaiTi_GB2312"/>
                        </a:rPr>
                        <m:t>(</m:t>
                      </m:r>
                      <m:r>
                        <a:rPr lang="en-US" altLang="zh-CN" sz="859" i="1" dirty="0">
                          <a:solidFill>
                            <a:srgbClr val="000000"/>
                          </a:solidFill>
                          <a:latin typeface="Cambria Math" panose="02040503050406030204" pitchFamily="18" charset="0"/>
                          <a:cs typeface="FTMMJM+KaiTi_GB2312"/>
                        </a:rPr>
                        <m:t>𝑋</m:t>
                      </m:r>
                      <m:r>
                        <a:rPr lang="en-US" altLang="zh-CN" sz="859" i="1" dirty="0">
                          <a:solidFill>
                            <a:srgbClr val="000000"/>
                          </a:solidFill>
                          <a:latin typeface="Cambria Math" panose="02040503050406030204" pitchFamily="18" charset="0"/>
                          <a:cs typeface="FTMMJM+KaiTi_GB2312"/>
                        </a:rPr>
                        <m:t>)</m:t>
                      </m:r>
                    </m:oMath>
                  </m:oMathPara>
                </a14:m>
                <a:endParaRPr sz="859" dirty="0">
                  <a:solidFill>
                    <a:srgbClr val="000000"/>
                  </a:solidFill>
                  <a:latin typeface="FTMMJM+KaiTi_GB2312"/>
                  <a:cs typeface="FTMMJM+KaiTi_GB2312"/>
                </a:endParaRPr>
              </a:p>
            </p:txBody>
          </p:sp>
        </mc:Choice>
        <mc:Fallback xmlns="">
          <p:sp>
            <p:nvSpPr>
              <p:cNvPr id="8" name="object 8"/>
              <p:cNvSpPr txBox="1">
                <a:spLocks noRot="1" noChangeAspect="1" noMove="1" noResize="1" noEditPoints="1" noAdjustHandles="1" noChangeArrowheads="1" noChangeShapeType="1" noTextEdit="1"/>
              </p:cNvSpPr>
              <p:nvPr/>
            </p:nvSpPr>
            <p:spPr>
              <a:xfrm>
                <a:off x="1745465" y="1272022"/>
                <a:ext cx="1305418" cy="102592"/>
              </a:xfrm>
              <a:prstGeom prst="rect">
                <a:avLst/>
              </a:prstGeom>
              <a:blipFill>
                <a:blip r:embed="rId2"/>
                <a:stretch>
                  <a:fillRect t="-33333" b="-44444"/>
                </a:stretch>
              </a:blipFill>
            </p:spPr>
            <p:txBody>
              <a:bodyPr/>
              <a:lstStyle/>
              <a:p>
                <a:r>
                  <a:rPr lang="zh-CN" altLang="en-US">
                    <a:noFill/>
                  </a:rPr>
                  <a:t> </a:t>
                </a:r>
              </a:p>
            </p:txBody>
          </p:sp>
        </mc:Fallback>
      </mc:AlternateContent>
      <p:sp>
        <p:nvSpPr>
          <p:cNvPr id="9" name="object 9"/>
          <p:cNvSpPr txBox="1"/>
          <p:nvPr/>
        </p:nvSpPr>
        <p:spPr>
          <a:xfrm>
            <a:off x="608907" y="1439503"/>
            <a:ext cx="1136338" cy="102592"/>
          </a:xfrm>
          <a:prstGeom prst="rect">
            <a:avLst/>
          </a:prstGeom>
        </p:spPr>
        <p:txBody>
          <a:bodyPr vert="horz" wrap="square" lIns="0" tIns="0" rIns="0" bIns="0" rtlCol="0">
            <a:spAutoFit/>
          </a:bodyPr>
          <a:lstStyle/>
          <a:p>
            <a:pPr>
              <a:lnSpc>
                <a:spcPts val="845"/>
              </a:lnSpc>
            </a:pPr>
            <a:r>
              <a:rPr sz="859" dirty="0">
                <a:solidFill>
                  <a:srgbClr val="000000"/>
                </a:solidFill>
                <a:latin typeface="KaiTi" panose="02010609060101010101" pitchFamily="49" charset="-122"/>
                <a:ea typeface="KaiTi" panose="02010609060101010101" pitchFamily="49" charset="-122"/>
                <a:cs typeface="FTMMJM+KaiTi_GB2312"/>
              </a:rPr>
              <a:t>4. 如果a是常数，则</a:t>
            </a:r>
          </a:p>
        </p:txBody>
      </p:sp>
      <mc:AlternateContent xmlns:mc="http://schemas.openxmlformats.org/markup-compatibility/2006" xmlns:a14="http://schemas.microsoft.com/office/drawing/2010/main">
        <mc:Choice Requires="a14">
          <p:sp>
            <p:nvSpPr>
              <p:cNvPr id="10" name="object 10"/>
              <p:cNvSpPr txBox="1"/>
              <p:nvPr/>
            </p:nvSpPr>
            <p:spPr>
              <a:xfrm>
                <a:off x="1812623" y="1430308"/>
                <a:ext cx="1273718" cy="141064"/>
              </a:xfrm>
              <a:prstGeom prst="rect">
                <a:avLst/>
              </a:prstGeom>
            </p:spPr>
            <p:txBody>
              <a:bodyPr vert="horz" wrap="square" lIns="0" tIns="0" rIns="0" bIns="0" rtlCol="0">
                <a:spAutoFit/>
              </a:bodyPr>
              <a:lstStyle/>
              <a:p>
                <a:pPr>
                  <a:lnSpc>
                    <a:spcPts val="1146"/>
                  </a:lnSpc>
                </a:pPr>
                <a14:m>
                  <m:oMathPara xmlns:m="http://schemas.openxmlformats.org/officeDocument/2006/math">
                    <m:oMathParaPr>
                      <m:jc m:val="centerGroup"/>
                    </m:oMathParaPr>
                    <m:oMath xmlns:m="http://schemas.openxmlformats.org/officeDocument/2006/math">
                      <m:r>
                        <a:rPr lang="zh-CN" altLang="en-US" sz="955" i="1" spc="-14" dirty="0">
                          <a:solidFill>
                            <a:srgbClr val="000000"/>
                          </a:solidFill>
                          <a:latin typeface="Cambria Math" panose="02040503050406030204" pitchFamily="18" charset="0"/>
                          <a:cs typeface="PJGUIU+TimesNewRomanPSMT"/>
                        </a:rPr>
                        <m:t>𝑣𝑎𝑟</m:t>
                      </m:r>
                      <m:r>
                        <a:rPr lang="en-US" altLang="zh-CN" sz="955" i="1" spc="-14" dirty="0">
                          <a:solidFill>
                            <a:srgbClr val="000000"/>
                          </a:solidFill>
                          <a:latin typeface="Cambria Math" panose="02040503050406030204" pitchFamily="18" charset="0"/>
                          <a:cs typeface="PJGUIU+TimesNewRomanPSMT"/>
                        </a:rPr>
                        <m:t>(</m:t>
                      </m:r>
                      <m:r>
                        <a:rPr lang="zh-CN" altLang="en-US" sz="955" i="1" dirty="0">
                          <a:solidFill>
                            <a:srgbClr val="000000"/>
                          </a:solidFill>
                          <a:latin typeface="Cambria Math" panose="02040503050406030204" pitchFamily="18" charset="0"/>
                          <a:cs typeface="QHNACC+TimesNewRomanPS-ItalicMT"/>
                        </a:rPr>
                        <m:t>𝑎𝑋</m:t>
                      </m:r>
                      <m:r>
                        <a:rPr lang="en-US" altLang="zh-CN" sz="955" i="1" dirty="0">
                          <a:solidFill>
                            <a:srgbClr val="000000"/>
                          </a:solidFill>
                          <a:latin typeface="Cambria Math" panose="02040503050406030204" pitchFamily="18" charset="0"/>
                          <a:cs typeface="PJGUIU+TimesNewRomanPSMT"/>
                        </a:rPr>
                        <m:t>)</m:t>
                      </m:r>
                      <m:r>
                        <a:rPr lang="zh-CN" altLang="en-US" sz="955" i="1" spc="-39" dirty="0">
                          <a:solidFill>
                            <a:srgbClr val="000000"/>
                          </a:solidFill>
                          <a:latin typeface="Cambria Math" panose="02040503050406030204" pitchFamily="18" charset="0"/>
                          <a:cs typeface="PJGUIU+TimesNewRomanPSMT"/>
                        </a:rPr>
                        <m:t> </m:t>
                      </m:r>
                      <m:r>
                        <a:rPr lang="en-US" altLang="zh-CN" sz="955" i="1" dirty="0">
                          <a:solidFill>
                            <a:srgbClr val="000000"/>
                          </a:solidFill>
                          <a:latin typeface="Cambria Math" panose="02040503050406030204" pitchFamily="18" charset="0"/>
                          <a:cs typeface="BTCIPT+SymbolMT"/>
                        </a:rPr>
                        <m:t>=</m:t>
                      </m:r>
                      <m:r>
                        <a:rPr lang="zh-CN" altLang="en-US" sz="955" i="1" spc="-44" dirty="0">
                          <a:solidFill>
                            <a:srgbClr val="000000"/>
                          </a:solidFill>
                          <a:latin typeface="Cambria Math" panose="02040503050406030204" pitchFamily="18" charset="0"/>
                          <a:cs typeface="BTCIPT+SymbolMT"/>
                        </a:rPr>
                        <m:t> </m:t>
                      </m:r>
                      <m:sSup>
                        <m:sSupPr>
                          <m:ctrlPr>
                            <a:rPr lang="en-US" altLang="zh-CN" sz="955" i="1" dirty="0">
                              <a:solidFill>
                                <a:srgbClr val="000000"/>
                              </a:solidFill>
                              <a:latin typeface="Cambria Math" panose="02040503050406030204" pitchFamily="18" charset="0"/>
                              <a:cs typeface="QHNACC+TimesNewRomanPS-ItalicMT"/>
                            </a:rPr>
                          </m:ctrlPr>
                        </m:sSupPr>
                        <m:e>
                          <m:r>
                            <a:rPr lang="zh-CN" altLang="en-US" sz="955" i="1" dirty="0">
                              <a:solidFill>
                                <a:srgbClr val="000000"/>
                              </a:solidFill>
                              <a:latin typeface="Cambria Math" panose="02040503050406030204" pitchFamily="18" charset="0"/>
                              <a:cs typeface="QHNACC+TimesNewRomanPS-ItalicMT"/>
                            </a:rPr>
                            <m:t>𝑎</m:t>
                          </m:r>
                        </m:e>
                        <m:sup>
                          <m:r>
                            <a:rPr lang="en-US" altLang="zh-CN" sz="955" i="1" dirty="0">
                              <a:solidFill>
                                <a:srgbClr val="000000"/>
                              </a:solidFill>
                              <a:latin typeface="Cambria Math" panose="02040503050406030204" pitchFamily="18" charset="0"/>
                              <a:cs typeface="QHNACC+TimesNewRomanPS-ItalicMT"/>
                            </a:rPr>
                            <m:t>2</m:t>
                          </m:r>
                        </m:sup>
                      </m:sSup>
                      <m:r>
                        <a:rPr lang="zh-CN" altLang="en-US" sz="955" i="1" dirty="0">
                          <a:solidFill>
                            <a:srgbClr val="000000"/>
                          </a:solidFill>
                          <a:latin typeface="Cambria Math" panose="02040503050406030204" pitchFamily="18" charset="0"/>
                          <a:cs typeface="PJGUIU+TimesNewRomanPSMT"/>
                        </a:rPr>
                        <m:t>𝑣𝑎𝑟</m:t>
                      </m:r>
                      <m:r>
                        <a:rPr lang="en-US" altLang="zh-CN" sz="955" i="1" dirty="0">
                          <a:solidFill>
                            <a:srgbClr val="000000"/>
                          </a:solidFill>
                          <a:latin typeface="Cambria Math" panose="02040503050406030204" pitchFamily="18" charset="0"/>
                          <a:cs typeface="PJGUIU+TimesNewRomanPSMT"/>
                        </a:rPr>
                        <m:t>(</m:t>
                      </m:r>
                      <m:r>
                        <a:rPr lang="zh-CN" altLang="en-US" sz="955" i="1" spc="135" dirty="0">
                          <a:solidFill>
                            <a:srgbClr val="000000"/>
                          </a:solidFill>
                          <a:latin typeface="Cambria Math" panose="02040503050406030204" pitchFamily="18" charset="0"/>
                          <a:cs typeface="QHNACC+TimesNewRomanPS-ItalicMT"/>
                        </a:rPr>
                        <m:t>𝑋</m:t>
                      </m:r>
                      <m:r>
                        <a:rPr lang="zh-CN" altLang="en-US" sz="955" i="1" dirty="0">
                          <a:solidFill>
                            <a:srgbClr val="000000"/>
                          </a:solidFill>
                          <a:latin typeface="Cambria Math" panose="02040503050406030204" pitchFamily="18" charset="0"/>
                          <a:cs typeface="PJGUIU+TimesNewRomanPSMT"/>
                        </a:rPr>
                        <m:t> </m:t>
                      </m:r>
                      <m:r>
                        <a:rPr lang="en-US" altLang="zh-CN" sz="955" i="1" dirty="0">
                          <a:solidFill>
                            <a:srgbClr val="000000"/>
                          </a:solidFill>
                          <a:latin typeface="Cambria Math" panose="02040503050406030204" pitchFamily="18" charset="0"/>
                          <a:cs typeface="PJGUIU+TimesNewRomanPSMT"/>
                        </a:rPr>
                        <m:t>)</m:t>
                      </m:r>
                    </m:oMath>
                  </m:oMathPara>
                </a14:m>
                <a:endParaRPr sz="955" dirty="0">
                  <a:solidFill>
                    <a:srgbClr val="000000"/>
                  </a:solidFill>
                  <a:latin typeface="PJGUIU+TimesNewRomanPSMT"/>
                  <a:cs typeface="PJGUIU+TimesNewRomanPSMT"/>
                </a:endParaRPr>
              </a:p>
            </p:txBody>
          </p:sp>
        </mc:Choice>
        <mc:Fallback xmlns="">
          <p:sp>
            <p:nvSpPr>
              <p:cNvPr id="10" name="object 10"/>
              <p:cNvSpPr txBox="1">
                <a:spLocks noRot="1" noChangeAspect="1" noMove="1" noResize="1" noEditPoints="1" noAdjustHandles="1" noChangeArrowheads="1" noChangeShapeType="1" noTextEdit="1"/>
              </p:cNvSpPr>
              <p:nvPr/>
            </p:nvSpPr>
            <p:spPr>
              <a:xfrm>
                <a:off x="1812623" y="1430308"/>
                <a:ext cx="1273718" cy="141064"/>
              </a:xfrm>
              <a:prstGeom prst="rect">
                <a:avLst/>
              </a:prstGeom>
              <a:blipFill>
                <a:blip r:embed="rId3"/>
                <a:stretch>
                  <a:fillRect t="-16667" r="-1980" b="-50000"/>
                </a:stretch>
              </a:blipFill>
            </p:spPr>
            <p:txBody>
              <a:bodyPr/>
              <a:lstStyle/>
              <a:p>
                <a:r>
                  <a:rPr lang="zh-CN" altLang="en-US">
                    <a:noFill/>
                  </a:rPr>
                  <a:t> </a:t>
                </a:r>
              </a:p>
            </p:txBody>
          </p:sp>
        </mc:Fallback>
      </mc:AlternateContent>
      <p:sp>
        <p:nvSpPr>
          <p:cNvPr id="12" name="object 12"/>
          <p:cNvSpPr txBox="1"/>
          <p:nvPr/>
        </p:nvSpPr>
        <p:spPr>
          <a:xfrm>
            <a:off x="608907" y="1673479"/>
            <a:ext cx="1245041" cy="102592"/>
          </a:xfrm>
          <a:prstGeom prst="rect">
            <a:avLst/>
          </a:prstGeom>
        </p:spPr>
        <p:txBody>
          <a:bodyPr vert="horz" wrap="square" lIns="0" tIns="0" rIns="0" bIns="0" rtlCol="0">
            <a:spAutoFit/>
          </a:bodyPr>
          <a:lstStyle/>
          <a:p>
            <a:pPr>
              <a:lnSpc>
                <a:spcPts val="845"/>
              </a:lnSpc>
            </a:pPr>
            <a:r>
              <a:rPr sz="859" dirty="0">
                <a:solidFill>
                  <a:srgbClr val="000000"/>
                </a:solidFill>
                <a:latin typeface="KaiTi" panose="02010609060101010101" pitchFamily="49" charset="-122"/>
                <a:ea typeface="KaiTi" panose="02010609060101010101" pitchFamily="49" charset="-122"/>
                <a:cs typeface="FTMMJM+KaiTi_GB2312"/>
              </a:rPr>
              <a:t>5. 如果a,b是常数，则</a:t>
            </a:r>
          </a:p>
        </p:txBody>
      </p:sp>
      <mc:AlternateContent xmlns:mc="http://schemas.openxmlformats.org/markup-compatibility/2006" xmlns:a14="http://schemas.microsoft.com/office/drawing/2010/main">
        <mc:Choice Requires="a14">
          <p:sp>
            <p:nvSpPr>
              <p:cNvPr id="13" name="object 13"/>
              <p:cNvSpPr txBox="1"/>
              <p:nvPr/>
            </p:nvSpPr>
            <p:spPr>
              <a:xfrm>
                <a:off x="1887968" y="1659926"/>
                <a:ext cx="1433392" cy="141064"/>
              </a:xfrm>
              <a:prstGeom prst="rect">
                <a:avLst/>
              </a:prstGeom>
            </p:spPr>
            <p:txBody>
              <a:bodyPr vert="horz" wrap="square" lIns="0" tIns="0" rIns="0" bIns="0" rtlCol="0">
                <a:spAutoFit/>
              </a:bodyPr>
              <a:lstStyle/>
              <a:p>
                <a:pPr>
                  <a:lnSpc>
                    <a:spcPts val="1069"/>
                  </a:lnSpc>
                </a:pPr>
                <a14:m>
                  <m:oMathPara xmlns:m="http://schemas.openxmlformats.org/officeDocument/2006/math">
                    <m:oMathParaPr>
                      <m:jc m:val="centerGroup"/>
                    </m:oMathParaPr>
                    <m:oMath xmlns:m="http://schemas.openxmlformats.org/officeDocument/2006/math">
                      <m:r>
                        <a:rPr lang="zh-CN" altLang="en-US" sz="859" i="1" spc="23" dirty="0" smtClean="0">
                          <a:solidFill>
                            <a:srgbClr val="000000"/>
                          </a:solidFill>
                          <a:latin typeface="Cambria Math" panose="02040503050406030204" pitchFamily="18" charset="0"/>
                          <a:cs typeface="PJGUIU+TimesNewRomanPSMT"/>
                        </a:rPr>
                        <m:t>𝑣𝑎𝑟</m:t>
                      </m:r>
                      <m:r>
                        <a:rPr lang="en-US" altLang="zh-CN" sz="859" i="1" spc="23" dirty="0">
                          <a:solidFill>
                            <a:srgbClr val="000000"/>
                          </a:solidFill>
                          <a:latin typeface="Cambria Math" panose="02040503050406030204" pitchFamily="18" charset="0"/>
                          <a:cs typeface="PJGUIU+TimesNewRomanPSMT"/>
                        </a:rPr>
                        <m:t>(</m:t>
                      </m:r>
                      <m:r>
                        <a:rPr lang="zh-CN" altLang="en-US" sz="859" i="1" dirty="0">
                          <a:solidFill>
                            <a:srgbClr val="000000"/>
                          </a:solidFill>
                          <a:latin typeface="Cambria Math" panose="02040503050406030204" pitchFamily="18" charset="0"/>
                          <a:cs typeface="QHNACC+TimesNewRomanPS-ItalicMT"/>
                        </a:rPr>
                        <m:t>𝑎𝑋</m:t>
                      </m:r>
                      <m:r>
                        <a:rPr lang="zh-CN" altLang="en-US" sz="859" i="1" spc="133" dirty="0">
                          <a:solidFill>
                            <a:srgbClr val="000000"/>
                          </a:solidFill>
                          <a:latin typeface="Cambria Math" panose="02040503050406030204" pitchFamily="18" charset="0"/>
                          <a:cs typeface="QHNACC+TimesNewRomanPS-ItalicMT"/>
                        </a:rPr>
                        <m:t> </m:t>
                      </m:r>
                      <m:r>
                        <a:rPr lang="en-US" altLang="zh-CN" sz="859" i="1" dirty="0">
                          <a:solidFill>
                            <a:srgbClr val="000000"/>
                          </a:solidFill>
                          <a:latin typeface="Cambria Math" panose="02040503050406030204" pitchFamily="18" charset="0"/>
                          <a:cs typeface="BTCIPT+SymbolMT"/>
                        </a:rPr>
                        <m:t>+</m:t>
                      </m:r>
                      <m:r>
                        <a:rPr lang="zh-CN" altLang="en-US" sz="859" i="1" spc="-42" dirty="0">
                          <a:solidFill>
                            <a:srgbClr val="000000"/>
                          </a:solidFill>
                          <a:latin typeface="Cambria Math" panose="02040503050406030204" pitchFamily="18" charset="0"/>
                          <a:cs typeface="BTCIPT+SymbolMT"/>
                        </a:rPr>
                        <m:t> </m:t>
                      </m:r>
                      <m:r>
                        <a:rPr lang="zh-CN" altLang="en-US" sz="859" i="1" spc="43" dirty="0">
                          <a:solidFill>
                            <a:srgbClr val="000000"/>
                          </a:solidFill>
                          <a:latin typeface="Cambria Math" panose="02040503050406030204" pitchFamily="18" charset="0"/>
                          <a:cs typeface="QHNACC+TimesNewRomanPS-ItalicMT"/>
                        </a:rPr>
                        <m:t>𝑏</m:t>
                      </m:r>
                      <m:r>
                        <a:rPr lang="en-US" altLang="zh-CN" sz="859" i="1" dirty="0">
                          <a:solidFill>
                            <a:srgbClr val="000000"/>
                          </a:solidFill>
                          <a:latin typeface="Cambria Math" panose="02040503050406030204" pitchFamily="18" charset="0"/>
                          <a:cs typeface="PJGUIU+TimesNewRomanPSMT"/>
                        </a:rPr>
                        <m:t>)</m:t>
                      </m:r>
                      <m:r>
                        <a:rPr lang="zh-CN" altLang="en-US" sz="859" i="1" spc="14" dirty="0">
                          <a:solidFill>
                            <a:srgbClr val="000000"/>
                          </a:solidFill>
                          <a:latin typeface="Cambria Math" panose="02040503050406030204" pitchFamily="18" charset="0"/>
                          <a:cs typeface="PJGUIU+TimesNewRomanPSMT"/>
                        </a:rPr>
                        <m:t> </m:t>
                      </m:r>
                      <m:r>
                        <a:rPr lang="en-US" altLang="zh-CN" sz="859" i="1" dirty="0">
                          <a:solidFill>
                            <a:srgbClr val="000000"/>
                          </a:solidFill>
                          <a:latin typeface="Cambria Math" panose="02040503050406030204" pitchFamily="18" charset="0"/>
                          <a:cs typeface="BTCIPT+SymbolMT"/>
                        </a:rPr>
                        <m:t>=</m:t>
                      </m:r>
                      <m:sSup>
                        <m:sSupPr>
                          <m:ctrlPr>
                            <a:rPr lang="en-US" altLang="zh-CN" sz="942" i="1" dirty="0">
                              <a:solidFill>
                                <a:srgbClr val="000000"/>
                              </a:solidFill>
                              <a:latin typeface="Cambria Math" panose="02040503050406030204" pitchFamily="18" charset="0"/>
                              <a:cs typeface="QHNACC+TimesNewRomanPS-ItalicMT"/>
                            </a:rPr>
                          </m:ctrlPr>
                        </m:sSupPr>
                        <m:e>
                          <m:r>
                            <a:rPr lang="zh-CN" altLang="en-US" sz="942" i="1" dirty="0">
                              <a:solidFill>
                                <a:srgbClr val="000000"/>
                              </a:solidFill>
                              <a:latin typeface="Cambria Math" panose="02040503050406030204" pitchFamily="18" charset="0"/>
                              <a:cs typeface="QHNACC+TimesNewRomanPS-ItalicMT"/>
                            </a:rPr>
                            <m:t>𝑎</m:t>
                          </m:r>
                        </m:e>
                        <m:sup>
                          <m:r>
                            <a:rPr lang="en-US" altLang="zh-CN" sz="942" i="1" dirty="0">
                              <a:solidFill>
                                <a:srgbClr val="000000"/>
                              </a:solidFill>
                              <a:latin typeface="Cambria Math" panose="02040503050406030204" pitchFamily="18" charset="0"/>
                              <a:cs typeface="QHNACC+TimesNewRomanPS-ItalicMT"/>
                            </a:rPr>
                            <m:t>2</m:t>
                          </m:r>
                        </m:sup>
                      </m:sSup>
                      <m:r>
                        <a:rPr lang="zh-CN" altLang="en-US" sz="942" i="1" dirty="0">
                          <a:solidFill>
                            <a:srgbClr val="000000"/>
                          </a:solidFill>
                          <a:latin typeface="Cambria Math" panose="02040503050406030204" pitchFamily="18" charset="0"/>
                          <a:cs typeface="PJGUIU+TimesNewRomanPSMT"/>
                        </a:rPr>
                        <m:t>𝑣𝑎𝑟</m:t>
                      </m:r>
                      <m:r>
                        <a:rPr lang="en-US" altLang="zh-CN" sz="942" i="1" dirty="0">
                          <a:solidFill>
                            <a:srgbClr val="000000"/>
                          </a:solidFill>
                          <a:latin typeface="Cambria Math" panose="02040503050406030204" pitchFamily="18" charset="0"/>
                          <a:cs typeface="PJGUIU+TimesNewRomanPSMT"/>
                        </a:rPr>
                        <m:t>(</m:t>
                      </m:r>
                      <m:r>
                        <a:rPr lang="zh-CN" altLang="en-US" sz="942" i="1" spc="135" dirty="0">
                          <a:solidFill>
                            <a:srgbClr val="000000"/>
                          </a:solidFill>
                          <a:latin typeface="Cambria Math" panose="02040503050406030204" pitchFamily="18" charset="0"/>
                          <a:cs typeface="QHNACC+TimesNewRomanPS-ItalicMT"/>
                        </a:rPr>
                        <m:t>𝑋</m:t>
                      </m:r>
                      <m:r>
                        <a:rPr lang="zh-CN" altLang="en-US" sz="942" b="0" i="1" spc="135" dirty="0" smtClean="0">
                          <a:solidFill>
                            <a:srgbClr val="000000"/>
                          </a:solidFill>
                          <a:latin typeface="Cambria Math" panose="02040503050406030204" pitchFamily="18" charset="0"/>
                          <a:cs typeface="QHNACC+TimesNewRomanPS-ItalicMT"/>
                        </a:rPr>
                        <m:t>）</m:t>
                      </m:r>
                    </m:oMath>
                  </m:oMathPara>
                </a14:m>
                <a:endParaRPr sz="859" dirty="0">
                  <a:solidFill>
                    <a:srgbClr val="000000"/>
                  </a:solidFill>
                  <a:latin typeface="PJGUIU+TimesNewRomanPSMT"/>
                  <a:cs typeface="PJGUIU+TimesNewRomanPSMT"/>
                </a:endParaRPr>
              </a:p>
            </p:txBody>
          </p:sp>
        </mc:Choice>
        <mc:Fallback xmlns="">
          <p:sp>
            <p:nvSpPr>
              <p:cNvPr id="13" name="object 13"/>
              <p:cNvSpPr txBox="1">
                <a:spLocks noRot="1" noChangeAspect="1" noMove="1" noResize="1" noEditPoints="1" noAdjustHandles="1" noChangeArrowheads="1" noChangeShapeType="1" noTextEdit="1"/>
              </p:cNvSpPr>
              <p:nvPr/>
            </p:nvSpPr>
            <p:spPr>
              <a:xfrm>
                <a:off x="1887968" y="1659926"/>
                <a:ext cx="1433392" cy="141064"/>
              </a:xfrm>
              <a:prstGeom prst="rect">
                <a:avLst/>
              </a:prstGeom>
              <a:blipFill>
                <a:blip r:embed="rId4"/>
                <a:stretch>
                  <a:fillRect l="-1754" r="-3509" b="-41667"/>
                </a:stretch>
              </a:blipFill>
            </p:spPr>
            <p:txBody>
              <a:bodyPr/>
              <a:lstStyle/>
              <a:p>
                <a:r>
                  <a:rPr lang="zh-CN" altLang="en-US">
                    <a:noFill/>
                  </a:rPr>
                  <a:t> </a:t>
                </a:r>
              </a:p>
            </p:txBody>
          </p:sp>
        </mc:Fallback>
      </mc:AlternateContent>
      <p:sp>
        <p:nvSpPr>
          <p:cNvPr id="14" name="object 14"/>
          <p:cNvSpPr txBox="1"/>
          <p:nvPr/>
        </p:nvSpPr>
        <p:spPr>
          <a:xfrm>
            <a:off x="608907" y="1884875"/>
            <a:ext cx="2113702" cy="102592"/>
          </a:xfrm>
          <a:prstGeom prst="rect">
            <a:avLst/>
          </a:prstGeom>
        </p:spPr>
        <p:txBody>
          <a:bodyPr vert="horz" wrap="square" lIns="0" tIns="0" rIns="0" bIns="0" rtlCol="0">
            <a:spAutoFit/>
          </a:bodyPr>
          <a:lstStyle/>
          <a:p>
            <a:pPr>
              <a:lnSpc>
                <a:spcPts val="845"/>
              </a:lnSpc>
            </a:pPr>
            <a:r>
              <a:rPr sz="859" dirty="0">
                <a:solidFill>
                  <a:srgbClr val="000000"/>
                </a:solidFill>
                <a:latin typeface="KaiTi" panose="02010609060101010101" pitchFamily="49" charset="-122"/>
                <a:ea typeface="KaiTi" panose="02010609060101010101" pitchFamily="49" charset="-122"/>
                <a:cs typeface="FTMMJM+KaiTi_GB2312"/>
              </a:rPr>
              <a:t>6. 如果X与Y相互独立，a,b是常数，则</a:t>
            </a:r>
          </a:p>
        </p:txBody>
      </p:sp>
      <mc:AlternateContent xmlns:mc="http://schemas.openxmlformats.org/markup-compatibility/2006" xmlns:a14="http://schemas.microsoft.com/office/drawing/2010/main">
        <mc:Choice Requires="a14">
          <p:sp>
            <p:nvSpPr>
              <p:cNvPr id="15" name="object 15"/>
              <p:cNvSpPr txBox="1"/>
              <p:nvPr/>
            </p:nvSpPr>
            <p:spPr>
              <a:xfrm>
                <a:off x="760267" y="2075384"/>
                <a:ext cx="2910342" cy="165879"/>
              </a:xfrm>
              <a:prstGeom prst="rect">
                <a:avLst/>
              </a:prstGeom>
            </p:spPr>
            <p:txBody>
              <a:bodyPr vert="horz" wrap="square" lIns="0" tIns="0" rIns="0" bIns="0" rtlCol="0">
                <a:spAutoFit/>
              </a:bodyPr>
              <a:lstStyle/>
              <a:p>
                <a:pPr>
                  <a:lnSpc>
                    <a:spcPts val="1418"/>
                  </a:lnSpc>
                </a:pPr>
                <a14:m>
                  <m:oMath xmlns:m="http://schemas.openxmlformats.org/officeDocument/2006/math">
                    <m:r>
                      <a:rPr lang="zh-CN" altLang="en-US" sz="942" i="1" dirty="0">
                        <a:solidFill>
                          <a:srgbClr val="000000"/>
                        </a:solidFill>
                        <a:latin typeface="Cambria Math" panose="02040503050406030204" pitchFamily="18" charset="0"/>
                        <a:cs typeface="PJGUIU+TimesNewRomanPSMT"/>
                      </a:rPr>
                      <m:t>𝑣𝑎𝑟</m:t>
                    </m:r>
                    <m:d>
                      <m:dPr>
                        <m:ctrlPr>
                          <a:rPr lang="en-US" altLang="zh-CN" sz="942" i="1" dirty="0">
                            <a:solidFill>
                              <a:srgbClr val="000000"/>
                            </a:solidFill>
                            <a:latin typeface="Cambria Math" panose="02040503050406030204" pitchFamily="18" charset="0"/>
                            <a:cs typeface="PJGUIU+TimesNewRomanPSMT"/>
                          </a:rPr>
                        </m:ctrlPr>
                      </m:dPr>
                      <m:e>
                        <m:r>
                          <a:rPr lang="zh-CN" altLang="en-US" sz="942" i="1" dirty="0">
                            <a:solidFill>
                              <a:srgbClr val="000000"/>
                            </a:solidFill>
                            <a:latin typeface="Cambria Math" panose="02040503050406030204" pitchFamily="18" charset="0"/>
                            <a:cs typeface="QHNACC+TimesNewRomanPS-ItalicMT"/>
                          </a:rPr>
                          <m:t>𝑎𝑋</m:t>
                        </m:r>
                        <m:r>
                          <a:rPr lang="zh-CN" altLang="en-US" sz="942" i="1" spc="-38" dirty="0">
                            <a:solidFill>
                              <a:srgbClr val="000000"/>
                            </a:solidFill>
                            <a:latin typeface="Cambria Math" panose="02040503050406030204" pitchFamily="18" charset="0"/>
                            <a:cs typeface="QHNACC+TimesNewRomanPS-ItalicMT"/>
                          </a:rPr>
                          <m:t> </m:t>
                        </m:r>
                        <m:r>
                          <a:rPr lang="en-US" altLang="zh-CN" sz="942" i="1" spc="119" dirty="0">
                            <a:solidFill>
                              <a:srgbClr val="000000"/>
                            </a:solidFill>
                            <a:latin typeface="Cambria Math" panose="02040503050406030204" pitchFamily="18" charset="0"/>
                            <a:cs typeface="BTCIPT+SymbolMT"/>
                          </a:rPr>
                          <m:t>+</m:t>
                        </m:r>
                        <m:r>
                          <a:rPr lang="zh-CN" altLang="en-US" sz="942" i="1" spc="28" dirty="0">
                            <a:solidFill>
                              <a:srgbClr val="000000"/>
                            </a:solidFill>
                            <a:latin typeface="Cambria Math" panose="02040503050406030204" pitchFamily="18" charset="0"/>
                            <a:cs typeface="QHNACC+TimesNewRomanPS-ItalicMT"/>
                          </a:rPr>
                          <m:t>𝑏𝑌</m:t>
                        </m:r>
                      </m:e>
                    </m:d>
                    <m:r>
                      <a:rPr lang="en-US" altLang="zh-CN" sz="942" i="1" dirty="0">
                        <a:solidFill>
                          <a:srgbClr val="000000"/>
                        </a:solidFill>
                        <a:latin typeface="Cambria Math" panose="02040503050406030204" pitchFamily="18" charset="0"/>
                        <a:cs typeface="BTCIPT+SymbolMT"/>
                      </a:rPr>
                      <m:t>=</m:t>
                    </m:r>
                    <m:r>
                      <a:rPr lang="zh-CN" altLang="en-US" sz="942" i="1" spc="93" dirty="0">
                        <a:solidFill>
                          <a:srgbClr val="000000"/>
                        </a:solidFill>
                        <a:latin typeface="Cambria Math" panose="02040503050406030204" pitchFamily="18" charset="0"/>
                        <a:cs typeface="QHNACC+TimesNewRomanPS-ItalicMT"/>
                      </a:rPr>
                      <m:t>𝑎</m:t>
                    </m:r>
                    <m:r>
                      <a:rPr lang="en-US" altLang="zh-CN" sz="942" i="1" baseline="46000" dirty="0">
                        <a:solidFill>
                          <a:srgbClr val="000000"/>
                        </a:solidFill>
                        <a:latin typeface="Cambria Math" panose="02040503050406030204" pitchFamily="18" charset="0"/>
                        <a:cs typeface="PJGUIU+TimesNewRomanPSMT"/>
                      </a:rPr>
                      <m:t>2</m:t>
                    </m:r>
                    <m:r>
                      <a:rPr lang="zh-CN" altLang="en-US" sz="942" i="1" spc="104" baseline="46000" dirty="0">
                        <a:solidFill>
                          <a:srgbClr val="000000"/>
                        </a:solidFill>
                        <a:latin typeface="Cambria Math" panose="02040503050406030204" pitchFamily="18" charset="0"/>
                        <a:cs typeface="PJGUIU+TimesNewRomanPSMT"/>
                      </a:rPr>
                      <m:t> </m:t>
                    </m:r>
                    <m:r>
                      <a:rPr lang="zh-CN" altLang="en-US" sz="942" i="1" dirty="0">
                        <a:solidFill>
                          <a:srgbClr val="000000"/>
                        </a:solidFill>
                        <a:latin typeface="Cambria Math" panose="02040503050406030204" pitchFamily="18" charset="0"/>
                        <a:cs typeface="PJGUIU+TimesNewRomanPSMT"/>
                      </a:rPr>
                      <m:t>𝑣𝑎𝑟</m:t>
                    </m:r>
                    <m:d>
                      <m:dPr>
                        <m:ctrlPr>
                          <a:rPr lang="en-US" altLang="zh-CN" sz="942" i="1" dirty="0">
                            <a:solidFill>
                              <a:srgbClr val="000000"/>
                            </a:solidFill>
                            <a:latin typeface="Cambria Math" panose="02040503050406030204" pitchFamily="18" charset="0"/>
                            <a:cs typeface="PJGUIU+TimesNewRomanPSMT"/>
                          </a:rPr>
                        </m:ctrlPr>
                      </m:dPr>
                      <m:e>
                        <m:r>
                          <a:rPr lang="zh-CN" altLang="en-US" sz="942" i="1" spc="-77" dirty="0">
                            <a:solidFill>
                              <a:srgbClr val="000000"/>
                            </a:solidFill>
                            <a:latin typeface="Cambria Math" panose="02040503050406030204" pitchFamily="18" charset="0"/>
                            <a:cs typeface="PJGUIU+TimesNewRomanPSMT"/>
                          </a:rPr>
                          <m:t> </m:t>
                        </m:r>
                        <m:r>
                          <a:rPr lang="zh-CN" altLang="en-US" sz="942" i="1" dirty="0">
                            <a:solidFill>
                              <a:srgbClr val="000000"/>
                            </a:solidFill>
                            <a:latin typeface="Cambria Math" panose="02040503050406030204" pitchFamily="18" charset="0"/>
                            <a:cs typeface="QHNACC+TimesNewRomanPS-ItalicMT"/>
                          </a:rPr>
                          <m:t>𝑋</m:t>
                        </m:r>
                      </m:e>
                    </m:d>
                    <m:r>
                      <a:rPr lang="en-US" altLang="zh-CN" sz="942" i="1" dirty="0">
                        <a:solidFill>
                          <a:srgbClr val="000000"/>
                        </a:solidFill>
                        <a:latin typeface="Cambria Math" panose="02040503050406030204" pitchFamily="18" charset="0"/>
                        <a:cs typeface="QHNACC+TimesNewRomanPS-ItalicMT"/>
                      </a:rPr>
                      <m:t>+</m:t>
                    </m:r>
                  </m:oMath>
                </a14:m>
                <a:r>
                  <a:rPr lang="en-US" altLang="zh-CN" sz="942" dirty="0">
                    <a:solidFill>
                      <a:srgbClr val="000000"/>
                    </a:solidFill>
                    <a:cs typeface="QHNACC+TimesNewRomanPS-ItalicMT"/>
                  </a:rPr>
                  <a:t> </a:t>
                </a:r>
                <a14:m>
                  <m:oMath xmlns:m="http://schemas.openxmlformats.org/officeDocument/2006/math">
                    <m:sSup>
                      <m:sSupPr>
                        <m:ctrlPr>
                          <a:rPr lang="en-US" altLang="zh-CN" sz="942" i="1" dirty="0">
                            <a:solidFill>
                              <a:srgbClr val="000000"/>
                            </a:solidFill>
                            <a:latin typeface="Cambria Math" panose="02040503050406030204" pitchFamily="18" charset="0"/>
                            <a:cs typeface="QHNACC+TimesNewRomanPS-ItalicMT"/>
                          </a:rPr>
                        </m:ctrlPr>
                      </m:sSupPr>
                      <m:e>
                        <m:r>
                          <a:rPr lang="zh-CN" altLang="en-US" sz="942" i="1" dirty="0">
                            <a:solidFill>
                              <a:srgbClr val="000000"/>
                            </a:solidFill>
                            <a:latin typeface="Cambria Math" panose="02040503050406030204" pitchFamily="18" charset="0"/>
                            <a:cs typeface="QHNACC+TimesNewRomanPS-ItalicMT"/>
                          </a:rPr>
                          <m:t>𝑎</m:t>
                        </m:r>
                      </m:e>
                      <m:sup>
                        <m:r>
                          <a:rPr lang="en-US" altLang="zh-CN" sz="942" i="1" dirty="0">
                            <a:solidFill>
                              <a:srgbClr val="000000"/>
                            </a:solidFill>
                            <a:latin typeface="Cambria Math" panose="02040503050406030204" pitchFamily="18" charset="0"/>
                            <a:cs typeface="QHNACC+TimesNewRomanPS-ItalicMT"/>
                          </a:rPr>
                          <m:t>2</m:t>
                        </m:r>
                      </m:sup>
                    </m:sSup>
                    <m:r>
                      <a:rPr lang="zh-CN" altLang="en-US" sz="942" i="1" dirty="0">
                        <a:solidFill>
                          <a:srgbClr val="000000"/>
                        </a:solidFill>
                        <a:latin typeface="Cambria Math" panose="02040503050406030204" pitchFamily="18" charset="0"/>
                        <a:cs typeface="PJGUIU+TimesNewRomanPSMT"/>
                      </a:rPr>
                      <m:t>𝑣𝑎𝑟</m:t>
                    </m:r>
                    <m:r>
                      <a:rPr lang="en-US" altLang="zh-CN" sz="942" i="1" dirty="0">
                        <a:solidFill>
                          <a:srgbClr val="000000"/>
                        </a:solidFill>
                        <a:latin typeface="Cambria Math" panose="02040503050406030204" pitchFamily="18" charset="0"/>
                        <a:cs typeface="PJGUIU+TimesNewRomanPSMT"/>
                      </a:rPr>
                      <m:t>(</m:t>
                    </m:r>
                    <m:r>
                      <a:rPr lang="zh-CN" altLang="en-US" sz="942" i="1" spc="135" dirty="0">
                        <a:solidFill>
                          <a:srgbClr val="000000"/>
                        </a:solidFill>
                        <a:latin typeface="Cambria Math" panose="02040503050406030204" pitchFamily="18" charset="0"/>
                        <a:cs typeface="QHNACC+TimesNewRomanPS-ItalicMT"/>
                      </a:rPr>
                      <m:t>𝑋</m:t>
                    </m:r>
                    <m:r>
                      <a:rPr lang="zh-CN" altLang="en-US" sz="942" i="1" dirty="0">
                        <a:solidFill>
                          <a:srgbClr val="000000"/>
                        </a:solidFill>
                        <a:latin typeface="Cambria Math" panose="02040503050406030204" pitchFamily="18" charset="0"/>
                        <a:cs typeface="PJGUIU+TimesNewRomanPSMT"/>
                      </a:rPr>
                      <m:t> </m:t>
                    </m:r>
                  </m:oMath>
                </a14:m>
                <a:r>
                  <a:rPr lang="zh-CN" altLang="en-US" sz="942" i="1" dirty="0">
                    <a:solidFill>
                      <a:srgbClr val="000000"/>
                    </a:solidFill>
                    <a:latin typeface="QHNACC+TimesNewRomanPS-ItalicMT"/>
                    <a:cs typeface="QHNACC+TimesNewRomanPS-ItalicMT"/>
                  </a:rPr>
                  <a:t>）</a:t>
                </a:r>
                <a:endParaRPr sz="942" i="1" dirty="0">
                  <a:solidFill>
                    <a:srgbClr val="000000"/>
                  </a:solidFill>
                  <a:latin typeface="QHNACC+TimesNewRomanPS-ItalicMT"/>
                  <a:cs typeface="QHNACC+TimesNewRomanPS-ItalicMT"/>
                </a:endParaRPr>
              </a:p>
            </p:txBody>
          </p:sp>
        </mc:Choice>
        <mc:Fallback xmlns="">
          <p:sp>
            <p:nvSpPr>
              <p:cNvPr id="15" name="object 15"/>
              <p:cNvSpPr txBox="1">
                <a:spLocks noRot="1" noChangeAspect="1" noMove="1" noResize="1" noEditPoints="1" noAdjustHandles="1" noChangeArrowheads="1" noChangeShapeType="1" noTextEdit="1"/>
              </p:cNvSpPr>
              <p:nvPr/>
            </p:nvSpPr>
            <p:spPr>
              <a:xfrm>
                <a:off x="760267" y="2075384"/>
                <a:ext cx="2910342" cy="165879"/>
              </a:xfrm>
              <a:prstGeom prst="rect">
                <a:avLst/>
              </a:prstGeom>
              <a:blipFill>
                <a:blip r:embed="rId5"/>
                <a:stretch>
                  <a:fillRect l="-1310" t="-28571" b="-50000"/>
                </a:stretch>
              </a:blipFill>
            </p:spPr>
            <p:txBody>
              <a:bodyPr/>
              <a:lstStyle/>
              <a:p>
                <a:r>
                  <a:rPr lang="zh-CN" altLang="en-US">
                    <a:noFill/>
                  </a:rPr>
                  <a:t> </a:t>
                </a:r>
              </a:p>
            </p:txBody>
          </p:sp>
        </mc:Fallback>
      </mc:AlternateContent>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2B7686-6FB5-5149-8452-BC12F3A260F0}"/>
              </a:ext>
            </a:extLst>
          </p:cNvPr>
          <p:cNvSpPr>
            <a:spLocks noGrp="1"/>
          </p:cNvSpPr>
          <p:nvPr>
            <p:ph type="title"/>
          </p:nvPr>
        </p:nvSpPr>
        <p:spPr/>
        <p:txBody>
          <a:bodyPr/>
          <a:lstStyle/>
          <a:p>
            <a:r>
              <a:rPr lang="zh-CN" altLang="en-US" dirty="0">
                <a:latin typeface="KaiTi" panose="02010609060101010101" pitchFamily="49" charset="-122"/>
                <a:ea typeface="KaiTi" panose="02010609060101010101" pitchFamily="49" charset="-122"/>
              </a:rPr>
              <a:t>切比雪夫不等式</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125CDE8-0872-A741-A8F4-E862841F81E1}"/>
                  </a:ext>
                </a:extLst>
              </p:cNvPr>
              <p:cNvSpPr>
                <a:spLocks noGrp="1"/>
              </p:cNvSpPr>
              <p:nvPr>
                <p:ph idx="1"/>
              </p:nvPr>
            </p:nvSpPr>
            <p:spPr/>
            <p:txBody>
              <a:bodyPr/>
              <a:lstStyle/>
              <a:p>
                <a:r>
                  <a:rPr lang="zh-CN" altLang="en-US" dirty="0">
                    <a:latin typeface="KaiTi" panose="02010609060101010101" pitchFamily="49" charset="-122"/>
                    <a:ea typeface="KaiTi" panose="02010609060101010101" pitchFamily="49" charset="-122"/>
                  </a:rPr>
                  <a:t>已知随机变量的两个数字特征，能否计算</a:t>
                </a:r>
                <a:r>
                  <a:rPr lang="en-US" altLang="zh-CN" dirty="0">
                    <a:latin typeface="KaiTi" panose="02010609060101010101" pitchFamily="49" charset="-122"/>
                    <a:ea typeface="KaiTi" panose="02010609060101010101" pitchFamily="49" charset="-122"/>
                  </a:rPr>
                  <a:t>X</a:t>
                </a:r>
                <a:r>
                  <a:rPr lang="zh-CN" altLang="en-US" dirty="0">
                    <a:latin typeface="KaiTi" panose="02010609060101010101" pitchFamily="49" charset="-122"/>
                    <a:ea typeface="KaiTi" panose="02010609060101010101" pitchFamily="49" charset="-122"/>
                  </a:rPr>
                  <a:t>落入某个区间的概率</a:t>
                </a:r>
                <a:r>
                  <a:rPr lang="en-US" altLang="zh-CN" dirty="0">
                    <a:latin typeface="KaiTi" panose="02010609060101010101" pitchFamily="49" charset="-122"/>
                    <a:ea typeface="KaiTi" panose="02010609060101010101" pitchFamily="49" charset="-122"/>
                  </a:rPr>
                  <a:t>?</a:t>
                </a:r>
              </a:p>
              <a:p>
                <a:r>
                  <a:rPr lang="zh-CN" altLang="en-US" sz="700" spc="-10" dirty="0">
                    <a:solidFill>
                      <a:srgbClr val="000000"/>
                    </a:solidFill>
                    <a:latin typeface="KaiTi" panose="02010609060101010101" pitchFamily="49" charset="-122"/>
                    <a:ea typeface="KaiTi" panose="02010609060101010101" pitchFamily="49" charset="-122"/>
                    <a:cs typeface="SimSun"/>
                  </a:rPr>
                  <a:t>已经知道随机变量</a:t>
                </a:r>
                <a:r>
                  <a:rPr lang="en-US" altLang="zh-CN" sz="700" dirty="0">
                    <a:solidFill>
                      <a:srgbClr val="000000"/>
                    </a:solidFill>
                    <a:latin typeface="KaiTi" panose="02010609060101010101" pitchFamily="49" charset="-122"/>
                    <a:ea typeface="KaiTi" panose="02010609060101010101" pitchFamily="49" charset="-122"/>
                    <a:cs typeface="IFFBPT+TimesNewRomanPS-BoldMT"/>
                  </a:rPr>
                  <a:t>X</a:t>
                </a:r>
                <a:r>
                  <a:rPr lang="zh-CN" altLang="en-US" sz="700" dirty="0">
                    <a:solidFill>
                      <a:srgbClr val="000000"/>
                    </a:solidFill>
                    <a:latin typeface="KaiTi" panose="02010609060101010101" pitchFamily="49" charset="-122"/>
                    <a:ea typeface="KaiTi" panose="02010609060101010101" pitchFamily="49" charset="-122"/>
                    <a:cs typeface="SimSun"/>
                  </a:rPr>
                  <a:t>期望分别为</a:t>
                </a:r>
                <a14:m>
                  <m:oMath xmlns:m="http://schemas.openxmlformats.org/officeDocument/2006/math">
                    <m:r>
                      <a:rPr lang="en-US" altLang="zh-CN" sz="700" i="1" spc="10">
                        <a:solidFill>
                          <a:srgbClr val="000000"/>
                        </a:solidFill>
                        <a:latin typeface="Cambria Math" panose="02040503050406030204" pitchFamily="18" charset="0"/>
                        <a:ea typeface="Cambria Math" panose="02040503050406030204" pitchFamily="18" charset="0"/>
                      </a:rPr>
                      <m:t>𝜇</m:t>
                    </m:r>
                    <m:r>
                      <a:rPr lang="zh-CN" altLang="en-US" sz="700" b="0" i="1" spc="10" smtClean="0">
                        <a:solidFill>
                          <a:srgbClr val="000000"/>
                        </a:solidFill>
                        <a:latin typeface="Cambria Math" panose="02040503050406030204" pitchFamily="18" charset="0"/>
                        <a:ea typeface="Cambria Math" panose="02040503050406030204" pitchFamily="18" charset="0"/>
                      </a:rPr>
                      <m:t>，</m:t>
                    </m:r>
                    <m:r>
                      <a:rPr lang="zh-CN" altLang="en-US" sz="700" i="1" spc="10">
                        <a:solidFill>
                          <a:srgbClr val="000000"/>
                        </a:solidFill>
                        <a:latin typeface="Cambria Math" panose="02040503050406030204" pitchFamily="18" charset="0"/>
                        <a:ea typeface="Cambria Math" panose="02040503050406030204" pitchFamily="18" charset="0"/>
                      </a:rPr>
                      <m:t>方差</m:t>
                    </m:r>
                    <m:r>
                      <a:rPr lang="zh-CN" altLang="en-US" sz="700" i="1" spc="10" smtClean="0">
                        <a:solidFill>
                          <a:srgbClr val="000000"/>
                        </a:solidFill>
                        <a:latin typeface="Cambria Math" panose="02040503050406030204" pitchFamily="18" charset="0"/>
                        <a:ea typeface="Cambria Math" panose="02040503050406030204" pitchFamily="18" charset="0"/>
                      </a:rPr>
                      <m:t>为</m:t>
                    </m:r>
                    <m:sSub>
                      <m:sSubPr>
                        <m:ctrlPr>
                          <a:rPr lang="en-US" altLang="zh-CN" sz="700" i="1" spc="10" smtClean="0">
                            <a:solidFill>
                              <a:srgbClr val="000000"/>
                            </a:solidFill>
                            <a:latin typeface="Cambria Math" panose="02040503050406030204" pitchFamily="18" charset="0"/>
                            <a:ea typeface="Cambria Math" panose="02040503050406030204" pitchFamily="18" charset="0"/>
                          </a:rPr>
                        </m:ctrlPr>
                      </m:sSubPr>
                      <m:e>
                        <m:r>
                          <a:rPr lang="en-US" altLang="zh-CN" sz="700" i="1" spc="10" smtClean="0">
                            <a:solidFill>
                              <a:srgbClr val="000000"/>
                            </a:solidFill>
                            <a:latin typeface="Cambria Math" panose="02040503050406030204" pitchFamily="18" charset="0"/>
                            <a:ea typeface="Cambria Math" panose="02040503050406030204" pitchFamily="18" charset="0"/>
                          </a:rPr>
                          <m:t>𝜎</m:t>
                        </m:r>
                      </m:e>
                      <m:sub>
                        <m:r>
                          <a:rPr lang="en-US" altLang="zh-CN" sz="700" b="0" i="1" spc="10" smtClean="0">
                            <a:solidFill>
                              <a:srgbClr val="000000"/>
                            </a:solidFill>
                            <a:latin typeface="Cambria Math" panose="02040503050406030204" pitchFamily="18" charset="0"/>
                            <a:ea typeface="Cambria Math" panose="02040503050406030204" pitchFamily="18" charset="0"/>
                          </a:rPr>
                          <m:t>𝑥</m:t>
                        </m:r>
                      </m:sub>
                    </m:sSub>
                  </m:oMath>
                </a14:m>
                <a:r>
                  <a:rPr lang="en-US" altLang="zh-CN" dirty="0">
                    <a:latin typeface="KaiTi" panose="02010609060101010101" pitchFamily="49" charset="-122"/>
                    <a:ea typeface="KaiTi" panose="02010609060101010101" pitchFamily="49" charset="-122"/>
                  </a:rPr>
                  <a:t>,</a:t>
                </a:r>
                <a:r>
                  <a:rPr lang="zh-CN" altLang="en-US" dirty="0">
                    <a:latin typeface="KaiTi" panose="02010609060101010101" pitchFamily="49" charset="-122"/>
                    <a:ea typeface="KaiTi" panose="02010609060101010101" pitchFamily="49" charset="-122"/>
                  </a:rPr>
                  <a:t>则对于任意的正常数</a:t>
                </a:r>
                <a:r>
                  <a:rPr lang="en-US" altLang="zh-CN" dirty="0">
                    <a:latin typeface="KaiTi" panose="02010609060101010101" pitchFamily="49" charset="-122"/>
                    <a:ea typeface="KaiTi" panose="02010609060101010101" pitchFamily="49" charset="-122"/>
                  </a:rPr>
                  <a:t>c</a:t>
                </a:r>
                <a:r>
                  <a:rPr lang="zh-CN" altLang="en-US" dirty="0">
                    <a:latin typeface="KaiTi" panose="02010609060101010101" pitchFamily="49" charset="-122"/>
                    <a:ea typeface="KaiTi" panose="02010609060101010101" pitchFamily="49" charset="-122"/>
                  </a:rPr>
                  <a:t> ，</a:t>
                </a:r>
                <a:r>
                  <a:rPr lang="en-US" altLang="zh-CN" dirty="0">
                    <a:latin typeface="KaiTi" panose="02010609060101010101" pitchFamily="49" charset="-122"/>
                    <a:ea typeface="KaiTi" panose="02010609060101010101" pitchFamily="49" charset="-122"/>
                  </a:rPr>
                  <a:t>X</a:t>
                </a:r>
                <a:r>
                  <a:rPr lang="zh-CN" altLang="en-US" dirty="0">
                    <a:latin typeface="KaiTi" panose="02010609060101010101" pitchFamily="49" charset="-122"/>
                    <a:ea typeface="KaiTi" panose="02010609060101010101" pitchFamily="49" charset="-122"/>
                  </a:rPr>
                  <a:t>落在区间</a:t>
                </a:r>
                <a14:m>
                  <m:oMath xmlns:m="http://schemas.openxmlformats.org/officeDocument/2006/math">
                    <m:d>
                      <m:dPr>
                        <m:begChr m:val="["/>
                        <m:endChr m:val="]"/>
                        <m:ctrlPr>
                          <a:rPr lang="en-US" altLang="zh-CN" i="1" smtClean="0">
                            <a:latin typeface="Cambria Math" panose="02040503050406030204" pitchFamily="18" charset="0"/>
                            <a:ea typeface="KaiTi" panose="02010609060101010101" pitchFamily="49" charset="-122"/>
                          </a:rPr>
                        </m:ctrlPr>
                      </m:dPr>
                      <m:e>
                        <m:r>
                          <a:rPr lang="en-US" altLang="zh-CN" i="1" smtClean="0">
                            <a:latin typeface="Cambria Math" panose="02040503050406030204" pitchFamily="18" charset="0"/>
                            <a:ea typeface="Cambria Math" panose="02040503050406030204" pitchFamily="18" charset="0"/>
                          </a:rPr>
                          <m:t>𝜇</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𝑐</m:t>
                        </m:r>
                        <m:sSub>
                          <m:sSubPr>
                            <m:ctrlPr>
                              <a:rPr lang="en-US" altLang="zh-CN" sz="800" i="1" spc="10">
                                <a:solidFill>
                                  <a:srgbClr val="000000"/>
                                </a:solidFill>
                                <a:latin typeface="Cambria Math" panose="02040503050406030204" pitchFamily="18" charset="0"/>
                                <a:ea typeface="Cambria Math" panose="02040503050406030204" pitchFamily="18" charset="0"/>
                              </a:rPr>
                            </m:ctrlPr>
                          </m:sSubPr>
                          <m:e>
                            <m:r>
                              <a:rPr lang="en-US" altLang="zh-CN" sz="800" i="1" spc="10">
                                <a:solidFill>
                                  <a:srgbClr val="000000"/>
                                </a:solidFill>
                                <a:latin typeface="Cambria Math" panose="02040503050406030204" pitchFamily="18" charset="0"/>
                                <a:ea typeface="Cambria Math" panose="02040503050406030204" pitchFamily="18" charset="0"/>
                              </a:rPr>
                              <m:t>𝜎</m:t>
                            </m:r>
                          </m:e>
                          <m:sub>
                            <m:r>
                              <a:rPr lang="en-US" altLang="zh-CN" sz="800" i="1" spc="10">
                                <a:solidFill>
                                  <a:srgbClr val="000000"/>
                                </a:solidFill>
                                <a:latin typeface="Cambria Math" panose="02040503050406030204" pitchFamily="18" charset="0"/>
                                <a:ea typeface="Cambria Math" panose="02040503050406030204" pitchFamily="18" charset="0"/>
                              </a:rPr>
                              <m:t>𝑥</m:t>
                            </m:r>
                          </m:sub>
                        </m:sSub>
                        <m:r>
                          <a:rPr lang="en-US" altLang="zh-CN" sz="800" b="0" i="1" spc="10" smtClean="0">
                            <a:solidFill>
                              <a:srgbClr val="000000"/>
                            </a:solidFill>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𝜇</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𝑐</m:t>
                        </m:r>
                        <m:sSub>
                          <m:sSubPr>
                            <m:ctrlPr>
                              <a:rPr lang="en-US" altLang="zh-CN" sz="800" i="1" spc="10">
                                <a:solidFill>
                                  <a:srgbClr val="000000"/>
                                </a:solidFill>
                                <a:latin typeface="Cambria Math" panose="02040503050406030204" pitchFamily="18" charset="0"/>
                                <a:ea typeface="Cambria Math" panose="02040503050406030204" pitchFamily="18" charset="0"/>
                              </a:rPr>
                            </m:ctrlPr>
                          </m:sSubPr>
                          <m:e>
                            <m:r>
                              <a:rPr lang="en-US" altLang="zh-CN" sz="800" i="1" spc="10">
                                <a:solidFill>
                                  <a:srgbClr val="000000"/>
                                </a:solidFill>
                                <a:latin typeface="Cambria Math" panose="02040503050406030204" pitchFamily="18" charset="0"/>
                                <a:ea typeface="Cambria Math" panose="02040503050406030204" pitchFamily="18" charset="0"/>
                              </a:rPr>
                              <m:t>𝜎</m:t>
                            </m:r>
                          </m:e>
                          <m:sub>
                            <m:r>
                              <a:rPr lang="en-US" altLang="zh-CN" sz="800" i="1" spc="10">
                                <a:solidFill>
                                  <a:srgbClr val="000000"/>
                                </a:solidFill>
                                <a:latin typeface="Cambria Math" panose="02040503050406030204" pitchFamily="18" charset="0"/>
                                <a:ea typeface="Cambria Math" panose="02040503050406030204" pitchFamily="18" charset="0"/>
                              </a:rPr>
                              <m:t>𝑥</m:t>
                            </m:r>
                          </m:sub>
                        </m:sSub>
                      </m:e>
                    </m:d>
                    <m:r>
                      <a:rPr lang="zh-CN" altLang="en-US" i="1">
                        <a:latin typeface="Cambria Math" panose="02040503050406030204" pitchFamily="18" charset="0"/>
                        <a:ea typeface="KaiTi" panose="02010609060101010101" pitchFamily="49" charset="-122"/>
                      </a:rPr>
                      <m:t>的</m:t>
                    </m:r>
                    <m:r>
                      <a:rPr lang="zh-CN" altLang="en-US" i="1" smtClean="0">
                        <a:latin typeface="Cambria Math" panose="02040503050406030204" pitchFamily="18" charset="0"/>
                        <a:ea typeface="KaiTi" panose="02010609060101010101" pitchFamily="49" charset="-122"/>
                      </a:rPr>
                      <m:t>概率</m:t>
                    </m:r>
                    <m:r>
                      <a:rPr lang="zh-CN" altLang="en-US" i="1">
                        <a:latin typeface="Cambria Math" panose="02040503050406030204" pitchFamily="18" charset="0"/>
                        <a:ea typeface="KaiTi" panose="02010609060101010101" pitchFamily="49" charset="-122"/>
                      </a:rPr>
                      <m:t>大于</m:t>
                    </m:r>
                    <m:r>
                      <a:rPr lang="zh-CN" altLang="en-US" i="1" smtClean="0">
                        <a:latin typeface="Cambria Math" panose="02040503050406030204" pitchFamily="18" charset="0"/>
                        <a:ea typeface="KaiTi" panose="02010609060101010101" pitchFamily="49" charset="-122"/>
                      </a:rPr>
                      <m:t>等于</m:t>
                    </m:r>
                    <m:r>
                      <a:rPr lang="en-US" altLang="zh-CN" b="0" i="1" smtClean="0">
                        <a:latin typeface="Cambria Math" panose="02040503050406030204" pitchFamily="18" charset="0"/>
                        <a:ea typeface="KaiTi" panose="02010609060101010101" pitchFamily="49" charset="-122"/>
                      </a:rPr>
                      <m:t>1</m:t>
                    </m:r>
                    <m:r>
                      <a:rPr lang="en-US" altLang="zh-CN" b="0" i="1" smtClean="0">
                        <a:latin typeface="Cambria Math" panose="02040503050406030204" pitchFamily="18" charset="0"/>
                        <a:ea typeface="KaiTi" panose="02010609060101010101" pitchFamily="49" charset="-122"/>
                      </a:rPr>
                      <m:t>−</m:t>
                    </m:r>
                    <m:f>
                      <m:fPr>
                        <m:type m:val="skw"/>
                        <m:ctrlPr>
                          <a:rPr lang="en-US" altLang="zh-CN" b="0" i="1" smtClean="0">
                            <a:latin typeface="Cambria Math" panose="02040503050406030204" pitchFamily="18" charset="0"/>
                            <a:ea typeface="KaiTi" panose="02010609060101010101" pitchFamily="49" charset="-122"/>
                          </a:rPr>
                        </m:ctrlPr>
                      </m:fPr>
                      <m:num>
                        <m:r>
                          <a:rPr lang="en-US" altLang="zh-CN" b="0" i="1" smtClean="0">
                            <a:latin typeface="Cambria Math" panose="02040503050406030204" pitchFamily="18" charset="0"/>
                            <a:ea typeface="KaiTi" panose="02010609060101010101" pitchFamily="49" charset="-122"/>
                          </a:rPr>
                          <m:t>1</m:t>
                        </m:r>
                      </m:num>
                      <m:den>
                        <m:sSup>
                          <m:sSupPr>
                            <m:ctrlPr>
                              <a:rPr lang="en-US" altLang="zh-CN" b="0" i="1" smtClean="0">
                                <a:latin typeface="Cambria Math" panose="02040503050406030204" pitchFamily="18" charset="0"/>
                                <a:ea typeface="KaiTi" panose="02010609060101010101" pitchFamily="49" charset="-122"/>
                              </a:rPr>
                            </m:ctrlPr>
                          </m:sSupPr>
                          <m:e>
                            <m:r>
                              <a:rPr lang="en-US" altLang="zh-CN" b="0" i="1" smtClean="0">
                                <a:latin typeface="Cambria Math" panose="02040503050406030204" pitchFamily="18" charset="0"/>
                                <a:ea typeface="KaiTi" panose="02010609060101010101" pitchFamily="49" charset="-122"/>
                              </a:rPr>
                              <m:t>𝑐</m:t>
                            </m:r>
                          </m:e>
                          <m:sup>
                            <m:r>
                              <a:rPr lang="en-US" altLang="zh-CN" b="0" i="1" smtClean="0">
                                <a:latin typeface="Cambria Math" panose="02040503050406030204" pitchFamily="18" charset="0"/>
                                <a:ea typeface="KaiTi" panose="02010609060101010101" pitchFamily="49" charset="-122"/>
                              </a:rPr>
                              <m:t>2</m:t>
                            </m:r>
                          </m:sup>
                        </m:sSup>
                      </m:den>
                    </m:f>
                  </m:oMath>
                </a14:m>
                <a:endParaRPr lang="en-US" altLang="zh-CN" dirty="0">
                  <a:latin typeface="KaiTi" panose="02010609060101010101" pitchFamily="49" charset="-122"/>
                  <a:ea typeface="KaiTi" panose="02010609060101010101" pitchFamily="49" charset="-122"/>
                </a:endParaRPr>
              </a:p>
              <a:p>
                <a14:m>
                  <m:oMath xmlns:m="http://schemas.openxmlformats.org/officeDocument/2006/math">
                    <m:r>
                      <a:rPr lang="en-US" altLang="zh-CN" b="0" i="1" smtClean="0">
                        <a:latin typeface="Cambria Math" panose="02040503050406030204" pitchFamily="18" charset="0"/>
                        <a:ea typeface="KaiTi" panose="02010609060101010101" pitchFamily="49" charset="-122"/>
                      </a:rPr>
                      <m:t>𝑃</m:t>
                    </m:r>
                    <m:d>
                      <m:dPr>
                        <m:ctrlPr>
                          <a:rPr lang="en-US" altLang="zh-CN" b="0" i="1" smtClean="0">
                            <a:latin typeface="Cambria Math" panose="02040503050406030204" pitchFamily="18" charset="0"/>
                            <a:ea typeface="KaiTi" panose="02010609060101010101" pitchFamily="49" charset="-122"/>
                          </a:rPr>
                        </m:ctrlPr>
                      </m:dPr>
                      <m:e>
                        <m:d>
                          <m:dPr>
                            <m:begChr m:val="|"/>
                            <m:endChr m:val="|"/>
                            <m:ctrlPr>
                              <a:rPr lang="en-US" altLang="zh-CN" i="1">
                                <a:latin typeface="Cambria Math" panose="02040503050406030204" pitchFamily="18" charset="0"/>
                                <a:ea typeface="KaiTi" panose="02010609060101010101" pitchFamily="49" charset="-122"/>
                              </a:rPr>
                            </m:ctrlPr>
                          </m:dPr>
                          <m:e>
                            <m:r>
                              <a:rPr lang="en-US" altLang="zh-CN" i="1">
                                <a:latin typeface="Cambria Math" panose="02040503050406030204" pitchFamily="18" charset="0"/>
                                <a:ea typeface="KaiTi" panose="02010609060101010101" pitchFamily="49" charset="-122"/>
                              </a:rPr>
                              <m:t>𝑥</m:t>
                            </m:r>
                            <m:r>
                              <a:rPr lang="en-US" altLang="zh-CN" i="1">
                                <a:latin typeface="Cambria Math" panose="02040503050406030204" pitchFamily="18" charset="0"/>
                                <a:ea typeface="KaiTi" panose="02010609060101010101" pitchFamily="49" charset="-122"/>
                              </a:rPr>
                              <m:t>−</m:t>
                            </m:r>
                            <m:r>
                              <a:rPr lang="en-US" altLang="zh-CN" i="1">
                                <a:latin typeface="Cambria Math" panose="02040503050406030204" pitchFamily="18" charset="0"/>
                                <a:ea typeface="Cambria Math" panose="02040503050406030204" pitchFamily="18" charset="0"/>
                              </a:rPr>
                              <m:t>𝜇</m:t>
                            </m:r>
                          </m:e>
                        </m:d>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𝑐</m:t>
                        </m:r>
                        <m:sSub>
                          <m:sSubPr>
                            <m:ctrlPr>
                              <a:rPr lang="en-US" altLang="zh-CN" sz="800" i="1" spc="10">
                                <a:solidFill>
                                  <a:srgbClr val="000000"/>
                                </a:solidFill>
                                <a:latin typeface="Cambria Math" panose="02040503050406030204" pitchFamily="18" charset="0"/>
                                <a:ea typeface="Cambria Math" panose="02040503050406030204" pitchFamily="18" charset="0"/>
                              </a:rPr>
                            </m:ctrlPr>
                          </m:sSubPr>
                          <m:e>
                            <m:r>
                              <a:rPr lang="en-US" altLang="zh-CN" sz="800" i="1" spc="10">
                                <a:solidFill>
                                  <a:srgbClr val="000000"/>
                                </a:solidFill>
                                <a:latin typeface="Cambria Math" panose="02040503050406030204" pitchFamily="18" charset="0"/>
                                <a:ea typeface="Cambria Math" panose="02040503050406030204" pitchFamily="18" charset="0"/>
                              </a:rPr>
                              <m:t>𝜎</m:t>
                            </m:r>
                          </m:e>
                          <m:sub>
                            <m:r>
                              <a:rPr lang="en-US" altLang="zh-CN" sz="800" i="1" spc="10">
                                <a:solidFill>
                                  <a:srgbClr val="000000"/>
                                </a:solidFill>
                                <a:latin typeface="Cambria Math" panose="02040503050406030204" pitchFamily="18" charset="0"/>
                                <a:ea typeface="Cambria Math" panose="02040503050406030204" pitchFamily="18" charset="0"/>
                              </a:rPr>
                              <m:t>𝑥</m:t>
                            </m:r>
                          </m:sub>
                        </m:sSub>
                      </m:e>
                    </m:d>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KaiTi" panose="02010609060101010101" pitchFamily="49" charset="-122"/>
                      </a:rPr>
                      <m:t>1</m:t>
                    </m:r>
                    <m:r>
                      <a:rPr lang="en-US" altLang="zh-CN" i="1" smtClean="0">
                        <a:latin typeface="Cambria Math" panose="02040503050406030204" pitchFamily="18" charset="0"/>
                        <a:ea typeface="KaiTi" panose="02010609060101010101" pitchFamily="49" charset="-122"/>
                      </a:rPr>
                      <m:t>−</m:t>
                    </m:r>
                    <m:f>
                      <m:fPr>
                        <m:type m:val="skw"/>
                        <m:ctrlPr>
                          <a:rPr lang="en-US" altLang="zh-CN" i="1" smtClean="0">
                            <a:latin typeface="Cambria Math" panose="02040503050406030204" pitchFamily="18" charset="0"/>
                            <a:ea typeface="KaiTi" panose="02010609060101010101" pitchFamily="49" charset="-122"/>
                          </a:rPr>
                        </m:ctrlPr>
                      </m:fPr>
                      <m:num>
                        <m:r>
                          <a:rPr lang="en-US" altLang="zh-CN" i="1">
                            <a:latin typeface="Cambria Math" panose="02040503050406030204" pitchFamily="18" charset="0"/>
                            <a:ea typeface="KaiTi" panose="02010609060101010101" pitchFamily="49" charset="-122"/>
                          </a:rPr>
                          <m:t>1</m:t>
                        </m:r>
                      </m:num>
                      <m:den>
                        <m:sSup>
                          <m:sSupPr>
                            <m:ctrlPr>
                              <a:rPr lang="en-US" altLang="zh-CN" i="1">
                                <a:latin typeface="Cambria Math" panose="02040503050406030204" pitchFamily="18" charset="0"/>
                                <a:ea typeface="KaiTi" panose="02010609060101010101" pitchFamily="49" charset="-122"/>
                              </a:rPr>
                            </m:ctrlPr>
                          </m:sSupPr>
                          <m:e>
                            <m:r>
                              <a:rPr lang="en-US" altLang="zh-CN" i="1">
                                <a:latin typeface="Cambria Math" panose="02040503050406030204" pitchFamily="18" charset="0"/>
                                <a:ea typeface="KaiTi" panose="02010609060101010101" pitchFamily="49" charset="-122"/>
                              </a:rPr>
                              <m:t>𝑐</m:t>
                            </m:r>
                          </m:e>
                          <m:sup>
                            <m:r>
                              <a:rPr lang="en-US" altLang="zh-CN" i="1">
                                <a:latin typeface="Cambria Math" panose="02040503050406030204" pitchFamily="18" charset="0"/>
                                <a:ea typeface="KaiTi" panose="02010609060101010101" pitchFamily="49" charset="-122"/>
                              </a:rPr>
                              <m:t>2</m:t>
                            </m:r>
                          </m:sup>
                        </m:sSup>
                      </m:den>
                    </m:f>
                  </m:oMath>
                </a14:m>
                <a:endParaRPr lang="en-US" altLang="zh-CN" dirty="0">
                  <a:latin typeface="KaiTi" panose="02010609060101010101" pitchFamily="49" charset="-122"/>
                  <a:ea typeface="KaiTi" panose="02010609060101010101" pitchFamily="49" charset="-122"/>
                </a:endParaRPr>
              </a:p>
              <a:p>
                <a:r>
                  <a:rPr lang="zh-CN" altLang="en-US" dirty="0">
                    <a:latin typeface="KaiTi" panose="02010609060101010101" pitchFamily="49" charset="-122"/>
                    <a:ea typeface="KaiTi" panose="02010609060101010101" pitchFamily="49" charset="-122"/>
                  </a:rPr>
                  <a:t>（注意教材存在的错误，符号不对，请予以修正）</a:t>
                </a:r>
              </a:p>
            </p:txBody>
          </p:sp>
        </mc:Choice>
        <mc:Fallback>
          <p:sp>
            <p:nvSpPr>
              <p:cNvPr id="3" name="内容占位符 2">
                <a:extLst>
                  <a:ext uri="{FF2B5EF4-FFF2-40B4-BE49-F238E27FC236}">
                    <a16:creationId xmlns:a16="http://schemas.microsoft.com/office/drawing/2014/main" id="{B125CDE8-0872-A741-A8F4-E862841F81E1}"/>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669912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11D214-C093-7542-B890-D45832AFC7AA}"/>
              </a:ext>
            </a:extLst>
          </p:cNvPr>
          <p:cNvSpPr>
            <a:spLocks noGrp="1"/>
          </p:cNvSpPr>
          <p:nvPr>
            <p:ph type="title"/>
          </p:nvPr>
        </p:nvSpPr>
        <p:spPr/>
        <p:txBody>
          <a:bodyPr/>
          <a:lstStyle/>
          <a:p>
            <a:r>
              <a:rPr lang="en-US" altLang="zh-CN" sz="1200" dirty="0">
                <a:solidFill>
                  <a:srgbClr val="FF0000"/>
                </a:solidFill>
                <a:latin typeface="KaiTi" panose="02010609060101010101" pitchFamily="49" charset="-122"/>
                <a:ea typeface="KaiTi" panose="02010609060101010101" pitchFamily="49" charset="-122"/>
                <a:cs typeface="IFFBPT+TimesNewRomanPS-BoldMT"/>
              </a:rPr>
              <a:t>3</a:t>
            </a:r>
            <a:r>
              <a:rPr lang="zh-CN" altLang="en-US" sz="1200" dirty="0">
                <a:solidFill>
                  <a:srgbClr val="FF0000"/>
                </a:solidFill>
                <a:latin typeface="KaiTi" panose="02010609060101010101" pitchFamily="49" charset="-122"/>
                <a:ea typeface="KaiTi" panose="02010609060101010101" pitchFamily="49" charset="-122"/>
                <a:cs typeface="IFFBPT+TimesNewRomanPS-BoldMT"/>
              </a:rPr>
              <a:t>、</a:t>
            </a:r>
            <a:r>
              <a:rPr lang="zh-CN" altLang="en-US" sz="1200" spc="240" dirty="0">
                <a:solidFill>
                  <a:srgbClr val="FF0000"/>
                </a:solidFill>
                <a:latin typeface="KaiTi" panose="02010609060101010101" pitchFamily="49" charset="-122"/>
                <a:ea typeface="KaiTi" panose="02010609060101010101" pitchFamily="49" charset="-122"/>
                <a:cs typeface="IFFBPT+TimesNewRomanPS-BoldMT"/>
              </a:rPr>
              <a:t> </a:t>
            </a:r>
            <a:r>
              <a:rPr lang="zh-CN" altLang="en-US" sz="1200" dirty="0">
                <a:solidFill>
                  <a:srgbClr val="FF0000"/>
                </a:solidFill>
                <a:latin typeface="KaiTi" panose="02010609060101010101" pitchFamily="49" charset="-122"/>
                <a:ea typeface="KaiTi" panose="02010609060101010101" pitchFamily="49" charset="-122"/>
                <a:cs typeface="SimSun"/>
              </a:rPr>
              <a:t>变异系数</a:t>
            </a:r>
            <a:endParaRPr kumimoji="1"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42BC8B6-79EA-7448-9F11-DF2336B7DF5A}"/>
                  </a:ext>
                </a:extLst>
              </p:cNvPr>
              <p:cNvSpPr>
                <a:spLocks noGrp="1"/>
              </p:cNvSpPr>
              <p:nvPr>
                <p:ph idx="1"/>
              </p:nvPr>
            </p:nvSpPr>
            <p:spPr>
              <a:xfrm>
                <a:off x="593435" y="770136"/>
                <a:ext cx="2726326" cy="1606415"/>
              </a:xfrm>
            </p:spPr>
            <p:txBody>
              <a:bodyPr>
                <a:normAutofit lnSpcReduction="10000"/>
              </a:bodyPr>
              <a:lstStyle/>
              <a:p>
                <a:r>
                  <a:rPr lang="zh-CN" altLang="en-US" sz="800" dirty="0">
                    <a:solidFill>
                      <a:srgbClr val="000000"/>
                    </a:solidFill>
                    <a:latin typeface="KaiTi" panose="02010609060101010101" pitchFamily="49" charset="-122"/>
                    <a:ea typeface="KaiTi" panose="02010609060101010101" pitchFamily="49" charset="-122"/>
                    <a:cs typeface="FTMMJM+KaiTi_GB2312"/>
                  </a:rPr>
                  <a:t>变异系数</a:t>
                </a:r>
                <a:r>
                  <a:rPr lang="en-US" altLang="zh-CN" sz="800" dirty="0">
                    <a:solidFill>
                      <a:srgbClr val="000000"/>
                    </a:solidFill>
                    <a:latin typeface="KaiTi" panose="02010609060101010101" pitchFamily="49" charset="-122"/>
                    <a:ea typeface="KaiTi" panose="02010609060101010101" pitchFamily="49" charset="-122"/>
                    <a:cs typeface="IFFBPT+TimesNewRomanPS-BoldMT"/>
                  </a:rPr>
                  <a:t>(coefficient of </a:t>
                </a:r>
                <a:r>
                  <a:rPr lang="en-US" altLang="zh-CN" sz="800" dirty="0" err="1">
                    <a:solidFill>
                      <a:srgbClr val="000000"/>
                    </a:solidFill>
                    <a:latin typeface="KaiTi" panose="02010609060101010101" pitchFamily="49" charset="-122"/>
                    <a:ea typeface="KaiTi" panose="02010609060101010101" pitchFamily="49" charset="-122"/>
                    <a:cs typeface="IFFBPT+TimesNewRomanPS-BoldMT"/>
                  </a:rPr>
                  <a:t>variation,V</a:t>
                </a:r>
                <a:r>
                  <a:rPr lang="en-US" altLang="zh-CN" sz="800" dirty="0">
                    <a:solidFill>
                      <a:srgbClr val="000000"/>
                    </a:solidFill>
                    <a:latin typeface="KaiTi" panose="02010609060101010101" pitchFamily="49" charset="-122"/>
                    <a:ea typeface="KaiTi" panose="02010609060101010101" pitchFamily="49" charset="-122"/>
                    <a:cs typeface="IFFBPT+TimesNewRomanPS-BoldMT"/>
                  </a:rPr>
                  <a:t>)</a:t>
                </a:r>
                <a:r>
                  <a:rPr lang="zh-CN" altLang="en-US" sz="800" spc="10" dirty="0">
                    <a:solidFill>
                      <a:srgbClr val="000000"/>
                    </a:solidFill>
                    <a:latin typeface="KaiTi" panose="02010609060101010101" pitchFamily="49" charset="-122"/>
                    <a:ea typeface="KaiTi" panose="02010609060101010101" pitchFamily="49" charset="-122"/>
                    <a:cs typeface="FTMMJM+KaiTi_GB2312"/>
                  </a:rPr>
                  <a:t>度量相对变动，定义为</a:t>
                </a:r>
                <a14:m>
                  <m:oMath xmlns:m="http://schemas.openxmlformats.org/officeDocument/2006/math">
                    <m:r>
                      <a:rPr lang="en-US" altLang="zh-CN" sz="900" i="1" spc="10" dirty="0">
                        <a:solidFill>
                          <a:srgbClr val="000000"/>
                        </a:solidFill>
                        <a:latin typeface="Cambria Math" panose="02040503050406030204" pitchFamily="18" charset="0"/>
                        <a:ea typeface="KaiTi" panose="02010609060101010101" pitchFamily="49" charset="-122"/>
                        <a:cs typeface="FTMMJM+KaiTi_GB2312"/>
                      </a:rPr>
                      <m:t>𝑣</m:t>
                    </m:r>
                    <m:r>
                      <a:rPr lang="en-US" altLang="zh-CN" sz="900" i="1" spc="10">
                        <a:solidFill>
                          <a:srgbClr val="000000"/>
                        </a:solidFill>
                        <a:latin typeface="Cambria Math" panose="02040503050406030204" pitchFamily="18" charset="0"/>
                        <a:ea typeface="Cambria Math" panose="02040503050406030204" pitchFamily="18" charset="0"/>
                        <a:cs typeface="FTMMJM+KaiTi_GB2312"/>
                      </a:rPr>
                      <m:t>=</m:t>
                    </m:r>
                    <m:f>
                      <m:fPr>
                        <m:ctrlPr>
                          <a:rPr lang="en-US" altLang="zh-CN" sz="900" i="1" spc="10">
                            <a:solidFill>
                              <a:srgbClr val="000000"/>
                            </a:solidFill>
                            <a:latin typeface="Cambria Math" panose="02040503050406030204" pitchFamily="18" charset="0"/>
                            <a:ea typeface="Cambria Math" panose="02040503050406030204" pitchFamily="18" charset="0"/>
                          </a:rPr>
                        </m:ctrlPr>
                      </m:fPr>
                      <m:num>
                        <m:sSub>
                          <m:sSubPr>
                            <m:ctrlPr>
                              <a:rPr lang="en-US" altLang="zh-CN" sz="900" i="1" spc="10">
                                <a:solidFill>
                                  <a:srgbClr val="000000"/>
                                </a:solidFill>
                                <a:latin typeface="Cambria Math" panose="02040503050406030204" pitchFamily="18" charset="0"/>
                                <a:ea typeface="Cambria Math" panose="02040503050406030204" pitchFamily="18" charset="0"/>
                              </a:rPr>
                            </m:ctrlPr>
                          </m:sSubPr>
                          <m:e>
                            <m:r>
                              <a:rPr lang="en-US" altLang="zh-CN" sz="900" i="1" spc="10">
                                <a:solidFill>
                                  <a:srgbClr val="000000"/>
                                </a:solidFill>
                                <a:latin typeface="Cambria Math" panose="02040503050406030204" pitchFamily="18" charset="0"/>
                                <a:ea typeface="Cambria Math" panose="02040503050406030204" pitchFamily="18" charset="0"/>
                              </a:rPr>
                              <m:t>𝜎</m:t>
                            </m:r>
                          </m:e>
                          <m:sub>
                            <m:r>
                              <a:rPr lang="en-US" altLang="zh-CN" sz="900" i="1" spc="10">
                                <a:solidFill>
                                  <a:srgbClr val="000000"/>
                                </a:solidFill>
                                <a:latin typeface="Cambria Math" panose="02040503050406030204" pitchFamily="18" charset="0"/>
                                <a:ea typeface="Cambria Math" panose="02040503050406030204" pitchFamily="18" charset="0"/>
                              </a:rPr>
                              <m:t>𝑥</m:t>
                            </m:r>
                          </m:sub>
                        </m:sSub>
                      </m:num>
                      <m:den>
                        <m:sSub>
                          <m:sSubPr>
                            <m:ctrlPr>
                              <a:rPr lang="en-US" altLang="zh-CN" sz="900" i="1" spc="10">
                                <a:solidFill>
                                  <a:srgbClr val="000000"/>
                                </a:solidFill>
                                <a:latin typeface="Cambria Math" panose="02040503050406030204" pitchFamily="18" charset="0"/>
                                <a:ea typeface="Cambria Math" panose="02040503050406030204" pitchFamily="18" charset="0"/>
                              </a:rPr>
                            </m:ctrlPr>
                          </m:sSubPr>
                          <m:e>
                            <m:r>
                              <a:rPr lang="en-US" altLang="zh-CN" sz="900" i="1" spc="10">
                                <a:solidFill>
                                  <a:srgbClr val="000000"/>
                                </a:solidFill>
                                <a:latin typeface="Cambria Math" panose="02040503050406030204" pitchFamily="18" charset="0"/>
                                <a:ea typeface="Cambria Math" panose="02040503050406030204" pitchFamily="18" charset="0"/>
                              </a:rPr>
                              <m:t>𝜇</m:t>
                            </m:r>
                          </m:e>
                          <m:sub>
                            <m:r>
                              <a:rPr lang="en-US" altLang="zh-CN" sz="900" i="1" spc="10">
                                <a:solidFill>
                                  <a:srgbClr val="000000"/>
                                </a:solidFill>
                                <a:latin typeface="Cambria Math" panose="02040503050406030204" pitchFamily="18" charset="0"/>
                                <a:ea typeface="Cambria Math" panose="02040503050406030204" pitchFamily="18" charset="0"/>
                              </a:rPr>
                              <m:t>𝑥</m:t>
                            </m:r>
                          </m:sub>
                        </m:sSub>
                      </m:den>
                    </m:f>
                  </m:oMath>
                </a14:m>
                <a:endParaRPr lang="zh-CN" altLang="en-US" sz="800" spc="10" dirty="0">
                  <a:solidFill>
                    <a:srgbClr val="000000"/>
                  </a:solidFill>
                  <a:latin typeface="KaiTi" panose="02010609060101010101" pitchFamily="49" charset="-122"/>
                  <a:ea typeface="KaiTi" panose="02010609060101010101" pitchFamily="49" charset="-122"/>
                  <a:cs typeface="FTMMJM+KaiTi_GB2312"/>
                </a:endParaRPr>
              </a:p>
              <a:p>
                <a:pPr marL="140335" marR="0">
                  <a:lnSpc>
                    <a:spcPts val="980"/>
                  </a:lnSpc>
                  <a:spcBef>
                    <a:spcPts val="0"/>
                  </a:spcBef>
                  <a:spcAft>
                    <a:spcPts val="0"/>
                  </a:spcAft>
                </a:pPr>
                <a:endParaRPr lang="en-US" altLang="zh-CN" sz="800" dirty="0">
                  <a:solidFill>
                    <a:srgbClr val="000000"/>
                  </a:solidFill>
                  <a:latin typeface="KaiTi" panose="02010609060101010101" pitchFamily="49" charset="-122"/>
                  <a:ea typeface="KaiTi" panose="02010609060101010101" pitchFamily="49" charset="-122"/>
                  <a:cs typeface="FTMMJM+KaiTi_GB2312"/>
                </a:endParaRPr>
              </a:p>
              <a:p>
                <a:pPr marL="0" marR="0">
                  <a:lnSpc>
                    <a:spcPts val="980"/>
                  </a:lnSpc>
                  <a:spcBef>
                    <a:spcPts val="0"/>
                  </a:spcBef>
                  <a:spcAft>
                    <a:spcPts val="0"/>
                  </a:spcAft>
                </a:pPr>
                <a:r>
                  <a:rPr lang="zh-CN" altLang="en-US" sz="800" spc="-10" dirty="0">
                    <a:solidFill>
                      <a:srgbClr val="000000"/>
                    </a:solidFill>
                    <a:latin typeface="KaiTi" panose="02010609060101010101" pitchFamily="49" charset="-122"/>
                    <a:ea typeface="KaiTi" panose="02010609060101010101" pitchFamily="49" charset="-122"/>
                    <a:cs typeface="FTMMJM+KaiTi_GB2312"/>
                  </a:rPr>
                  <a:t>例</a:t>
                </a:r>
                <a:r>
                  <a:rPr lang="en-US" altLang="zh-CN" sz="800" dirty="0">
                    <a:solidFill>
                      <a:srgbClr val="000000"/>
                    </a:solidFill>
                    <a:latin typeface="KaiTi" panose="02010609060101010101" pitchFamily="49" charset="-122"/>
                    <a:ea typeface="KaiTi" panose="02010609060101010101" pitchFamily="49" charset="-122"/>
                    <a:cs typeface="IFFBPT+TimesNewRomanPS-BoldMT"/>
                  </a:rPr>
                  <a:t>3-6</a:t>
                </a:r>
                <a:r>
                  <a:rPr lang="zh-CN" altLang="en-US" sz="800" dirty="0">
                    <a:solidFill>
                      <a:srgbClr val="000000"/>
                    </a:solidFill>
                    <a:latin typeface="KaiTi" panose="02010609060101010101" pitchFamily="49" charset="-122"/>
                    <a:ea typeface="KaiTi" panose="02010609060101010101" pitchFamily="49" charset="-122"/>
                    <a:cs typeface="FTMMJM+KaiTi_GB2312"/>
                  </a:rPr>
                  <a:t>：某讲师讲授两个班的初级经济计量学课程，每班</a:t>
                </a:r>
              </a:p>
              <a:p>
                <a:pPr marL="0" marR="0">
                  <a:lnSpc>
                    <a:spcPts val="980"/>
                  </a:lnSpc>
                  <a:spcBef>
                    <a:spcPts val="405"/>
                  </a:spcBef>
                  <a:spcAft>
                    <a:spcPts val="0"/>
                  </a:spcAft>
                </a:pPr>
                <a:r>
                  <a:rPr lang="zh-CN" altLang="en-US" sz="800" spc="-10" dirty="0">
                    <a:solidFill>
                      <a:srgbClr val="000000"/>
                    </a:solidFill>
                    <a:latin typeface="KaiTi" panose="02010609060101010101" pitchFamily="49" charset="-122"/>
                    <a:ea typeface="KaiTi" panose="02010609060101010101" pitchFamily="49" charset="-122"/>
                    <a:cs typeface="FTMMJM+KaiTi_GB2312"/>
                  </a:rPr>
                  <a:t>各</a:t>
                </a:r>
                <a:r>
                  <a:rPr lang="en-US" altLang="zh-CN" sz="800" dirty="0">
                    <a:solidFill>
                      <a:srgbClr val="000000"/>
                    </a:solidFill>
                    <a:latin typeface="KaiTi" panose="02010609060101010101" pitchFamily="49" charset="-122"/>
                    <a:ea typeface="KaiTi" panose="02010609060101010101" pitchFamily="49" charset="-122"/>
                    <a:cs typeface="IFFBPT+TimesNewRomanPS-BoldMT"/>
                  </a:rPr>
                  <a:t>15</a:t>
                </a:r>
                <a:r>
                  <a:rPr lang="zh-CN" altLang="en-US" sz="800" dirty="0">
                    <a:solidFill>
                      <a:srgbClr val="000000"/>
                    </a:solidFill>
                    <a:latin typeface="KaiTi" panose="02010609060101010101" pitchFamily="49" charset="-122"/>
                    <a:ea typeface="KaiTi" panose="02010609060101010101" pitchFamily="49" charset="-122"/>
                    <a:cs typeface="FTMMJM+KaiTi_GB2312"/>
                  </a:rPr>
                  <a:t>名学生。在期中考试中，</a:t>
                </a:r>
                <a:r>
                  <a:rPr lang="en-US" altLang="zh-CN" sz="800" spc="-10" dirty="0">
                    <a:solidFill>
                      <a:srgbClr val="000000"/>
                    </a:solidFill>
                    <a:latin typeface="KaiTi" panose="02010609060101010101" pitchFamily="49" charset="-122"/>
                    <a:ea typeface="KaiTi" panose="02010609060101010101" pitchFamily="49" charset="-122"/>
                    <a:cs typeface="IFFBPT+TimesNewRomanPS-BoldMT"/>
                  </a:rPr>
                  <a:t>A</a:t>
                </a:r>
                <a:r>
                  <a:rPr lang="zh-CN" altLang="en-US" sz="800" dirty="0">
                    <a:solidFill>
                      <a:srgbClr val="000000"/>
                    </a:solidFill>
                    <a:latin typeface="KaiTi" panose="02010609060101010101" pitchFamily="49" charset="-122"/>
                    <a:ea typeface="KaiTi" panose="02010609060101010101" pitchFamily="49" charset="-122"/>
                    <a:cs typeface="FTMMJM+KaiTi_GB2312"/>
                  </a:rPr>
                  <a:t>班平均</a:t>
                </a:r>
                <a:r>
                  <a:rPr lang="en-US" altLang="zh-CN" sz="800" dirty="0">
                    <a:solidFill>
                      <a:srgbClr val="000000"/>
                    </a:solidFill>
                    <a:latin typeface="KaiTi" panose="02010609060101010101" pitchFamily="49" charset="-122"/>
                    <a:ea typeface="KaiTi" panose="02010609060101010101" pitchFamily="49" charset="-122"/>
                    <a:cs typeface="IFFBPT+TimesNewRomanPS-BoldMT"/>
                  </a:rPr>
                  <a:t>83</a:t>
                </a:r>
                <a:r>
                  <a:rPr lang="zh-CN" altLang="en-US" sz="800" dirty="0">
                    <a:solidFill>
                      <a:srgbClr val="000000"/>
                    </a:solidFill>
                    <a:latin typeface="KaiTi" panose="02010609060101010101" pitchFamily="49" charset="-122"/>
                    <a:ea typeface="KaiTi" panose="02010609060101010101" pitchFamily="49" charset="-122"/>
                    <a:cs typeface="FTMMJM+KaiTi_GB2312"/>
                  </a:rPr>
                  <a:t>分，标准差为</a:t>
                </a:r>
              </a:p>
              <a:p>
                <a:pPr marL="0" marR="0">
                  <a:lnSpc>
                    <a:spcPts val="980"/>
                  </a:lnSpc>
                  <a:spcBef>
                    <a:spcPts val="405"/>
                  </a:spcBef>
                  <a:spcAft>
                    <a:spcPts val="0"/>
                  </a:spcAft>
                </a:pPr>
                <a:r>
                  <a:rPr lang="en-US" altLang="zh-CN" sz="800" dirty="0">
                    <a:solidFill>
                      <a:srgbClr val="000000"/>
                    </a:solidFill>
                    <a:latin typeface="KaiTi" panose="02010609060101010101" pitchFamily="49" charset="-122"/>
                    <a:ea typeface="KaiTi" panose="02010609060101010101" pitchFamily="49" charset="-122"/>
                    <a:cs typeface="IFFBPT+TimesNewRomanPS-BoldMT"/>
                  </a:rPr>
                  <a:t>10</a:t>
                </a:r>
                <a:r>
                  <a:rPr lang="zh-CN" altLang="en-US" sz="800" spc="-10" dirty="0">
                    <a:solidFill>
                      <a:srgbClr val="000000"/>
                    </a:solidFill>
                    <a:latin typeface="KaiTi" panose="02010609060101010101" pitchFamily="49" charset="-122"/>
                    <a:ea typeface="KaiTi" panose="02010609060101010101" pitchFamily="49" charset="-122"/>
                    <a:cs typeface="FTMMJM+KaiTi_GB2312"/>
                  </a:rPr>
                  <a:t>，</a:t>
                </a:r>
                <a:r>
                  <a:rPr lang="en-US" altLang="zh-CN" sz="800" dirty="0">
                    <a:solidFill>
                      <a:srgbClr val="000000"/>
                    </a:solidFill>
                    <a:latin typeface="KaiTi" panose="02010609060101010101" pitchFamily="49" charset="-122"/>
                    <a:ea typeface="KaiTi" panose="02010609060101010101" pitchFamily="49" charset="-122"/>
                    <a:cs typeface="IFFBPT+TimesNewRomanPS-BoldMT"/>
                  </a:rPr>
                  <a:t>B</a:t>
                </a:r>
                <a:r>
                  <a:rPr lang="zh-CN" altLang="en-US" sz="800" dirty="0">
                    <a:solidFill>
                      <a:srgbClr val="000000"/>
                    </a:solidFill>
                    <a:latin typeface="KaiTi" panose="02010609060101010101" pitchFamily="49" charset="-122"/>
                    <a:ea typeface="KaiTi" panose="02010609060101010101" pitchFamily="49" charset="-122"/>
                    <a:cs typeface="FTMMJM+KaiTi_GB2312"/>
                  </a:rPr>
                  <a:t>班平均</a:t>
                </a:r>
                <a:r>
                  <a:rPr lang="en-US" altLang="zh-CN" sz="800" dirty="0">
                    <a:solidFill>
                      <a:srgbClr val="000000"/>
                    </a:solidFill>
                    <a:latin typeface="KaiTi" panose="02010609060101010101" pitchFamily="49" charset="-122"/>
                    <a:ea typeface="KaiTi" panose="02010609060101010101" pitchFamily="49" charset="-122"/>
                    <a:cs typeface="IFFBPT+TimesNewRomanPS-BoldMT"/>
                  </a:rPr>
                  <a:t>88</a:t>
                </a:r>
                <a:r>
                  <a:rPr lang="zh-CN" altLang="en-US" sz="800" dirty="0">
                    <a:solidFill>
                      <a:srgbClr val="000000"/>
                    </a:solidFill>
                    <a:latin typeface="KaiTi" panose="02010609060101010101" pitchFamily="49" charset="-122"/>
                    <a:ea typeface="KaiTi" panose="02010609060101010101" pitchFamily="49" charset="-122"/>
                    <a:cs typeface="FTMMJM+KaiTi_GB2312"/>
                  </a:rPr>
                  <a:t>分，标准差为</a:t>
                </a:r>
                <a:r>
                  <a:rPr lang="en-US" altLang="zh-CN" sz="800" dirty="0">
                    <a:solidFill>
                      <a:srgbClr val="000000"/>
                    </a:solidFill>
                    <a:latin typeface="KaiTi" panose="02010609060101010101" pitchFamily="49" charset="-122"/>
                    <a:ea typeface="KaiTi" panose="02010609060101010101" pitchFamily="49" charset="-122"/>
                    <a:cs typeface="IFFBPT+TimesNewRomanPS-BoldMT"/>
                  </a:rPr>
                  <a:t>16</a:t>
                </a:r>
                <a:r>
                  <a:rPr lang="zh-CN" altLang="en-US" sz="800" dirty="0">
                    <a:solidFill>
                      <a:srgbClr val="000000"/>
                    </a:solidFill>
                    <a:latin typeface="KaiTi" panose="02010609060101010101" pitchFamily="49" charset="-122"/>
                    <a:ea typeface="KaiTi" panose="02010609060101010101" pitchFamily="49" charset="-122"/>
                    <a:cs typeface="FTMMJM+KaiTi_GB2312"/>
                  </a:rPr>
                  <a:t>。哪个班的成绩更好？</a:t>
                </a:r>
                <a:endParaRPr lang="en-US" altLang="zh-CN" sz="800" dirty="0">
                  <a:solidFill>
                    <a:srgbClr val="000000"/>
                  </a:solidFill>
                  <a:latin typeface="KaiTi" panose="02010609060101010101" pitchFamily="49" charset="-122"/>
                  <a:ea typeface="KaiTi" panose="02010609060101010101" pitchFamily="49" charset="-122"/>
                  <a:cs typeface="FTMMJM+KaiTi_GB2312"/>
                </a:endParaRPr>
              </a:p>
              <a:p>
                <a:pPr marL="0" marR="0">
                  <a:lnSpc>
                    <a:spcPts val="980"/>
                  </a:lnSpc>
                  <a:spcBef>
                    <a:spcPts val="405"/>
                  </a:spcBef>
                  <a:spcAft>
                    <a:spcPts val="0"/>
                  </a:spcAft>
                </a:pPr>
                <a14:m>
                  <m:oMath xmlns:m="http://schemas.openxmlformats.org/officeDocument/2006/math">
                    <m:sSub>
                      <m:sSubPr>
                        <m:ctrlPr>
                          <a:rPr lang="en-US" altLang="zh-CN" sz="800" i="1">
                            <a:solidFill>
                              <a:srgbClr val="000000"/>
                            </a:solidFill>
                            <a:latin typeface="Cambria Math" panose="02040503050406030204" pitchFamily="18" charset="0"/>
                            <a:ea typeface="KaiTi" panose="02010609060101010101" pitchFamily="49" charset="-122"/>
                          </a:rPr>
                        </m:ctrlPr>
                      </m:sSubPr>
                      <m:e>
                        <m:r>
                          <a:rPr lang="en-US" altLang="zh-CN" sz="800" i="1">
                            <a:solidFill>
                              <a:srgbClr val="000000"/>
                            </a:solidFill>
                            <a:latin typeface="Cambria Math" panose="02040503050406030204" pitchFamily="18" charset="0"/>
                            <a:ea typeface="KaiTi" panose="02010609060101010101" pitchFamily="49" charset="-122"/>
                          </a:rPr>
                          <m:t>𝑣</m:t>
                        </m:r>
                      </m:e>
                      <m:sub>
                        <m:r>
                          <a:rPr lang="en-US" altLang="zh-CN" sz="800" i="1">
                            <a:solidFill>
                              <a:srgbClr val="000000"/>
                            </a:solidFill>
                            <a:latin typeface="Cambria Math" panose="02040503050406030204" pitchFamily="18" charset="0"/>
                            <a:ea typeface="KaiTi" panose="02010609060101010101" pitchFamily="49" charset="-122"/>
                          </a:rPr>
                          <m:t>𝐴</m:t>
                        </m:r>
                      </m:sub>
                    </m:sSub>
                    <m:r>
                      <a:rPr lang="en-US" altLang="zh-CN" sz="800" i="1">
                        <a:solidFill>
                          <a:srgbClr val="000000"/>
                        </a:solidFill>
                        <a:latin typeface="Cambria Math" panose="02040503050406030204" pitchFamily="18" charset="0"/>
                        <a:ea typeface="KaiTi" panose="02010609060101010101" pitchFamily="49" charset="-122"/>
                      </a:rPr>
                      <m:t>=</m:t>
                    </m:r>
                    <m:r>
                      <a:rPr lang="en-US" altLang="zh-CN" sz="800">
                        <a:solidFill>
                          <a:srgbClr val="000000"/>
                        </a:solidFill>
                        <a:latin typeface="Cambria Math" panose="02040503050406030204" pitchFamily="18" charset="0"/>
                        <a:ea typeface="KaiTi" panose="02010609060101010101" pitchFamily="49" charset="-122"/>
                      </a:rPr>
                      <m:t>0.12048 </m:t>
                    </m:r>
                    <m:r>
                      <a:rPr lang="zh-CN" altLang="en-US" sz="800" b="0" i="1" smtClean="0">
                        <a:solidFill>
                          <a:srgbClr val="000000"/>
                        </a:solidFill>
                        <a:latin typeface="Cambria Math" panose="02040503050406030204" pitchFamily="18" charset="0"/>
                        <a:ea typeface="KaiTi" panose="02010609060101010101" pitchFamily="49" charset="-122"/>
                      </a:rPr>
                      <m:t>   </m:t>
                    </m:r>
                    <m:sSub>
                      <m:sSubPr>
                        <m:ctrlPr>
                          <a:rPr lang="en-US" altLang="zh-CN" sz="800" i="1">
                            <a:solidFill>
                              <a:srgbClr val="000000"/>
                            </a:solidFill>
                            <a:latin typeface="Cambria Math" panose="02040503050406030204" pitchFamily="18" charset="0"/>
                            <a:ea typeface="KaiTi" panose="02010609060101010101" pitchFamily="49" charset="-122"/>
                          </a:rPr>
                        </m:ctrlPr>
                      </m:sSubPr>
                      <m:e>
                        <m:r>
                          <a:rPr lang="en-US" altLang="zh-CN" sz="800" i="1">
                            <a:solidFill>
                              <a:srgbClr val="000000"/>
                            </a:solidFill>
                            <a:latin typeface="Cambria Math" panose="02040503050406030204" pitchFamily="18" charset="0"/>
                            <a:ea typeface="KaiTi" panose="02010609060101010101" pitchFamily="49" charset="-122"/>
                          </a:rPr>
                          <m:t>𝑣</m:t>
                        </m:r>
                      </m:e>
                      <m:sub>
                        <m:r>
                          <a:rPr lang="en-US" altLang="zh-CN" sz="800" b="0" i="1" smtClean="0">
                            <a:solidFill>
                              <a:srgbClr val="000000"/>
                            </a:solidFill>
                            <a:latin typeface="Cambria Math" panose="02040503050406030204" pitchFamily="18" charset="0"/>
                            <a:ea typeface="KaiTi" panose="02010609060101010101" pitchFamily="49" charset="-122"/>
                          </a:rPr>
                          <m:t>𝐵</m:t>
                        </m:r>
                      </m:sub>
                    </m:sSub>
                    <m:r>
                      <a:rPr lang="en-US" altLang="zh-CN" sz="800" b="0" i="1" smtClean="0">
                        <a:solidFill>
                          <a:srgbClr val="000000"/>
                        </a:solidFill>
                        <a:latin typeface="Cambria Math" panose="02040503050406030204" pitchFamily="18" charset="0"/>
                        <a:ea typeface="KaiTi" panose="02010609060101010101" pitchFamily="49" charset="-122"/>
                      </a:rPr>
                      <m:t>=</m:t>
                    </m:r>
                  </m:oMath>
                </a14:m>
                <a:r>
                  <a:rPr lang="en-US" altLang="zh-CN" sz="800" dirty="0">
                    <a:solidFill>
                      <a:srgbClr val="000000"/>
                    </a:solidFill>
                    <a:latin typeface="KaiTi" panose="02010609060101010101" pitchFamily="49" charset="-122"/>
                    <a:ea typeface="KaiTi" panose="02010609060101010101" pitchFamily="49" charset="-122"/>
                    <a:cs typeface="FTMMJM+KaiTi_GB2312"/>
                  </a:rPr>
                  <a:t>0.18181</a:t>
                </a:r>
                <a:endParaRPr lang="zh-CN" altLang="en-US" sz="800" dirty="0">
                  <a:solidFill>
                    <a:srgbClr val="000000"/>
                  </a:solidFill>
                  <a:latin typeface="KaiTi" panose="02010609060101010101" pitchFamily="49" charset="-122"/>
                  <a:ea typeface="KaiTi" panose="02010609060101010101" pitchFamily="49" charset="-122"/>
                  <a:cs typeface="FTMMJM+KaiTi_GB2312"/>
                </a:endParaRPr>
              </a:p>
              <a:p>
                <a:pPr marL="140335" marR="0">
                  <a:lnSpc>
                    <a:spcPts val="980"/>
                  </a:lnSpc>
                  <a:spcBef>
                    <a:spcPts val="0"/>
                  </a:spcBef>
                  <a:spcAft>
                    <a:spcPts val="0"/>
                  </a:spcAft>
                </a:pPr>
                <a:r>
                  <a:rPr lang="zh-CN" altLang="en-US" sz="800" dirty="0">
                    <a:solidFill>
                      <a:srgbClr val="000000"/>
                    </a:solidFill>
                    <a:latin typeface="KaiTi" panose="02010609060101010101" pitchFamily="49" charset="-122"/>
                    <a:ea typeface="KaiTi" panose="02010609060101010101" pitchFamily="49" charset="-122"/>
                    <a:cs typeface="FTMMJM+KaiTi_GB2312"/>
                  </a:rPr>
                  <a:t>由于</a:t>
                </a:r>
                <a:r>
                  <a:rPr lang="en-US" altLang="zh-CN" sz="800" spc="-10" dirty="0">
                    <a:solidFill>
                      <a:srgbClr val="000000"/>
                    </a:solidFill>
                    <a:latin typeface="KaiTi" panose="02010609060101010101" pitchFamily="49" charset="-122"/>
                    <a:ea typeface="KaiTi" panose="02010609060101010101" pitchFamily="49" charset="-122"/>
                    <a:cs typeface="IFFBPT+TimesNewRomanPS-BoldMT"/>
                  </a:rPr>
                  <a:t>A</a:t>
                </a:r>
                <a:r>
                  <a:rPr lang="zh-CN" altLang="en-US" sz="800" dirty="0">
                    <a:solidFill>
                      <a:srgbClr val="000000"/>
                    </a:solidFill>
                    <a:latin typeface="KaiTi" panose="02010609060101010101" pitchFamily="49" charset="-122"/>
                    <a:ea typeface="KaiTi" panose="02010609060101010101" pitchFamily="49" charset="-122"/>
                    <a:cs typeface="FTMMJM+KaiTi_GB2312"/>
                  </a:rPr>
                  <a:t>班的变异系数小，所以说</a:t>
                </a:r>
                <a:r>
                  <a:rPr lang="en-US" altLang="zh-CN" sz="800" spc="-10" dirty="0">
                    <a:solidFill>
                      <a:srgbClr val="000000"/>
                    </a:solidFill>
                    <a:latin typeface="KaiTi" panose="02010609060101010101" pitchFamily="49" charset="-122"/>
                    <a:ea typeface="KaiTi" panose="02010609060101010101" pitchFamily="49" charset="-122"/>
                    <a:cs typeface="IFFBPT+TimesNewRomanPS-BoldMT"/>
                  </a:rPr>
                  <a:t>A</a:t>
                </a:r>
                <a:r>
                  <a:rPr lang="zh-CN" altLang="en-US" sz="800" dirty="0">
                    <a:solidFill>
                      <a:srgbClr val="000000"/>
                    </a:solidFill>
                    <a:latin typeface="KaiTi" panose="02010609060101010101" pitchFamily="49" charset="-122"/>
                    <a:ea typeface="KaiTi" panose="02010609060101010101" pitchFamily="49" charset="-122"/>
                    <a:cs typeface="FTMMJM+KaiTi_GB2312"/>
                  </a:rPr>
                  <a:t>班成绩的总体情况好于</a:t>
                </a:r>
                <a:r>
                  <a:rPr lang="en-US" altLang="zh-CN" sz="800" dirty="0">
                    <a:solidFill>
                      <a:srgbClr val="000000"/>
                    </a:solidFill>
                    <a:latin typeface="KaiTi" panose="02010609060101010101" pitchFamily="49" charset="-122"/>
                    <a:ea typeface="KaiTi" panose="02010609060101010101" pitchFamily="49" charset="-122"/>
                    <a:cs typeface="IFFBPT+TimesNewRomanPS-BoldMT"/>
                  </a:rPr>
                  <a:t>B</a:t>
                </a:r>
                <a:r>
                  <a:rPr lang="zh-CN" altLang="en-US" sz="800" dirty="0">
                    <a:solidFill>
                      <a:srgbClr val="000000"/>
                    </a:solidFill>
                    <a:latin typeface="KaiTi" panose="02010609060101010101" pitchFamily="49" charset="-122"/>
                    <a:ea typeface="KaiTi" panose="02010609060101010101" pitchFamily="49" charset="-122"/>
                    <a:cs typeface="FTMMJM+KaiTi_GB2312"/>
                  </a:rPr>
                  <a:t>班。</a:t>
                </a:r>
                <a:endParaRPr kumimoji="1" lang="zh-CN" altLang="en-US" sz="800" dirty="0"/>
              </a:p>
            </p:txBody>
          </p:sp>
        </mc:Choice>
        <mc:Fallback xmlns="">
          <p:sp>
            <p:nvSpPr>
              <p:cNvPr id="3" name="内容占位符 2">
                <a:extLst>
                  <a:ext uri="{FF2B5EF4-FFF2-40B4-BE49-F238E27FC236}">
                    <a16:creationId xmlns:a16="http://schemas.microsoft.com/office/drawing/2014/main" id="{542BC8B6-79EA-7448-9F11-DF2336B7DF5A}"/>
                  </a:ext>
                </a:extLst>
              </p:cNvPr>
              <p:cNvSpPr>
                <a:spLocks noGrp="1" noRot="1" noChangeAspect="1" noMove="1" noResize="1" noEditPoints="1" noAdjustHandles="1" noChangeArrowheads="1" noChangeShapeType="1" noTextEdit="1"/>
              </p:cNvSpPr>
              <p:nvPr>
                <p:ph idx="1"/>
              </p:nvPr>
            </p:nvSpPr>
            <p:spPr>
              <a:xfrm>
                <a:off x="593435" y="770136"/>
                <a:ext cx="2726326" cy="1606415"/>
              </a:xfrm>
              <a:blipFill>
                <a:blip r:embed="rId2"/>
                <a:stretch>
                  <a:fillRect r="-23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055661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11D214-C093-7542-B890-D45832AFC7AA}"/>
              </a:ext>
            </a:extLst>
          </p:cNvPr>
          <p:cNvSpPr>
            <a:spLocks noGrp="1"/>
          </p:cNvSpPr>
          <p:nvPr>
            <p:ph type="title"/>
          </p:nvPr>
        </p:nvSpPr>
        <p:spPr/>
        <p:txBody>
          <a:bodyPr/>
          <a:lstStyle/>
          <a:p>
            <a:pPr marL="0" marR="0">
              <a:lnSpc>
                <a:spcPts val="1060"/>
              </a:lnSpc>
              <a:spcBef>
                <a:spcPts val="0"/>
              </a:spcBef>
              <a:spcAft>
                <a:spcPts val="0"/>
              </a:spcAft>
            </a:pPr>
            <a:r>
              <a:rPr lang="en-US" altLang="zh-CN" sz="1200" dirty="0">
                <a:solidFill>
                  <a:srgbClr val="FF0000"/>
                </a:solidFill>
                <a:latin typeface="KaiTi" panose="02010609060101010101" pitchFamily="49" charset="-122"/>
                <a:ea typeface="KaiTi" panose="02010609060101010101" pitchFamily="49" charset="-122"/>
                <a:cs typeface="SimSun"/>
              </a:rPr>
              <a:t>4</a:t>
            </a:r>
            <a:r>
              <a:rPr lang="zh-CN" altLang="en-US" sz="1200" dirty="0">
                <a:solidFill>
                  <a:srgbClr val="FF0000"/>
                </a:solidFill>
                <a:latin typeface="KaiTi" panose="02010609060101010101" pitchFamily="49" charset="-122"/>
                <a:ea typeface="KaiTi" panose="02010609060101010101" pitchFamily="49" charset="-122"/>
                <a:cs typeface="SimSun"/>
              </a:rPr>
              <a:t>、协方差</a:t>
            </a:r>
            <a:r>
              <a:rPr lang="en-US" altLang="zh-CN" sz="1200" dirty="0">
                <a:solidFill>
                  <a:srgbClr val="FF0000"/>
                </a:solidFill>
                <a:latin typeface="KaiTi" panose="02010609060101010101" pitchFamily="49" charset="-122"/>
                <a:ea typeface="KaiTi" panose="02010609060101010101" pitchFamily="49" charset="-122"/>
                <a:cs typeface="IFFBPT+TimesNewRomanPS-BoldMT"/>
              </a:rPr>
              <a:t>(covariance)</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42BC8B6-79EA-7448-9F11-DF2336B7DF5A}"/>
                  </a:ext>
                </a:extLst>
              </p:cNvPr>
              <p:cNvSpPr>
                <a:spLocks noGrp="1"/>
              </p:cNvSpPr>
              <p:nvPr>
                <p:ph idx="1"/>
              </p:nvPr>
            </p:nvSpPr>
            <p:spPr>
              <a:xfrm>
                <a:off x="593435" y="770136"/>
                <a:ext cx="2726326" cy="1606415"/>
              </a:xfrm>
            </p:spPr>
            <p:txBody>
              <a:bodyPr>
                <a:normAutofit/>
              </a:bodyPr>
              <a:lstStyle/>
              <a:p>
                <a:r>
                  <a:rPr lang="zh-CN" altLang="en-US" sz="800" spc="-10" dirty="0">
                    <a:solidFill>
                      <a:srgbClr val="000000"/>
                    </a:solidFill>
                    <a:latin typeface="KaiTi" panose="02010609060101010101" pitchFamily="49" charset="-122"/>
                    <a:ea typeface="KaiTi" panose="02010609060101010101" pitchFamily="49" charset="-122"/>
                    <a:cs typeface="SimSun"/>
                  </a:rPr>
                  <a:t>令随机变量</a:t>
                </a:r>
                <a:r>
                  <a:rPr lang="en-US" altLang="zh-CN" sz="800" dirty="0">
                    <a:solidFill>
                      <a:srgbClr val="000000"/>
                    </a:solidFill>
                    <a:latin typeface="KaiTi" panose="02010609060101010101" pitchFamily="49" charset="-122"/>
                    <a:ea typeface="KaiTi" panose="02010609060101010101" pitchFamily="49" charset="-122"/>
                    <a:cs typeface="IFFBPT+TimesNewRomanPS-BoldMT"/>
                  </a:rPr>
                  <a:t>X</a:t>
                </a:r>
                <a:r>
                  <a:rPr lang="zh-CN" altLang="en-US" sz="800" spc="-12" dirty="0">
                    <a:solidFill>
                      <a:srgbClr val="000000"/>
                    </a:solidFill>
                    <a:latin typeface="KaiTi" panose="02010609060101010101" pitchFamily="49" charset="-122"/>
                    <a:ea typeface="KaiTi" panose="02010609060101010101" pitchFamily="49" charset="-122"/>
                    <a:cs typeface="SimSun"/>
                  </a:rPr>
                  <a:t>和</a:t>
                </a:r>
                <a:r>
                  <a:rPr lang="en-US" altLang="zh-CN" sz="800" dirty="0">
                    <a:solidFill>
                      <a:srgbClr val="000000"/>
                    </a:solidFill>
                    <a:latin typeface="KaiTi" panose="02010609060101010101" pitchFamily="49" charset="-122"/>
                    <a:ea typeface="KaiTi" panose="02010609060101010101" pitchFamily="49" charset="-122"/>
                    <a:cs typeface="IFFBPT+TimesNewRomanPS-BoldMT"/>
                  </a:rPr>
                  <a:t>Y</a:t>
                </a:r>
                <a:r>
                  <a:rPr lang="zh-CN" altLang="en-US" sz="800" dirty="0">
                    <a:solidFill>
                      <a:srgbClr val="000000"/>
                    </a:solidFill>
                    <a:latin typeface="KaiTi" panose="02010609060101010101" pitchFamily="49" charset="-122"/>
                    <a:ea typeface="KaiTi" panose="02010609060101010101" pitchFamily="49" charset="-122"/>
                    <a:cs typeface="SimSun"/>
                  </a:rPr>
                  <a:t>的期望分别为</a:t>
                </a:r>
                <a14:m>
                  <m:oMath xmlns:m="http://schemas.openxmlformats.org/officeDocument/2006/math">
                    <m:sSub>
                      <m:sSubPr>
                        <m:ctrlPr>
                          <a:rPr lang="en-US" altLang="zh-CN" sz="800" i="1" spc="10">
                            <a:solidFill>
                              <a:srgbClr val="000000"/>
                            </a:solidFill>
                            <a:latin typeface="Cambria Math" panose="02040503050406030204" pitchFamily="18" charset="0"/>
                            <a:ea typeface="Cambria Math" panose="02040503050406030204" pitchFamily="18" charset="0"/>
                          </a:rPr>
                        </m:ctrlPr>
                      </m:sSubPr>
                      <m:e>
                        <m:r>
                          <a:rPr lang="en-US" altLang="zh-CN" sz="800" i="1" spc="10">
                            <a:solidFill>
                              <a:srgbClr val="000000"/>
                            </a:solidFill>
                            <a:latin typeface="Cambria Math" panose="02040503050406030204" pitchFamily="18" charset="0"/>
                            <a:ea typeface="Cambria Math" panose="02040503050406030204" pitchFamily="18" charset="0"/>
                          </a:rPr>
                          <m:t>𝜇</m:t>
                        </m:r>
                      </m:e>
                      <m:sub>
                        <m:r>
                          <a:rPr lang="en-US" altLang="zh-CN" sz="800" i="1" spc="10">
                            <a:solidFill>
                              <a:srgbClr val="000000"/>
                            </a:solidFill>
                            <a:latin typeface="Cambria Math" panose="02040503050406030204" pitchFamily="18" charset="0"/>
                            <a:ea typeface="Cambria Math" panose="02040503050406030204" pitchFamily="18" charset="0"/>
                          </a:rPr>
                          <m:t>𝑥</m:t>
                        </m:r>
                      </m:sub>
                    </m:sSub>
                  </m:oMath>
                </a14:m>
                <a:r>
                  <a:rPr lang="en-US" altLang="zh-CN" sz="800" dirty="0">
                    <a:solidFill>
                      <a:srgbClr val="000000"/>
                    </a:solidFill>
                    <a:latin typeface="KaiTi" panose="02010609060101010101" pitchFamily="49" charset="-122"/>
                    <a:ea typeface="KaiTi" panose="02010609060101010101" pitchFamily="49" charset="-122"/>
                    <a:cs typeface="SimSun"/>
                  </a:rPr>
                  <a:t> </a:t>
                </a:r>
                <a14:m>
                  <m:oMath xmlns:m="http://schemas.openxmlformats.org/officeDocument/2006/math">
                    <m:sSub>
                      <m:sSubPr>
                        <m:ctrlPr>
                          <a:rPr lang="en-US" altLang="zh-CN" sz="800" i="1" spc="10">
                            <a:solidFill>
                              <a:srgbClr val="000000"/>
                            </a:solidFill>
                            <a:latin typeface="Cambria Math" panose="02040503050406030204" pitchFamily="18" charset="0"/>
                            <a:ea typeface="Cambria Math" panose="02040503050406030204" pitchFamily="18" charset="0"/>
                          </a:rPr>
                        </m:ctrlPr>
                      </m:sSubPr>
                      <m:e>
                        <m:r>
                          <a:rPr lang="en-US" altLang="zh-CN" sz="800" i="1" spc="10">
                            <a:solidFill>
                              <a:srgbClr val="000000"/>
                            </a:solidFill>
                            <a:latin typeface="Cambria Math" panose="02040503050406030204" pitchFamily="18" charset="0"/>
                            <a:ea typeface="Cambria Math" panose="02040503050406030204" pitchFamily="18" charset="0"/>
                          </a:rPr>
                          <m:t>𝜇</m:t>
                        </m:r>
                      </m:e>
                      <m:sub>
                        <m:r>
                          <a:rPr lang="en-US" altLang="zh-CN" sz="800" b="0" i="1" spc="10" smtClean="0">
                            <a:solidFill>
                              <a:srgbClr val="000000"/>
                            </a:solidFill>
                            <a:latin typeface="Cambria Math" panose="02040503050406030204" pitchFamily="18" charset="0"/>
                            <a:ea typeface="Cambria Math" panose="02040503050406030204" pitchFamily="18" charset="0"/>
                          </a:rPr>
                          <m:t>𝑦</m:t>
                        </m:r>
                      </m:sub>
                    </m:sSub>
                  </m:oMath>
                </a14:m>
                <a:r>
                  <a:rPr lang="en-US" altLang="zh-CN" sz="800" dirty="0">
                    <a:solidFill>
                      <a:srgbClr val="000000"/>
                    </a:solidFill>
                    <a:latin typeface="KaiTi" panose="02010609060101010101" pitchFamily="49" charset="-122"/>
                    <a:ea typeface="KaiTi" panose="02010609060101010101" pitchFamily="49" charset="-122"/>
                    <a:cs typeface="SimSun"/>
                  </a:rPr>
                  <a:t>,</a:t>
                </a:r>
                <a:r>
                  <a:rPr lang="zh-CN" altLang="en-US" sz="800" dirty="0">
                    <a:solidFill>
                      <a:srgbClr val="000000"/>
                    </a:solidFill>
                    <a:latin typeface="KaiTi" panose="02010609060101010101" pitchFamily="49" charset="-122"/>
                    <a:ea typeface="KaiTi" panose="02010609060101010101" pitchFamily="49" charset="-122"/>
                    <a:cs typeface="SimSun"/>
                  </a:rPr>
                  <a:t>其协方差为：</a:t>
                </a:r>
                <a:endParaRPr lang="zh-CN" altLang="en-US" sz="800" dirty="0">
                  <a:solidFill>
                    <a:srgbClr val="000000"/>
                  </a:solidFill>
                  <a:latin typeface="SimSun"/>
                  <a:cs typeface="SimSun"/>
                </a:endParaRPr>
              </a:p>
              <a:p>
                <a:pPr algn="ctr"/>
                <a14:m>
                  <m:oMath xmlns:m="http://schemas.openxmlformats.org/officeDocument/2006/math">
                    <m:r>
                      <m:rPr>
                        <m:nor/>
                      </m:rPr>
                      <a:rPr lang="en-US" altLang="zh-CN" sz="800" spc="-16" dirty="0" smtClean="0">
                        <a:solidFill>
                          <a:srgbClr val="000000"/>
                        </a:solidFill>
                        <a:latin typeface="PJGUIU+TimesNewRomanPSMT"/>
                        <a:cs typeface="PJGUIU+TimesNewRomanPSMT"/>
                      </a:rPr>
                      <m:t>cov</m:t>
                    </m:r>
                    <m:r>
                      <m:rPr>
                        <m:nor/>
                      </m:rPr>
                      <a:rPr lang="en-US" altLang="zh-CN" sz="800" spc="-16" dirty="0" smtClean="0">
                        <a:solidFill>
                          <a:srgbClr val="000000"/>
                        </a:solidFill>
                        <a:latin typeface="PJGUIU+TimesNewRomanPSMT"/>
                        <a:cs typeface="PJGUIU+TimesNewRomanPSMT"/>
                      </a:rPr>
                      <m:t>(</m:t>
                    </m:r>
                    <m:r>
                      <m:rPr>
                        <m:nor/>
                      </m:rPr>
                      <a:rPr lang="en-US" altLang="zh-CN" sz="800" i="1" spc="89" dirty="0" smtClean="0">
                        <a:solidFill>
                          <a:srgbClr val="000000"/>
                        </a:solidFill>
                        <a:latin typeface="QHNACC+TimesNewRomanPS-ItalicMT"/>
                        <a:cs typeface="QHNACC+TimesNewRomanPS-ItalicMT"/>
                      </a:rPr>
                      <m:t>X</m:t>
                    </m:r>
                    <m:r>
                      <m:rPr>
                        <m:nor/>
                      </m:rPr>
                      <a:rPr lang="en-US" altLang="zh-CN" sz="800" spc="35" dirty="0" smtClean="0">
                        <a:solidFill>
                          <a:srgbClr val="000000"/>
                        </a:solidFill>
                        <a:latin typeface="PJGUIU+TimesNewRomanPSMT"/>
                        <a:cs typeface="PJGUIU+TimesNewRomanPSMT"/>
                      </a:rPr>
                      <m:t>,</m:t>
                    </m:r>
                    <m:r>
                      <m:rPr>
                        <m:nor/>
                      </m:rPr>
                      <a:rPr lang="en-US" altLang="zh-CN" sz="800" i="1" spc="71" dirty="0" smtClean="0">
                        <a:solidFill>
                          <a:srgbClr val="000000"/>
                        </a:solidFill>
                        <a:latin typeface="QHNACC+TimesNewRomanPS-ItalicMT"/>
                        <a:cs typeface="QHNACC+TimesNewRomanPS-ItalicMT"/>
                      </a:rPr>
                      <m:t>Y</m:t>
                    </m:r>
                    <m:r>
                      <m:rPr>
                        <m:nor/>
                      </m:rPr>
                      <a:rPr lang="en-US" altLang="zh-CN" sz="800" dirty="0" smtClean="0">
                        <a:solidFill>
                          <a:srgbClr val="000000"/>
                        </a:solidFill>
                        <a:latin typeface="PJGUIU+TimesNewRomanPSMT"/>
                        <a:cs typeface="PJGUIU+TimesNewRomanPSMT"/>
                      </a:rPr>
                      <m:t>)</m:t>
                    </m:r>
                    <m:r>
                      <m:rPr>
                        <m:nor/>
                      </m:rPr>
                      <a:rPr lang="en-US" altLang="zh-CN" sz="800" spc="-61" dirty="0" smtClean="0">
                        <a:solidFill>
                          <a:srgbClr val="000000"/>
                        </a:solidFill>
                        <a:latin typeface="PJGUIU+TimesNewRomanPSMT"/>
                        <a:cs typeface="PJGUIU+TimesNewRomanPSMT"/>
                      </a:rPr>
                      <m:t> </m:t>
                    </m:r>
                    <m:r>
                      <m:rPr>
                        <m:nor/>
                      </m:rPr>
                      <a:rPr lang="en-US" altLang="zh-CN" sz="800" dirty="0" smtClean="0">
                        <a:solidFill>
                          <a:srgbClr val="000000"/>
                        </a:solidFill>
                        <a:latin typeface="BTCIPT+SymbolMT"/>
                        <a:cs typeface="BTCIPT+SymbolMT"/>
                      </a:rPr>
                      <m:t>=</m:t>
                    </m:r>
                    <m:r>
                      <m:rPr>
                        <m:nor/>
                      </m:rPr>
                      <a:rPr lang="en-US" altLang="zh-CN" sz="800" spc="-49" dirty="0" smtClean="0">
                        <a:solidFill>
                          <a:srgbClr val="000000"/>
                        </a:solidFill>
                        <a:latin typeface="BTCIPT+SymbolMT"/>
                        <a:cs typeface="BTCIPT+SymbolMT"/>
                      </a:rPr>
                      <m:t> </m:t>
                    </m:r>
                    <m:r>
                      <m:rPr>
                        <m:nor/>
                      </m:rPr>
                      <a:rPr lang="en-US" altLang="zh-CN" sz="800" b="0" i="1" spc="-49" dirty="0" smtClean="0">
                        <a:solidFill>
                          <a:srgbClr val="000000"/>
                        </a:solidFill>
                        <a:latin typeface="BTCIPT+SymbolMT"/>
                        <a:cs typeface="BTCIPT+SymbolMT"/>
                      </a:rPr>
                      <m:t>E</m:t>
                    </m:r>
                    <m:d>
                      <m:dPr>
                        <m:begChr m:val="["/>
                        <m:endChr m:val="]"/>
                        <m:ctrlPr>
                          <a:rPr lang="en-US" altLang="zh-CN" sz="800" b="0" i="1" baseline="-1000" dirty="0" smtClean="0">
                            <a:solidFill>
                              <a:srgbClr val="000000"/>
                            </a:solidFill>
                            <a:latin typeface="Cambria Math" panose="02040503050406030204" pitchFamily="18" charset="0"/>
                            <a:cs typeface="QHNACC+TimesNewRomanPS-ItalicMT"/>
                          </a:rPr>
                        </m:ctrlPr>
                      </m:dPr>
                      <m:e>
                        <m:d>
                          <m:dPr>
                            <m:ctrlPr>
                              <a:rPr lang="en-US" altLang="zh-CN" sz="800" b="0" i="1" baseline="-1000" dirty="0" smtClean="0">
                                <a:solidFill>
                                  <a:srgbClr val="000000"/>
                                </a:solidFill>
                                <a:latin typeface="Cambria Math" panose="02040503050406030204" pitchFamily="18" charset="0"/>
                                <a:cs typeface="QHNACC+TimesNewRomanPS-ItalicMT"/>
                              </a:rPr>
                            </m:ctrlPr>
                          </m:dPr>
                          <m:e>
                            <m:r>
                              <m:rPr>
                                <m:nor/>
                              </m:rPr>
                              <a:rPr lang="en-US" altLang="zh-CN" sz="800" i="1" dirty="0">
                                <a:solidFill>
                                  <a:srgbClr val="000000"/>
                                </a:solidFill>
                                <a:latin typeface="QHNACC+TimesNewRomanPS-ItalicMT"/>
                                <a:cs typeface="QHNACC+TimesNewRomanPS-ItalicMT"/>
                              </a:rPr>
                              <m:t>X</m:t>
                            </m:r>
                            <m:r>
                              <m:rPr>
                                <m:nor/>
                              </m:rPr>
                              <a:rPr lang="en-US" altLang="zh-CN" sz="800" i="1" dirty="0">
                                <a:solidFill>
                                  <a:srgbClr val="000000"/>
                                </a:solidFill>
                                <a:latin typeface="QHNACC+TimesNewRomanPS-ItalicMT"/>
                                <a:cs typeface="QHNACC+TimesNewRomanPS-ItalicMT"/>
                              </a:rPr>
                              <m:t> </m:t>
                            </m:r>
                            <m:r>
                              <m:rPr>
                                <m:nor/>
                              </m:rPr>
                              <a:rPr lang="en-US" altLang="zh-CN" sz="800" spc="78" dirty="0">
                                <a:solidFill>
                                  <a:srgbClr val="000000"/>
                                </a:solidFill>
                                <a:latin typeface="BTCIPT+SymbolMT"/>
                                <a:cs typeface="BTCIPT+SymbolMT"/>
                              </a:rPr>
                              <m:t>−</m:t>
                            </m:r>
                            <m:sSub>
                              <m:sSubPr>
                                <m:ctrlPr>
                                  <a:rPr lang="en-US" altLang="zh-CN" sz="800" i="1" spc="10">
                                    <a:solidFill>
                                      <a:srgbClr val="000000"/>
                                    </a:solidFill>
                                    <a:latin typeface="Cambria Math" panose="02040503050406030204" pitchFamily="18" charset="0"/>
                                    <a:ea typeface="Cambria Math" panose="02040503050406030204" pitchFamily="18" charset="0"/>
                                  </a:rPr>
                                </m:ctrlPr>
                              </m:sSubPr>
                              <m:e>
                                <m:r>
                                  <a:rPr lang="en-US" altLang="zh-CN" sz="800" i="1" spc="10">
                                    <a:solidFill>
                                      <a:srgbClr val="000000"/>
                                    </a:solidFill>
                                    <a:latin typeface="Cambria Math" panose="02040503050406030204" pitchFamily="18" charset="0"/>
                                    <a:ea typeface="Cambria Math" panose="02040503050406030204" pitchFamily="18" charset="0"/>
                                  </a:rPr>
                                  <m:t>𝜇</m:t>
                                </m:r>
                              </m:e>
                              <m:sub>
                                <m:r>
                                  <a:rPr lang="en-US" altLang="zh-CN" sz="800" i="1" spc="10">
                                    <a:solidFill>
                                      <a:srgbClr val="000000"/>
                                    </a:solidFill>
                                    <a:latin typeface="Cambria Math" panose="02040503050406030204" pitchFamily="18" charset="0"/>
                                    <a:ea typeface="Cambria Math" panose="02040503050406030204" pitchFamily="18" charset="0"/>
                                  </a:rPr>
                                  <m:t>𝑥</m:t>
                                </m:r>
                              </m:sub>
                            </m:sSub>
                          </m:e>
                        </m:d>
                        <m:d>
                          <m:dPr>
                            <m:ctrlPr>
                              <a:rPr lang="en-US" altLang="zh-CN" sz="800" b="0" i="1" baseline="-1000" dirty="0" smtClean="0">
                                <a:solidFill>
                                  <a:srgbClr val="000000"/>
                                </a:solidFill>
                                <a:latin typeface="Cambria Math" panose="02040503050406030204" pitchFamily="18" charset="0"/>
                                <a:cs typeface="QHNACC+TimesNewRomanPS-ItalicMT"/>
                              </a:rPr>
                            </m:ctrlPr>
                          </m:dPr>
                          <m:e>
                            <m:r>
                              <m:rPr>
                                <m:nor/>
                              </m:rPr>
                              <a:rPr lang="en-US" altLang="zh-CN" sz="800" i="1" dirty="0">
                                <a:solidFill>
                                  <a:srgbClr val="000000"/>
                                </a:solidFill>
                                <a:latin typeface="QHNACC+TimesNewRomanPS-ItalicMT"/>
                                <a:cs typeface="QHNACC+TimesNewRomanPS-ItalicMT"/>
                              </a:rPr>
                              <m:t>Y</m:t>
                            </m:r>
                            <m:r>
                              <m:rPr>
                                <m:nor/>
                              </m:rPr>
                              <a:rPr lang="en-US" altLang="zh-CN" sz="800" i="1" spc="-27" dirty="0">
                                <a:solidFill>
                                  <a:srgbClr val="000000"/>
                                </a:solidFill>
                                <a:latin typeface="QHNACC+TimesNewRomanPS-ItalicMT"/>
                                <a:cs typeface="QHNACC+TimesNewRomanPS-ItalicMT"/>
                              </a:rPr>
                              <m:t> </m:t>
                            </m:r>
                            <m:r>
                              <m:rPr>
                                <m:nor/>
                              </m:rPr>
                              <a:rPr lang="en-US" altLang="zh-CN" sz="800" spc="78" dirty="0">
                                <a:solidFill>
                                  <a:srgbClr val="000000"/>
                                </a:solidFill>
                                <a:latin typeface="BTCIPT+SymbolMT"/>
                                <a:cs typeface="BTCIPT+SymbolMT"/>
                              </a:rPr>
                              <m:t>−</m:t>
                            </m:r>
                            <m:sSub>
                              <m:sSubPr>
                                <m:ctrlPr>
                                  <a:rPr lang="en-US" altLang="zh-CN" sz="800" i="1" spc="10">
                                    <a:solidFill>
                                      <a:srgbClr val="000000"/>
                                    </a:solidFill>
                                    <a:latin typeface="Cambria Math" panose="02040503050406030204" pitchFamily="18" charset="0"/>
                                    <a:ea typeface="Cambria Math" panose="02040503050406030204" pitchFamily="18" charset="0"/>
                                  </a:rPr>
                                </m:ctrlPr>
                              </m:sSubPr>
                              <m:e>
                                <m:r>
                                  <a:rPr lang="en-US" altLang="zh-CN" sz="800" i="1" spc="10">
                                    <a:solidFill>
                                      <a:srgbClr val="000000"/>
                                    </a:solidFill>
                                    <a:latin typeface="Cambria Math" panose="02040503050406030204" pitchFamily="18" charset="0"/>
                                    <a:ea typeface="Cambria Math" panose="02040503050406030204" pitchFamily="18" charset="0"/>
                                  </a:rPr>
                                  <m:t>𝜇</m:t>
                                </m:r>
                              </m:e>
                              <m:sub>
                                <m:r>
                                  <a:rPr lang="en-US" altLang="zh-CN" sz="800" i="1" spc="10">
                                    <a:solidFill>
                                      <a:srgbClr val="000000"/>
                                    </a:solidFill>
                                    <a:latin typeface="Cambria Math" panose="02040503050406030204" pitchFamily="18" charset="0"/>
                                    <a:ea typeface="Cambria Math" panose="02040503050406030204" pitchFamily="18" charset="0"/>
                                  </a:rPr>
                                  <m:t>𝑦</m:t>
                                </m:r>
                              </m:sub>
                            </m:sSub>
                          </m:e>
                        </m:d>
                      </m:e>
                    </m:d>
                  </m:oMath>
                </a14:m>
                <a:r>
                  <a:rPr lang="en-US" altLang="zh-CN" sz="800" dirty="0">
                    <a:latin typeface="KaiTi" panose="02010609060101010101" pitchFamily="49" charset="-122"/>
                    <a:ea typeface="KaiTi" panose="02010609060101010101" pitchFamily="49" charset="-122"/>
                  </a:rPr>
                  <a:t> </a:t>
                </a:r>
              </a:p>
              <a:p>
                <a:r>
                  <a:rPr lang="zh-CN" altLang="en-US" sz="800" dirty="0">
                    <a:latin typeface="KaiTi" panose="02010609060101010101" pitchFamily="49" charset="-122"/>
                    <a:ea typeface="KaiTi" panose="02010609060101010101" pitchFamily="49" charset="-122"/>
                  </a:rPr>
                  <a:t>表示两变量同时变动的度量，如果同方向变动，则协方差为正，如果反方向变动，则协方差为负。计算公式如下：</a:t>
                </a:r>
                <a:endParaRPr lang="en-US" altLang="zh-CN" sz="800" dirty="0">
                  <a:solidFill>
                    <a:srgbClr val="000000"/>
                  </a:solidFill>
                  <a:latin typeface="BTCIPT+SymbolMT"/>
                  <a:cs typeface="BTCIPT+SymbolMT"/>
                </a:endParaRPr>
              </a:p>
              <a:p>
                <a:pPr marL="50587" marR="0" indent="0">
                  <a:lnSpc>
                    <a:spcPts val="980"/>
                  </a:lnSpc>
                  <a:spcBef>
                    <a:spcPts val="0"/>
                  </a:spcBef>
                  <a:spcAft>
                    <a:spcPts val="0"/>
                  </a:spcAft>
                  <a:buNone/>
                </a:pPr>
                <a:endParaRPr lang="en-US" altLang="zh-CN" sz="800" dirty="0">
                  <a:solidFill>
                    <a:srgbClr val="000000"/>
                  </a:solidFill>
                  <a:latin typeface="KaiTi" panose="02010609060101010101" pitchFamily="49" charset="-122"/>
                  <a:ea typeface="KaiTi" panose="02010609060101010101" pitchFamily="49" charset="-122"/>
                  <a:cs typeface="FTMMJM+KaiTi_GB2312"/>
                </a:endParaRPr>
              </a:p>
              <a:p>
                <a:pPr marL="0" marR="0">
                  <a:lnSpc>
                    <a:spcPts val="885"/>
                  </a:lnSpc>
                  <a:spcBef>
                    <a:spcPts val="0"/>
                  </a:spcBef>
                  <a:spcAft>
                    <a:spcPts val="0"/>
                  </a:spcAft>
                </a:pPr>
                <a:endParaRPr lang="en-US" altLang="zh-CN" sz="800" dirty="0">
                  <a:solidFill>
                    <a:srgbClr val="000000"/>
                  </a:solidFill>
                  <a:latin typeface="KaiTi" panose="02010609060101010101" pitchFamily="49" charset="-122"/>
                  <a:ea typeface="KaiTi" panose="02010609060101010101" pitchFamily="49" charset="-122"/>
                  <a:cs typeface="SimSun"/>
                </a:endParaRPr>
              </a:p>
              <a:p>
                <a:pPr marL="0" marR="0">
                  <a:lnSpc>
                    <a:spcPts val="885"/>
                  </a:lnSpc>
                  <a:spcBef>
                    <a:spcPts val="0"/>
                  </a:spcBef>
                  <a:spcAft>
                    <a:spcPts val="0"/>
                  </a:spcAft>
                </a:pPr>
                <a:endParaRPr lang="en-US" altLang="zh-CN" sz="800" dirty="0">
                  <a:solidFill>
                    <a:srgbClr val="000000"/>
                  </a:solidFill>
                  <a:latin typeface="KaiTi" panose="02010609060101010101" pitchFamily="49" charset="-122"/>
                  <a:ea typeface="KaiTi" panose="02010609060101010101" pitchFamily="49" charset="-122"/>
                  <a:cs typeface="SimSun"/>
                </a:endParaRPr>
              </a:p>
              <a:p>
                <a:pPr marL="0" marR="0" indent="0">
                  <a:lnSpc>
                    <a:spcPts val="885"/>
                  </a:lnSpc>
                  <a:spcBef>
                    <a:spcPts val="0"/>
                  </a:spcBef>
                  <a:spcAft>
                    <a:spcPts val="0"/>
                  </a:spcAft>
                  <a:buNone/>
                </a:pPr>
                <a:endParaRPr lang="en-US" altLang="zh-CN" sz="800" dirty="0">
                  <a:solidFill>
                    <a:srgbClr val="000000"/>
                  </a:solidFill>
                  <a:latin typeface="KaiTi" panose="02010609060101010101" pitchFamily="49" charset="-122"/>
                  <a:ea typeface="KaiTi" panose="02010609060101010101" pitchFamily="49" charset="-122"/>
                  <a:cs typeface="SimSun"/>
                </a:endParaRPr>
              </a:p>
              <a:p>
                <a:pPr marL="0" marR="0">
                  <a:lnSpc>
                    <a:spcPts val="885"/>
                  </a:lnSpc>
                  <a:spcBef>
                    <a:spcPts val="0"/>
                  </a:spcBef>
                  <a:spcAft>
                    <a:spcPts val="0"/>
                  </a:spcAft>
                </a:pPr>
                <a:r>
                  <a:rPr lang="zh-CN" altLang="en-US" sz="800" dirty="0">
                    <a:solidFill>
                      <a:srgbClr val="000000"/>
                    </a:solidFill>
                    <a:latin typeface="KaiTi" panose="02010609060101010101" pitchFamily="49" charset="-122"/>
                    <a:ea typeface="KaiTi" panose="02010609060101010101" pitchFamily="49" charset="-122"/>
                    <a:cs typeface="SimSun"/>
                  </a:rPr>
                  <a:t>在注意对于连续型随机变量可用积分符号代替求和符号。</a:t>
                </a:r>
              </a:p>
            </p:txBody>
          </p:sp>
        </mc:Choice>
        <mc:Fallback xmlns="">
          <p:sp>
            <p:nvSpPr>
              <p:cNvPr id="3" name="内容占位符 2">
                <a:extLst>
                  <a:ext uri="{FF2B5EF4-FFF2-40B4-BE49-F238E27FC236}">
                    <a16:creationId xmlns:a16="http://schemas.microsoft.com/office/drawing/2014/main" id="{542BC8B6-79EA-7448-9F11-DF2336B7DF5A}"/>
                  </a:ext>
                </a:extLst>
              </p:cNvPr>
              <p:cNvSpPr>
                <a:spLocks noGrp="1" noRot="1" noChangeAspect="1" noMove="1" noResize="1" noEditPoints="1" noAdjustHandles="1" noChangeArrowheads="1" noChangeShapeType="1" noTextEdit="1"/>
              </p:cNvSpPr>
              <p:nvPr>
                <p:ph idx="1"/>
              </p:nvPr>
            </p:nvSpPr>
            <p:spPr>
              <a:xfrm>
                <a:off x="593435" y="770136"/>
                <a:ext cx="2726326" cy="1606415"/>
              </a:xfrm>
              <a:blipFill>
                <a:blip r:embed="rId3"/>
                <a:stretch>
                  <a:fillRect r="-2315"/>
                </a:stretch>
              </a:blipFill>
            </p:spPr>
            <p:txBody>
              <a:bodyPr/>
              <a:lstStyle/>
              <a:p>
                <a:r>
                  <a:rPr lang="zh-CN" altLang="en-US">
                    <a:noFill/>
                  </a:rPr>
                  <a:t> </a:t>
                </a:r>
              </a:p>
            </p:txBody>
          </p:sp>
        </mc:Fallback>
      </mc:AlternateContent>
      <p:graphicFrame>
        <p:nvGraphicFramePr>
          <p:cNvPr id="4" name="Object 3">
            <a:extLst>
              <a:ext uri="{FF2B5EF4-FFF2-40B4-BE49-F238E27FC236}">
                <a16:creationId xmlns:a16="http://schemas.microsoft.com/office/drawing/2014/main" id="{A1450D50-164F-9949-89EB-9E18A2F6D210}"/>
              </a:ext>
            </a:extLst>
          </p:cNvPr>
          <p:cNvGraphicFramePr>
            <a:graphicFrameLocks noChangeAspect="1"/>
          </p:cNvGraphicFramePr>
          <p:nvPr>
            <p:extLst>
              <p:ext uri="{D42A27DB-BD31-4B8C-83A1-F6EECF244321}">
                <p14:modId xmlns:p14="http://schemas.microsoft.com/office/powerpoint/2010/main" val="4247716158"/>
              </p:ext>
            </p:extLst>
          </p:nvPr>
        </p:nvGraphicFramePr>
        <p:xfrm>
          <a:off x="1159520" y="1634232"/>
          <a:ext cx="1800200" cy="446255"/>
        </p:xfrm>
        <a:graphic>
          <a:graphicData uri="http://schemas.openxmlformats.org/presentationml/2006/ole">
            <mc:AlternateContent xmlns:mc="http://schemas.openxmlformats.org/markup-compatibility/2006">
              <mc:Choice xmlns:v="urn:schemas-microsoft-com:vml" Requires="v">
                <p:oleObj r:id="rId4" imgW="63779400" imgH="15798800" progId="Equation.3">
                  <p:embed/>
                </p:oleObj>
              </mc:Choice>
              <mc:Fallback>
                <p:oleObj r:id="rId4" imgW="63779400" imgH="15798800" progId="Equation.3">
                  <p:embed/>
                  <p:pic>
                    <p:nvPicPr>
                      <p:cNvPr id="4" name="Object 3">
                        <a:extLst>
                          <a:ext uri="{FF2B5EF4-FFF2-40B4-BE49-F238E27FC236}">
                            <a16:creationId xmlns:a16="http://schemas.microsoft.com/office/drawing/2014/main" id="{A1450D50-164F-9949-89EB-9E18A2F6D2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9520" y="1634232"/>
                        <a:ext cx="1800200" cy="446255"/>
                      </a:xfrm>
                      <a:prstGeom prst="rect">
                        <a:avLst/>
                      </a:prstGeom>
                      <a:solidFill>
                        <a:srgbClr val="FFFF00"/>
                      </a:solidFill>
                      <a:ln>
                        <a:noFill/>
                      </a:ln>
                    </p:spPr>
                  </p:pic>
                </p:oleObj>
              </mc:Fallback>
            </mc:AlternateContent>
          </a:graphicData>
        </a:graphic>
      </p:graphicFrame>
    </p:spTree>
    <p:extLst>
      <p:ext uri="{BB962C8B-B14F-4D97-AF65-F5344CB8AC3E}">
        <p14:creationId xmlns:p14="http://schemas.microsoft.com/office/powerpoint/2010/main" val="1035851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0"/>
            <a:ext cx="3784600" cy="2705100"/>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37126" y="407537"/>
            <a:ext cx="3127787" cy="471936"/>
          </a:xfrm>
          <a:prstGeom prst="rect">
            <a:avLst/>
          </a:prstGeom>
        </p:spPr>
        <p:txBody>
          <a:bodyPr vert="horz" wrap="square" lIns="0" tIns="0" rIns="0" bIns="0" rtlCol="0">
            <a:spAutoFit/>
          </a:bodyPr>
          <a:lstStyle/>
          <a:p>
            <a:pPr marL="0" marR="0">
              <a:lnSpc>
                <a:spcPts val="980"/>
              </a:lnSpc>
              <a:spcBef>
                <a:spcPts val="0"/>
              </a:spcBef>
              <a:spcAft>
                <a:spcPts val="0"/>
              </a:spcAft>
            </a:pPr>
            <a:r>
              <a:rPr sz="900" spc="-10" dirty="0">
                <a:solidFill>
                  <a:srgbClr val="000000"/>
                </a:solidFill>
                <a:latin typeface="FTMMJM+KaiTi_GB2312"/>
                <a:cs typeface="FTMMJM+KaiTi_GB2312"/>
              </a:rPr>
              <a:t>例</a:t>
            </a:r>
            <a:r>
              <a:rPr sz="900" dirty="0">
                <a:solidFill>
                  <a:srgbClr val="000000"/>
                </a:solidFill>
                <a:latin typeface="IFFBPT+TimesNewRomanPS-BoldMT"/>
                <a:cs typeface="IFFBPT+TimesNewRomanPS-BoldMT"/>
              </a:rPr>
              <a:t>2-7</a:t>
            </a:r>
            <a:r>
              <a:rPr sz="900" dirty="0">
                <a:solidFill>
                  <a:srgbClr val="000000"/>
                </a:solidFill>
                <a:latin typeface="FTMMJM+KaiTi_GB2312"/>
                <a:cs typeface="FTMMJM+KaiTi_GB2312"/>
              </a:rPr>
              <a:t>：现利用协方差的计算公式计算电脑销售量</a:t>
            </a:r>
            <a:r>
              <a:rPr sz="900" spc="-10" dirty="0">
                <a:solidFill>
                  <a:srgbClr val="000000"/>
                </a:solidFill>
                <a:latin typeface="IFFBPT+TimesNewRomanPS-BoldMT"/>
                <a:cs typeface="IFFBPT+TimesNewRomanPS-BoldMT"/>
              </a:rPr>
              <a:t>X</a:t>
            </a:r>
            <a:r>
              <a:rPr sz="900" spc="-10" dirty="0">
                <a:solidFill>
                  <a:srgbClr val="000000"/>
                </a:solidFill>
                <a:latin typeface="FTMMJM+KaiTi_GB2312"/>
                <a:cs typeface="FTMMJM+KaiTi_GB2312"/>
              </a:rPr>
              <a:t>和打</a:t>
            </a:r>
          </a:p>
          <a:p>
            <a:pPr marL="0" marR="0">
              <a:lnSpc>
                <a:spcPts val="980"/>
              </a:lnSpc>
              <a:spcBef>
                <a:spcPts val="405"/>
              </a:spcBef>
              <a:spcAft>
                <a:spcPts val="0"/>
              </a:spcAft>
            </a:pPr>
            <a:r>
              <a:rPr sz="900" dirty="0">
                <a:solidFill>
                  <a:srgbClr val="000000"/>
                </a:solidFill>
                <a:latin typeface="FTMMJM+KaiTi_GB2312"/>
                <a:cs typeface="FTMMJM+KaiTi_GB2312"/>
              </a:rPr>
              <a:t>印机销售量</a:t>
            </a:r>
            <a:r>
              <a:rPr sz="900" spc="-10" dirty="0">
                <a:solidFill>
                  <a:srgbClr val="000000"/>
                </a:solidFill>
                <a:latin typeface="IFFBPT+TimesNewRomanPS-BoldMT"/>
                <a:cs typeface="IFFBPT+TimesNewRomanPS-BoldMT"/>
              </a:rPr>
              <a:t>Y</a:t>
            </a:r>
            <a:r>
              <a:rPr sz="900" dirty="0">
                <a:solidFill>
                  <a:srgbClr val="000000"/>
                </a:solidFill>
                <a:latin typeface="FTMMJM+KaiTi_GB2312"/>
                <a:cs typeface="FTMMJM+KaiTi_GB2312"/>
              </a:rPr>
              <a:t>的协方差。</a:t>
            </a:r>
          </a:p>
        </p:txBody>
      </p:sp>
      <p:sp>
        <p:nvSpPr>
          <p:cNvPr id="4" name="object 4"/>
          <p:cNvSpPr txBox="1"/>
          <p:nvPr/>
        </p:nvSpPr>
        <p:spPr>
          <a:xfrm>
            <a:off x="782404" y="742928"/>
            <a:ext cx="1527608" cy="315190"/>
          </a:xfrm>
          <a:prstGeom prst="rect">
            <a:avLst/>
          </a:prstGeom>
        </p:spPr>
        <p:txBody>
          <a:bodyPr vert="horz" wrap="square" lIns="0" tIns="0" rIns="0" bIns="0" rtlCol="0">
            <a:spAutoFit/>
          </a:bodyPr>
          <a:lstStyle/>
          <a:p>
            <a:pPr marL="0" marR="0">
              <a:lnSpc>
                <a:spcPts val="1130"/>
              </a:lnSpc>
              <a:spcBef>
                <a:spcPts val="0"/>
              </a:spcBef>
              <a:spcAft>
                <a:spcPts val="0"/>
              </a:spcAft>
            </a:pPr>
            <a:r>
              <a:rPr sz="900" dirty="0">
                <a:solidFill>
                  <a:srgbClr val="000000"/>
                </a:solidFill>
                <a:latin typeface="FTMMJM+KaiTi_GB2312"/>
                <a:cs typeface="FTMMJM+KaiTi_GB2312"/>
              </a:rPr>
              <a:t>已知：</a:t>
            </a:r>
            <a:r>
              <a:rPr sz="900" dirty="0">
                <a:solidFill>
                  <a:srgbClr val="000000"/>
                </a:solidFill>
                <a:latin typeface="BTCIPT+SymbolMT"/>
                <a:cs typeface="BTCIPT+SymbolMT"/>
              </a:rPr>
              <a:t>μ</a:t>
            </a:r>
            <a:r>
              <a:rPr sz="900" spc="410" dirty="0">
                <a:solidFill>
                  <a:srgbClr val="000000"/>
                </a:solidFill>
                <a:latin typeface="BTCIPT+SymbolMT"/>
                <a:cs typeface="BTCIPT+SymbolMT"/>
              </a:rPr>
              <a:t> </a:t>
            </a:r>
            <a:r>
              <a:rPr sz="900" dirty="0">
                <a:solidFill>
                  <a:srgbClr val="000000"/>
                </a:solidFill>
                <a:latin typeface="BTCIPT+SymbolMT"/>
                <a:cs typeface="BTCIPT+SymbolMT"/>
              </a:rPr>
              <a:t>= </a:t>
            </a:r>
            <a:r>
              <a:rPr sz="900" dirty="0">
                <a:solidFill>
                  <a:srgbClr val="000000"/>
                </a:solidFill>
                <a:latin typeface="PJGUIU+TimesNewRomanPSMT"/>
                <a:cs typeface="PJGUIU+TimesNewRomanPSMT"/>
              </a:rPr>
              <a:t>2.6,</a:t>
            </a:r>
            <a:r>
              <a:rPr sz="900" spc="656" dirty="0">
                <a:solidFill>
                  <a:srgbClr val="000000"/>
                </a:solidFill>
                <a:latin typeface="PJGUIU+TimesNewRomanPSMT"/>
                <a:cs typeface="PJGUIU+TimesNewRomanPSMT"/>
              </a:rPr>
              <a:t> </a:t>
            </a:r>
            <a:r>
              <a:rPr sz="900" dirty="0">
                <a:solidFill>
                  <a:srgbClr val="000000"/>
                </a:solidFill>
                <a:latin typeface="BTCIPT+SymbolMT"/>
                <a:cs typeface="BTCIPT+SymbolMT"/>
              </a:rPr>
              <a:t>μ</a:t>
            </a:r>
            <a:r>
              <a:rPr sz="900" spc="442" dirty="0">
                <a:solidFill>
                  <a:srgbClr val="000000"/>
                </a:solidFill>
                <a:latin typeface="BTCIPT+SymbolMT"/>
                <a:cs typeface="BTCIPT+SymbolMT"/>
              </a:rPr>
              <a:t> </a:t>
            </a:r>
            <a:r>
              <a:rPr sz="900" dirty="0">
                <a:solidFill>
                  <a:srgbClr val="000000"/>
                </a:solidFill>
                <a:latin typeface="BTCIPT+SymbolMT"/>
                <a:cs typeface="BTCIPT+SymbolMT"/>
              </a:rPr>
              <a:t>= </a:t>
            </a:r>
            <a:r>
              <a:rPr sz="900" dirty="0">
                <a:solidFill>
                  <a:srgbClr val="000000"/>
                </a:solidFill>
                <a:latin typeface="PJGUIU+TimesNewRomanPSMT"/>
                <a:cs typeface="PJGUIU+TimesNewRomanPSMT"/>
              </a:rPr>
              <a:t>2.35</a:t>
            </a:r>
          </a:p>
        </p:txBody>
      </p:sp>
      <p:sp>
        <p:nvSpPr>
          <p:cNvPr id="5" name="object 5"/>
          <p:cNvSpPr txBox="1"/>
          <p:nvPr/>
        </p:nvSpPr>
        <p:spPr>
          <a:xfrm>
            <a:off x="1215003" y="829260"/>
            <a:ext cx="135152" cy="180568"/>
          </a:xfrm>
          <a:prstGeom prst="rect">
            <a:avLst/>
          </a:prstGeom>
        </p:spPr>
        <p:txBody>
          <a:bodyPr vert="horz" wrap="square" lIns="0" tIns="0" rIns="0" bIns="0" rtlCol="0">
            <a:spAutoFit/>
          </a:bodyPr>
          <a:lstStyle/>
          <a:p>
            <a:pPr marL="0" marR="0">
              <a:lnSpc>
                <a:spcPts val="595"/>
              </a:lnSpc>
              <a:spcBef>
                <a:spcPts val="0"/>
              </a:spcBef>
              <a:spcAft>
                <a:spcPts val="0"/>
              </a:spcAft>
            </a:pPr>
            <a:r>
              <a:rPr sz="550" i="1" dirty="0">
                <a:solidFill>
                  <a:srgbClr val="000000"/>
                </a:solidFill>
                <a:latin typeface="QHNACC+TimesNewRomanPS-ItalicMT"/>
                <a:cs typeface="QHNACC+TimesNewRomanPS-ItalicMT"/>
              </a:rPr>
              <a:t>x</a:t>
            </a:r>
          </a:p>
        </p:txBody>
      </p:sp>
      <p:sp>
        <p:nvSpPr>
          <p:cNvPr id="6" name="object 6"/>
          <p:cNvSpPr txBox="1"/>
          <p:nvPr/>
        </p:nvSpPr>
        <p:spPr>
          <a:xfrm>
            <a:off x="1741921" y="829260"/>
            <a:ext cx="135152" cy="180568"/>
          </a:xfrm>
          <a:prstGeom prst="rect">
            <a:avLst/>
          </a:prstGeom>
        </p:spPr>
        <p:txBody>
          <a:bodyPr vert="horz" wrap="square" lIns="0" tIns="0" rIns="0" bIns="0" rtlCol="0">
            <a:spAutoFit/>
          </a:bodyPr>
          <a:lstStyle/>
          <a:p>
            <a:pPr marL="0" marR="0">
              <a:lnSpc>
                <a:spcPts val="595"/>
              </a:lnSpc>
              <a:spcBef>
                <a:spcPts val="0"/>
              </a:spcBef>
              <a:spcAft>
                <a:spcPts val="0"/>
              </a:spcAft>
            </a:pPr>
            <a:r>
              <a:rPr sz="550" i="1" dirty="0">
                <a:solidFill>
                  <a:srgbClr val="000000"/>
                </a:solidFill>
                <a:latin typeface="QHNACC+TimesNewRomanPS-ItalicMT"/>
                <a:cs typeface="QHNACC+TimesNewRomanPS-ItalicMT"/>
              </a:rPr>
              <a:t>y</a:t>
            </a:r>
          </a:p>
        </p:txBody>
      </p:sp>
      <p:sp>
        <p:nvSpPr>
          <p:cNvPr id="7" name="object 7"/>
          <p:cNvSpPr txBox="1"/>
          <p:nvPr/>
        </p:nvSpPr>
        <p:spPr>
          <a:xfrm>
            <a:off x="514001" y="962118"/>
            <a:ext cx="2645723" cy="378230"/>
          </a:xfrm>
          <a:prstGeom prst="rect">
            <a:avLst/>
          </a:prstGeom>
        </p:spPr>
        <p:txBody>
          <a:bodyPr vert="horz" wrap="square" lIns="0" tIns="0" rIns="0" bIns="0" rtlCol="0">
            <a:spAutoFit/>
          </a:bodyPr>
          <a:lstStyle/>
          <a:p>
            <a:pPr marL="0" marR="0">
              <a:lnSpc>
                <a:spcPts val="750"/>
              </a:lnSpc>
              <a:spcBef>
                <a:spcPts val="0"/>
              </a:spcBef>
              <a:spcAft>
                <a:spcPts val="0"/>
              </a:spcAft>
            </a:pPr>
            <a:r>
              <a:rPr sz="750" dirty="0">
                <a:solidFill>
                  <a:srgbClr val="000000"/>
                </a:solidFill>
                <a:latin typeface="SimSun"/>
                <a:cs typeface="SimSun"/>
              </a:rPr>
              <a:t>个人电脑售出数量X和打印机售出数量Y的二元概率分布</a:t>
            </a:r>
          </a:p>
          <a:p>
            <a:pPr marL="1081405" marR="0">
              <a:lnSpc>
                <a:spcPts val="680"/>
              </a:lnSpc>
              <a:spcBef>
                <a:spcPts val="420"/>
              </a:spcBef>
              <a:spcAft>
                <a:spcPts val="0"/>
              </a:spcAft>
            </a:pPr>
            <a:r>
              <a:rPr sz="700" spc="-17" dirty="0">
                <a:solidFill>
                  <a:srgbClr val="000000"/>
                </a:solidFill>
                <a:latin typeface="SimSun"/>
                <a:cs typeface="SimSun"/>
              </a:rPr>
              <a:t>出售个人电脑的数量（X）</a:t>
            </a:r>
          </a:p>
        </p:txBody>
      </p:sp>
      <p:sp>
        <p:nvSpPr>
          <p:cNvPr id="8" name="object 8"/>
          <p:cNvSpPr txBox="1"/>
          <p:nvPr/>
        </p:nvSpPr>
        <p:spPr>
          <a:xfrm>
            <a:off x="2991925" y="1179757"/>
            <a:ext cx="436399" cy="229165"/>
          </a:xfrm>
          <a:prstGeom prst="rect">
            <a:avLst/>
          </a:prstGeom>
        </p:spPr>
        <p:txBody>
          <a:bodyPr vert="horz" wrap="square" lIns="0" tIns="0" rIns="0" bIns="0" rtlCol="0">
            <a:spAutoFit/>
          </a:bodyPr>
          <a:lstStyle/>
          <a:p>
            <a:pPr marL="0" marR="0">
              <a:lnSpc>
                <a:spcPts val="755"/>
              </a:lnSpc>
              <a:spcBef>
                <a:spcPts val="0"/>
              </a:spcBef>
              <a:spcAft>
                <a:spcPts val="0"/>
              </a:spcAft>
            </a:pPr>
            <a:r>
              <a:rPr sz="700" spc="-18" dirty="0">
                <a:solidFill>
                  <a:srgbClr val="000000"/>
                </a:solidFill>
                <a:latin typeface="FTMMJM+KaiTi_GB2312"/>
                <a:cs typeface="FTMMJM+KaiTi_GB2312"/>
              </a:rPr>
              <a:t>总计</a:t>
            </a:r>
            <a:r>
              <a:rPr sz="700" dirty="0">
                <a:solidFill>
                  <a:srgbClr val="000000"/>
                </a:solidFill>
                <a:latin typeface="PJGUIU+TimesNewRomanPSMT"/>
                <a:cs typeface="PJGUIU+TimesNewRomanPSMT"/>
              </a:rPr>
              <a:t>f(y)</a:t>
            </a:r>
          </a:p>
        </p:txBody>
      </p:sp>
      <p:sp>
        <p:nvSpPr>
          <p:cNvPr id="9" name="object 9"/>
          <p:cNvSpPr txBox="1"/>
          <p:nvPr/>
        </p:nvSpPr>
        <p:spPr>
          <a:xfrm>
            <a:off x="1249040" y="1253545"/>
            <a:ext cx="204364" cy="256329"/>
          </a:xfrm>
          <a:prstGeom prst="rect">
            <a:avLst/>
          </a:prstGeom>
        </p:spPr>
        <p:txBody>
          <a:bodyPr vert="horz" wrap="square" lIns="0" tIns="0" rIns="0" bIns="0" rtlCol="0">
            <a:spAutoFit/>
          </a:bodyPr>
          <a:lstStyle/>
          <a:p>
            <a:pPr marL="0" marR="0">
              <a:lnSpc>
                <a:spcPts val="820"/>
              </a:lnSpc>
              <a:spcBef>
                <a:spcPts val="0"/>
              </a:spcBef>
              <a:spcAft>
                <a:spcPts val="0"/>
              </a:spcAft>
            </a:pPr>
            <a:r>
              <a:rPr sz="800" dirty="0">
                <a:solidFill>
                  <a:srgbClr val="000000"/>
                </a:solidFill>
                <a:latin typeface="SimSun"/>
                <a:cs typeface="SimSun"/>
              </a:rPr>
              <a:t>0</a:t>
            </a:r>
          </a:p>
        </p:txBody>
      </p:sp>
      <p:sp>
        <p:nvSpPr>
          <p:cNvPr id="10" name="object 10"/>
          <p:cNvSpPr txBox="1"/>
          <p:nvPr/>
        </p:nvSpPr>
        <p:spPr>
          <a:xfrm>
            <a:off x="1616429" y="1253545"/>
            <a:ext cx="204364" cy="256329"/>
          </a:xfrm>
          <a:prstGeom prst="rect">
            <a:avLst/>
          </a:prstGeom>
        </p:spPr>
        <p:txBody>
          <a:bodyPr vert="horz" wrap="square" lIns="0" tIns="0" rIns="0" bIns="0" rtlCol="0">
            <a:spAutoFit/>
          </a:bodyPr>
          <a:lstStyle/>
          <a:p>
            <a:pPr marL="0" marR="0">
              <a:lnSpc>
                <a:spcPts val="820"/>
              </a:lnSpc>
              <a:spcBef>
                <a:spcPts val="0"/>
              </a:spcBef>
              <a:spcAft>
                <a:spcPts val="0"/>
              </a:spcAft>
            </a:pPr>
            <a:r>
              <a:rPr sz="800" dirty="0">
                <a:solidFill>
                  <a:srgbClr val="000000"/>
                </a:solidFill>
                <a:latin typeface="SimSun"/>
                <a:cs typeface="SimSun"/>
              </a:rPr>
              <a:t>1</a:t>
            </a:r>
          </a:p>
        </p:txBody>
      </p:sp>
      <p:sp>
        <p:nvSpPr>
          <p:cNvPr id="11" name="object 11"/>
          <p:cNvSpPr txBox="1"/>
          <p:nvPr/>
        </p:nvSpPr>
        <p:spPr>
          <a:xfrm>
            <a:off x="1983819" y="1253545"/>
            <a:ext cx="204364" cy="256329"/>
          </a:xfrm>
          <a:prstGeom prst="rect">
            <a:avLst/>
          </a:prstGeom>
        </p:spPr>
        <p:txBody>
          <a:bodyPr vert="horz" wrap="square" lIns="0" tIns="0" rIns="0" bIns="0" rtlCol="0">
            <a:spAutoFit/>
          </a:bodyPr>
          <a:lstStyle/>
          <a:p>
            <a:pPr marL="0" marR="0">
              <a:lnSpc>
                <a:spcPts val="820"/>
              </a:lnSpc>
              <a:spcBef>
                <a:spcPts val="0"/>
              </a:spcBef>
              <a:spcAft>
                <a:spcPts val="0"/>
              </a:spcAft>
            </a:pPr>
            <a:r>
              <a:rPr sz="800" dirty="0">
                <a:solidFill>
                  <a:srgbClr val="000000"/>
                </a:solidFill>
                <a:latin typeface="SimSun"/>
                <a:cs typeface="SimSun"/>
              </a:rPr>
              <a:t>2</a:t>
            </a:r>
          </a:p>
        </p:txBody>
      </p:sp>
      <p:sp>
        <p:nvSpPr>
          <p:cNvPr id="12" name="object 12"/>
          <p:cNvSpPr txBox="1"/>
          <p:nvPr/>
        </p:nvSpPr>
        <p:spPr>
          <a:xfrm>
            <a:off x="2351209" y="1253545"/>
            <a:ext cx="204364" cy="256329"/>
          </a:xfrm>
          <a:prstGeom prst="rect">
            <a:avLst/>
          </a:prstGeom>
        </p:spPr>
        <p:txBody>
          <a:bodyPr vert="horz" wrap="square" lIns="0" tIns="0" rIns="0" bIns="0" rtlCol="0">
            <a:spAutoFit/>
          </a:bodyPr>
          <a:lstStyle/>
          <a:p>
            <a:pPr marL="0" marR="0">
              <a:lnSpc>
                <a:spcPts val="820"/>
              </a:lnSpc>
              <a:spcBef>
                <a:spcPts val="0"/>
              </a:spcBef>
              <a:spcAft>
                <a:spcPts val="0"/>
              </a:spcAft>
            </a:pPr>
            <a:r>
              <a:rPr sz="800" dirty="0">
                <a:solidFill>
                  <a:srgbClr val="000000"/>
                </a:solidFill>
                <a:latin typeface="SimSun"/>
                <a:cs typeface="SimSun"/>
              </a:rPr>
              <a:t>3</a:t>
            </a:r>
          </a:p>
        </p:txBody>
      </p:sp>
      <p:sp>
        <p:nvSpPr>
          <p:cNvPr id="13" name="object 13"/>
          <p:cNvSpPr txBox="1"/>
          <p:nvPr/>
        </p:nvSpPr>
        <p:spPr>
          <a:xfrm>
            <a:off x="2611039" y="1253545"/>
            <a:ext cx="364101" cy="1010266"/>
          </a:xfrm>
          <a:prstGeom prst="rect">
            <a:avLst/>
          </a:prstGeom>
        </p:spPr>
        <p:txBody>
          <a:bodyPr vert="horz" wrap="square" lIns="0" tIns="0" rIns="0" bIns="0" rtlCol="0">
            <a:spAutoFit/>
          </a:bodyPr>
          <a:lstStyle/>
          <a:p>
            <a:pPr marL="107315" marR="0">
              <a:lnSpc>
                <a:spcPts val="820"/>
              </a:lnSpc>
              <a:spcBef>
                <a:spcPts val="0"/>
              </a:spcBef>
              <a:spcAft>
                <a:spcPts val="0"/>
              </a:spcAft>
            </a:pPr>
            <a:r>
              <a:rPr sz="800" dirty="0">
                <a:solidFill>
                  <a:srgbClr val="000000"/>
                </a:solidFill>
                <a:latin typeface="SimSun"/>
                <a:cs typeface="SimSun"/>
              </a:rPr>
              <a:t>4</a:t>
            </a:r>
          </a:p>
          <a:p>
            <a:pPr marL="50800" marR="0">
              <a:lnSpc>
                <a:spcPts val="680"/>
              </a:lnSpc>
              <a:spcBef>
                <a:spcPts val="400"/>
              </a:spcBef>
              <a:spcAft>
                <a:spcPts val="0"/>
              </a:spcAft>
            </a:pPr>
            <a:r>
              <a:rPr sz="700" dirty="0">
                <a:solidFill>
                  <a:srgbClr val="000000"/>
                </a:solidFill>
                <a:latin typeface="SimSun"/>
                <a:cs typeface="SimSun"/>
              </a:rPr>
              <a:t>0.01</a:t>
            </a:r>
          </a:p>
          <a:p>
            <a:pPr marL="52070" marR="0">
              <a:lnSpc>
                <a:spcPts val="680"/>
              </a:lnSpc>
              <a:spcBef>
                <a:spcPts val="300"/>
              </a:spcBef>
              <a:spcAft>
                <a:spcPts val="0"/>
              </a:spcAft>
            </a:pPr>
            <a:r>
              <a:rPr sz="700" dirty="0">
                <a:solidFill>
                  <a:srgbClr val="000000"/>
                </a:solidFill>
                <a:latin typeface="SimSun"/>
                <a:cs typeface="SimSun"/>
              </a:rPr>
              <a:t>0.01</a:t>
            </a:r>
          </a:p>
          <a:p>
            <a:pPr marL="52070" marR="0">
              <a:lnSpc>
                <a:spcPts val="680"/>
              </a:lnSpc>
              <a:spcBef>
                <a:spcPts val="300"/>
              </a:spcBef>
              <a:spcAft>
                <a:spcPts val="0"/>
              </a:spcAft>
            </a:pPr>
            <a:r>
              <a:rPr sz="700" dirty="0">
                <a:solidFill>
                  <a:srgbClr val="000000"/>
                </a:solidFill>
                <a:latin typeface="SimSun"/>
                <a:cs typeface="SimSun"/>
              </a:rPr>
              <a:t>0.05</a:t>
            </a:r>
          </a:p>
          <a:p>
            <a:pPr marL="52070" marR="0">
              <a:lnSpc>
                <a:spcPts val="680"/>
              </a:lnSpc>
              <a:spcBef>
                <a:spcPts val="250"/>
              </a:spcBef>
              <a:spcAft>
                <a:spcPts val="0"/>
              </a:spcAft>
            </a:pPr>
            <a:r>
              <a:rPr sz="700" dirty="0">
                <a:solidFill>
                  <a:srgbClr val="000000"/>
                </a:solidFill>
                <a:latin typeface="SimSun"/>
                <a:cs typeface="SimSun"/>
              </a:rPr>
              <a:t>0.10</a:t>
            </a:r>
          </a:p>
          <a:p>
            <a:pPr marL="51435" marR="0">
              <a:lnSpc>
                <a:spcPts val="680"/>
              </a:lnSpc>
              <a:spcBef>
                <a:spcPts val="300"/>
              </a:spcBef>
              <a:spcAft>
                <a:spcPts val="0"/>
              </a:spcAft>
            </a:pPr>
            <a:r>
              <a:rPr sz="700" dirty="0">
                <a:solidFill>
                  <a:srgbClr val="000000"/>
                </a:solidFill>
                <a:latin typeface="SimSun"/>
                <a:cs typeface="SimSun"/>
              </a:rPr>
              <a:t>0.15</a:t>
            </a:r>
          </a:p>
          <a:p>
            <a:pPr marL="0" marR="0">
              <a:lnSpc>
                <a:spcPts val="750"/>
              </a:lnSpc>
              <a:spcBef>
                <a:spcPts val="310"/>
              </a:spcBef>
              <a:spcAft>
                <a:spcPts val="0"/>
              </a:spcAft>
            </a:pPr>
            <a:r>
              <a:rPr sz="750" dirty="0">
                <a:solidFill>
                  <a:srgbClr val="FF0000"/>
                </a:solidFill>
                <a:latin typeface="SimSun"/>
                <a:cs typeface="SimSun"/>
              </a:rPr>
              <a:t>0.32</a:t>
            </a:r>
          </a:p>
        </p:txBody>
      </p:sp>
      <p:sp>
        <p:nvSpPr>
          <p:cNvPr id="14" name="object 14"/>
          <p:cNvSpPr txBox="1"/>
          <p:nvPr/>
        </p:nvSpPr>
        <p:spPr>
          <a:xfrm>
            <a:off x="846574" y="1405950"/>
            <a:ext cx="176610" cy="717680"/>
          </a:xfrm>
          <a:prstGeom prst="rect">
            <a:avLst/>
          </a:prstGeom>
        </p:spPr>
        <p:txBody>
          <a:bodyPr vert="horz" wrap="square" lIns="0" tIns="0" rIns="0" bIns="0" rtlCol="0">
            <a:spAutoFit/>
          </a:bodyPr>
          <a:lstStyle/>
          <a:p>
            <a:pPr marL="0" marR="0">
              <a:lnSpc>
                <a:spcPts val="680"/>
              </a:lnSpc>
              <a:spcBef>
                <a:spcPts val="0"/>
              </a:spcBef>
              <a:spcAft>
                <a:spcPts val="0"/>
              </a:spcAft>
            </a:pPr>
            <a:r>
              <a:rPr sz="700" dirty="0">
                <a:solidFill>
                  <a:srgbClr val="000000"/>
                </a:solidFill>
                <a:latin typeface="SimSun"/>
                <a:cs typeface="SimSun"/>
              </a:rPr>
              <a:t>0</a:t>
            </a:r>
          </a:p>
          <a:p>
            <a:pPr marL="0" marR="0">
              <a:lnSpc>
                <a:spcPts val="680"/>
              </a:lnSpc>
              <a:spcBef>
                <a:spcPts val="300"/>
              </a:spcBef>
              <a:spcAft>
                <a:spcPts val="0"/>
              </a:spcAft>
            </a:pPr>
            <a:r>
              <a:rPr sz="700" dirty="0">
                <a:solidFill>
                  <a:srgbClr val="000000"/>
                </a:solidFill>
                <a:latin typeface="SimSun"/>
                <a:cs typeface="SimSun"/>
              </a:rPr>
              <a:t>1</a:t>
            </a:r>
          </a:p>
          <a:p>
            <a:pPr marL="0" marR="0">
              <a:lnSpc>
                <a:spcPts val="680"/>
              </a:lnSpc>
              <a:spcBef>
                <a:spcPts val="250"/>
              </a:spcBef>
              <a:spcAft>
                <a:spcPts val="0"/>
              </a:spcAft>
            </a:pPr>
            <a:r>
              <a:rPr sz="700" dirty="0">
                <a:solidFill>
                  <a:srgbClr val="000000"/>
                </a:solidFill>
                <a:latin typeface="SimSun"/>
                <a:cs typeface="SimSun"/>
              </a:rPr>
              <a:t>2</a:t>
            </a:r>
          </a:p>
          <a:p>
            <a:pPr marL="0" marR="0">
              <a:lnSpc>
                <a:spcPts val="680"/>
              </a:lnSpc>
              <a:spcBef>
                <a:spcPts val="300"/>
              </a:spcBef>
              <a:spcAft>
                <a:spcPts val="0"/>
              </a:spcAft>
            </a:pPr>
            <a:r>
              <a:rPr sz="700" dirty="0">
                <a:solidFill>
                  <a:srgbClr val="000000"/>
                </a:solidFill>
                <a:latin typeface="SimSun"/>
                <a:cs typeface="SimSun"/>
              </a:rPr>
              <a:t>3</a:t>
            </a:r>
          </a:p>
          <a:p>
            <a:pPr marL="0" marR="0">
              <a:lnSpc>
                <a:spcPts val="680"/>
              </a:lnSpc>
              <a:spcBef>
                <a:spcPts val="300"/>
              </a:spcBef>
              <a:spcAft>
                <a:spcPts val="0"/>
              </a:spcAft>
            </a:pPr>
            <a:r>
              <a:rPr sz="700" dirty="0">
                <a:solidFill>
                  <a:srgbClr val="000000"/>
                </a:solidFill>
                <a:latin typeface="SimSun"/>
                <a:cs typeface="SimSun"/>
              </a:rPr>
              <a:t>4</a:t>
            </a:r>
          </a:p>
        </p:txBody>
      </p:sp>
      <p:sp>
        <p:nvSpPr>
          <p:cNvPr id="15" name="object 15"/>
          <p:cNvSpPr txBox="1"/>
          <p:nvPr/>
        </p:nvSpPr>
        <p:spPr>
          <a:xfrm>
            <a:off x="1214483" y="1405950"/>
            <a:ext cx="327076" cy="855367"/>
          </a:xfrm>
          <a:prstGeom prst="rect">
            <a:avLst/>
          </a:prstGeom>
        </p:spPr>
        <p:txBody>
          <a:bodyPr vert="horz" wrap="square" lIns="0" tIns="0" rIns="0" bIns="0" rtlCol="0">
            <a:spAutoFit/>
          </a:bodyPr>
          <a:lstStyle/>
          <a:p>
            <a:pPr marL="0" marR="0">
              <a:lnSpc>
                <a:spcPts val="680"/>
              </a:lnSpc>
              <a:spcBef>
                <a:spcPts val="0"/>
              </a:spcBef>
              <a:spcAft>
                <a:spcPts val="0"/>
              </a:spcAft>
            </a:pPr>
            <a:r>
              <a:rPr sz="700" dirty="0">
                <a:solidFill>
                  <a:srgbClr val="000000"/>
                </a:solidFill>
                <a:latin typeface="SimSun"/>
                <a:cs typeface="SimSun"/>
              </a:rPr>
              <a:t>0.03</a:t>
            </a:r>
          </a:p>
          <a:p>
            <a:pPr marL="635" marR="0">
              <a:lnSpc>
                <a:spcPts val="680"/>
              </a:lnSpc>
              <a:spcBef>
                <a:spcPts val="300"/>
              </a:spcBef>
              <a:spcAft>
                <a:spcPts val="0"/>
              </a:spcAft>
            </a:pPr>
            <a:r>
              <a:rPr sz="700" dirty="0">
                <a:solidFill>
                  <a:srgbClr val="000000"/>
                </a:solidFill>
                <a:latin typeface="SimSun"/>
                <a:cs typeface="SimSun"/>
              </a:rPr>
              <a:t>0.02</a:t>
            </a:r>
          </a:p>
          <a:p>
            <a:pPr marL="635" marR="0">
              <a:lnSpc>
                <a:spcPts val="680"/>
              </a:lnSpc>
              <a:spcBef>
                <a:spcPts val="250"/>
              </a:spcBef>
              <a:spcAft>
                <a:spcPts val="0"/>
              </a:spcAft>
            </a:pPr>
            <a:r>
              <a:rPr sz="700" dirty="0">
                <a:solidFill>
                  <a:srgbClr val="000000"/>
                </a:solidFill>
                <a:latin typeface="SimSun"/>
                <a:cs typeface="SimSun"/>
              </a:rPr>
              <a:t>0.01</a:t>
            </a:r>
          </a:p>
          <a:p>
            <a:pPr marL="635" marR="0">
              <a:lnSpc>
                <a:spcPts val="680"/>
              </a:lnSpc>
              <a:spcBef>
                <a:spcPts val="300"/>
              </a:spcBef>
              <a:spcAft>
                <a:spcPts val="0"/>
              </a:spcAft>
            </a:pPr>
            <a:r>
              <a:rPr sz="700" dirty="0">
                <a:solidFill>
                  <a:srgbClr val="000000"/>
                </a:solidFill>
                <a:latin typeface="SimSun"/>
                <a:cs typeface="SimSun"/>
              </a:rPr>
              <a:t>0.01</a:t>
            </a:r>
          </a:p>
          <a:p>
            <a:pPr marL="635" marR="0">
              <a:lnSpc>
                <a:spcPts val="680"/>
              </a:lnSpc>
              <a:spcBef>
                <a:spcPts val="300"/>
              </a:spcBef>
              <a:spcAft>
                <a:spcPts val="0"/>
              </a:spcAft>
            </a:pPr>
            <a:r>
              <a:rPr sz="700" dirty="0">
                <a:solidFill>
                  <a:srgbClr val="000000"/>
                </a:solidFill>
                <a:latin typeface="SimSun"/>
                <a:cs typeface="SimSun"/>
              </a:rPr>
              <a:t>0.01</a:t>
            </a:r>
          </a:p>
          <a:p>
            <a:pPr marL="0" marR="0">
              <a:lnSpc>
                <a:spcPts val="750"/>
              </a:lnSpc>
              <a:spcBef>
                <a:spcPts val="310"/>
              </a:spcBef>
              <a:spcAft>
                <a:spcPts val="0"/>
              </a:spcAft>
            </a:pPr>
            <a:r>
              <a:rPr sz="750" dirty="0">
                <a:solidFill>
                  <a:srgbClr val="FF0000"/>
                </a:solidFill>
                <a:latin typeface="SimSun"/>
                <a:cs typeface="SimSun"/>
              </a:rPr>
              <a:t>0.08</a:t>
            </a:r>
          </a:p>
        </p:txBody>
      </p:sp>
      <p:sp>
        <p:nvSpPr>
          <p:cNvPr id="16" name="object 16"/>
          <p:cNvSpPr txBox="1"/>
          <p:nvPr/>
        </p:nvSpPr>
        <p:spPr>
          <a:xfrm>
            <a:off x="1551560" y="1405950"/>
            <a:ext cx="327076" cy="855367"/>
          </a:xfrm>
          <a:prstGeom prst="rect">
            <a:avLst/>
          </a:prstGeom>
        </p:spPr>
        <p:txBody>
          <a:bodyPr vert="horz" wrap="square" lIns="0" tIns="0" rIns="0" bIns="0" rtlCol="0">
            <a:spAutoFit/>
          </a:bodyPr>
          <a:lstStyle/>
          <a:p>
            <a:pPr marL="13970" marR="0">
              <a:lnSpc>
                <a:spcPts val="680"/>
              </a:lnSpc>
              <a:spcBef>
                <a:spcPts val="0"/>
              </a:spcBef>
              <a:spcAft>
                <a:spcPts val="0"/>
              </a:spcAft>
            </a:pPr>
            <a:r>
              <a:rPr sz="700" dirty="0">
                <a:solidFill>
                  <a:srgbClr val="000000"/>
                </a:solidFill>
                <a:latin typeface="SimSun"/>
                <a:cs typeface="SimSun"/>
              </a:rPr>
              <a:t>0.03</a:t>
            </a:r>
          </a:p>
          <a:p>
            <a:pPr marL="14605" marR="0">
              <a:lnSpc>
                <a:spcPts val="680"/>
              </a:lnSpc>
              <a:spcBef>
                <a:spcPts val="300"/>
              </a:spcBef>
              <a:spcAft>
                <a:spcPts val="0"/>
              </a:spcAft>
            </a:pPr>
            <a:r>
              <a:rPr sz="700" dirty="0">
                <a:solidFill>
                  <a:srgbClr val="000000"/>
                </a:solidFill>
                <a:latin typeface="SimSun"/>
                <a:cs typeface="SimSun"/>
              </a:rPr>
              <a:t>0.05</a:t>
            </a:r>
          </a:p>
          <a:p>
            <a:pPr marL="14605" marR="0">
              <a:lnSpc>
                <a:spcPts val="680"/>
              </a:lnSpc>
              <a:spcBef>
                <a:spcPts val="250"/>
              </a:spcBef>
              <a:spcAft>
                <a:spcPts val="0"/>
              </a:spcAft>
            </a:pPr>
            <a:r>
              <a:rPr sz="700" dirty="0">
                <a:solidFill>
                  <a:srgbClr val="000000"/>
                </a:solidFill>
                <a:latin typeface="SimSun"/>
                <a:cs typeface="SimSun"/>
              </a:rPr>
              <a:t>0.02</a:t>
            </a:r>
          </a:p>
          <a:p>
            <a:pPr marL="14605" marR="0">
              <a:lnSpc>
                <a:spcPts val="680"/>
              </a:lnSpc>
              <a:spcBef>
                <a:spcPts val="300"/>
              </a:spcBef>
              <a:spcAft>
                <a:spcPts val="0"/>
              </a:spcAft>
            </a:pPr>
            <a:r>
              <a:rPr sz="700" dirty="0">
                <a:solidFill>
                  <a:srgbClr val="000000"/>
                </a:solidFill>
                <a:latin typeface="SimSun"/>
                <a:cs typeface="SimSun"/>
              </a:rPr>
              <a:t>0.01</a:t>
            </a:r>
          </a:p>
          <a:p>
            <a:pPr marL="14605" marR="0">
              <a:lnSpc>
                <a:spcPts val="680"/>
              </a:lnSpc>
              <a:spcBef>
                <a:spcPts val="300"/>
              </a:spcBef>
              <a:spcAft>
                <a:spcPts val="0"/>
              </a:spcAft>
            </a:pPr>
            <a:r>
              <a:rPr sz="700" dirty="0">
                <a:solidFill>
                  <a:srgbClr val="000000"/>
                </a:solidFill>
                <a:latin typeface="SimSun"/>
                <a:cs typeface="SimSun"/>
              </a:rPr>
              <a:t>0.01</a:t>
            </a:r>
          </a:p>
          <a:p>
            <a:pPr marL="0" marR="0">
              <a:lnSpc>
                <a:spcPts val="750"/>
              </a:lnSpc>
              <a:spcBef>
                <a:spcPts val="310"/>
              </a:spcBef>
              <a:spcAft>
                <a:spcPts val="0"/>
              </a:spcAft>
            </a:pPr>
            <a:r>
              <a:rPr sz="750" dirty="0">
                <a:solidFill>
                  <a:srgbClr val="FF0000"/>
                </a:solidFill>
                <a:latin typeface="SimSun"/>
                <a:cs typeface="SimSun"/>
              </a:rPr>
              <a:t>0.12</a:t>
            </a:r>
          </a:p>
        </p:txBody>
      </p:sp>
      <p:sp>
        <p:nvSpPr>
          <p:cNvPr id="17" name="object 17"/>
          <p:cNvSpPr txBox="1"/>
          <p:nvPr/>
        </p:nvSpPr>
        <p:spPr>
          <a:xfrm>
            <a:off x="1936791" y="1405950"/>
            <a:ext cx="333994" cy="855367"/>
          </a:xfrm>
          <a:prstGeom prst="rect">
            <a:avLst/>
          </a:prstGeom>
        </p:spPr>
        <p:txBody>
          <a:bodyPr vert="horz" wrap="square" lIns="0" tIns="0" rIns="0" bIns="0" rtlCol="0">
            <a:spAutoFit/>
          </a:bodyPr>
          <a:lstStyle/>
          <a:p>
            <a:pPr marL="23495" marR="0">
              <a:lnSpc>
                <a:spcPts val="680"/>
              </a:lnSpc>
              <a:spcBef>
                <a:spcPts val="0"/>
              </a:spcBef>
              <a:spcAft>
                <a:spcPts val="0"/>
              </a:spcAft>
            </a:pPr>
            <a:r>
              <a:rPr sz="700" dirty="0">
                <a:solidFill>
                  <a:srgbClr val="000000"/>
                </a:solidFill>
                <a:latin typeface="SimSun"/>
                <a:cs typeface="SimSun"/>
              </a:rPr>
              <a:t>0.02</a:t>
            </a:r>
          </a:p>
          <a:p>
            <a:pPr marL="24130" marR="0">
              <a:lnSpc>
                <a:spcPts val="680"/>
              </a:lnSpc>
              <a:spcBef>
                <a:spcPts val="300"/>
              </a:spcBef>
              <a:spcAft>
                <a:spcPts val="0"/>
              </a:spcAft>
            </a:pPr>
            <a:r>
              <a:rPr sz="700" dirty="0">
                <a:solidFill>
                  <a:srgbClr val="000000"/>
                </a:solidFill>
                <a:latin typeface="SimSun"/>
                <a:cs typeface="SimSun"/>
              </a:rPr>
              <a:t>0.06</a:t>
            </a:r>
          </a:p>
          <a:p>
            <a:pPr marL="24130" marR="0">
              <a:lnSpc>
                <a:spcPts val="680"/>
              </a:lnSpc>
              <a:spcBef>
                <a:spcPts val="250"/>
              </a:spcBef>
              <a:spcAft>
                <a:spcPts val="0"/>
              </a:spcAft>
            </a:pPr>
            <a:r>
              <a:rPr sz="700" dirty="0">
                <a:solidFill>
                  <a:srgbClr val="000000"/>
                </a:solidFill>
                <a:latin typeface="SimSun"/>
                <a:cs typeface="SimSun"/>
              </a:rPr>
              <a:t>0.10</a:t>
            </a:r>
          </a:p>
          <a:p>
            <a:pPr marL="24130" marR="0">
              <a:lnSpc>
                <a:spcPts val="680"/>
              </a:lnSpc>
              <a:spcBef>
                <a:spcPts val="300"/>
              </a:spcBef>
              <a:spcAft>
                <a:spcPts val="0"/>
              </a:spcAft>
            </a:pPr>
            <a:r>
              <a:rPr sz="700" dirty="0">
                <a:solidFill>
                  <a:srgbClr val="000000"/>
                </a:solidFill>
                <a:latin typeface="SimSun"/>
                <a:cs typeface="SimSun"/>
              </a:rPr>
              <a:t>0.05</a:t>
            </a:r>
          </a:p>
          <a:p>
            <a:pPr marL="24130" marR="0">
              <a:lnSpc>
                <a:spcPts val="680"/>
              </a:lnSpc>
              <a:spcBef>
                <a:spcPts val="300"/>
              </a:spcBef>
              <a:spcAft>
                <a:spcPts val="0"/>
              </a:spcAft>
            </a:pPr>
            <a:r>
              <a:rPr sz="700" dirty="0">
                <a:solidFill>
                  <a:srgbClr val="000000"/>
                </a:solidFill>
                <a:latin typeface="SimSun"/>
                <a:cs typeface="SimSun"/>
              </a:rPr>
              <a:t>0.01</a:t>
            </a:r>
          </a:p>
          <a:p>
            <a:pPr marL="0" marR="0">
              <a:lnSpc>
                <a:spcPts val="750"/>
              </a:lnSpc>
              <a:spcBef>
                <a:spcPts val="310"/>
              </a:spcBef>
              <a:spcAft>
                <a:spcPts val="0"/>
              </a:spcAft>
            </a:pPr>
            <a:r>
              <a:rPr sz="750" dirty="0">
                <a:solidFill>
                  <a:srgbClr val="FF0000"/>
                </a:solidFill>
                <a:latin typeface="SimSun"/>
                <a:cs typeface="SimSun"/>
              </a:rPr>
              <a:t>0.24</a:t>
            </a:r>
          </a:p>
        </p:txBody>
      </p:sp>
      <p:sp>
        <p:nvSpPr>
          <p:cNvPr id="18" name="object 18"/>
          <p:cNvSpPr txBox="1"/>
          <p:nvPr/>
        </p:nvSpPr>
        <p:spPr>
          <a:xfrm>
            <a:off x="2273867" y="1405950"/>
            <a:ext cx="347848" cy="855367"/>
          </a:xfrm>
          <a:prstGeom prst="rect">
            <a:avLst/>
          </a:prstGeom>
        </p:spPr>
        <p:txBody>
          <a:bodyPr vert="horz" wrap="square" lIns="0" tIns="0" rIns="0" bIns="0" rtlCol="0">
            <a:spAutoFit/>
          </a:bodyPr>
          <a:lstStyle/>
          <a:p>
            <a:pPr marL="36830" marR="0">
              <a:lnSpc>
                <a:spcPts val="680"/>
              </a:lnSpc>
              <a:spcBef>
                <a:spcPts val="0"/>
              </a:spcBef>
              <a:spcAft>
                <a:spcPts val="0"/>
              </a:spcAft>
            </a:pPr>
            <a:r>
              <a:rPr sz="700" dirty="0">
                <a:solidFill>
                  <a:srgbClr val="000000"/>
                </a:solidFill>
                <a:latin typeface="SimSun"/>
                <a:cs typeface="SimSun"/>
              </a:rPr>
              <a:t>0.02</a:t>
            </a:r>
          </a:p>
          <a:p>
            <a:pPr marL="38100" marR="0">
              <a:lnSpc>
                <a:spcPts val="680"/>
              </a:lnSpc>
              <a:spcBef>
                <a:spcPts val="300"/>
              </a:spcBef>
              <a:spcAft>
                <a:spcPts val="0"/>
              </a:spcAft>
            </a:pPr>
            <a:r>
              <a:rPr sz="700" dirty="0">
                <a:solidFill>
                  <a:srgbClr val="000000"/>
                </a:solidFill>
                <a:latin typeface="SimSun"/>
                <a:cs typeface="SimSun"/>
              </a:rPr>
              <a:t>0.02</a:t>
            </a:r>
          </a:p>
          <a:p>
            <a:pPr marL="38100" marR="0">
              <a:lnSpc>
                <a:spcPts val="680"/>
              </a:lnSpc>
              <a:spcBef>
                <a:spcPts val="250"/>
              </a:spcBef>
              <a:spcAft>
                <a:spcPts val="0"/>
              </a:spcAft>
            </a:pPr>
            <a:r>
              <a:rPr sz="700" dirty="0">
                <a:solidFill>
                  <a:srgbClr val="000000"/>
                </a:solidFill>
                <a:latin typeface="SimSun"/>
                <a:cs typeface="SimSun"/>
              </a:rPr>
              <a:t>0.05</a:t>
            </a:r>
          </a:p>
          <a:p>
            <a:pPr marL="38100" marR="0">
              <a:lnSpc>
                <a:spcPts val="680"/>
              </a:lnSpc>
              <a:spcBef>
                <a:spcPts val="300"/>
              </a:spcBef>
              <a:spcAft>
                <a:spcPts val="0"/>
              </a:spcAft>
            </a:pPr>
            <a:r>
              <a:rPr sz="700" dirty="0">
                <a:solidFill>
                  <a:srgbClr val="000000"/>
                </a:solidFill>
                <a:latin typeface="SimSun"/>
                <a:cs typeface="SimSun"/>
              </a:rPr>
              <a:t>0.10</a:t>
            </a:r>
          </a:p>
          <a:p>
            <a:pPr marL="38100" marR="0">
              <a:lnSpc>
                <a:spcPts val="680"/>
              </a:lnSpc>
              <a:spcBef>
                <a:spcPts val="300"/>
              </a:spcBef>
              <a:spcAft>
                <a:spcPts val="0"/>
              </a:spcAft>
            </a:pPr>
            <a:r>
              <a:rPr sz="700" dirty="0">
                <a:solidFill>
                  <a:srgbClr val="000000"/>
                </a:solidFill>
                <a:latin typeface="SimSun"/>
                <a:cs typeface="SimSun"/>
              </a:rPr>
              <a:t>0.05</a:t>
            </a:r>
          </a:p>
          <a:p>
            <a:pPr marL="0" marR="0">
              <a:lnSpc>
                <a:spcPts val="750"/>
              </a:lnSpc>
              <a:spcBef>
                <a:spcPts val="310"/>
              </a:spcBef>
              <a:spcAft>
                <a:spcPts val="0"/>
              </a:spcAft>
            </a:pPr>
            <a:r>
              <a:rPr sz="750" dirty="0">
                <a:solidFill>
                  <a:srgbClr val="FF0000"/>
                </a:solidFill>
                <a:latin typeface="SimSun"/>
                <a:cs typeface="SimSun"/>
              </a:rPr>
              <a:t>0.24</a:t>
            </a:r>
          </a:p>
        </p:txBody>
      </p:sp>
      <p:sp>
        <p:nvSpPr>
          <p:cNvPr id="19" name="object 19"/>
          <p:cNvSpPr txBox="1"/>
          <p:nvPr/>
        </p:nvSpPr>
        <p:spPr>
          <a:xfrm>
            <a:off x="2991916" y="1404245"/>
            <a:ext cx="306591" cy="851686"/>
          </a:xfrm>
          <a:prstGeom prst="rect">
            <a:avLst/>
          </a:prstGeom>
        </p:spPr>
        <p:txBody>
          <a:bodyPr vert="horz" wrap="square" lIns="0" tIns="0" rIns="0" bIns="0" rtlCol="0">
            <a:spAutoFit/>
          </a:bodyPr>
          <a:lstStyle/>
          <a:p>
            <a:pPr marL="21590" marR="0">
              <a:lnSpc>
                <a:spcPts val="755"/>
              </a:lnSpc>
              <a:spcBef>
                <a:spcPts val="0"/>
              </a:spcBef>
              <a:spcAft>
                <a:spcPts val="0"/>
              </a:spcAft>
            </a:pPr>
            <a:r>
              <a:rPr sz="700" dirty="0">
                <a:solidFill>
                  <a:srgbClr val="3232FE"/>
                </a:solidFill>
                <a:latin typeface="IFFBPT+TimesNewRomanPS-BoldMT"/>
                <a:cs typeface="IFFBPT+TimesNewRomanPS-BoldMT"/>
              </a:rPr>
              <a:t>0.11</a:t>
            </a:r>
          </a:p>
          <a:p>
            <a:pPr marL="21590" marR="0">
              <a:lnSpc>
                <a:spcPts val="755"/>
              </a:lnSpc>
              <a:spcBef>
                <a:spcPts val="175"/>
              </a:spcBef>
              <a:spcAft>
                <a:spcPts val="0"/>
              </a:spcAft>
            </a:pPr>
            <a:r>
              <a:rPr sz="700" dirty="0">
                <a:solidFill>
                  <a:srgbClr val="3232FE"/>
                </a:solidFill>
                <a:latin typeface="IFFBPT+TimesNewRomanPS-BoldMT"/>
                <a:cs typeface="IFFBPT+TimesNewRomanPS-BoldMT"/>
              </a:rPr>
              <a:t>0.16</a:t>
            </a:r>
          </a:p>
          <a:p>
            <a:pPr marL="21590" marR="0">
              <a:lnSpc>
                <a:spcPts val="755"/>
              </a:lnSpc>
              <a:spcBef>
                <a:spcPts val="225"/>
              </a:spcBef>
              <a:spcAft>
                <a:spcPts val="0"/>
              </a:spcAft>
            </a:pPr>
            <a:r>
              <a:rPr sz="700" dirty="0">
                <a:solidFill>
                  <a:srgbClr val="3232FE"/>
                </a:solidFill>
                <a:latin typeface="IFFBPT+TimesNewRomanPS-BoldMT"/>
                <a:cs typeface="IFFBPT+TimesNewRomanPS-BoldMT"/>
              </a:rPr>
              <a:t>0.23</a:t>
            </a:r>
          </a:p>
          <a:p>
            <a:pPr marL="21590" marR="0">
              <a:lnSpc>
                <a:spcPts val="755"/>
              </a:lnSpc>
              <a:spcBef>
                <a:spcPts val="225"/>
              </a:spcBef>
              <a:spcAft>
                <a:spcPts val="0"/>
              </a:spcAft>
            </a:pPr>
            <a:r>
              <a:rPr sz="700" dirty="0">
                <a:solidFill>
                  <a:srgbClr val="3232FE"/>
                </a:solidFill>
                <a:latin typeface="IFFBPT+TimesNewRomanPS-BoldMT"/>
                <a:cs typeface="IFFBPT+TimesNewRomanPS-BoldMT"/>
              </a:rPr>
              <a:t>0.27</a:t>
            </a:r>
          </a:p>
          <a:p>
            <a:pPr marL="21590" marR="0">
              <a:lnSpc>
                <a:spcPts val="755"/>
              </a:lnSpc>
              <a:spcBef>
                <a:spcPts val="225"/>
              </a:spcBef>
              <a:spcAft>
                <a:spcPts val="0"/>
              </a:spcAft>
            </a:pPr>
            <a:r>
              <a:rPr sz="700" dirty="0">
                <a:solidFill>
                  <a:srgbClr val="3232FE"/>
                </a:solidFill>
                <a:latin typeface="IFFBPT+TimesNewRomanPS-BoldMT"/>
                <a:cs typeface="IFFBPT+TimesNewRomanPS-BoldMT"/>
              </a:rPr>
              <a:t>0.27</a:t>
            </a:r>
          </a:p>
          <a:p>
            <a:pPr marL="0" marR="0">
              <a:lnSpc>
                <a:spcPts val="755"/>
              </a:lnSpc>
              <a:spcBef>
                <a:spcPts val="225"/>
              </a:spcBef>
              <a:spcAft>
                <a:spcPts val="0"/>
              </a:spcAft>
            </a:pPr>
            <a:r>
              <a:rPr sz="700" dirty="0">
                <a:solidFill>
                  <a:srgbClr val="000000"/>
                </a:solidFill>
                <a:latin typeface="PJGUIU+TimesNewRomanPSMT"/>
                <a:cs typeface="PJGUIU+TimesNewRomanPSMT"/>
              </a:rPr>
              <a:t>1.00</a:t>
            </a:r>
          </a:p>
        </p:txBody>
      </p:sp>
      <p:sp>
        <p:nvSpPr>
          <p:cNvPr id="20" name="object 20"/>
          <p:cNvSpPr txBox="1"/>
          <p:nvPr/>
        </p:nvSpPr>
        <p:spPr>
          <a:xfrm>
            <a:off x="512443" y="1445964"/>
            <a:ext cx="306652" cy="636158"/>
          </a:xfrm>
          <a:prstGeom prst="rect">
            <a:avLst/>
          </a:prstGeom>
        </p:spPr>
        <p:txBody>
          <a:bodyPr vert="horz" wrap="square" lIns="0" tIns="0" rIns="0" bIns="0" rtlCol="0">
            <a:spAutoFit/>
          </a:bodyPr>
          <a:lstStyle/>
          <a:p>
            <a:pPr marL="0" marR="0">
              <a:lnSpc>
                <a:spcPts val="680"/>
              </a:lnSpc>
              <a:spcBef>
                <a:spcPts val="0"/>
              </a:spcBef>
              <a:spcAft>
                <a:spcPts val="0"/>
              </a:spcAft>
            </a:pPr>
            <a:r>
              <a:rPr sz="700" spc="-17" dirty="0">
                <a:solidFill>
                  <a:srgbClr val="000000"/>
                </a:solidFill>
                <a:latin typeface="FTMMJM+KaiTi_GB2312"/>
                <a:cs typeface="FTMMJM+KaiTi_GB2312"/>
              </a:rPr>
              <a:t>出售</a:t>
            </a:r>
          </a:p>
          <a:p>
            <a:pPr marL="0" marR="0">
              <a:lnSpc>
                <a:spcPts val="680"/>
              </a:lnSpc>
              <a:spcBef>
                <a:spcPts val="135"/>
              </a:spcBef>
              <a:spcAft>
                <a:spcPts val="0"/>
              </a:spcAft>
            </a:pPr>
            <a:r>
              <a:rPr sz="700" spc="-17" dirty="0">
                <a:solidFill>
                  <a:srgbClr val="000000"/>
                </a:solidFill>
                <a:latin typeface="FTMMJM+KaiTi_GB2312"/>
                <a:cs typeface="FTMMJM+KaiTi_GB2312"/>
              </a:rPr>
              <a:t>打印</a:t>
            </a:r>
          </a:p>
          <a:p>
            <a:pPr marL="0" marR="0">
              <a:lnSpc>
                <a:spcPts val="680"/>
              </a:lnSpc>
              <a:spcBef>
                <a:spcPts val="135"/>
              </a:spcBef>
              <a:spcAft>
                <a:spcPts val="0"/>
              </a:spcAft>
            </a:pPr>
            <a:r>
              <a:rPr sz="700" spc="-17" dirty="0">
                <a:solidFill>
                  <a:srgbClr val="000000"/>
                </a:solidFill>
                <a:latin typeface="FTMMJM+KaiTi_GB2312"/>
                <a:cs typeface="FTMMJM+KaiTi_GB2312"/>
              </a:rPr>
              <a:t>机的</a:t>
            </a:r>
          </a:p>
          <a:p>
            <a:pPr marL="0" marR="0">
              <a:lnSpc>
                <a:spcPts val="680"/>
              </a:lnSpc>
              <a:spcBef>
                <a:spcPts val="135"/>
              </a:spcBef>
              <a:spcAft>
                <a:spcPts val="0"/>
              </a:spcAft>
            </a:pPr>
            <a:r>
              <a:rPr sz="700" spc="-17" dirty="0">
                <a:solidFill>
                  <a:srgbClr val="000000"/>
                </a:solidFill>
                <a:latin typeface="FTMMJM+KaiTi_GB2312"/>
                <a:cs typeface="FTMMJM+KaiTi_GB2312"/>
              </a:rPr>
              <a:t>数量</a:t>
            </a:r>
          </a:p>
          <a:p>
            <a:pPr marL="21590" marR="0">
              <a:lnSpc>
                <a:spcPts val="755"/>
              </a:lnSpc>
              <a:spcBef>
                <a:spcPts val="15"/>
              </a:spcBef>
              <a:spcAft>
                <a:spcPts val="0"/>
              </a:spcAft>
            </a:pPr>
            <a:r>
              <a:rPr sz="700" spc="-10" dirty="0">
                <a:solidFill>
                  <a:srgbClr val="000000"/>
                </a:solidFill>
                <a:latin typeface="PJGUIU+TimesNewRomanPSMT"/>
                <a:cs typeface="PJGUIU+TimesNewRomanPSMT"/>
              </a:rPr>
              <a:t>(Y)</a:t>
            </a:r>
          </a:p>
        </p:txBody>
      </p:sp>
      <p:sp>
        <p:nvSpPr>
          <p:cNvPr id="21" name="object 21"/>
          <p:cNvSpPr txBox="1"/>
          <p:nvPr/>
        </p:nvSpPr>
        <p:spPr>
          <a:xfrm>
            <a:off x="586751" y="2028211"/>
            <a:ext cx="479651" cy="219871"/>
          </a:xfrm>
          <a:prstGeom prst="rect">
            <a:avLst/>
          </a:prstGeom>
        </p:spPr>
        <p:txBody>
          <a:bodyPr vert="horz" wrap="square" lIns="0" tIns="0" rIns="0" bIns="0" rtlCol="0">
            <a:spAutoFit/>
          </a:bodyPr>
          <a:lstStyle/>
          <a:p>
            <a:pPr marL="0" marR="0">
              <a:lnSpc>
                <a:spcPts val="680"/>
              </a:lnSpc>
              <a:spcBef>
                <a:spcPts val="0"/>
              </a:spcBef>
              <a:spcAft>
                <a:spcPts val="0"/>
              </a:spcAft>
            </a:pPr>
            <a:r>
              <a:rPr sz="700" spc="-13" dirty="0">
                <a:solidFill>
                  <a:srgbClr val="000000"/>
                </a:solidFill>
                <a:latin typeface="SimSun"/>
                <a:cs typeface="SimSun"/>
              </a:rPr>
              <a:t>总计f(x)</a:t>
            </a:r>
          </a:p>
        </p:txBody>
      </p:sp>
      <p:sp>
        <p:nvSpPr>
          <p:cNvPr id="22" name="object 22"/>
          <p:cNvSpPr txBox="1"/>
          <p:nvPr/>
        </p:nvSpPr>
        <p:spPr>
          <a:xfrm>
            <a:off x="623077" y="2158259"/>
            <a:ext cx="2671138" cy="391403"/>
          </a:xfrm>
          <a:prstGeom prst="rect">
            <a:avLst/>
          </a:prstGeom>
        </p:spPr>
        <p:txBody>
          <a:bodyPr vert="horz" wrap="square" lIns="0" tIns="0" rIns="0" bIns="0" rtlCol="0">
            <a:spAutoFit/>
          </a:bodyPr>
          <a:lstStyle/>
          <a:p>
            <a:pPr marL="0" marR="0">
              <a:lnSpc>
                <a:spcPts val="1025"/>
              </a:lnSpc>
              <a:spcBef>
                <a:spcPts val="0"/>
              </a:spcBef>
              <a:spcAft>
                <a:spcPts val="0"/>
              </a:spcAft>
            </a:pPr>
            <a:r>
              <a:rPr sz="850" i="1" spc="41" dirty="0">
                <a:solidFill>
                  <a:srgbClr val="000000"/>
                </a:solidFill>
                <a:latin typeface="QHNACC+TimesNewRomanPS-ItalicMT"/>
                <a:cs typeface="QHNACC+TimesNewRomanPS-ItalicMT"/>
              </a:rPr>
              <a:t>E</a:t>
            </a:r>
            <a:r>
              <a:rPr sz="850" spc="83" dirty="0">
                <a:solidFill>
                  <a:srgbClr val="000000"/>
                </a:solidFill>
                <a:latin typeface="PJGUIU+TimesNewRomanPSMT"/>
                <a:cs typeface="PJGUIU+TimesNewRomanPSMT"/>
              </a:rPr>
              <a:t>(</a:t>
            </a:r>
            <a:r>
              <a:rPr sz="850" i="1" dirty="0">
                <a:solidFill>
                  <a:srgbClr val="000000"/>
                </a:solidFill>
                <a:latin typeface="QHNACC+TimesNewRomanPS-ItalicMT"/>
                <a:cs typeface="QHNACC+TimesNewRomanPS-ItalicMT"/>
              </a:rPr>
              <a:t>XY</a:t>
            </a:r>
            <a:r>
              <a:rPr sz="850" dirty="0">
                <a:solidFill>
                  <a:srgbClr val="000000"/>
                </a:solidFill>
                <a:latin typeface="PJGUIU+TimesNewRomanPSMT"/>
                <a:cs typeface="PJGUIU+TimesNewRomanPSMT"/>
              </a:rPr>
              <a:t>)</a:t>
            </a:r>
            <a:r>
              <a:rPr sz="850" spc="-25" dirty="0">
                <a:solidFill>
                  <a:srgbClr val="000000"/>
                </a:solidFill>
                <a:latin typeface="PJGUIU+TimesNewRomanPSMT"/>
                <a:cs typeface="PJGUIU+TimesNewRomanPSMT"/>
              </a:rPr>
              <a:t> </a:t>
            </a:r>
            <a:r>
              <a:rPr sz="850" dirty="0">
                <a:solidFill>
                  <a:srgbClr val="000000"/>
                </a:solidFill>
                <a:latin typeface="BTCIPT+SymbolMT"/>
                <a:cs typeface="BTCIPT+SymbolMT"/>
              </a:rPr>
              <a:t>=</a:t>
            </a:r>
            <a:r>
              <a:rPr sz="850" spc="-41" dirty="0">
                <a:solidFill>
                  <a:srgbClr val="000000"/>
                </a:solidFill>
                <a:latin typeface="BTCIPT+SymbolMT"/>
                <a:cs typeface="BTCIPT+SymbolMT"/>
              </a:rPr>
              <a:t> </a:t>
            </a:r>
            <a:r>
              <a:rPr sz="850" spc="44" dirty="0">
                <a:solidFill>
                  <a:srgbClr val="000000"/>
                </a:solidFill>
                <a:latin typeface="PJGUIU+TimesNewRomanPSMT"/>
                <a:cs typeface="PJGUIU+TimesNewRomanPSMT"/>
              </a:rPr>
              <a:t>0*0*0.03</a:t>
            </a:r>
            <a:r>
              <a:rPr sz="850" dirty="0">
                <a:solidFill>
                  <a:srgbClr val="000000"/>
                </a:solidFill>
                <a:latin typeface="BTCIPT+SymbolMT"/>
                <a:cs typeface="BTCIPT+SymbolMT"/>
              </a:rPr>
              <a:t>+</a:t>
            </a:r>
            <a:r>
              <a:rPr sz="850" spc="-79" dirty="0">
                <a:solidFill>
                  <a:srgbClr val="000000"/>
                </a:solidFill>
                <a:latin typeface="BTCIPT+SymbolMT"/>
                <a:cs typeface="BTCIPT+SymbolMT"/>
              </a:rPr>
              <a:t> </a:t>
            </a:r>
            <a:r>
              <a:rPr sz="850" spc="27" dirty="0">
                <a:solidFill>
                  <a:srgbClr val="000000"/>
                </a:solidFill>
                <a:latin typeface="PJGUIU+TimesNewRomanPSMT"/>
                <a:cs typeface="PJGUIU+TimesNewRomanPSMT"/>
              </a:rPr>
              <a:t>0*1*0.03</a:t>
            </a:r>
            <a:r>
              <a:rPr sz="850" spc="67" dirty="0">
                <a:solidFill>
                  <a:srgbClr val="000000"/>
                </a:solidFill>
                <a:latin typeface="BTCIPT+SymbolMT"/>
                <a:cs typeface="BTCIPT+SymbolMT"/>
              </a:rPr>
              <a:t>+</a:t>
            </a:r>
            <a:r>
              <a:rPr sz="850" spc="63" dirty="0">
                <a:solidFill>
                  <a:srgbClr val="000000"/>
                </a:solidFill>
                <a:latin typeface="PADDAV+MT-Extra"/>
                <a:cs typeface="PADDAV+MT-Extra"/>
              </a:rPr>
              <a:t>L</a:t>
            </a:r>
            <a:r>
              <a:rPr sz="850" dirty="0">
                <a:solidFill>
                  <a:srgbClr val="000000"/>
                </a:solidFill>
                <a:latin typeface="BTCIPT+SymbolMT"/>
                <a:cs typeface="BTCIPT+SymbolMT"/>
              </a:rPr>
              <a:t>+</a:t>
            </a:r>
            <a:r>
              <a:rPr sz="850" spc="-65" dirty="0">
                <a:solidFill>
                  <a:srgbClr val="000000"/>
                </a:solidFill>
                <a:latin typeface="BTCIPT+SymbolMT"/>
                <a:cs typeface="BTCIPT+SymbolMT"/>
              </a:rPr>
              <a:t> </a:t>
            </a:r>
            <a:r>
              <a:rPr sz="850" spc="34" dirty="0">
                <a:solidFill>
                  <a:srgbClr val="000000"/>
                </a:solidFill>
                <a:latin typeface="PJGUIU+TimesNewRomanPSMT"/>
                <a:cs typeface="PJGUIU+TimesNewRomanPSMT"/>
              </a:rPr>
              <a:t>4*4*0.15</a:t>
            </a:r>
            <a:r>
              <a:rPr sz="850" spc="-95" dirty="0">
                <a:solidFill>
                  <a:srgbClr val="000000"/>
                </a:solidFill>
                <a:latin typeface="SimSun"/>
                <a:cs typeface="SimSun"/>
              </a:rPr>
              <a:t>＝</a:t>
            </a:r>
            <a:r>
              <a:rPr sz="850" dirty="0">
                <a:solidFill>
                  <a:srgbClr val="000000"/>
                </a:solidFill>
                <a:latin typeface="PJGUIU+TimesNewRomanPSMT"/>
                <a:cs typeface="PJGUIU+TimesNewRomanPSMT"/>
              </a:rPr>
              <a:t>7.06</a:t>
            </a:r>
          </a:p>
          <a:p>
            <a:pPr marL="140970" marR="0">
              <a:lnSpc>
                <a:spcPts val="820"/>
              </a:lnSpc>
              <a:spcBef>
                <a:spcPts val="0"/>
              </a:spcBef>
              <a:spcAft>
                <a:spcPts val="0"/>
              </a:spcAft>
            </a:pPr>
            <a:r>
              <a:rPr sz="800" dirty="0">
                <a:solidFill>
                  <a:srgbClr val="000000"/>
                </a:solidFill>
                <a:latin typeface="PJGUIU+TimesNewRomanPSMT"/>
                <a:cs typeface="PJGUIU+TimesNewRomanPSMT"/>
              </a:rPr>
              <a:t>cov(</a:t>
            </a:r>
            <a:r>
              <a:rPr sz="800" i="1" spc="95" dirty="0">
                <a:solidFill>
                  <a:srgbClr val="000000"/>
                </a:solidFill>
                <a:latin typeface="QHNACC+TimesNewRomanPS-ItalicMT"/>
                <a:cs typeface="QHNACC+TimesNewRomanPS-ItalicMT"/>
              </a:rPr>
              <a:t>X</a:t>
            </a:r>
            <a:r>
              <a:rPr sz="800" spc="37" dirty="0">
                <a:solidFill>
                  <a:srgbClr val="000000"/>
                </a:solidFill>
                <a:latin typeface="PJGUIU+TimesNewRomanPSMT"/>
                <a:cs typeface="PJGUIU+TimesNewRomanPSMT"/>
              </a:rPr>
              <a:t>,</a:t>
            </a:r>
            <a:r>
              <a:rPr sz="800" i="1" spc="77" dirty="0">
                <a:solidFill>
                  <a:srgbClr val="000000"/>
                </a:solidFill>
                <a:latin typeface="QHNACC+TimesNewRomanPS-ItalicMT"/>
                <a:cs typeface="QHNACC+TimesNewRomanPS-ItalicMT"/>
              </a:rPr>
              <a:t>Y</a:t>
            </a:r>
            <a:r>
              <a:rPr sz="800" spc="-86" dirty="0">
                <a:solidFill>
                  <a:srgbClr val="000000"/>
                </a:solidFill>
                <a:latin typeface="PJGUIU+TimesNewRomanPSMT"/>
                <a:cs typeface="PJGUIU+TimesNewRomanPSMT"/>
              </a:rPr>
              <a:t>)</a:t>
            </a:r>
            <a:r>
              <a:rPr sz="800" spc="-41" dirty="0">
                <a:solidFill>
                  <a:srgbClr val="000000"/>
                </a:solidFill>
                <a:latin typeface="SimSun"/>
                <a:cs typeface="SimSun"/>
              </a:rPr>
              <a:t>＝</a:t>
            </a:r>
            <a:r>
              <a:rPr sz="800" i="1" spc="15" dirty="0">
                <a:solidFill>
                  <a:srgbClr val="000000"/>
                </a:solidFill>
                <a:latin typeface="QHNACC+TimesNewRomanPS-ItalicMT"/>
                <a:cs typeface="QHNACC+TimesNewRomanPS-ItalicMT"/>
              </a:rPr>
              <a:t>E(XY)-uu</a:t>
            </a:r>
            <a:r>
              <a:rPr sz="800" i="1" spc="294" dirty="0">
                <a:solidFill>
                  <a:srgbClr val="000000"/>
                </a:solidFill>
                <a:latin typeface="QHNACC+TimesNewRomanPS-ItalicMT"/>
                <a:cs typeface="QHNACC+TimesNewRomanPS-ItalicMT"/>
              </a:rPr>
              <a:t> </a:t>
            </a:r>
            <a:r>
              <a:rPr sz="800" dirty="0">
                <a:solidFill>
                  <a:srgbClr val="000000"/>
                </a:solidFill>
                <a:latin typeface="BTCIPT+SymbolMT"/>
                <a:cs typeface="BTCIPT+SymbolMT"/>
              </a:rPr>
              <a:t>=</a:t>
            </a:r>
            <a:r>
              <a:rPr sz="800" spc="-56" dirty="0">
                <a:solidFill>
                  <a:srgbClr val="000000"/>
                </a:solidFill>
                <a:latin typeface="BTCIPT+SymbolMT"/>
                <a:cs typeface="BTCIPT+SymbolMT"/>
              </a:rPr>
              <a:t> </a:t>
            </a:r>
            <a:r>
              <a:rPr sz="800" spc="13" dirty="0">
                <a:solidFill>
                  <a:srgbClr val="000000"/>
                </a:solidFill>
                <a:latin typeface="PJGUIU+TimesNewRomanPSMT"/>
                <a:cs typeface="PJGUIU+TimesNewRomanPSMT"/>
              </a:rPr>
              <a:t>7.06</a:t>
            </a:r>
            <a:r>
              <a:rPr sz="800" spc="107" dirty="0">
                <a:solidFill>
                  <a:srgbClr val="000000"/>
                </a:solidFill>
                <a:latin typeface="BTCIPT+SymbolMT"/>
                <a:cs typeface="BTCIPT+SymbolMT"/>
              </a:rPr>
              <a:t>−</a:t>
            </a:r>
            <a:r>
              <a:rPr sz="800" spc="22" dirty="0">
                <a:solidFill>
                  <a:srgbClr val="000000"/>
                </a:solidFill>
                <a:latin typeface="PJGUIU+TimesNewRomanPSMT"/>
                <a:cs typeface="PJGUIU+TimesNewRomanPSMT"/>
              </a:rPr>
              <a:t>2.6*2.35</a:t>
            </a:r>
            <a:r>
              <a:rPr sz="800" dirty="0">
                <a:solidFill>
                  <a:srgbClr val="000000"/>
                </a:solidFill>
                <a:latin typeface="BTCIPT+SymbolMT"/>
                <a:cs typeface="BTCIPT+SymbolMT"/>
              </a:rPr>
              <a:t>=</a:t>
            </a:r>
            <a:r>
              <a:rPr sz="800" spc="-58" dirty="0">
                <a:solidFill>
                  <a:srgbClr val="000000"/>
                </a:solidFill>
                <a:latin typeface="BTCIPT+SymbolMT"/>
                <a:cs typeface="BTCIPT+SymbolMT"/>
              </a:rPr>
              <a:t> </a:t>
            </a:r>
            <a:r>
              <a:rPr sz="800" dirty="0">
                <a:solidFill>
                  <a:srgbClr val="000000"/>
                </a:solidFill>
                <a:latin typeface="PJGUIU+TimesNewRomanPSMT"/>
                <a:cs typeface="PJGUIU+TimesNewRomanPSMT"/>
              </a:rPr>
              <a:t>0.95</a:t>
            </a:r>
          </a:p>
        </p:txBody>
      </p:sp>
      <p:sp>
        <p:nvSpPr>
          <p:cNvPr id="23" name="object 23"/>
          <p:cNvSpPr txBox="1"/>
          <p:nvPr/>
        </p:nvSpPr>
        <p:spPr>
          <a:xfrm>
            <a:off x="1551213" y="2341664"/>
            <a:ext cx="122143" cy="162350"/>
          </a:xfrm>
          <a:prstGeom prst="rect">
            <a:avLst/>
          </a:prstGeom>
        </p:spPr>
        <p:txBody>
          <a:bodyPr vert="horz" wrap="square" lIns="0" tIns="0" rIns="0" bIns="0" rtlCol="0">
            <a:spAutoFit/>
          </a:bodyPr>
          <a:lstStyle/>
          <a:p>
            <a:pPr marL="0" marR="0">
              <a:lnSpc>
                <a:spcPts val="530"/>
              </a:lnSpc>
              <a:spcBef>
                <a:spcPts val="0"/>
              </a:spcBef>
              <a:spcAft>
                <a:spcPts val="0"/>
              </a:spcAft>
            </a:pPr>
            <a:r>
              <a:rPr sz="500" i="1" dirty="0">
                <a:solidFill>
                  <a:srgbClr val="000000"/>
                </a:solidFill>
                <a:latin typeface="QHNACC+TimesNewRomanPS-ItalicMT"/>
                <a:cs typeface="QHNACC+TimesNewRomanPS-ItalicMT"/>
              </a:rPr>
              <a:t>x</a:t>
            </a:r>
          </a:p>
        </p:txBody>
      </p:sp>
      <p:sp>
        <p:nvSpPr>
          <p:cNvPr id="24" name="object 24"/>
          <p:cNvSpPr txBox="1"/>
          <p:nvPr/>
        </p:nvSpPr>
        <p:spPr>
          <a:xfrm>
            <a:off x="1635654" y="2341664"/>
            <a:ext cx="122143" cy="162350"/>
          </a:xfrm>
          <a:prstGeom prst="rect">
            <a:avLst/>
          </a:prstGeom>
        </p:spPr>
        <p:txBody>
          <a:bodyPr vert="horz" wrap="square" lIns="0" tIns="0" rIns="0" bIns="0" rtlCol="0">
            <a:spAutoFit/>
          </a:bodyPr>
          <a:lstStyle/>
          <a:p>
            <a:pPr marL="0" marR="0">
              <a:lnSpc>
                <a:spcPts val="530"/>
              </a:lnSpc>
              <a:spcBef>
                <a:spcPts val="0"/>
              </a:spcBef>
              <a:spcAft>
                <a:spcPts val="0"/>
              </a:spcAft>
            </a:pPr>
            <a:r>
              <a:rPr sz="500" i="1" dirty="0">
                <a:solidFill>
                  <a:srgbClr val="000000"/>
                </a:solidFill>
                <a:latin typeface="QHNACC+TimesNewRomanPS-ItalicMT"/>
                <a:cs typeface="QHNACC+TimesNewRomanPS-ItalicMT"/>
              </a:rPr>
              <a:t>y</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24572" y="0"/>
            <a:ext cx="3759200" cy="2692400"/>
          </a:xfrm>
          <a:prstGeom prst="rect">
            <a:avLst/>
          </a:prstGeom>
          <a:blipFill>
            <a:blip r:embed="rId2" cstate="print"/>
            <a:stretch>
              <a:fillRect/>
            </a:stretch>
          </a:blipFill>
        </p:spPr>
        <p:txBody>
          <a:bodyPr wrap="square" lIns="0" tIns="0" rIns="0" bIns="0" rtlCol="0">
            <a:spAutoFit/>
          </a:bodyPr>
          <a:lstStyle/>
          <a:p>
            <a:endParaRPr dirty="0"/>
          </a:p>
        </p:txBody>
      </p:sp>
      <p:sp>
        <p:nvSpPr>
          <p:cNvPr id="3" name="object 3"/>
          <p:cNvSpPr txBox="1"/>
          <p:nvPr/>
        </p:nvSpPr>
        <p:spPr>
          <a:xfrm>
            <a:off x="439440" y="299363"/>
            <a:ext cx="1700007" cy="141064"/>
          </a:xfrm>
          <a:prstGeom prst="rect">
            <a:avLst/>
          </a:prstGeom>
        </p:spPr>
        <p:txBody>
          <a:bodyPr vert="horz" wrap="square" lIns="0" tIns="0" rIns="0" bIns="0" rtlCol="0">
            <a:spAutoFit/>
          </a:bodyPr>
          <a:lstStyle/>
          <a:p>
            <a:pPr marL="0" marR="0">
              <a:lnSpc>
                <a:spcPts val="1060"/>
              </a:lnSpc>
              <a:spcBef>
                <a:spcPts val="0"/>
              </a:spcBef>
              <a:spcAft>
                <a:spcPts val="0"/>
              </a:spcAft>
            </a:pPr>
            <a:r>
              <a:rPr lang="en-US" altLang="zh-CN" sz="1050" dirty="0">
                <a:latin typeface="KaiTi" panose="02010609060101010101" pitchFamily="49" charset="-122"/>
                <a:ea typeface="KaiTi" panose="02010609060101010101" pitchFamily="49" charset="-122"/>
                <a:cs typeface="SimSun"/>
              </a:rPr>
              <a:t>5</a:t>
            </a:r>
            <a:r>
              <a:rPr lang="zh-CN" altLang="en-US" sz="1050" dirty="0">
                <a:latin typeface="KaiTi" panose="02010609060101010101" pitchFamily="49" charset="-122"/>
                <a:ea typeface="KaiTi" panose="02010609060101010101" pitchFamily="49" charset="-122"/>
                <a:cs typeface="SimSun"/>
              </a:rPr>
              <a:t>、</a:t>
            </a:r>
            <a:r>
              <a:rPr sz="1050" dirty="0" err="1">
                <a:latin typeface="KaiTi" panose="02010609060101010101" pitchFamily="49" charset="-122"/>
                <a:ea typeface="KaiTi" panose="02010609060101010101" pitchFamily="49" charset="-122"/>
                <a:cs typeface="SimSun"/>
              </a:rPr>
              <a:t>相关系数</a:t>
            </a:r>
            <a:r>
              <a:rPr sz="1050" dirty="0">
                <a:latin typeface="KaiTi" panose="02010609060101010101" pitchFamily="49" charset="-122"/>
                <a:ea typeface="KaiTi" panose="02010609060101010101" pitchFamily="49" charset="-122"/>
                <a:cs typeface="IFFBPT+TimesNewRomanPS-BoldMT"/>
              </a:rPr>
              <a:t>(correlation)</a:t>
            </a:r>
          </a:p>
        </p:txBody>
      </p:sp>
      <p:sp>
        <p:nvSpPr>
          <p:cNvPr id="4" name="object 4"/>
          <p:cNvSpPr txBox="1"/>
          <p:nvPr/>
        </p:nvSpPr>
        <p:spPr>
          <a:xfrm>
            <a:off x="1977476" y="522725"/>
            <a:ext cx="604196" cy="297229"/>
          </a:xfrm>
          <a:prstGeom prst="rect">
            <a:avLst/>
          </a:prstGeom>
        </p:spPr>
        <p:txBody>
          <a:bodyPr vert="horz" wrap="square" lIns="0" tIns="0" rIns="0" bIns="0" rtlCol="0">
            <a:spAutoFit/>
          </a:bodyPr>
          <a:lstStyle/>
          <a:p>
            <a:pPr marL="0" marR="0">
              <a:lnSpc>
                <a:spcPts val="990"/>
              </a:lnSpc>
              <a:spcBef>
                <a:spcPts val="0"/>
              </a:spcBef>
              <a:spcAft>
                <a:spcPts val="0"/>
              </a:spcAft>
            </a:pPr>
            <a:r>
              <a:rPr sz="900" dirty="0">
                <a:solidFill>
                  <a:srgbClr val="000000"/>
                </a:solidFill>
                <a:latin typeface="PJGUIU+TimesNewRomanPSMT"/>
                <a:cs typeface="PJGUIU+TimesNewRomanPSMT"/>
              </a:rPr>
              <a:t>cov(</a:t>
            </a:r>
            <a:r>
              <a:rPr sz="900" i="1" spc="107" dirty="0">
                <a:solidFill>
                  <a:srgbClr val="000000"/>
                </a:solidFill>
                <a:latin typeface="QHNACC+TimesNewRomanPS-ItalicMT"/>
                <a:cs typeface="QHNACC+TimesNewRomanPS-ItalicMT"/>
              </a:rPr>
              <a:t>X</a:t>
            </a:r>
            <a:r>
              <a:rPr sz="900" spc="43" dirty="0">
                <a:solidFill>
                  <a:srgbClr val="000000"/>
                </a:solidFill>
                <a:latin typeface="PJGUIU+TimesNewRomanPSMT"/>
                <a:cs typeface="PJGUIU+TimesNewRomanPSMT"/>
              </a:rPr>
              <a:t>,</a:t>
            </a:r>
            <a:r>
              <a:rPr sz="900" i="1" spc="89" dirty="0">
                <a:solidFill>
                  <a:srgbClr val="000000"/>
                </a:solidFill>
                <a:latin typeface="QHNACC+TimesNewRomanPS-ItalicMT"/>
                <a:cs typeface="QHNACC+TimesNewRomanPS-ItalicMT"/>
              </a:rPr>
              <a:t>Y</a:t>
            </a:r>
            <a:r>
              <a:rPr sz="900" dirty="0">
                <a:solidFill>
                  <a:srgbClr val="000000"/>
                </a:solidFill>
                <a:latin typeface="PJGUIU+TimesNewRomanPSMT"/>
                <a:cs typeface="PJGUIU+TimesNewRomanPSMT"/>
              </a:rPr>
              <a:t>)</a:t>
            </a:r>
          </a:p>
        </p:txBody>
      </p:sp>
      <p:sp>
        <p:nvSpPr>
          <p:cNvPr id="5" name="object 5"/>
          <p:cNvSpPr txBox="1"/>
          <p:nvPr/>
        </p:nvSpPr>
        <p:spPr>
          <a:xfrm>
            <a:off x="1791178" y="581195"/>
            <a:ext cx="327584" cy="310600"/>
          </a:xfrm>
          <a:prstGeom prst="rect">
            <a:avLst/>
          </a:prstGeom>
        </p:spPr>
        <p:txBody>
          <a:bodyPr vert="horz" wrap="square" lIns="0" tIns="0" rIns="0" bIns="0" rtlCol="0">
            <a:spAutoFit/>
          </a:bodyPr>
          <a:lstStyle/>
          <a:p>
            <a:pPr marL="0" marR="0">
              <a:lnSpc>
                <a:spcPts val="1095"/>
              </a:lnSpc>
              <a:spcBef>
                <a:spcPts val="0"/>
              </a:spcBef>
              <a:spcAft>
                <a:spcPts val="0"/>
              </a:spcAft>
            </a:pPr>
            <a:r>
              <a:rPr sz="900" dirty="0">
                <a:solidFill>
                  <a:srgbClr val="000000"/>
                </a:solidFill>
                <a:latin typeface="BTCIPT+SymbolMT"/>
                <a:cs typeface="BTCIPT+SymbolMT"/>
              </a:rPr>
              <a:t>ρ</a:t>
            </a:r>
            <a:r>
              <a:rPr sz="900" spc="20" dirty="0">
                <a:solidFill>
                  <a:srgbClr val="000000"/>
                </a:solidFill>
                <a:latin typeface="BTCIPT+SymbolMT"/>
                <a:cs typeface="BTCIPT+SymbolMT"/>
              </a:rPr>
              <a:t> </a:t>
            </a:r>
            <a:r>
              <a:rPr sz="900" dirty="0">
                <a:solidFill>
                  <a:srgbClr val="000000"/>
                </a:solidFill>
                <a:latin typeface="BTCIPT+SymbolMT"/>
                <a:cs typeface="BTCIPT+SymbolMT"/>
              </a:rPr>
              <a:t>=</a:t>
            </a:r>
          </a:p>
        </p:txBody>
      </p:sp>
      <p:sp>
        <p:nvSpPr>
          <p:cNvPr id="6" name="object 6"/>
          <p:cNvSpPr txBox="1"/>
          <p:nvPr/>
        </p:nvSpPr>
        <p:spPr>
          <a:xfrm>
            <a:off x="622758" y="622294"/>
            <a:ext cx="1155323" cy="302312"/>
          </a:xfrm>
          <a:prstGeom prst="rect">
            <a:avLst/>
          </a:prstGeom>
        </p:spPr>
        <p:txBody>
          <a:bodyPr vert="horz" wrap="square" lIns="0" tIns="0" rIns="0" bIns="0" rtlCol="0">
            <a:spAutoFit/>
          </a:bodyPr>
          <a:lstStyle/>
          <a:p>
            <a:pPr marL="0" marR="0">
              <a:lnSpc>
                <a:spcPts val="955"/>
              </a:lnSpc>
              <a:spcBef>
                <a:spcPts val="0"/>
              </a:spcBef>
              <a:spcAft>
                <a:spcPts val="0"/>
              </a:spcAft>
            </a:pPr>
            <a:r>
              <a:rPr sz="950" spc="10" dirty="0">
                <a:solidFill>
                  <a:srgbClr val="000000"/>
                </a:solidFill>
                <a:latin typeface="SimSun"/>
                <a:cs typeface="SimSun"/>
              </a:rPr>
              <a:t>相关系数定义如下</a:t>
            </a:r>
          </a:p>
        </p:txBody>
      </p:sp>
      <p:sp>
        <p:nvSpPr>
          <p:cNvPr id="7" name="object 7"/>
          <p:cNvSpPr txBox="1"/>
          <p:nvPr/>
        </p:nvSpPr>
        <p:spPr>
          <a:xfrm>
            <a:off x="2070742" y="670058"/>
            <a:ext cx="349850" cy="310594"/>
          </a:xfrm>
          <a:prstGeom prst="rect">
            <a:avLst/>
          </a:prstGeom>
        </p:spPr>
        <p:txBody>
          <a:bodyPr vert="horz" wrap="square" lIns="0" tIns="0" rIns="0" bIns="0" rtlCol="0">
            <a:spAutoFit/>
          </a:bodyPr>
          <a:lstStyle/>
          <a:p>
            <a:pPr marL="0" marR="0">
              <a:lnSpc>
                <a:spcPts val="1095"/>
              </a:lnSpc>
              <a:spcBef>
                <a:spcPts val="0"/>
              </a:spcBef>
              <a:spcAft>
                <a:spcPts val="0"/>
              </a:spcAft>
            </a:pPr>
            <a:r>
              <a:rPr sz="900" dirty="0">
                <a:solidFill>
                  <a:srgbClr val="000000"/>
                </a:solidFill>
                <a:latin typeface="BTCIPT+SymbolMT"/>
                <a:cs typeface="BTCIPT+SymbolMT"/>
              </a:rPr>
              <a:t>σ</a:t>
            </a:r>
            <a:r>
              <a:rPr sz="900" spc="98" dirty="0">
                <a:solidFill>
                  <a:srgbClr val="000000"/>
                </a:solidFill>
                <a:latin typeface="BTCIPT+SymbolMT"/>
                <a:cs typeface="BTCIPT+SymbolMT"/>
              </a:rPr>
              <a:t> </a:t>
            </a:r>
            <a:r>
              <a:rPr sz="900" dirty="0">
                <a:solidFill>
                  <a:srgbClr val="000000"/>
                </a:solidFill>
                <a:latin typeface="BTCIPT+SymbolMT"/>
                <a:cs typeface="BTCIPT+SymbolMT"/>
              </a:rPr>
              <a:t>σ</a:t>
            </a:r>
          </a:p>
        </p:txBody>
      </p:sp>
      <p:sp>
        <p:nvSpPr>
          <p:cNvPr id="8" name="object 8"/>
          <p:cNvSpPr txBox="1"/>
          <p:nvPr/>
        </p:nvSpPr>
        <p:spPr>
          <a:xfrm>
            <a:off x="2153887" y="753528"/>
            <a:ext cx="124656" cy="168621"/>
          </a:xfrm>
          <a:prstGeom prst="rect">
            <a:avLst/>
          </a:prstGeom>
        </p:spPr>
        <p:txBody>
          <a:bodyPr vert="horz" wrap="square" lIns="0" tIns="0" rIns="0" bIns="0" rtlCol="0">
            <a:spAutoFit/>
          </a:bodyPr>
          <a:lstStyle/>
          <a:p>
            <a:pPr marL="0" marR="0">
              <a:lnSpc>
                <a:spcPts val="575"/>
              </a:lnSpc>
              <a:spcBef>
                <a:spcPts val="0"/>
              </a:spcBef>
              <a:spcAft>
                <a:spcPts val="0"/>
              </a:spcAft>
            </a:pPr>
            <a:r>
              <a:rPr sz="500" i="1" dirty="0">
                <a:solidFill>
                  <a:srgbClr val="000000"/>
                </a:solidFill>
                <a:latin typeface="QHNACC+TimesNewRomanPS-ItalicMT"/>
                <a:cs typeface="QHNACC+TimesNewRomanPS-ItalicMT"/>
              </a:rPr>
              <a:t>x</a:t>
            </a:r>
          </a:p>
        </p:txBody>
      </p:sp>
      <p:sp>
        <p:nvSpPr>
          <p:cNvPr id="9" name="object 9"/>
          <p:cNvSpPr txBox="1"/>
          <p:nvPr/>
        </p:nvSpPr>
        <p:spPr>
          <a:xfrm>
            <a:off x="2266652" y="753528"/>
            <a:ext cx="124656" cy="168621"/>
          </a:xfrm>
          <a:prstGeom prst="rect">
            <a:avLst/>
          </a:prstGeom>
        </p:spPr>
        <p:txBody>
          <a:bodyPr vert="horz" wrap="square" lIns="0" tIns="0" rIns="0" bIns="0" rtlCol="0">
            <a:spAutoFit/>
          </a:bodyPr>
          <a:lstStyle/>
          <a:p>
            <a:pPr marL="0" marR="0">
              <a:lnSpc>
                <a:spcPts val="575"/>
              </a:lnSpc>
              <a:spcBef>
                <a:spcPts val="0"/>
              </a:spcBef>
              <a:spcAft>
                <a:spcPts val="0"/>
              </a:spcAft>
            </a:pPr>
            <a:r>
              <a:rPr sz="500" i="1" dirty="0">
                <a:solidFill>
                  <a:srgbClr val="000000"/>
                </a:solidFill>
                <a:latin typeface="QHNACC+TimesNewRomanPS-ItalicMT"/>
                <a:cs typeface="QHNACC+TimesNewRomanPS-ItalicMT"/>
              </a:rPr>
              <a:t>y</a:t>
            </a:r>
          </a:p>
        </p:txBody>
      </p:sp>
      <p:sp>
        <p:nvSpPr>
          <p:cNvPr id="10" name="object 10"/>
          <p:cNvSpPr txBox="1"/>
          <p:nvPr/>
        </p:nvSpPr>
        <p:spPr>
          <a:xfrm>
            <a:off x="548968" y="832275"/>
            <a:ext cx="1306060" cy="141064"/>
          </a:xfrm>
          <a:prstGeom prst="rect">
            <a:avLst/>
          </a:prstGeom>
        </p:spPr>
        <p:txBody>
          <a:bodyPr vert="horz" wrap="square" lIns="0" tIns="0" rIns="0" bIns="0" rtlCol="0">
            <a:spAutoFit/>
          </a:bodyPr>
          <a:lstStyle/>
          <a:p>
            <a:pPr marL="0" marR="0">
              <a:lnSpc>
                <a:spcPts val="1060"/>
              </a:lnSpc>
              <a:spcBef>
                <a:spcPts val="0"/>
              </a:spcBef>
              <a:spcAft>
                <a:spcPts val="0"/>
              </a:spcAft>
            </a:pPr>
            <a:r>
              <a:rPr sz="950" dirty="0" err="1">
                <a:solidFill>
                  <a:srgbClr val="FF0000"/>
                </a:solidFill>
                <a:latin typeface="FTMMJM+KaiTi_GB2312"/>
                <a:cs typeface="FTMMJM+KaiTi_GB2312"/>
              </a:rPr>
              <a:t>相关系数的性质</a:t>
            </a:r>
            <a:endParaRPr sz="950" dirty="0">
              <a:solidFill>
                <a:srgbClr val="FF0000"/>
              </a:solidFill>
              <a:latin typeface="FTMMJM+KaiTi_GB2312"/>
              <a:cs typeface="FTMMJM+KaiTi_GB2312"/>
            </a:endParaRPr>
          </a:p>
        </p:txBody>
      </p:sp>
      <p:sp>
        <p:nvSpPr>
          <p:cNvPr id="11" name="object 11"/>
          <p:cNvSpPr txBox="1"/>
          <p:nvPr/>
        </p:nvSpPr>
        <p:spPr>
          <a:xfrm>
            <a:off x="622758" y="1020984"/>
            <a:ext cx="1430148" cy="296038"/>
          </a:xfrm>
          <a:prstGeom prst="rect">
            <a:avLst/>
          </a:prstGeom>
        </p:spPr>
        <p:txBody>
          <a:bodyPr vert="horz" wrap="square" lIns="0" tIns="0" rIns="0" bIns="0" rtlCol="0">
            <a:spAutoFit/>
          </a:bodyPr>
          <a:lstStyle/>
          <a:p>
            <a:pPr marL="0" marR="0">
              <a:lnSpc>
                <a:spcPts val="980"/>
              </a:lnSpc>
              <a:spcBef>
                <a:spcPts val="0"/>
              </a:spcBef>
              <a:spcAft>
                <a:spcPts val="0"/>
              </a:spcAft>
            </a:pPr>
            <a:r>
              <a:rPr sz="900" dirty="0">
                <a:solidFill>
                  <a:srgbClr val="000000"/>
                </a:solidFill>
                <a:latin typeface="IFFBPT+TimesNewRomanPS-BoldMT"/>
                <a:cs typeface="IFFBPT+TimesNewRomanPS-BoldMT"/>
              </a:rPr>
              <a:t>1. </a:t>
            </a:r>
            <a:r>
              <a:rPr sz="900" dirty="0">
                <a:solidFill>
                  <a:srgbClr val="000000"/>
                </a:solidFill>
                <a:latin typeface="FTMMJM+KaiTi_GB2312"/>
                <a:cs typeface="FTMMJM+KaiTi_GB2312"/>
              </a:rPr>
              <a:t>相关系数与协方差同号</a:t>
            </a:r>
          </a:p>
        </p:txBody>
      </p:sp>
      <p:sp>
        <p:nvSpPr>
          <p:cNvPr id="12" name="object 12"/>
          <p:cNvSpPr txBox="1"/>
          <p:nvPr/>
        </p:nvSpPr>
        <p:spPr>
          <a:xfrm>
            <a:off x="622758" y="1190649"/>
            <a:ext cx="2210883" cy="635074"/>
          </a:xfrm>
          <a:prstGeom prst="rect">
            <a:avLst/>
          </a:prstGeom>
        </p:spPr>
        <p:txBody>
          <a:bodyPr vert="horz" wrap="square" lIns="0" tIns="0" rIns="0" bIns="0" rtlCol="0">
            <a:spAutoFit/>
          </a:bodyPr>
          <a:lstStyle/>
          <a:p>
            <a:pPr marL="0" marR="0">
              <a:lnSpc>
                <a:spcPts val="980"/>
              </a:lnSpc>
              <a:spcBef>
                <a:spcPts val="0"/>
              </a:spcBef>
              <a:spcAft>
                <a:spcPts val="0"/>
              </a:spcAft>
            </a:pPr>
            <a:r>
              <a:rPr sz="900" dirty="0">
                <a:solidFill>
                  <a:srgbClr val="000000"/>
                </a:solidFill>
                <a:latin typeface="IFFBPT+TimesNewRomanPS-BoldMT"/>
                <a:cs typeface="IFFBPT+TimesNewRomanPS-BoldMT"/>
              </a:rPr>
              <a:t>2. </a:t>
            </a:r>
            <a:r>
              <a:rPr sz="900" dirty="0">
                <a:solidFill>
                  <a:srgbClr val="000000"/>
                </a:solidFill>
                <a:latin typeface="FTMMJM+KaiTi_GB2312"/>
                <a:cs typeface="FTMMJM+KaiTi_GB2312"/>
              </a:rPr>
              <a:t>相关系数度量了两变量间的线性关系</a:t>
            </a:r>
          </a:p>
          <a:p>
            <a:pPr marL="0" marR="0">
              <a:lnSpc>
                <a:spcPts val="980"/>
              </a:lnSpc>
              <a:spcBef>
                <a:spcPts val="300"/>
              </a:spcBef>
              <a:spcAft>
                <a:spcPts val="0"/>
              </a:spcAft>
            </a:pPr>
            <a:r>
              <a:rPr sz="900" dirty="0">
                <a:solidFill>
                  <a:srgbClr val="000000"/>
                </a:solidFill>
                <a:latin typeface="IFFBPT+TimesNewRomanPS-BoldMT"/>
                <a:cs typeface="IFFBPT+TimesNewRomanPS-BoldMT"/>
              </a:rPr>
              <a:t>3. </a:t>
            </a:r>
            <a:r>
              <a:rPr sz="900" dirty="0">
                <a:solidFill>
                  <a:srgbClr val="000000"/>
                </a:solidFill>
                <a:latin typeface="FTMMJM+KaiTi_GB2312"/>
                <a:cs typeface="FTMMJM+KaiTi_GB2312"/>
              </a:rPr>
              <a:t>相关系数是一个纯数值，且满足：</a:t>
            </a:r>
          </a:p>
          <a:p>
            <a:pPr marL="849630" marR="0">
              <a:lnSpc>
                <a:spcPts val="1070"/>
              </a:lnSpc>
              <a:spcBef>
                <a:spcPts val="290"/>
              </a:spcBef>
              <a:spcAft>
                <a:spcPts val="0"/>
              </a:spcAft>
            </a:pPr>
            <a:r>
              <a:rPr sz="850" dirty="0">
                <a:solidFill>
                  <a:srgbClr val="000000"/>
                </a:solidFill>
                <a:latin typeface="BTCIPT+SymbolMT"/>
                <a:cs typeface="BTCIPT+SymbolMT"/>
              </a:rPr>
              <a:t>− </a:t>
            </a:r>
            <a:r>
              <a:rPr sz="850" dirty="0">
                <a:solidFill>
                  <a:srgbClr val="000000"/>
                </a:solidFill>
                <a:latin typeface="PJGUIU+TimesNewRomanPSMT"/>
                <a:cs typeface="PJGUIU+TimesNewRomanPSMT"/>
              </a:rPr>
              <a:t>1</a:t>
            </a:r>
            <a:r>
              <a:rPr sz="850" spc="58" dirty="0">
                <a:solidFill>
                  <a:srgbClr val="000000"/>
                </a:solidFill>
                <a:latin typeface="PJGUIU+TimesNewRomanPSMT"/>
                <a:cs typeface="PJGUIU+TimesNewRomanPSMT"/>
              </a:rPr>
              <a:t> </a:t>
            </a:r>
            <a:r>
              <a:rPr sz="850" dirty="0">
                <a:solidFill>
                  <a:srgbClr val="000000"/>
                </a:solidFill>
                <a:latin typeface="BTCIPT+SymbolMT"/>
                <a:cs typeface="BTCIPT+SymbolMT"/>
              </a:rPr>
              <a:t>≤</a:t>
            </a:r>
            <a:r>
              <a:rPr sz="850" spc="246" dirty="0">
                <a:solidFill>
                  <a:srgbClr val="000000"/>
                </a:solidFill>
                <a:latin typeface="BTCIPT+SymbolMT"/>
                <a:cs typeface="BTCIPT+SymbolMT"/>
              </a:rPr>
              <a:t> </a:t>
            </a:r>
            <a:r>
              <a:rPr sz="850" dirty="0">
                <a:solidFill>
                  <a:srgbClr val="000000"/>
                </a:solidFill>
                <a:latin typeface="BTCIPT+SymbolMT"/>
                <a:cs typeface="BTCIPT+SymbolMT"/>
              </a:rPr>
              <a:t>ρ</a:t>
            </a:r>
            <a:r>
              <a:rPr sz="850" spc="260" dirty="0">
                <a:solidFill>
                  <a:srgbClr val="000000"/>
                </a:solidFill>
                <a:latin typeface="BTCIPT+SymbolMT"/>
                <a:cs typeface="BTCIPT+SymbolMT"/>
              </a:rPr>
              <a:t> </a:t>
            </a:r>
            <a:r>
              <a:rPr sz="850" dirty="0">
                <a:solidFill>
                  <a:srgbClr val="000000"/>
                </a:solidFill>
                <a:latin typeface="BTCIPT+SymbolMT"/>
                <a:cs typeface="BTCIPT+SymbolMT"/>
              </a:rPr>
              <a:t>≤</a:t>
            </a:r>
            <a:r>
              <a:rPr sz="850" spc="72" dirty="0">
                <a:solidFill>
                  <a:srgbClr val="000000"/>
                </a:solidFill>
                <a:latin typeface="BTCIPT+SymbolMT"/>
                <a:cs typeface="BTCIPT+SymbolMT"/>
              </a:rPr>
              <a:t> </a:t>
            </a:r>
            <a:r>
              <a:rPr sz="850" dirty="0">
                <a:solidFill>
                  <a:srgbClr val="000000"/>
                </a:solidFill>
                <a:latin typeface="PJGUIU+TimesNewRomanPSMT"/>
                <a:cs typeface="PJGUIU+TimesNewRomanPSMT"/>
              </a:rPr>
              <a:t>1</a:t>
            </a:r>
          </a:p>
        </p:txBody>
      </p:sp>
      <p:sp>
        <p:nvSpPr>
          <p:cNvPr id="13" name="object 13"/>
          <p:cNvSpPr txBox="1"/>
          <p:nvPr/>
        </p:nvSpPr>
        <p:spPr>
          <a:xfrm>
            <a:off x="622758" y="1708477"/>
            <a:ext cx="3056564" cy="580346"/>
          </a:xfrm>
          <a:prstGeom prst="rect">
            <a:avLst/>
          </a:prstGeom>
        </p:spPr>
        <p:txBody>
          <a:bodyPr vert="horz" wrap="square" lIns="0" tIns="0" rIns="0" bIns="0" rtlCol="0">
            <a:spAutoFit/>
          </a:bodyPr>
          <a:lstStyle/>
          <a:p>
            <a:pPr marL="0" marR="0">
              <a:lnSpc>
                <a:spcPts val="980"/>
              </a:lnSpc>
              <a:spcBef>
                <a:spcPts val="0"/>
              </a:spcBef>
              <a:spcAft>
                <a:spcPts val="0"/>
              </a:spcAft>
            </a:pPr>
            <a:r>
              <a:rPr sz="900" dirty="0">
                <a:solidFill>
                  <a:srgbClr val="000000"/>
                </a:solidFill>
                <a:latin typeface="IFFBPT+TimesNewRomanPS-BoldMT"/>
                <a:cs typeface="IFFBPT+TimesNewRomanPS-BoldMT"/>
              </a:rPr>
              <a:t>4. </a:t>
            </a:r>
            <a:r>
              <a:rPr sz="900" dirty="0">
                <a:solidFill>
                  <a:srgbClr val="000000"/>
                </a:solidFill>
                <a:latin typeface="FTMMJM+KaiTi_GB2312"/>
                <a:cs typeface="FTMMJM+KaiTi_GB2312"/>
              </a:rPr>
              <a:t>如果两变量独立，则协方差、相关系数都为</a:t>
            </a:r>
            <a:r>
              <a:rPr sz="900" dirty="0">
                <a:solidFill>
                  <a:srgbClr val="000000"/>
                </a:solidFill>
                <a:latin typeface="IFFBPT+TimesNewRomanPS-BoldMT"/>
                <a:cs typeface="IFFBPT+TimesNewRomanPS-BoldMT"/>
              </a:rPr>
              <a:t>0</a:t>
            </a:r>
            <a:r>
              <a:rPr sz="900" spc="-10" dirty="0">
                <a:solidFill>
                  <a:srgbClr val="000000"/>
                </a:solidFill>
                <a:latin typeface="FTMMJM+KaiTi_GB2312"/>
                <a:cs typeface="FTMMJM+KaiTi_GB2312"/>
              </a:rPr>
              <a:t>，但如</a:t>
            </a:r>
          </a:p>
          <a:p>
            <a:pPr marL="0" marR="0">
              <a:lnSpc>
                <a:spcPts val="980"/>
              </a:lnSpc>
              <a:spcBef>
                <a:spcPts val="140"/>
              </a:spcBef>
              <a:spcAft>
                <a:spcPts val="0"/>
              </a:spcAft>
            </a:pPr>
            <a:r>
              <a:rPr sz="900" dirty="0">
                <a:solidFill>
                  <a:srgbClr val="000000"/>
                </a:solidFill>
                <a:latin typeface="FTMMJM+KaiTi_GB2312"/>
                <a:cs typeface="FTMMJM+KaiTi_GB2312"/>
              </a:rPr>
              <a:t>果两变量的相关系数为</a:t>
            </a:r>
            <a:r>
              <a:rPr sz="900" dirty="0">
                <a:solidFill>
                  <a:srgbClr val="000000"/>
                </a:solidFill>
                <a:latin typeface="IFFBPT+TimesNewRomanPS-BoldMT"/>
                <a:cs typeface="IFFBPT+TimesNewRomanPS-BoldMT"/>
              </a:rPr>
              <a:t>0</a:t>
            </a:r>
            <a:r>
              <a:rPr sz="900" dirty="0">
                <a:solidFill>
                  <a:srgbClr val="000000"/>
                </a:solidFill>
                <a:latin typeface="FTMMJM+KaiTi_GB2312"/>
                <a:cs typeface="FTMMJM+KaiTi_GB2312"/>
              </a:rPr>
              <a:t>，并不意味着这两个变量相互</a:t>
            </a:r>
          </a:p>
          <a:p>
            <a:pPr marL="0" marR="0">
              <a:lnSpc>
                <a:spcPts val="885"/>
              </a:lnSpc>
              <a:spcBef>
                <a:spcPts val="300"/>
              </a:spcBef>
              <a:spcAft>
                <a:spcPts val="0"/>
              </a:spcAft>
            </a:pPr>
            <a:r>
              <a:rPr sz="900" dirty="0">
                <a:solidFill>
                  <a:srgbClr val="000000"/>
                </a:solidFill>
                <a:latin typeface="FTMMJM+KaiTi_GB2312"/>
                <a:cs typeface="FTMMJM+KaiTi_GB2312"/>
              </a:rPr>
              <a:t>独立。</a:t>
            </a:r>
          </a:p>
        </p:txBody>
      </p:sp>
      <p:sp>
        <p:nvSpPr>
          <p:cNvPr id="14" name="object 14"/>
          <p:cNvSpPr txBox="1"/>
          <p:nvPr/>
        </p:nvSpPr>
        <p:spPr>
          <a:xfrm>
            <a:off x="622769" y="2162651"/>
            <a:ext cx="2210883" cy="296038"/>
          </a:xfrm>
          <a:prstGeom prst="rect">
            <a:avLst/>
          </a:prstGeom>
        </p:spPr>
        <p:txBody>
          <a:bodyPr vert="horz" wrap="square" lIns="0" tIns="0" rIns="0" bIns="0" rtlCol="0">
            <a:spAutoFit/>
          </a:bodyPr>
          <a:lstStyle/>
          <a:p>
            <a:pPr marL="0" marR="0">
              <a:lnSpc>
                <a:spcPts val="980"/>
              </a:lnSpc>
              <a:spcBef>
                <a:spcPts val="0"/>
              </a:spcBef>
              <a:spcAft>
                <a:spcPts val="0"/>
              </a:spcAft>
            </a:pPr>
            <a:r>
              <a:rPr sz="900" dirty="0">
                <a:solidFill>
                  <a:srgbClr val="000000"/>
                </a:solidFill>
                <a:latin typeface="IFFBPT+TimesNewRomanPS-BoldMT"/>
                <a:cs typeface="IFFBPT+TimesNewRomanPS-BoldMT"/>
              </a:rPr>
              <a:t>5. </a:t>
            </a:r>
            <a:r>
              <a:rPr sz="900" dirty="0">
                <a:solidFill>
                  <a:srgbClr val="000000"/>
                </a:solidFill>
                <a:latin typeface="FTMMJM+KaiTi_GB2312"/>
                <a:cs typeface="FTMMJM+KaiTi_GB2312"/>
              </a:rPr>
              <a:t>相关并不一定意味着存在因果关系。</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1955" name="Object 3">
            <a:extLst>
              <a:ext uri="{FF2B5EF4-FFF2-40B4-BE49-F238E27FC236}">
                <a16:creationId xmlns:a16="http://schemas.microsoft.com/office/drawing/2014/main" id="{8886BDC1-22B5-3741-A409-AE0BD5B9D9A0}"/>
              </a:ext>
            </a:extLst>
          </p:cNvPr>
          <p:cNvGraphicFramePr>
            <a:graphicFrameLocks noChangeAspect="1"/>
          </p:cNvGraphicFramePr>
          <p:nvPr/>
        </p:nvGraphicFramePr>
        <p:xfrm>
          <a:off x="1999262" y="1017129"/>
          <a:ext cx="1342461" cy="201930"/>
        </p:xfrm>
        <a:graphic>
          <a:graphicData uri="http://schemas.openxmlformats.org/presentationml/2006/ole">
            <mc:AlternateContent xmlns:mc="http://schemas.openxmlformats.org/markup-compatibility/2006">
              <mc:Choice xmlns:v="urn:schemas-microsoft-com:vml" Requires="v">
                <p:oleObj r:id="rId2" imgW="38620700" imgH="5854700" progId="Equation.3">
                  <p:embed/>
                </p:oleObj>
              </mc:Choice>
              <mc:Fallback>
                <p:oleObj r:id="rId2" imgW="38620700" imgH="5854700" progId="Equation.3">
                  <p:embed/>
                  <p:pic>
                    <p:nvPicPr>
                      <p:cNvPr id="381955" name="Object 3">
                        <a:extLst>
                          <a:ext uri="{FF2B5EF4-FFF2-40B4-BE49-F238E27FC236}">
                            <a16:creationId xmlns:a16="http://schemas.microsoft.com/office/drawing/2014/main" id="{8886BDC1-22B5-3741-A409-AE0BD5B9D9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9262" y="1017129"/>
                        <a:ext cx="1342461" cy="20193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1954" name="Object 2">
            <a:extLst>
              <a:ext uri="{FF2B5EF4-FFF2-40B4-BE49-F238E27FC236}">
                <a16:creationId xmlns:a16="http://schemas.microsoft.com/office/drawing/2014/main" id="{FE143423-8B76-5B43-9A93-7EE1AA735105}"/>
              </a:ext>
            </a:extLst>
          </p:cNvPr>
          <p:cNvGraphicFramePr>
            <a:graphicFrameLocks noChangeAspect="1"/>
          </p:cNvGraphicFramePr>
          <p:nvPr/>
        </p:nvGraphicFramePr>
        <p:xfrm>
          <a:off x="1610360" y="1495778"/>
          <a:ext cx="1321270" cy="201930"/>
        </p:xfrm>
        <a:graphic>
          <a:graphicData uri="http://schemas.openxmlformats.org/presentationml/2006/ole">
            <mc:AlternateContent xmlns:mc="http://schemas.openxmlformats.org/markup-compatibility/2006">
              <mc:Choice xmlns:v="urn:schemas-microsoft-com:vml" Requires="v">
                <p:oleObj name="Equation" r:id="rId4" imgW="38036500" imgH="5854700" progId="Equation.3">
                  <p:embed/>
                </p:oleObj>
              </mc:Choice>
              <mc:Fallback>
                <p:oleObj name="Equation" r:id="rId4" imgW="38036500" imgH="5854700" progId="Equation.3">
                  <p:embed/>
                  <p:pic>
                    <p:nvPicPr>
                      <p:cNvPr id="381954" name="Object 2">
                        <a:extLst>
                          <a:ext uri="{FF2B5EF4-FFF2-40B4-BE49-F238E27FC236}">
                            <a16:creationId xmlns:a16="http://schemas.microsoft.com/office/drawing/2014/main" id="{FE143423-8B76-5B43-9A93-7EE1AA7351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0360" y="1495778"/>
                        <a:ext cx="1321270" cy="20193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81956" name="Object 4">
            <a:hlinkHover r:id="" action="ppaction://noaction" highlightClick="1"/>
            <a:extLst>
              <a:ext uri="{FF2B5EF4-FFF2-40B4-BE49-F238E27FC236}">
                <a16:creationId xmlns:a16="http://schemas.microsoft.com/office/drawing/2014/main" id="{025C51F1-B6FD-F141-9A2B-8FF76FAA11AC}"/>
              </a:ext>
            </a:extLst>
          </p:cNvPr>
          <p:cNvGraphicFramePr>
            <a:graphicFrameLocks noChangeAspect="1"/>
          </p:cNvGraphicFramePr>
          <p:nvPr/>
        </p:nvGraphicFramePr>
        <p:xfrm>
          <a:off x="1879600" y="628227"/>
          <a:ext cx="822678" cy="201930"/>
        </p:xfrm>
        <a:graphic>
          <a:graphicData uri="http://schemas.openxmlformats.org/presentationml/2006/ole">
            <mc:AlternateContent xmlns:mc="http://schemas.openxmlformats.org/markup-compatibility/2006">
              <mc:Choice xmlns:v="urn:schemas-microsoft-com:vml" Requires="v">
                <p:oleObj name="Equation" r:id="rId6" imgW="23698200" imgH="5854700" progId="Equation.3">
                  <p:embed/>
                </p:oleObj>
              </mc:Choice>
              <mc:Fallback>
                <p:oleObj name="Equation" r:id="rId6" imgW="23698200" imgH="5854700" progId="Equation.3">
                  <p:embed/>
                  <p:pic>
                    <p:nvPicPr>
                      <p:cNvPr id="381956" name="Object 4">
                        <a:hlinkHover r:id="" action="ppaction://noaction" highlightClick="1"/>
                        <a:extLst>
                          <a:ext uri="{FF2B5EF4-FFF2-40B4-BE49-F238E27FC236}">
                            <a16:creationId xmlns:a16="http://schemas.microsoft.com/office/drawing/2014/main" id="{025C51F1-B6FD-F141-9A2B-8FF76FAA11A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79600" y="628227"/>
                        <a:ext cx="822678" cy="20193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1964" name="Rectangle 12">
            <a:extLst>
              <a:ext uri="{FF2B5EF4-FFF2-40B4-BE49-F238E27FC236}">
                <a16:creationId xmlns:a16="http://schemas.microsoft.com/office/drawing/2014/main" id="{DC8B3DC5-3337-384C-B258-E1C0C2DE5C8B}"/>
              </a:ext>
            </a:extLst>
          </p:cNvPr>
          <p:cNvSpPr>
            <a:spLocks noChangeArrowheads="1"/>
          </p:cNvSpPr>
          <p:nvPr/>
        </p:nvSpPr>
        <p:spPr bwMode="auto">
          <a:xfrm>
            <a:off x="204329" y="615925"/>
            <a:ext cx="1435947" cy="215315"/>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rgbClr val="9966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nchor="ctr">
            <a:spAutoFit/>
          </a:bodyP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099" dirty="0">
                <a:latin typeface="KaiTi" panose="02010609060101010101" pitchFamily="49" charset="-122"/>
                <a:ea typeface="KaiTi" panose="02010609060101010101" pitchFamily="49" charset="-122"/>
              </a:rPr>
              <a:t>2.</a:t>
            </a:r>
            <a:r>
              <a:rPr lang="zh-CN" altLang="en-US" sz="1099" dirty="0">
                <a:latin typeface="KaiTi" panose="02010609060101010101" pitchFamily="49" charset="-122"/>
                <a:ea typeface="KaiTi" panose="02010609060101010101" pitchFamily="49" charset="-122"/>
              </a:rPr>
              <a:t>若</a:t>
            </a:r>
            <a:r>
              <a:rPr lang="en-US" altLang="zh-CN" sz="1099" dirty="0">
                <a:latin typeface="KaiTi" panose="02010609060101010101" pitchFamily="49" charset="-122"/>
                <a:ea typeface="KaiTi" panose="02010609060101010101" pitchFamily="49" charset="-122"/>
              </a:rPr>
              <a:t>k</a:t>
            </a:r>
            <a:r>
              <a:rPr lang="zh-CN" altLang="en-US" sz="1099" dirty="0">
                <a:latin typeface="KaiTi" panose="02010609060101010101" pitchFamily="49" charset="-122"/>
                <a:ea typeface="KaiTi" panose="02010609060101010101" pitchFamily="49" charset="-122"/>
              </a:rPr>
              <a:t>为常数，则有：</a:t>
            </a:r>
          </a:p>
        </p:txBody>
      </p:sp>
      <p:sp>
        <p:nvSpPr>
          <p:cNvPr id="381965" name="Rectangle 13">
            <a:extLst>
              <a:ext uri="{FF2B5EF4-FFF2-40B4-BE49-F238E27FC236}">
                <a16:creationId xmlns:a16="http://schemas.microsoft.com/office/drawing/2014/main" id="{145ED2B6-0BDF-684C-937A-D48F83E727BF}"/>
              </a:ext>
            </a:extLst>
          </p:cNvPr>
          <p:cNvSpPr>
            <a:spLocks noChangeArrowheads="1"/>
          </p:cNvSpPr>
          <p:nvPr/>
        </p:nvSpPr>
        <p:spPr bwMode="auto">
          <a:xfrm>
            <a:off x="204329" y="844092"/>
            <a:ext cx="1675271" cy="553613"/>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rgbClr val="9966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nchor="ctr">
            <a:spAutoFit/>
          </a:bodyP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099" dirty="0">
                <a:latin typeface="KaiTi" panose="02010609060101010101" pitchFamily="49" charset="-122"/>
                <a:ea typeface="KaiTi" panose="02010609060101010101" pitchFamily="49" charset="-122"/>
              </a:rPr>
              <a:t>3.</a:t>
            </a:r>
            <a:r>
              <a:rPr lang="zh-CN" altLang="en-US" sz="1099" dirty="0">
                <a:latin typeface="KaiTi" panose="02010609060101010101" pitchFamily="49" charset="-122"/>
                <a:ea typeface="KaiTi" panose="02010609060101010101" pitchFamily="49" charset="-122"/>
              </a:rPr>
              <a:t>对两个变量的求和等于对两个变量分别求和，即：</a:t>
            </a:r>
          </a:p>
        </p:txBody>
      </p:sp>
      <p:sp>
        <p:nvSpPr>
          <p:cNvPr id="381966" name="Rectangle 14">
            <a:extLst>
              <a:ext uri="{FF2B5EF4-FFF2-40B4-BE49-F238E27FC236}">
                <a16:creationId xmlns:a16="http://schemas.microsoft.com/office/drawing/2014/main" id="{630F0207-FF91-DB44-9D70-06B4538C0A56}"/>
              </a:ext>
            </a:extLst>
          </p:cNvPr>
          <p:cNvSpPr>
            <a:spLocks noChangeArrowheads="1"/>
          </p:cNvSpPr>
          <p:nvPr/>
        </p:nvSpPr>
        <p:spPr bwMode="auto">
          <a:xfrm>
            <a:off x="234245" y="1398902"/>
            <a:ext cx="1196622" cy="384464"/>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rgbClr val="9966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nchor="ctr">
            <a:spAutoFit/>
          </a:bodyP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099" dirty="0">
                <a:latin typeface="KaiTi" panose="02010609060101010101" pitchFamily="49" charset="-122"/>
                <a:ea typeface="KaiTi" panose="02010609060101010101" pitchFamily="49" charset="-122"/>
              </a:rPr>
              <a:t>4.</a:t>
            </a:r>
            <a:r>
              <a:rPr lang="zh-CN" altLang="en-US" sz="1099" dirty="0">
                <a:latin typeface="KaiTi" panose="02010609060101010101" pitchFamily="49" charset="-122"/>
                <a:ea typeface="KaiTi" panose="02010609060101010101" pitchFamily="49" charset="-122"/>
              </a:rPr>
              <a:t>当 </a:t>
            </a:r>
            <a:r>
              <a:rPr lang="en-US" altLang="zh-CN" sz="1099" dirty="0" err="1">
                <a:latin typeface="KaiTi" panose="02010609060101010101" pitchFamily="49" charset="-122"/>
                <a:ea typeface="KaiTi" panose="02010609060101010101" pitchFamily="49" charset="-122"/>
              </a:rPr>
              <a:t>a,b</a:t>
            </a:r>
            <a:r>
              <a:rPr lang="zh-CN" altLang="en-US" sz="1099" dirty="0">
                <a:latin typeface="KaiTi" panose="02010609060101010101" pitchFamily="49" charset="-122"/>
                <a:ea typeface="KaiTi" panose="02010609060101010101" pitchFamily="49" charset="-122"/>
              </a:rPr>
              <a:t>为常数时</a:t>
            </a:r>
            <a:endParaRPr lang="zh-CN" altLang="en-US" sz="1256" dirty="0">
              <a:latin typeface="KaiTi" panose="02010609060101010101" pitchFamily="49" charset="-122"/>
              <a:ea typeface="KaiTi"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81964"/>
                                        </p:tgtEl>
                                        <p:attrNameLst>
                                          <p:attrName>style.visibility</p:attrName>
                                        </p:attrNameLst>
                                      </p:cBhvr>
                                      <p:to>
                                        <p:strVal val="visible"/>
                                      </p:to>
                                    </p:set>
                                    <p:anim calcmode="lin" valueType="num">
                                      <p:cBhvr additive="base">
                                        <p:cTn id="7" dur="500" fill="hold"/>
                                        <p:tgtEl>
                                          <p:spTgt spid="381964"/>
                                        </p:tgtEl>
                                        <p:attrNameLst>
                                          <p:attrName>ppt_x</p:attrName>
                                        </p:attrNameLst>
                                      </p:cBhvr>
                                      <p:tavLst>
                                        <p:tav tm="0">
                                          <p:val>
                                            <p:strVal val="0-#ppt_w/2"/>
                                          </p:val>
                                        </p:tav>
                                        <p:tav tm="100000">
                                          <p:val>
                                            <p:strVal val="#ppt_x"/>
                                          </p:val>
                                        </p:tav>
                                      </p:tavLst>
                                    </p:anim>
                                    <p:anim calcmode="lin" valueType="num">
                                      <p:cBhvr additive="base">
                                        <p:cTn id="8" dur="500" fill="hold"/>
                                        <p:tgtEl>
                                          <p:spTgt spid="38196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381956"/>
                                        </p:tgtEl>
                                        <p:attrNameLst>
                                          <p:attrName>style.visibility</p:attrName>
                                        </p:attrNameLst>
                                      </p:cBhvr>
                                      <p:to>
                                        <p:strVal val="visible"/>
                                      </p:to>
                                    </p:set>
                                    <p:anim calcmode="lin" valueType="num">
                                      <p:cBhvr additive="base">
                                        <p:cTn id="13" dur="500" fill="hold"/>
                                        <p:tgtEl>
                                          <p:spTgt spid="381956"/>
                                        </p:tgtEl>
                                        <p:attrNameLst>
                                          <p:attrName>ppt_x</p:attrName>
                                        </p:attrNameLst>
                                      </p:cBhvr>
                                      <p:tavLst>
                                        <p:tav tm="0">
                                          <p:val>
                                            <p:strVal val="0-#ppt_w/2"/>
                                          </p:val>
                                        </p:tav>
                                        <p:tav tm="100000">
                                          <p:val>
                                            <p:strVal val="#ppt_x"/>
                                          </p:val>
                                        </p:tav>
                                      </p:tavLst>
                                    </p:anim>
                                    <p:anim calcmode="lin" valueType="num">
                                      <p:cBhvr additive="base">
                                        <p:cTn id="14" dur="500" fill="hold"/>
                                        <p:tgtEl>
                                          <p:spTgt spid="381956"/>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81965"/>
                                        </p:tgtEl>
                                        <p:attrNameLst>
                                          <p:attrName>style.visibility</p:attrName>
                                        </p:attrNameLst>
                                      </p:cBhvr>
                                      <p:to>
                                        <p:strVal val="visible"/>
                                      </p:to>
                                    </p:set>
                                    <p:anim calcmode="lin" valueType="num">
                                      <p:cBhvr additive="base">
                                        <p:cTn id="19" dur="500" fill="hold"/>
                                        <p:tgtEl>
                                          <p:spTgt spid="381965"/>
                                        </p:tgtEl>
                                        <p:attrNameLst>
                                          <p:attrName>ppt_x</p:attrName>
                                        </p:attrNameLst>
                                      </p:cBhvr>
                                      <p:tavLst>
                                        <p:tav tm="0">
                                          <p:val>
                                            <p:strVal val="0-#ppt_w/2"/>
                                          </p:val>
                                        </p:tav>
                                        <p:tav tm="100000">
                                          <p:val>
                                            <p:strVal val="#ppt_x"/>
                                          </p:val>
                                        </p:tav>
                                      </p:tavLst>
                                    </p:anim>
                                    <p:anim calcmode="lin" valueType="num">
                                      <p:cBhvr additive="base">
                                        <p:cTn id="20" dur="500" fill="hold"/>
                                        <p:tgtEl>
                                          <p:spTgt spid="381965"/>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381955"/>
                                        </p:tgtEl>
                                        <p:attrNameLst>
                                          <p:attrName>style.visibility</p:attrName>
                                        </p:attrNameLst>
                                      </p:cBhvr>
                                      <p:to>
                                        <p:strVal val="visible"/>
                                      </p:to>
                                    </p:set>
                                    <p:anim calcmode="lin" valueType="num">
                                      <p:cBhvr additive="base">
                                        <p:cTn id="25" dur="500" fill="hold"/>
                                        <p:tgtEl>
                                          <p:spTgt spid="381955"/>
                                        </p:tgtEl>
                                        <p:attrNameLst>
                                          <p:attrName>ppt_x</p:attrName>
                                        </p:attrNameLst>
                                      </p:cBhvr>
                                      <p:tavLst>
                                        <p:tav tm="0">
                                          <p:val>
                                            <p:strVal val="0-#ppt_w/2"/>
                                          </p:val>
                                        </p:tav>
                                        <p:tav tm="100000">
                                          <p:val>
                                            <p:strVal val="#ppt_x"/>
                                          </p:val>
                                        </p:tav>
                                      </p:tavLst>
                                    </p:anim>
                                    <p:anim calcmode="lin" valueType="num">
                                      <p:cBhvr additive="base">
                                        <p:cTn id="26" dur="500" fill="hold"/>
                                        <p:tgtEl>
                                          <p:spTgt spid="381955"/>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81966"/>
                                        </p:tgtEl>
                                        <p:attrNameLst>
                                          <p:attrName>style.visibility</p:attrName>
                                        </p:attrNameLst>
                                      </p:cBhvr>
                                      <p:to>
                                        <p:strVal val="visible"/>
                                      </p:to>
                                    </p:set>
                                    <p:anim calcmode="lin" valueType="num">
                                      <p:cBhvr additive="base">
                                        <p:cTn id="31" dur="500" fill="hold"/>
                                        <p:tgtEl>
                                          <p:spTgt spid="381966"/>
                                        </p:tgtEl>
                                        <p:attrNameLst>
                                          <p:attrName>ppt_x</p:attrName>
                                        </p:attrNameLst>
                                      </p:cBhvr>
                                      <p:tavLst>
                                        <p:tav tm="0">
                                          <p:val>
                                            <p:strVal val="0-#ppt_w/2"/>
                                          </p:val>
                                        </p:tav>
                                        <p:tav tm="100000">
                                          <p:val>
                                            <p:strVal val="#ppt_x"/>
                                          </p:val>
                                        </p:tav>
                                      </p:tavLst>
                                    </p:anim>
                                    <p:anim calcmode="lin" valueType="num">
                                      <p:cBhvr additive="base">
                                        <p:cTn id="32" dur="500" fill="hold"/>
                                        <p:tgtEl>
                                          <p:spTgt spid="381966"/>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381954"/>
                                        </p:tgtEl>
                                        <p:attrNameLst>
                                          <p:attrName>style.visibility</p:attrName>
                                        </p:attrNameLst>
                                      </p:cBhvr>
                                      <p:to>
                                        <p:strVal val="visible"/>
                                      </p:to>
                                    </p:set>
                                    <p:anim calcmode="lin" valueType="num">
                                      <p:cBhvr additive="base">
                                        <p:cTn id="37" dur="500" fill="hold"/>
                                        <p:tgtEl>
                                          <p:spTgt spid="381954"/>
                                        </p:tgtEl>
                                        <p:attrNameLst>
                                          <p:attrName>ppt_x</p:attrName>
                                        </p:attrNameLst>
                                      </p:cBhvr>
                                      <p:tavLst>
                                        <p:tav tm="0">
                                          <p:val>
                                            <p:strVal val="0-#ppt_w/2"/>
                                          </p:val>
                                        </p:tav>
                                        <p:tav tm="100000">
                                          <p:val>
                                            <p:strVal val="#ppt_x"/>
                                          </p:val>
                                        </p:tav>
                                      </p:tavLst>
                                    </p:anim>
                                    <p:anim calcmode="lin" valueType="num">
                                      <p:cBhvr additive="base">
                                        <p:cTn id="38" dur="500" fill="hold"/>
                                        <p:tgtEl>
                                          <p:spTgt spid="3819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1964" grpId="0" animBg="1" autoUpdateAnimBg="0"/>
      <p:bldP spid="381965" grpId="0" animBg="1" autoUpdateAnimBg="0"/>
      <p:bldP spid="381966" grpId="0" animBg="1"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561549" y="581625"/>
            <a:ext cx="2972559" cy="128240"/>
          </a:xfrm>
          <a:prstGeom prst="rect">
            <a:avLst/>
          </a:prstGeom>
        </p:spPr>
        <p:txBody>
          <a:bodyPr vert="horz" wrap="square" lIns="0" tIns="0" rIns="0" bIns="0" rtlCol="0">
            <a:spAutoFit/>
          </a:bodyPr>
          <a:lstStyle/>
          <a:p>
            <a:pPr>
              <a:lnSpc>
                <a:spcPts val="980"/>
              </a:lnSpc>
            </a:pPr>
            <a:r>
              <a:rPr sz="900" spc="-10" dirty="0" err="1">
                <a:solidFill>
                  <a:srgbClr val="000000"/>
                </a:solidFill>
                <a:latin typeface="KaiTi" panose="02010609060101010101" pitchFamily="49" charset="-122"/>
                <a:ea typeface="KaiTi" panose="02010609060101010101" pitchFamily="49" charset="-122"/>
                <a:cs typeface="FTMMJM+KaiTi_GB2312"/>
              </a:rPr>
              <a:t>例</a:t>
            </a:r>
            <a:r>
              <a:rPr sz="900" dirty="0">
                <a:solidFill>
                  <a:srgbClr val="000000"/>
                </a:solidFill>
                <a:latin typeface="KaiTi" panose="02010609060101010101" pitchFamily="49" charset="-122"/>
                <a:ea typeface="KaiTi" panose="02010609060101010101" pitchFamily="49" charset="-122"/>
                <a:cs typeface="IFFBPT+TimesNewRomanPS-BoldMT"/>
              </a:rPr>
              <a:t> </a:t>
            </a:r>
            <a:r>
              <a:rPr sz="900" dirty="0">
                <a:solidFill>
                  <a:srgbClr val="000000"/>
                </a:solidFill>
                <a:latin typeface="KaiTi" panose="02010609060101010101" pitchFamily="49" charset="-122"/>
                <a:ea typeface="KaiTi" panose="02010609060101010101" pitchFamily="49" charset="-122"/>
                <a:cs typeface="FTMMJM+KaiTi_GB2312"/>
              </a:rPr>
              <a:t>继续个人电脑</a:t>
            </a:r>
            <a:r>
              <a:rPr sz="900" dirty="0">
                <a:solidFill>
                  <a:srgbClr val="000000"/>
                </a:solidFill>
                <a:latin typeface="KaiTi" panose="02010609060101010101" pitchFamily="49" charset="-122"/>
                <a:ea typeface="KaiTi" panose="02010609060101010101" pitchFamily="49" charset="-122"/>
                <a:cs typeface="IFFBPT+TimesNewRomanPS-BoldMT"/>
              </a:rPr>
              <a:t>/</a:t>
            </a:r>
            <a:r>
              <a:rPr sz="900" dirty="0" err="1">
                <a:solidFill>
                  <a:srgbClr val="000000"/>
                </a:solidFill>
                <a:latin typeface="KaiTi" panose="02010609060101010101" pitchFamily="49" charset="-122"/>
                <a:ea typeface="KaiTi" panose="02010609060101010101" pitchFamily="49" charset="-122"/>
                <a:cs typeface="FTMMJM+KaiTi_GB2312"/>
              </a:rPr>
              <a:t>打印机一例，现计算两变量的相</a:t>
            </a:r>
            <a:r>
              <a:rPr lang="zh-CN" altLang="en-US" sz="900" spc="-10" dirty="0">
                <a:solidFill>
                  <a:srgbClr val="000000"/>
                </a:solidFill>
                <a:latin typeface="KaiTi" panose="02010609060101010101" pitchFamily="49" charset="-122"/>
                <a:ea typeface="KaiTi" panose="02010609060101010101" pitchFamily="49" charset="-122"/>
                <a:cs typeface="FTMMJM+KaiTi_GB2312"/>
              </a:rPr>
              <a:t>关系数</a:t>
            </a:r>
            <a:endParaRPr sz="900" dirty="0">
              <a:solidFill>
                <a:srgbClr val="000000"/>
              </a:solidFill>
              <a:latin typeface="KaiTi" panose="02010609060101010101" pitchFamily="49" charset="-122"/>
              <a:ea typeface="KaiTi" panose="02010609060101010101" pitchFamily="49" charset="-122"/>
              <a:cs typeface="FTMMJM+KaiTi_GB2312"/>
            </a:endParaRPr>
          </a:p>
        </p:txBody>
      </p:sp>
      <p:sp>
        <p:nvSpPr>
          <p:cNvPr id="5" name="object 5"/>
          <p:cNvSpPr txBox="1"/>
          <p:nvPr/>
        </p:nvSpPr>
        <p:spPr>
          <a:xfrm>
            <a:off x="561538" y="1000980"/>
            <a:ext cx="3000828" cy="296038"/>
          </a:xfrm>
          <a:prstGeom prst="rect">
            <a:avLst/>
          </a:prstGeom>
        </p:spPr>
        <p:txBody>
          <a:bodyPr vert="horz" wrap="square" lIns="0" tIns="0" rIns="0" bIns="0" rtlCol="0">
            <a:spAutoFit/>
          </a:bodyPr>
          <a:lstStyle/>
          <a:p>
            <a:pPr marL="0" marR="0">
              <a:lnSpc>
                <a:spcPts val="980"/>
              </a:lnSpc>
              <a:spcBef>
                <a:spcPts val="0"/>
              </a:spcBef>
              <a:spcAft>
                <a:spcPts val="0"/>
              </a:spcAft>
            </a:pPr>
            <a:r>
              <a:rPr sz="900" dirty="0">
                <a:solidFill>
                  <a:srgbClr val="000000"/>
                </a:solidFill>
                <a:latin typeface="FTMMJM+KaiTi_GB2312"/>
                <a:cs typeface="FTMMJM+KaiTi_GB2312"/>
              </a:rPr>
              <a:t>已知两个变量的协方差为</a:t>
            </a:r>
            <a:r>
              <a:rPr sz="900" dirty="0">
                <a:solidFill>
                  <a:srgbClr val="000000"/>
                </a:solidFill>
                <a:latin typeface="IFFBPT+TimesNewRomanPS-BoldMT"/>
                <a:cs typeface="IFFBPT+TimesNewRomanPS-BoldMT"/>
              </a:rPr>
              <a:t>0.95</a:t>
            </a:r>
            <a:r>
              <a:rPr sz="900" spc="-10" dirty="0">
                <a:solidFill>
                  <a:srgbClr val="000000"/>
                </a:solidFill>
                <a:latin typeface="FTMMJM+KaiTi_GB2312"/>
                <a:cs typeface="FTMMJM+KaiTi_GB2312"/>
              </a:rPr>
              <a:t>，根据表</a:t>
            </a:r>
            <a:r>
              <a:rPr sz="900" dirty="0">
                <a:solidFill>
                  <a:srgbClr val="000000"/>
                </a:solidFill>
                <a:latin typeface="IFFBPT+TimesNewRomanPS-BoldMT"/>
                <a:cs typeface="IFFBPT+TimesNewRomanPS-BoldMT"/>
              </a:rPr>
              <a:t>2-4</a:t>
            </a:r>
            <a:r>
              <a:rPr sz="900" dirty="0">
                <a:solidFill>
                  <a:srgbClr val="000000"/>
                </a:solidFill>
                <a:latin typeface="FTMMJM+KaiTi_GB2312"/>
                <a:cs typeface="FTMMJM+KaiTi_GB2312"/>
              </a:rPr>
              <a:t>中的数据可</a:t>
            </a:r>
          </a:p>
        </p:txBody>
      </p:sp>
      <p:sp>
        <p:nvSpPr>
          <p:cNvPr id="6" name="object 6"/>
          <p:cNvSpPr txBox="1"/>
          <p:nvPr/>
        </p:nvSpPr>
        <p:spPr>
          <a:xfrm>
            <a:off x="1201751" y="1162287"/>
            <a:ext cx="361780" cy="141064"/>
          </a:xfrm>
          <a:prstGeom prst="rect">
            <a:avLst/>
          </a:prstGeom>
        </p:spPr>
        <p:txBody>
          <a:bodyPr vert="horz" wrap="square" lIns="0" tIns="0" rIns="0" bIns="0" rtlCol="0">
            <a:spAutoFit/>
          </a:bodyPr>
          <a:lstStyle/>
          <a:p>
            <a:pPr>
              <a:lnSpc>
                <a:spcPts val="1130"/>
              </a:lnSpc>
            </a:pPr>
            <a:r>
              <a:rPr sz="900" dirty="0" err="1">
                <a:solidFill>
                  <a:srgbClr val="000000"/>
                </a:solidFill>
                <a:latin typeface="BTCIPT+SymbolMT"/>
                <a:cs typeface="BTCIPT+SymbolMT"/>
              </a:rPr>
              <a:t>σ</a:t>
            </a:r>
            <a:r>
              <a:rPr lang="en-US" altLang="zh-CN" sz="700" i="1" dirty="0" err="1">
                <a:solidFill>
                  <a:srgbClr val="000000"/>
                </a:solidFill>
                <a:latin typeface="QHNACC+TimesNewRomanPS-ItalicMT"/>
                <a:cs typeface="QHNACC+TimesNewRomanPS-ItalicMT"/>
              </a:rPr>
              <a:t>x</a:t>
            </a:r>
            <a:r>
              <a:rPr sz="900" dirty="0">
                <a:solidFill>
                  <a:srgbClr val="000000"/>
                </a:solidFill>
                <a:latin typeface="BTCIPT+SymbolMT"/>
                <a:cs typeface="BTCIPT+SymbolMT"/>
              </a:rPr>
              <a:t>=</a:t>
            </a:r>
          </a:p>
        </p:txBody>
      </p:sp>
      <p:sp>
        <p:nvSpPr>
          <p:cNvPr id="7" name="object 7"/>
          <p:cNvSpPr txBox="1"/>
          <p:nvPr/>
        </p:nvSpPr>
        <p:spPr>
          <a:xfrm>
            <a:off x="1439754" y="1175693"/>
            <a:ext cx="523440" cy="301384"/>
          </a:xfrm>
          <a:prstGeom prst="rect">
            <a:avLst/>
          </a:prstGeom>
        </p:spPr>
        <p:txBody>
          <a:bodyPr vert="horz" wrap="square" lIns="0" tIns="0" rIns="0" bIns="0" rtlCol="0">
            <a:spAutoFit/>
          </a:bodyPr>
          <a:lstStyle/>
          <a:p>
            <a:pPr marL="0" marR="0">
              <a:lnSpc>
                <a:spcPts val="1025"/>
              </a:lnSpc>
              <a:spcBef>
                <a:spcPts val="0"/>
              </a:spcBef>
              <a:spcAft>
                <a:spcPts val="0"/>
              </a:spcAft>
            </a:pPr>
            <a:r>
              <a:rPr sz="900" dirty="0">
                <a:solidFill>
                  <a:srgbClr val="000000"/>
                </a:solidFill>
                <a:latin typeface="PJGUIU+TimesNewRomanPSMT"/>
                <a:cs typeface="PJGUIU+TimesNewRomanPSMT"/>
              </a:rPr>
              <a:t>1.2649,</a:t>
            </a:r>
          </a:p>
        </p:txBody>
      </p:sp>
      <p:sp>
        <p:nvSpPr>
          <p:cNvPr id="8" name="object 8"/>
          <p:cNvSpPr txBox="1"/>
          <p:nvPr/>
        </p:nvSpPr>
        <p:spPr>
          <a:xfrm>
            <a:off x="1890280" y="1162287"/>
            <a:ext cx="366203" cy="130677"/>
          </a:xfrm>
          <a:prstGeom prst="rect">
            <a:avLst/>
          </a:prstGeom>
        </p:spPr>
        <p:txBody>
          <a:bodyPr vert="horz" wrap="square" lIns="0" tIns="0" rIns="0" bIns="0" rtlCol="0">
            <a:spAutoFit/>
          </a:bodyPr>
          <a:lstStyle/>
          <a:p>
            <a:pPr>
              <a:lnSpc>
                <a:spcPts val="1130"/>
              </a:lnSpc>
            </a:pPr>
            <a:r>
              <a:rPr sz="900" dirty="0" err="1">
                <a:solidFill>
                  <a:srgbClr val="000000"/>
                </a:solidFill>
                <a:latin typeface="BTCIPT+SymbolMT"/>
                <a:cs typeface="BTCIPT+SymbolMT"/>
              </a:rPr>
              <a:t>σ</a:t>
            </a:r>
            <a:r>
              <a:rPr lang="en-US" altLang="zh-CN" sz="700" i="1" dirty="0" err="1">
                <a:solidFill>
                  <a:srgbClr val="000000"/>
                </a:solidFill>
                <a:latin typeface="QHNACC+TimesNewRomanPS-ItalicMT"/>
                <a:cs typeface="QHNACC+TimesNewRomanPS-ItalicMT"/>
              </a:rPr>
              <a:t>y</a:t>
            </a:r>
            <a:r>
              <a:rPr sz="900" dirty="0">
                <a:solidFill>
                  <a:srgbClr val="000000"/>
                </a:solidFill>
                <a:latin typeface="BTCIPT+SymbolMT"/>
                <a:cs typeface="BTCIPT+SymbolMT"/>
              </a:rPr>
              <a:t>=</a:t>
            </a:r>
          </a:p>
        </p:txBody>
      </p:sp>
      <p:sp>
        <p:nvSpPr>
          <p:cNvPr id="9" name="object 9"/>
          <p:cNvSpPr txBox="1"/>
          <p:nvPr/>
        </p:nvSpPr>
        <p:spPr>
          <a:xfrm>
            <a:off x="2132694" y="1175693"/>
            <a:ext cx="494190" cy="301384"/>
          </a:xfrm>
          <a:prstGeom prst="rect">
            <a:avLst/>
          </a:prstGeom>
        </p:spPr>
        <p:txBody>
          <a:bodyPr vert="horz" wrap="square" lIns="0" tIns="0" rIns="0" bIns="0" rtlCol="0">
            <a:spAutoFit/>
          </a:bodyPr>
          <a:lstStyle/>
          <a:p>
            <a:pPr marL="0" marR="0">
              <a:lnSpc>
                <a:spcPts val="1025"/>
              </a:lnSpc>
              <a:spcBef>
                <a:spcPts val="0"/>
              </a:spcBef>
              <a:spcAft>
                <a:spcPts val="0"/>
              </a:spcAft>
            </a:pPr>
            <a:r>
              <a:rPr sz="900" spc="11" dirty="0">
                <a:solidFill>
                  <a:srgbClr val="000000"/>
                </a:solidFill>
                <a:latin typeface="PJGUIU+TimesNewRomanPSMT"/>
                <a:cs typeface="PJGUIU+TimesNewRomanPSMT"/>
              </a:rPr>
              <a:t>1.4124</a:t>
            </a:r>
          </a:p>
        </p:txBody>
      </p:sp>
      <p:sp>
        <p:nvSpPr>
          <p:cNvPr id="10" name="object 10"/>
          <p:cNvSpPr txBox="1"/>
          <p:nvPr/>
        </p:nvSpPr>
        <p:spPr>
          <a:xfrm>
            <a:off x="561549" y="1190586"/>
            <a:ext cx="510263" cy="283952"/>
          </a:xfrm>
          <a:prstGeom prst="rect">
            <a:avLst/>
          </a:prstGeom>
        </p:spPr>
        <p:txBody>
          <a:bodyPr vert="horz" wrap="square" lIns="0" tIns="0" rIns="0" bIns="0" rtlCol="0">
            <a:spAutoFit/>
          </a:bodyPr>
          <a:lstStyle/>
          <a:p>
            <a:pPr marL="0" marR="0">
              <a:lnSpc>
                <a:spcPts val="885"/>
              </a:lnSpc>
              <a:spcBef>
                <a:spcPts val="0"/>
              </a:spcBef>
              <a:spcAft>
                <a:spcPts val="0"/>
              </a:spcAft>
            </a:pPr>
            <a:r>
              <a:rPr sz="900" dirty="0">
                <a:solidFill>
                  <a:srgbClr val="000000"/>
                </a:solidFill>
                <a:latin typeface="FTMMJM+KaiTi_GB2312"/>
                <a:cs typeface="FTMMJM+KaiTi_GB2312"/>
              </a:rPr>
              <a:t>以得到</a:t>
            </a:r>
          </a:p>
        </p:txBody>
      </p:sp>
      <p:sp>
        <p:nvSpPr>
          <p:cNvPr id="11" name="object 11"/>
          <p:cNvSpPr txBox="1"/>
          <p:nvPr/>
        </p:nvSpPr>
        <p:spPr>
          <a:xfrm>
            <a:off x="1129269" y="1514467"/>
            <a:ext cx="604458" cy="297238"/>
          </a:xfrm>
          <a:prstGeom prst="rect">
            <a:avLst/>
          </a:prstGeom>
        </p:spPr>
        <p:txBody>
          <a:bodyPr vert="horz" wrap="square" lIns="0" tIns="0" rIns="0" bIns="0" rtlCol="0">
            <a:spAutoFit/>
          </a:bodyPr>
          <a:lstStyle/>
          <a:p>
            <a:pPr marL="0" marR="0">
              <a:lnSpc>
                <a:spcPts val="990"/>
              </a:lnSpc>
              <a:spcBef>
                <a:spcPts val="0"/>
              </a:spcBef>
              <a:spcAft>
                <a:spcPts val="0"/>
              </a:spcAft>
            </a:pPr>
            <a:r>
              <a:rPr sz="900" dirty="0">
                <a:solidFill>
                  <a:srgbClr val="000000"/>
                </a:solidFill>
                <a:latin typeface="PJGUIU+TimesNewRomanPSMT"/>
                <a:cs typeface="PJGUIU+TimesNewRomanPSMT"/>
              </a:rPr>
              <a:t>cov(</a:t>
            </a:r>
            <a:r>
              <a:rPr sz="900" i="1" spc="107" dirty="0">
                <a:solidFill>
                  <a:srgbClr val="000000"/>
                </a:solidFill>
                <a:latin typeface="QHNACC+TimesNewRomanPS-ItalicMT"/>
                <a:cs typeface="QHNACC+TimesNewRomanPS-ItalicMT"/>
              </a:rPr>
              <a:t>X</a:t>
            </a:r>
            <a:r>
              <a:rPr sz="900" spc="43" dirty="0">
                <a:solidFill>
                  <a:srgbClr val="000000"/>
                </a:solidFill>
                <a:latin typeface="PJGUIU+TimesNewRomanPSMT"/>
                <a:cs typeface="PJGUIU+TimesNewRomanPSMT"/>
              </a:rPr>
              <a:t>,</a:t>
            </a:r>
            <a:r>
              <a:rPr sz="900" i="1" spc="91" dirty="0">
                <a:solidFill>
                  <a:srgbClr val="000000"/>
                </a:solidFill>
                <a:latin typeface="QHNACC+TimesNewRomanPS-ItalicMT"/>
                <a:cs typeface="QHNACC+TimesNewRomanPS-ItalicMT"/>
              </a:rPr>
              <a:t>Y</a:t>
            </a:r>
            <a:r>
              <a:rPr sz="900" dirty="0">
                <a:solidFill>
                  <a:srgbClr val="000000"/>
                </a:solidFill>
                <a:latin typeface="PJGUIU+TimesNewRomanPSMT"/>
                <a:cs typeface="PJGUIU+TimesNewRomanPSMT"/>
              </a:rPr>
              <a:t>)</a:t>
            </a:r>
          </a:p>
        </p:txBody>
      </p:sp>
      <p:sp>
        <p:nvSpPr>
          <p:cNvPr id="12" name="object 12"/>
          <p:cNvSpPr txBox="1"/>
          <p:nvPr/>
        </p:nvSpPr>
        <p:spPr>
          <a:xfrm>
            <a:off x="1919641" y="1514476"/>
            <a:ext cx="370212" cy="297229"/>
          </a:xfrm>
          <a:prstGeom prst="rect">
            <a:avLst/>
          </a:prstGeom>
        </p:spPr>
        <p:txBody>
          <a:bodyPr vert="horz" wrap="square" lIns="0" tIns="0" rIns="0" bIns="0" rtlCol="0">
            <a:spAutoFit/>
          </a:bodyPr>
          <a:lstStyle/>
          <a:p>
            <a:pPr marL="0" marR="0">
              <a:lnSpc>
                <a:spcPts val="990"/>
              </a:lnSpc>
              <a:spcBef>
                <a:spcPts val="0"/>
              </a:spcBef>
              <a:spcAft>
                <a:spcPts val="0"/>
              </a:spcAft>
            </a:pPr>
            <a:r>
              <a:rPr sz="900" spc="-11" dirty="0">
                <a:solidFill>
                  <a:srgbClr val="000000"/>
                </a:solidFill>
                <a:latin typeface="PJGUIU+TimesNewRomanPSMT"/>
                <a:cs typeface="PJGUIU+TimesNewRomanPSMT"/>
              </a:rPr>
              <a:t>0.95</a:t>
            </a:r>
          </a:p>
        </p:txBody>
      </p:sp>
      <p:sp>
        <p:nvSpPr>
          <p:cNvPr id="13" name="object 13"/>
          <p:cNvSpPr txBox="1"/>
          <p:nvPr/>
        </p:nvSpPr>
        <p:spPr>
          <a:xfrm>
            <a:off x="942968" y="1572937"/>
            <a:ext cx="327599" cy="310608"/>
          </a:xfrm>
          <a:prstGeom prst="rect">
            <a:avLst/>
          </a:prstGeom>
        </p:spPr>
        <p:txBody>
          <a:bodyPr vert="horz" wrap="square" lIns="0" tIns="0" rIns="0" bIns="0" rtlCol="0">
            <a:spAutoFit/>
          </a:bodyPr>
          <a:lstStyle/>
          <a:p>
            <a:pPr marL="0" marR="0">
              <a:lnSpc>
                <a:spcPts val="1095"/>
              </a:lnSpc>
              <a:spcBef>
                <a:spcPts val="0"/>
              </a:spcBef>
              <a:spcAft>
                <a:spcPts val="0"/>
              </a:spcAft>
            </a:pPr>
            <a:r>
              <a:rPr sz="900" dirty="0">
                <a:solidFill>
                  <a:srgbClr val="000000"/>
                </a:solidFill>
                <a:latin typeface="BTCIPT+SymbolMT"/>
                <a:cs typeface="BTCIPT+SymbolMT"/>
              </a:rPr>
              <a:t>ρ</a:t>
            </a:r>
            <a:r>
              <a:rPr sz="900" spc="20" dirty="0">
                <a:solidFill>
                  <a:srgbClr val="000000"/>
                </a:solidFill>
                <a:latin typeface="BTCIPT+SymbolMT"/>
                <a:cs typeface="BTCIPT+SymbolMT"/>
              </a:rPr>
              <a:t> </a:t>
            </a:r>
            <a:r>
              <a:rPr sz="900" dirty="0">
                <a:solidFill>
                  <a:srgbClr val="000000"/>
                </a:solidFill>
                <a:latin typeface="BTCIPT+SymbolMT"/>
                <a:cs typeface="BTCIPT+SymbolMT"/>
              </a:rPr>
              <a:t>=</a:t>
            </a:r>
          </a:p>
        </p:txBody>
      </p:sp>
      <p:sp>
        <p:nvSpPr>
          <p:cNvPr id="14" name="object 14"/>
          <p:cNvSpPr txBox="1"/>
          <p:nvPr/>
        </p:nvSpPr>
        <p:spPr>
          <a:xfrm>
            <a:off x="1594874" y="1572951"/>
            <a:ext cx="233785" cy="310594"/>
          </a:xfrm>
          <a:prstGeom prst="rect">
            <a:avLst/>
          </a:prstGeom>
        </p:spPr>
        <p:txBody>
          <a:bodyPr vert="horz" wrap="square" lIns="0" tIns="0" rIns="0" bIns="0" rtlCol="0">
            <a:spAutoFit/>
          </a:bodyPr>
          <a:lstStyle/>
          <a:p>
            <a:pPr marL="0" marR="0">
              <a:lnSpc>
                <a:spcPts val="1095"/>
              </a:lnSpc>
              <a:spcBef>
                <a:spcPts val="0"/>
              </a:spcBef>
              <a:spcAft>
                <a:spcPts val="0"/>
              </a:spcAft>
            </a:pPr>
            <a:r>
              <a:rPr sz="900" dirty="0">
                <a:solidFill>
                  <a:srgbClr val="000000"/>
                </a:solidFill>
                <a:latin typeface="BTCIPT+SymbolMT"/>
                <a:cs typeface="BTCIPT+SymbolMT"/>
              </a:rPr>
              <a:t>=</a:t>
            </a:r>
          </a:p>
        </p:txBody>
      </p:sp>
      <p:sp>
        <p:nvSpPr>
          <p:cNvPr id="15" name="object 15"/>
          <p:cNvSpPr txBox="1"/>
          <p:nvPr/>
        </p:nvSpPr>
        <p:spPr>
          <a:xfrm>
            <a:off x="2374080" y="1572951"/>
            <a:ext cx="563842" cy="310594"/>
          </a:xfrm>
          <a:prstGeom prst="rect">
            <a:avLst/>
          </a:prstGeom>
        </p:spPr>
        <p:txBody>
          <a:bodyPr vert="horz" wrap="square" lIns="0" tIns="0" rIns="0" bIns="0" rtlCol="0">
            <a:spAutoFit/>
          </a:bodyPr>
          <a:lstStyle/>
          <a:p>
            <a:pPr marL="0" marR="0">
              <a:lnSpc>
                <a:spcPts val="1095"/>
              </a:lnSpc>
              <a:spcBef>
                <a:spcPts val="0"/>
              </a:spcBef>
              <a:spcAft>
                <a:spcPts val="0"/>
              </a:spcAft>
            </a:pPr>
            <a:r>
              <a:rPr sz="900" dirty="0">
                <a:solidFill>
                  <a:srgbClr val="000000"/>
                </a:solidFill>
                <a:latin typeface="BTCIPT+SymbolMT"/>
                <a:cs typeface="BTCIPT+SymbolMT"/>
              </a:rPr>
              <a:t>=</a:t>
            </a:r>
            <a:r>
              <a:rPr sz="900" spc="-62" dirty="0">
                <a:solidFill>
                  <a:srgbClr val="000000"/>
                </a:solidFill>
                <a:latin typeface="BTCIPT+SymbolMT"/>
                <a:cs typeface="BTCIPT+SymbolMT"/>
              </a:rPr>
              <a:t> </a:t>
            </a:r>
            <a:r>
              <a:rPr sz="900" dirty="0">
                <a:solidFill>
                  <a:srgbClr val="000000"/>
                </a:solidFill>
                <a:latin typeface="PJGUIU+TimesNewRomanPSMT"/>
                <a:cs typeface="PJGUIU+TimesNewRomanPSMT"/>
              </a:rPr>
              <a:t>0.5317</a:t>
            </a:r>
          </a:p>
        </p:txBody>
      </p:sp>
      <p:sp>
        <p:nvSpPr>
          <p:cNvPr id="16" name="object 16"/>
          <p:cNvSpPr txBox="1"/>
          <p:nvPr/>
        </p:nvSpPr>
        <p:spPr>
          <a:xfrm>
            <a:off x="1223576" y="1661800"/>
            <a:ext cx="348806" cy="310594"/>
          </a:xfrm>
          <a:prstGeom prst="rect">
            <a:avLst/>
          </a:prstGeom>
        </p:spPr>
        <p:txBody>
          <a:bodyPr vert="horz" wrap="square" lIns="0" tIns="0" rIns="0" bIns="0" rtlCol="0">
            <a:spAutoFit/>
          </a:bodyPr>
          <a:lstStyle/>
          <a:p>
            <a:pPr marL="0" marR="0">
              <a:lnSpc>
                <a:spcPts val="1095"/>
              </a:lnSpc>
              <a:spcBef>
                <a:spcPts val="0"/>
              </a:spcBef>
              <a:spcAft>
                <a:spcPts val="0"/>
              </a:spcAft>
            </a:pPr>
            <a:r>
              <a:rPr sz="900" dirty="0">
                <a:solidFill>
                  <a:srgbClr val="000000"/>
                </a:solidFill>
                <a:latin typeface="BTCIPT+SymbolMT"/>
                <a:cs typeface="BTCIPT+SymbolMT"/>
              </a:rPr>
              <a:t>σ</a:t>
            </a:r>
            <a:r>
              <a:rPr sz="900" spc="89" dirty="0">
                <a:solidFill>
                  <a:srgbClr val="000000"/>
                </a:solidFill>
                <a:latin typeface="BTCIPT+SymbolMT"/>
                <a:cs typeface="BTCIPT+SymbolMT"/>
              </a:rPr>
              <a:t> </a:t>
            </a:r>
            <a:r>
              <a:rPr sz="900" dirty="0">
                <a:solidFill>
                  <a:srgbClr val="000000"/>
                </a:solidFill>
                <a:latin typeface="BTCIPT+SymbolMT"/>
                <a:cs typeface="BTCIPT+SymbolMT"/>
              </a:rPr>
              <a:t>σ</a:t>
            </a:r>
          </a:p>
        </p:txBody>
      </p:sp>
      <p:sp>
        <p:nvSpPr>
          <p:cNvPr id="17" name="object 17"/>
          <p:cNvSpPr txBox="1"/>
          <p:nvPr/>
        </p:nvSpPr>
        <p:spPr>
          <a:xfrm>
            <a:off x="1676969" y="1674780"/>
            <a:ext cx="852921" cy="297229"/>
          </a:xfrm>
          <a:prstGeom prst="rect">
            <a:avLst/>
          </a:prstGeom>
        </p:spPr>
        <p:txBody>
          <a:bodyPr vert="horz" wrap="square" lIns="0" tIns="0" rIns="0" bIns="0" rtlCol="0">
            <a:spAutoFit/>
          </a:bodyPr>
          <a:lstStyle/>
          <a:p>
            <a:pPr marL="0" marR="0">
              <a:lnSpc>
                <a:spcPts val="990"/>
              </a:lnSpc>
              <a:spcBef>
                <a:spcPts val="0"/>
              </a:spcBef>
              <a:spcAft>
                <a:spcPts val="0"/>
              </a:spcAft>
            </a:pPr>
            <a:r>
              <a:rPr sz="900" dirty="0">
                <a:solidFill>
                  <a:srgbClr val="000000"/>
                </a:solidFill>
                <a:latin typeface="PJGUIU+TimesNewRomanPSMT"/>
                <a:cs typeface="PJGUIU+TimesNewRomanPSMT"/>
              </a:rPr>
              <a:t>1.2649*1.4124</a:t>
            </a:r>
          </a:p>
        </p:txBody>
      </p:sp>
      <p:sp>
        <p:nvSpPr>
          <p:cNvPr id="18" name="object 18"/>
          <p:cNvSpPr txBox="1"/>
          <p:nvPr/>
        </p:nvSpPr>
        <p:spPr>
          <a:xfrm>
            <a:off x="1305938" y="1745270"/>
            <a:ext cx="124656" cy="168621"/>
          </a:xfrm>
          <a:prstGeom prst="rect">
            <a:avLst/>
          </a:prstGeom>
        </p:spPr>
        <p:txBody>
          <a:bodyPr vert="horz" wrap="square" lIns="0" tIns="0" rIns="0" bIns="0" rtlCol="0">
            <a:spAutoFit/>
          </a:bodyPr>
          <a:lstStyle/>
          <a:p>
            <a:pPr marL="0" marR="0">
              <a:lnSpc>
                <a:spcPts val="575"/>
              </a:lnSpc>
              <a:spcBef>
                <a:spcPts val="0"/>
              </a:spcBef>
              <a:spcAft>
                <a:spcPts val="0"/>
              </a:spcAft>
            </a:pPr>
            <a:r>
              <a:rPr sz="500" i="1" dirty="0">
                <a:solidFill>
                  <a:srgbClr val="000000"/>
                </a:solidFill>
                <a:latin typeface="QHNACC+TimesNewRomanPS-ItalicMT"/>
                <a:cs typeface="QHNACC+TimesNewRomanPS-ItalicMT"/>
              </a:rPr>
              <a:t>x</a:t>
            </a:r>
          </a:p>
        </p:txBody>
      </p:sp>
      <p:sp>
        <p:nvSpPr>
          <p:cNvPr id="19" name="object 19"/>
          <p:cNvSpPr txBox="1"/>
          <p:nvPr/>
        </p:nvSpPr>
        <p:spPr>
          <a:xfrm>
            <a:off x="1417664" y="1745270"/>
            <a:ext cx="124656" cy="168621"/>
          </a:xfrm>
          <a:prstGeom prst="rect">
            <a:avLst/>
          </a:prstGeom>
        </p:spPr>
        <p:txBody>
          <a:bodyPr vert="horz" wrap="square" lIns="0" tIns="0" rIns="0" bIns="0" rtlCol="0">
            <a:spAutoFit/>
          </a:bodyPr>
          <a:lstStyle/>
          <a:p>
            <a:pPr marL="0" marR="0">
              <a:lnSpc>
                <a:spcPts val="575"/>
              </a:lnSpc>
              <a:spcBef>
                <a:spcPts val="0"/>
              </a:spcBef>
              <a:spcAft>
                <a:spcPts val="0"/>
              </a:spcAft>
            </a:pPr>
            <a:r>
              <a:rPr sz="500" i="1" dirty="0">
                <a:solidFill>
                  <a:srgbClr val="000000"/>
                </a:solidFill>
                <a:latin typeface="QHNACC+TimesNewRomanPS-ItalicMT"/>
                <a:cs typeface="QHNACC+TimesNewRomanPS-ItalicMT"/>
              </a:rPr>
              <a:t>y</a:t>
            </a:r>
          </a:p>
        </p:txBody>
      </p:sp>
      <p:sp>
        <p:nvSpPr>
          <p:cNvPr id="20" name="object 20"/>
          <p:cNvSpPr txBox="1"/>
          <p:nvPr/>
        </p:nvSpPr>
        <p:spPr>
          <a:xfrm>
            <a:off x="463077" y="1945883"/>
            <a:ext cx="3252469" cy="283952"/>
          </a:xfrm>
          <a:prstGeom prst="rect">
            <a:avLst/>
          </a:prstGeom>
        </p:spPr>
        <p:txBody>
          <a:bodyPr vert="horz" wrap="square" lIns="0" tIns="0" rIns="0" bIns="0" rtlCol="0">
            <a:spAutoFit/>
          </a:bodyPr>
          <a:lstStyle/>
          <a:p>
            <a:pPr marL="0" marR="0">
              <a:lnSpc>
                <a:spcPts val="885"/>
              </a:lnSpc>
              <a:spcBef>
                <a:spcPts val="0"/>
              </a:spcBef>
              <a:spcAft>
                <a:spcPts val="0"/>
              </a:spcAft>
            </a:pPr>
            <a:r>
              <a:rPr sz="900" dirty="0">
                <a:solidFill>
                  <a:srgbClr val="000000"/>
                </a:solidFill>
                <a:latin typeface="FTMMJM+KaiTi_GB2312"/>
                <a:cs typeface="FTMMJM+KaiTi_GB2312"/>
              </a:rPr>
              <a:t>即两变量存在一定的正相关关系，这也是很容易理解的。</a:t>
            </a:r>
          </a:p>
        </p:txBody>
      </p:sp>
      <p:cxnSp>
        <p:nvCxnSpPr>
          <p:cNvPr id="22" name="直线连接符 21">
            <a:extLst>
              <a:ext uri="{FF2B5EF4-FFF2-40B4-BE49-F238E27FC236}">
                <a16:creationId xmlns:a16="http://schemas.microsoft.com/office/drawing/2014/main" id="{02DD8C08-F8BE-C04C-9917-59B4335EBC2B}"/>
              </a:ext>
            </a:extLst>
          </p:cNvPr>
          <p:cNvCxnSpPr>
            <a:stCxn id="11" idx="1"/>
            <a:endCxn id="16" idx="0"/>
          </p:cNvCxnSpPr>
          <p:nvPr/>
        </p:nvCxnSpPr>
        <p:spPr>
          <a:xfrm flipV="1">
            <a:off x="1129269" y="1661800"/>
            <a:ext cx="268710" cy="128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直线连接符 26">
            <a:extLst>
              <a:ext uri="{FF2B5EF4-FFF2-40B4-BE49-F238E27FC236}">
                <a16:creationId xmlns:a16="http://schemas.microsoft.com/office/drawing/2014/main" id="{1E52C629-877E-5043-8F7C-F3B214A70722}"/>
              </a:ext>
            </a:extLst>
          </p:cNvPr>
          <p:cNvCxnSpPr/>
          <p:nvPr/>
        </p:nvCxnSpPr>
        <p:spPr>
          <a:xfrm>
            <a:off x="1890280" y="1637381"/>
            <a:ext cx="314614"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3221" name="Object 5">
            <a:extLst>
              <a:ext uri="{FF2B5EF4-FFF2-40B4-BE49-F238E27FC236}">
                <a16:creationId xmlns:a16="http://schemas.microsoft.com/office/drawing/2014/main" id="{9D30F65C-2FB3-F047-8EBF-295DAF538BDA}"/>
              </a:ext>
            </a:extLst>
          </p:cNvPr>
          <p:cNvGraphicFramePr>
            <a:graphicFrameLocks noChangeAspect="1"/>
          </p:cNvGraphicFramePr>
          <p:nvPr/>
        </p:nvGraphicFramePr>
        <p:xfrm>
          <a:off x="682978" y="329071"/>
          <a:ext cx="942340" cy="942340"/>
        </p:xfrm>
        <a:graphic>
          <a:graphicData uri="http://schemas.openxmlformats.org/presentationml/2006/ole">
            <mc:AlternateContent xmlns:mc="http://schemas.openxmlformats.org/markup-compatibility/2006">
              <mc:Choice xmlns:v="urn:schemas-microsoft-com:vml" Requires="v">
                <p:oleObj r:id="rId2" imgW="2032000" imgH="2032000" progId="PBrush">
                  <p:embed/>
                </p:oleObj>
              </mc:Choice>
              <mc:Fallback>
                <p:oleObj r:id="rId2" imgW="2032000" imgH="2032000" progId="PBrush">
                  <p:embed/>
                  <p:pic>
                    <p:nvPicPr>
                      <p:cNvPr id="393221" name="Object 5">
                        <a:extLst>
                          <a:ext uri="{FF2B5EF4-FFF2-40B4-BE49-F238E27FC236}">
                            <a16:creationId xmlns:a16="http://schemas.microsoft.com/office/drawing/2014/main" id="{9D30F65C-2FB3-F047-8EBF-295DAF538B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978" y="329071"/>
                        <a:ext cx="942340" cy="942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3220" name="Object 4">
            <a:extLst>
              <a:ext uri="{FF2B5EF4-FFF2-40B4-BE49-F238E27FC236}">
                <a16:creationId xmlns:a16="http://schemas.microsoft.com/office/drawing/2014/main" id="{5C3A0053-77BA-5745-81F8-D04C79F4E0D3}"/>
              </a:ext>
            </a:extLst>
          </p:cNvPr>
          <p:cNvGraphicFramePr>
            <a:graphicFrameLocks noChangeAspect="1"/>
          </p:cNvGraphicFramePr>
          <p:nvPr/>
        </p:nvGraphicFramePr>
        <p:xfrm>
          <a:off x="2059093" y="344029"/>
          <a:ext cx="942340" cy="942340"/>
        </p:xfrm>
        <a:graphic>
          <a:graphicData uri="http://schemas.openxmlformats.org/presentationml/2006/ole">
            <mc:AlternateContent xmlns:mc="http://schemas.openxmlformats.org/markup-compatibility/2006">
              <mc:Choice xmlns:v="urn:schemas-microsoft-com:vml" Requires="v">
                <p:oleObj name="位图图像" r:id="rId4" imgW="2032000" imgH="2032000" progId="Paint.Picture">
                  <p:embed/>
                </p:oleObj>
              </mc:Choice>
              <mc:Fallback>
                <p:oleObj name="位图图像" r:id="rId4" imgW="2032000" imgH="2032000" progId="Paint.Picture">
                  <p:embed/>
                  <p:pic>
                    <p:nvPicPr>
                      <p:cNvPr id="393220" name="Object 4">
                        <a:extLst>
                          <a:ext uri="{FF2B5EF4-FFF2-40B4-BE49-F238E27FC236}">
                            <a16:creationId xmlns:a16="http://schemas.microsoft.com/office/drawing/2014/main" id="{5C3A0053-77BA-5745-81F8-D04C79F4E0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9093" y="344029"/>
                        <a:ext cx="942340" cy="942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3219" name="Object 3">
            <a:extLst>
              <a:ext uri="{FF2B5EF4-FFF2-40B4-BE49-F238E27FC236}">
                <a16:creationId xmlns:a16="http://schemas.microsoft.com/office/drawing/2014/main" id="{4550DEF5-08C7-9148-84AD-30C702E69BA0}"/>
              </a:ext>
            </a:extLst>
          </p:cNvPr>
          <p:cNvGraphicFramePr>
            <a:graphicFrameLocks noChangeAspect="1"/>
          </p:cNvGraphicFramePr>
          <p:nvPr/>
        </p:nvGraphicFramePr>
        <p:xfrm>
          <a:off x="682978" y="1465862"/>
          <a:ext cx="942340" cy="942340"/>
        </p:xfrm>
        <a:graphic>
          <a:graphicData uri="http://schemas.openxmlformats.org/presentationml/2006/ole">
            <mc:AlternateContent xmlns:mc="http://schemas.openxmlformats.org/markup-compatibility/2006">
              <mc:Choice xmlns:v="urn:schemas-microsoft-com:vml" Requires="v">
                <p:oleObj r:id="rId6" imgW="2032000" imgH="2032000" progId="PBrush">
                  <p:embed/>
                </p:oleObj>
              </mc:Choice>
              <mc:Fallback>
                <p:oleObj r:id="rId6" imgW="2032000" imgH="2032000" progId="PBrush">
                  <p:embed/>
                  <p:pic>
                    <p:nvPicPr>
                      <p:cNvPr id="393219" name="Object 3">
                        <a:extLst>
                          <a:ext uri="{FF2B5EF4-FFF2-40B4-BE49-F238E27FC236}">
                            <a16:creationId xmlns:a16="http://schemas.microsoft.com/office/drawing/2014/main" id="{4550DEF5-08C7-9148-84AD-30C702E69B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2978" y="1465862"/>
                        <a:ext cx="942340" cy="942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3218" name="Object 2">
            <a:extLst>
              <a:ext uri="{FF2B5EF4-FFF2-40B4-BE49-F238E27FC236}">
                <a16:creationId xmlns:a16="http://schemas.microsoft.com/office/drawing/2014/main" id="{AFDB2E61-EC5F-4B4D-A2F0-3E4ED68DD1BD}"/>
              </a:ext>
            </a:extLst>
          </p:cNvPr>
          <p:cNvGraphicFramePr>
            <a:graphicFrameLocks noChangeAspect="1"/>
          </p:cNvGraphicFramePr>
          <p:nvPr/>
        </p:nvGraphicFramePr>
        <p:xfrm>
          <a:off x="2059093" y="1465862"/>
          <a:ext cx="942340" cy="942340"/>
        </p:xfrm>
        <a:graphic>
          <a:graphicData uri="http://schemas.openxmlformats.org/presentationml/2006/ole">
            <mc:AlternateContent xmlns:mc="http://schemas.openxmlformats.org/markup-compatibility/2006">
              <mc:Choice xmlns:v="urn:schemas-microsoft-com:vml" Requires="v">
                <p:oleObj r:id="rId8" imgW="2032000" imgH="2032000" progId="PBrush">
                  <p:embed/>
                </p:oleObj>
              </mc:Choice>
              <mc:Fallback>
                <p:oleObj r:id="rId8" imgW="2032000" imgH="2032000" progId="PBrush">
                  <p:embed/>
                  <p:pic>
                    <p:nvPicPr>
                      <p:cNvPr id="393218" name="Object 2">
                        <a:extLst>
                          <a:ext uri="{FF2B5EF4-FFF2-40B4-BE49-F238E27FC236}">
                            <a16:creationId xmlns:a16="http://schemas.microsoft.com/office/drawing/2014/main" id="{AFDB2E61-EC5F-4B4D-A2F0-3E4ED68DD1B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59093" y="1465862"/>
                        <a:ext cx="942340" cy="942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93221"/>
                                        </p:tgtEl>
                                        <p:attrNameLst>
                                          <p:attrName>style.visibility</p:attrName>
                                        </p:attrNameLst>
                                      </p:cBhvr>
                                      <p:to>
                                        <p:strVal val="visible"/>
                                      </p:to>
                                    </p:set>
                                    <p:anim calcmode="lin" valueType="num">
                                      <p:cBhvr additive="base">
                                        <p:cTn id="7" dur="500" fill="hold"/>
                                        <p:tgtEl>
                                          <p:spTgt spid="393221"/>
                                        </p:tgtEl>
                                        <p:attrNameLst>
                                          <p:attrName>ppt_x</p:attrName>
                                        </p:attrNameLst>
                                      </p:cBhvr>
                                      <p:tavLst>
                                        <p:tav tm="0">
                                          <p:val>
                                            <p:strVal val="0-#ppt_w/2"/>
                                          </p:val>
                                        </p:tav>
                                        <p:tav tm="100000">
                                          <p:val>
                                            <p:strVal val="#ppt_x"/>
                                          </p:val>
                                        </p:tav>
                                      </p:tavLst>
                                    </p:anim>
                                    <p:anim calcmode="lin" valueType="num">
                                      <p:cBhvr additive="base">
                                        <p:cTn id="8" dur="500" fill="hold"/>
                                        <p:tgtEl>
                                          <p:spTgt spid="39322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393220"/>
                                        </p:tgtEl>
                                        <p:attrNameLst>
                                          <p:attrName>style.visibility</p:attrName>
                                        </p:attrNameLst>
                                      </p:cBhvr>
                                      <p:to>
                                        <p:strVal val="visible"/>
                                      </p:to>
                                    </p:set>
                                    <p:anim calcmode="lin" valueType="num">
                                      <p:cBhvr additive="base">
                                        <p:cTn id="13" dur="500" fill="hold"/>
                                        <p:tgtEl>
                                          <p:spTgt spid="393220"/>
                                        </p:tgtEl>
                                        <p:attrNameLst>
                                          <p:attrName>ppt_x</p:attrName>
                                        </p:attrNameLst>
                                      </p:cBhvr>
                                      <p:tavLst>
                                        <p:tav tm="0">
                                          <p:val>
                                            <p:strVal val="0-#ppt_w/2"/>
                                          </p:val>
                                        </p:tav>
                                        <p:tav tm="100000">
                                          <p:val>
                                            <p:strVal val="#ppt_x"/>
                                          </p:val>
                                        </p:tav>
                                      </p:tavLst>
                                    </p:anim>
                                    <p:anim calcmode="lin" valueType="num">
                                      <p:cBhvr additive="base">
                                        <p:cTn id="14" dur="500" fill="hold"/>
                                        <p:tgtEl>
                                          <p:spTgt spid="393220"/>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393219"/>
                                        </p:tgtEl>
                                        <p:attrNameLst>
                                          <p:attrName>style.visibility</p:attrName>
                                        </p:attrNameLst>
                                      </p:cBhvr>
                                      <p:to>
                                        <p:strVal val="visible"/>
                                      </p:to>
                                    </p:set>
                                    <p:anim calcmode="lin" valueType="num">
                                      <p:cBhvr additive="base">
                                        <p:cTn id="19" dur="500" fill="hold"/>
                                        <p:tgtEl>
                                          <p:spTgt spid="393219"/>
                                        </p:tgtEl>
                                        <p:attrNameLst>
                                          <p:attrName>ppt_x</p:attrName>
                                        </p:attrNameLst>
                                      </p:cBhvr>
                                      <p:tavLst>
                                        <p:tav tm="0">
                                          <p:val>
                                            <p:strVal val="0-#ppt_w/2"/>
                                          </p:val>
                                        </p:tav>
                                        <p:tav tm="100000">
                                          <p:val>
                                            <p:strVal val="#ppt_x"/>
                                          </p:val>
                                        </p:tav>
                                      </p:tavLst>
                                    </p:anim>
                                    <p:anim calcmode="lin" valueType="num">
                                      <p:cBhvr additive="base">
                                        <p:cTn id="20" dur="500" fill="hold"/>
                                        <p:tgtEl>
                                          <p:spTgt spid="393219"/>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393218"/>
                                        </p:tgtEl>
                                        <p:attrNameLst>
                                          <p:attrName>style.visibility</p:attrName>
                                        </p:attrNameLst>
                                      </p:cBhvr>
                                      <p:to>
                                        <p:strVal val="visible"/>
                                      </p:to>
                                    </p:set>
                                    <p:anim calcmode="lin" valueType="num">
                                      <p:cBhvr additive="base">
                                        <p:cTn id="25" dur="500" fill="hold"/>
                                        <p:tgtEl>
                                          <p:spTgt spid="393218"/>
                                        </p:tgtEl>
                                        <p:attrNameLst>
                                          <p:attrName>ppt_x</p:attrName>
                                        </p:attrNameLst>
                                      </p:cBhvr>
                                      <p:tavLst>
                                        <p:tav tm="0">
                                          <p:val>
                                            <p:strVal val="0-#ppt_w/2"/>
                                          </p:val>
                                        </p:tav>
                                        <p:tav tm="100000">
                                          <p:val>
                                            <p:strVal val="#ppt_x"/>
                                          </p:val>
                                        </p:tav>
                                      </p:tavLst>
                                    </p:anim>
                                    <p:anim calcmode="lin" valueType="num">
                                      <p:cBhvr additive="base">
                                        <p:cTn id="26" dur="500" fill="hold"/>
                                        <p:tgtEl>
                                          <p:spTgt spid="3932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28244" y="558111"/>
            <a:ext cx="2880377" cy="282129"/>
          </a:xfrm>
          <a:prstGeom prst="rect">
            <a:avLst/>
          </a:prstGeom>
        </p:spPr>
        <p:txBody>
          <a:bodyPr vert="horz" wrap="square" lIns="0" tIns="0" rIns="0" bIns="0" rtlCol="0">
            <a:spAutoFit/>
          </a:bodyPr>
          <a:lstStyle/>
          <a:p>
            <a:pPr>
              <a:lnSpc>
                <a:spcPts val="1060"/>
              </a:lnSpc>
            </a:pPr>
            <a:r>
              <a:rPr sz="950" dirty="0" err="1">
                <a:solidFill>
                  <a:srgbClr val="FF0000"/>
                </a:solidFill>
                <a:latin typeface="KaiTi" panose="02010609060101010101" pitchFamily="49" charset="-122"/>
                <a:ea typeface="KaiTi" panose="02010609060101010101" pitchFamily="49" charset="-122"/>
                <a:cs typeface="SimSun"/>
              </a:rPr>
              <a:t>相关变量的方差</a:t>
            </a:r>
            <a:r>
              <a:rPr lang="zh-CN" altLang="en-US" sz="950" dirty="0">
                <a:solidFill>
                  <a:srgbClr val="FF0000"/>
                </a:solidFill>
                <a:latin typeface="KaiTi" panose="02010609060101010101" pitchFamily="49" charset="-122"/>
                <a:ea typeface="KaiTi" panose="02010609060101010101" pitchFamily="49" charset="-122"/>
                <a:cs typeface="SimSun"/>
              </a:rPr>
              <a:t> </a:t>
            </a:r>
            <a:r>
              <a:rPr lang="zh-CN" altLang="en-US" sz="1000" dirty="0">
                <a:solidFill>
                  <a:srgbClr val="000000"/>
                </a:solidFill>
                <a:latin typeface="KaiTi" panose="02010609060101010101" pitchFamily="49" charset="-122"/>
                <a:ea typeface="KaiTi" panose="02010609060101010101" pitchFamily="49" charset="-122"/>
                <a:cs typeface="FTMMJM+KaiTi_GB2312"/>
              </a:rPr>
              <a:t>如果</a:t>
            </a:r>
            <a:r>
              <a:rPr lang="en-US" altLang="zh-CN" sz="1000" dirty="0">
                <a:solidFill>
                  <a:srgbClr val="000000"/>
                </a:solidFill>
                <a:latin typeface="KaiTi" panose="02010609060101010101" pitchFamily="49" charset="-122"/>
                <a:ea typeface="KaiTi" panose="02010609060101010101" pitchFamily="49" charset="-122"/>
                <a:cs typeface="FTMMJM+KaiTi_GB2312"/>
              </a:rPr>
              <a:t>X</a:t>
            </a:r>
            <a:r>
              <a:rPr lang="zh-CN" altLang="en-US" sz="1000" dirty="0">
                <a:solidFill>
                  <a:srgbClr val="000000"/>
                </a:solidFill>
                <a:latin typeface="KaiTi" panose="02010609060101010101" pitchFamily="49" charset="-122"/>
                <a:ea typeface="KaiTi" panose="02010609060101010101" pitchFamily="49" charset="-122"/>
                <a:cs typeface="FTMMJM+KaiTi_GB2312"/>
              </a:rPr>
              <a:t>与</a:t>
            </a:r>
            <a:r>
              <a:rPr lang="en-US" altLang="zh-CN" sz="1000" dirty="0">
                <a:solidFill>
                  <a:srgbClr val="000000"/>
                </a:solidFill>
                <a:latin typeface="KaiTi" panose="02010609060101010101" pitchFamily="49" charset="-122"/>
                <a:ea typeface="KaiTi" panose="02010609060101010101" pitchFamily="49" charset="-122"/>
                <a:cs typeface="FTMMJM+KaiTi_GB2312"/>
              </a:rPr>
              <a:t>Y</a:t>
            </a:r>
            <a:r>
              <a:rPr lang="zh-CN" altLang="en-US" sz="1000" dirty="0">
                <a:solidFill>
                  <a:srgbClr val="000000"/>
                </a:solidFill>
                <a:latin typeface="KaiTi" panose="02010609060101010101" pitchFamily="49" charset="-122"/>
                <a:ea typeface="KaiTi" panose="02010609060101010101" pitchFamily="49" charset="-122"/>
                <a:cs typeface="FTMMJM+KaiTi_GB2312"/>
              </a:rPr>
              <a:t>不相互独立</a:t>
            </a:r>
            <a:endParaRPr lang="en-US" altLang="zh-CN" sz="1000" dirty="0">
              <a:solidFill>
                <a:srgbClr val="000000"/>
              </a:solidFill>
              <a:latin typeface="KaiTi" panose="02010609060101010101" pitchFamily="49" charset="-122"/>
              <a:ea typeface="KaiTi" panose="02010609060101010101" pitchFamily="49" charset="-122"/>
              <a:cs typeface="FTMMJM+KaiTi_GB2312"/>
            </a:endParaRPr>
          </a:p>
          <a:p>
            <a:pPr>
              <a:lnSpc>
                <a:spcPts val="1060"/>
              </a:lnSpc>
            </a:pPr>
            <a:r>
              <a:rPr sz="950" dirty="0">
                <a:solidFill>
                  <a:srgbClr val="000000"/>
                </a:solidFill>
                <a:latin typeface="PJGUIU+TimesNewRomanPSMT"/>
                <a:cs typeface="PJGUIU+TimesNewRomanPSMT"/>
              </a:rPr>
              <a:t>var(</a:t>
            </a:r>
            <a:r>
              <a:rPr sz="950" i="1" dirty="0">
                <a:solidFill>
                  <a:srgbClr val="000000"/>
                </a:solidFill>
                <a:latin typeface="QHNACC+TimesNewRomanPS-ItalicMT"/>
                <a:cs typeface="QHNACC+TimesNewRomanPS-ItalicMT"/>
              </a:rPr>
              <a:t>aX</a:t>
            </a:r>
            <a:r>
              <a:rPr sz="950" i="1" spc="-33" dirty="0">
                <a:solidFill>
                  <a:srgbClr val="000000"/>
                </a:solidFill>
                <a:latin typeface="QHNACC+TimesNewRomanPS-ItalicMT"/>
                <a:cs typeface="QHNACC+TimesNewRomanPS-ItalicMT"/>
              </a:rPr>
              <a:t> </a:t>
            </a:r>
            <a:r>
              <a:rPr sz="950" spc="94" dirty="0">
                <a:solidFill>
                  <a:srgbClr val="000000"/>
                </a:solidFill>
                <a:latin typeface="BTCIPT+SymbolMT"/>
                <a:cs typeface="BTCIPT+SymbolMT"/>
              </a:rPr>
              <a:t>±</a:t>
            </a:r>
            <a:r>
              <a:rPr sz="950" i="1" spc="20" dirty="0">
                <a:solidFill>
                  <a:srgbClr val="000000"/>
                </a:solidFill>
                <a:latin typeface="QHNACC+TimesNewRomanPS-ItalicMT"/>
                <a:cs typeface="QHNACC+TimesNewRomanPS-ItalicMT"/>
              </a:rPr>
              <a:t>bY</a:t>
            </a:r>
            <a:r>
              <a:rPr sz="950" dirty="0">
                <a:solidFill>
                  <a:srgbClr val="000000"/>
                </a:solidFill>
                <a:latin typeface="PJGUIU+TimesNewRomanPSMT"/>
                <a:cs typeface="PJGUIU+TimesNewRomanPSMT"/>
              </a:rPr>
              <a:t>)</a:t>
            </a:r>
            <a:r>
              <a:rPr sz="950" spc="-61" dirty="0">
                <a:solidFill>
                  <a:srgbClr val="000000"/>
                </a:solidFill>
                <a:latin typeface="PJGUIU+TimesNewRomanPSMT"/>
                <a:cs typeface="PJGUIU+TimesNewRomanPSMT"/>
              </a:rPr>
              <a:t> </a:t>
            </a:r>
            <a:r>
              <a:rPr sz="950" dirty="0">
                <a:solidFill>
                  <a:srgbClr val="000000"/>
                </a:solidFill>
                <a:latin typeface="BTCIPT+SymbolMT"/>
                <a:cs typeface="BTCIPT+SymbolMT"/>
              </a:rPr>
              <a:t>=</a:t>
            </a:r>
            <a:r>
              <a:rPr sz="950" spc="-74" dirty="0">
                <a:solidFill>
                  <a:srgbClr val="000000"/>
                </a:solidFill>
                <a:latin typeface="BTCIPT+SymbolMT"/>
                <a:cs typeface="BTCIPT+SymbolMT"/>
              </a:rPr>
              <a:t> </a:t>
            </a:r>
            <a:r>
              <a:rPr sz="950" i="1" dirty="0">
                <a:solidFill>
                  <a:srgbClr val="000000"/>
                </a:solidFill>
                <a:latin typeface="QHNACC+TimesNewRomanPS-ItalicMT"/>
                <a:cs typeface="QHNACC+TimesNewRomanPS-ItalicMT"/>
              </a:rPr>
              <a:t>a</a:t>
            </a:r>
            <a:r>
              <a:rPr sz="950" i="1" spc="267" dirty="0">
                <a:solidFill>
                  <a:srgbClr val="000000"/>
                </a:solidFill>
                <a:latin typeface="QHNACC+TimesNewRomanPS-ItalicMT"/>
                <a:cs typeface="QHNACC+TimesNewRomanPS-ItalicMT"/>
              </a:rPr>
              <a:t> </a:t>
            </a:r>
            <a:r>
              <a:rPr sz="950" spc="-12" dirty="0">
                <a:solidFill>
                  <a:srgbClr val="000000"/>
                </a:solidFill>
                <a:latin typeface="PJGUIU+TimesNewRomanPSMT"/>
                <a:cs typeface="PJGUIU+TimesNewRomanPSMT"/>
              </a:rPr>
              <a:t>var(</a:t>
            </a:r>
            <a:r>
              <a:rPr sz="950" i="1" spc="104" dirty="0">
                <a:solidFill>
                  <a:srgbClr val="000000"/>
                </a:solidFill>
                <a:latin typeface="QHNACC+TimesNewRomanPS-ItalicMT"/>
                <a:cs typeface="QHNACC+TimesNewRomanPS-ItalicMT"/>
              </a:rPr>
              <a:t>X</a:t>
            </a:r>
            <a:r>
              <a:rPr sz="950" spc="122" dirty="0">
                <a:solidFill>
                  <a:srgbClr val="000000"/>
                </a:solidFill>
                <a:latin typeface="PJGUIU+TimesNewRomanPSMT"/>
                <a:cs typeface="PJGUIU+TimesNewRomanPSMT"/>
              </a:rPr>
              <a:t>)</a:t>
            </a:r>
            <a:r>
              <a:rPr sz="950" spc="96" dirty="0">
                <a:solidFill>
                  <a:srgbClr val="000000"/>
                </a:solidFill>
                <a:latin typeface="BTCIPT+SymbolMT"/>
                <a:cs typeface="BTCIPT+SymbolMT"/>
              </a:rPr>
              <a:t>+</a:t>
            </a:r>
            <a:r>
              <a:rPr sz="950" i="1" dirty="0">
                <a:solidFill>
                  <a:srgbClr val="000000"/>
                </a:solidFill>
                <a:latin typeface="QHNACC+TimesNewRomanPS-ItalicMT"/>
                <a:cs typeface="QHNACC+TimesNewRomanPS-ItalicMT"/>
              </a:rPr>
              <a:t>b</a:t>
            </a:r>
            <a:r>
              <a:rPr sz="950" i="1" spc="251" dirty="0">
                <a:solidFill>
                  <a:srgbClr val="000000"/>
                </a:solidFill>
                <a:latin typeface="QHNACC+TimesNewRomanPS-ItalicMT"/>
                <a:cs typeface="QHNACC+TimesNewRomanPS-ItalicMT"/>
              </a:rPr>
              <a:t> </a:t>
            </a:r>
            <a:r>
              <a:rPr sz="950" dirty="0">
                <a:solidFill>
                  <a:srgbClr val="000000"/>
                </a:solidFill>
                <a:latin typeface="PJGUIU+TimesNewRomanPSMT"/>
                <a:cs typeface="PJGUIU+TimesNewRomanPSMT"/>
              </a:rPr>
              <a:t>var(</a:t>
            </a:r>
            <a:r>
              <a:rPr sz="950" i="1" spc="75" dirty="0">
                <a:solidFill>
                  <a:srgbClr val="000000"/>
                </a:solidFill>
                <a:latin typeface="QHNACC+TimesNewRomanPS-ItalicMT"/>
                <a:cs typeface="QHNACC+TimesNewRomanPS-ItalicMT"/>
              </a:rPr>
              <a:t>Y</a:t>
            </a:r>
            <a:r>
              <a:rPr sz="950" spc="124" dirty="0">
                <a:solidFill>
                  <a:srgbClr val="000000"/>
                </a:solidFill>
                <a:latin typeface="PJGUIU+TimesNewRomanPSMT"/>
                <a:cs typeface="PJGUIU+TimesNewRomanPSMT"/>
              </a:rPr>
              <a:t>)</a:t>
            </a:r>
            <a:r>
              <a:rPr sz="950" spc="123" dirty="0">
                <a:solidFill>
                  <a:srgbClr val="000000"/>
                </a:solidFill>
                <a:latin typeface="BTCIPT+SymbolMT"/>
                <a:cs typeface="BTCIPT+SymbolMT"/>
              </a:rPr>
              <a:t>±</a:t>
            </a:r>
            <a:r>
              <a:rPr sz="950" spc="-23" dirty="0">
                <a:solidFill>
                  <a:srgbClr val="000000"/>
                </a:solidFill>
                <a:latin typeface="PJGUIU+TimesNewRomanPSMT"/>
                <a:cs typeface="PJGUIU+TimesNewRomanPSMT"/>
              </a:rPr>
              <a:t>2</a:t>
            </a:r>
            <a:r>
              <a:rPr sz="950" i="1" spc="19" dirty="0">
                <a:solidFill>
                  <a:srgbClr val="000000"/>
                </a:solidFill>
                <a:latin typeface="QHNACC+TimesNewRomanPS-ItalicMT"/>
                <a:cs typeface="QHNACC+TimesNewRomanPS-ItalicMT"/>
              </a:rPr>
              <a:t>ab</a:t>
            </a:r>
            <a:r>
              <a:rPr sz="950" spc="-14" dirty="0">
                <a:solidFill>
                  <a:srgbClr val="000000"/>
                </a:solidFill>
                <a:latin typeface="PJGUIU+TimesNewRomanPSMT"/>
                <a:cs typeface="PJGUIU+TimesNewRomanPSMT"/>
              </a:rPr>
              <a:t>cov(</a:t>
            </a:r>
            <a:r>
              <a:rPr sz="950" i="1" spc="93" dirty="0">
                <a:solidFill>
                  <a:srgbClr val="000000"/>
                </a:solidFill>
                <a:latin typeface="QHNACC+TimesNewRomanPS-ItalicMT"/>
                <a:cs typeface="QHNACC+TimesNewRomanPS-ItalicMT"/>
              </a:rPr>
              <a:t>X</a:t>
            </a:r>
            <a:r>
              <a:rPr sz="950" spc="37" dirty="0">
                <a:solidFill>
                  <a:srgbClr val="000000"/>
                </a:solidFill>
                <a:latin typeface="PJGUIU+TimesNewRomanPSMT"/>
                <a:cs typeface="PJGUIU+TimesNewRomanPSMT"/>
              </a:rPr>
              <a:t>,</a:t>
            </a:r>
            <a:r>
              <a:rPr sz="950" i="1" spc="75" dirty="0">
                <a:solidFill>
                  <a:srgbClr val="000000"/>
                </a:solidFill>
                <a:latin typeface="QHNACC+TimesNewRomanPS-ItalicMT"/>
                <a:cs typeface="QHNACC+TimesNewRomanPS-ItalicMT"/>
              </a:rPr>
              <a:t>Y</a:t>
            </a:r>
            <a:r>
              <a:rPr sz="950" dirty="0">
                <a:solidFill>
                  <a:srgbClr val="000000"/>
                </a:solidFill>
                <a:latin typeface="PJGUIU+TimesNewRomanPSMT"/>
                <a:cs typeface="PJGUIU+TimesNewRomanPSMT"/>
              </a:rPr>
              <a:t>)</a:t>
            </a:r>
          </a:p>
        </p:txBody>
      </p:sp>
      <p:sp>
        <p:nvSpPr>
          <p:cNvPr id="4" name="object 4"/>
          <p:cNvSpPr txBox="1"/>
          <p:nvPr/>
        </p:nvSpPr>
        <p:spPr>
          <a:xfrm>
            <a:off x="1496538" y="722176"/>
            <a:ext cx="140038" cy="182878"/>
          </a:xfrm>
          <a:prstGeom prst="rect">
            <a:avLst/>
          </a:prstGeom>
        </p:spPr>
        <p:txBody>
          <a:bodyPr vert="horz" wrap="square" lIns="0" tIns="0" rIns="0" bIns="0" rtlCol="0">
            <a:spAutoFit/>
          </a:bodyPr>
          <a:lstStyle/>
          <a:p>
            <a:pPr marL="0" marR="0">
              <a:lnSpc>
                <a:spcPts val="615"/>
              </a:lnSpc>
              <a:spcBef>
                <a:spcPts val="0"/>
              </a:spcBef>
              <a:spcAft>
                <a:spcPts val="0"/>
              </a:spcAft>
            </a:pPr>
            <a:r>
              <a:rPr sz="550" dirty="0">
                <a:solidFill>
                  <a:srgbClr val="000000"/>
                </a:solidFill>
                <a:latin typeface="PJGUIU+TimesNewRomanPSMT"/>
                <a:cs typeface="PJGUIU+TimesNewRomanPSMT"/>
              </a:rPr>
              <a:t>2</a:t>
            </a:r>
          </a:p>
        </p:txBody>
      </p:sp>
      <p:sp>
        <p:nvSpPr>
          <p:cNvPr id="5" name="object 5"/>
          <p:cNvSpPr txBox="1"/>
          <p:nvPr/>
        </p:nvSpPr>
        <p:spPr>
          <a:xfrm>
            <a:off x="2028395" y="722176"/>
            <a:ext cx="140038" cy="182878"/>
          </a:xfrm>
          <a:prstGeom prst="rect">
            <a:avLst/>
          </a:prstGeom>
        </p:spPr>
        <p:txBody>
          <a:bodyPr vert="horz" wrap="square" lIns="0" tIns="0" rIns="0" bIns="0" rtlCol="0">
            <a:spAutoFit/>
          </a:bodyPr>
          <a:lstStyle/>
          <a:p>
            <a:pPr marL="0" marR="0">
              <a:lnSpc>
                <a:spcPts val="615"/>
              </a:lnSpc>
              <a:spcBef>
                <a:spcPts val="0"/>
              </a:spcBef>
              <a:spcAft>
                <a:spcPts val="0"/>
              </a:spcAft>
            </a:pPr>
            <a:r>
              <a:rPr sz="550" dirty="0">
                <a:solidFill>
                  <a:srgbClr val="000000"/>
                </a:solidFill>
                <a:latin typeface="PJGUIU+TimesNewRomanPSMT"/>
                <a:cs typeface="PJGUIU+TimesNewRomanPSMT"/>
              </a:rPr>
              <a:t>2</a:t>
            </a:r>
          </a:p>
        </p:txBody>
      </p:sp>
      <p:sp>
        <p:nvSpPr>
          <p:cNvPr id="6" name="object 6"/>
          <p:cNvSpPr txBox="1"/>
          <p:nvPr/>
        </p:nvSpPr>
        <p:spPr>
          <a:xfrm>
            <a:off x="573392" y="975184"/>
            <a:ext cx="623216" cy="283952"/>
          </a:xfrm>
          <a:prstGeom prst="rect">
            <a:avLst/>
          </a:prstGeom>
        </p:spPr>
        <p:txBody>
          <a:bodyPr vert="horz" wrap="square" lIns="0" tIns="0" rIns="0" bIns="0" rtlCol="0">
            <a:spAutoFit/>
          </a:bodyPr>
          <a:lstStyle/>
          <a:p>
            <a:pPr marL="0" marR="0">
              <a:lnSpc>
                <a:spcPts val="885"/>
              </a:lnSpc>
              <a:spcBef>
                <a:spcPts val="0"/>
              </a:spcBef>
              <a:spcAft>
                <a:spcPts val="0"/>
              </a:spcAft>
            </a:pPr>
            <a:r>
              <a:rPr sz="900" spc="-10" dirty="0">
                <a:solidFill>
                  <a:srgbClr val="000000"/>
                </a:solidFill>
                <a:latin typeface="FTMMJM+KaiTi_GB2312"/>
                <a:cs typeface="FTMMJM+KaiTi_GB2312"/>
              </a:rPr>
              <a:t>特别地：</a:t>
            </a:r>
          </a:p>
        </p:txBody>
      </p:sp>
      <p:sp>
        <p:nvSpPr>
          <p:cNvPr id="7" name="object 7"/>
          <p:cNvSpPr txBox="1"/>
          <p:nvPr/>
        </p:nvSpPr>
        <p:spPr>
          <a:xfrm>
            <a:off x="1002877" y="1192794"/>
            <a:ext cx="1968059" cy="329645"/>
          </a:xfrm>
          <a:prstGeom prst="rect">
            <a:avLst/>
          </a:prstGeom>
        </p:spPr>
        <p:txBody>
          <a:bodyPr vert="horz" wrap="square" lIns="0" tIns="0" rIns="0" bIns="0" rtlCol="0">
            <a:spAutoFit/>
          </a:bodyPr>
          <a:lstStyle/>
          <a:p>
            <a:pPr marL="0" marR="0">
              <a:lnSpc>
                <a:spcPts val="1170"/>
              </a:lnSpc>
              <a:spcBef>
                <a:spcPts val="0"/>
              </a:spcBef>
              <a:spcAft>
                <a:spcPts val="0"/>
              </a:spcAft>
            </a:pPr>
            <a:r>
              <a:rPr sz="950" spc="-11" dirty="0">
                <a:solidFill>
                  <a:srgbClr val="000000"/>
                </a:solidFill>
                <a:latin typeface="PJGUIU+TimesNewRomanPSMT"/>
                <a:cs typeface="PJGUIU+TimesNewRomanPSMT"/>
              </a:rPr>
              <a:t>var(</a:t>
            </a:r>
            <a:r>
              <a:rPr sz="950" i="1" dirty="0">
                <a:solidFill>
                  <a:srgbClr val="000000"/>
                </a:solidFill>
                <a:latin typeface="QHNACC+TimesNewRomanPS-ItalicMT"/>
                <a:cs typeface="QHNACC+TimesNewRomanPS-ItalicMT"/>
              </a:rPr>
              <a:t>X</a:t>
            </a:r>
            <a:r>
              <a:rPr sz="950" i="1" spc="11" dirty="0">
                <a:solidFill>
                  <a:srgbClr val="000000"/>
                </a:solidFill>
                <a:latin typeface="QHNACC+TimesNewRomanPS-ItalicMT"/>
                <a:cs typeface="QHNACC+TimesNewRomanPS-ItalicMT"/>
              </a:rPr>
              <a:t> </a:t>
            </a:r>
            <a:r>
              <a:rPr sz="950" spc="70" dirty="0">
                <a:solidFill>
                  <a:srgbClr val="000000"/>
                </a:solidFill>
                <a:latin typeface="BTCIPT+SymbolMT"/>
                <a:cs typeface="BTCIPT+SymbolMT"/>
              </a:rPr>
              <a:t>+</a:t>
            </a:r>
            <a:r>
              <a:rPr sz="950" i="1" spc="79" dirty="0">
                <a:solidFill>
                  <a:srgbClr val="000000"/>
                </a:solidFill>
                <a:latin typeface="QHNACC+TimesNewRomanPS-ItalicMT"/>
                <a:cs typeface="QHNACC+TimesNewRomanPS-ItalicMT"/>
              </a:rPr>
              <a:t>Y</a:t>
            </a:r>
            <a:r>
              <a:rPr sz="950" dirty="0">
                <a:solidFill>
                  <a:srgbClr val="000000"/>
                </a:solidFill>
                <a:latin typeface="PJGUIU+TimesNewRomanPSMT"/>
                <a:cs typeface="PJGUIU+TimesNewRomanPSMT"/>
              </a:rPr>
              <a:t>)</a:t>
            </a:r>
            <a:r>
              <a:rPr sz="950" spc="-58" dirty="0">
                <a:solidFill>
                  <a:srgbClr val="000000"/>
                </a:solidFill>
                <a:latin typeface="PJGUIU+TimesNewRomanPSMT"/>
                <a:cs typeface="PJGUIU+TimesNewRomanPSMT"/>
              </a:rPr>
              <a:t> </a:t>
            </a:r>
            <a:r>
              <a:rPr sz="950" dirty="0">
                <a:solidFill>
                  <a:srgbClr val="000000"/>
                </a:solidFill>
                <a:latin typeface="BTCIPT+SymbolMT"/>
                <a:cs typeface="BTCIPT+SymbolMT"/>
              </a:rPr>
              <a:t>=</a:t>
            </a:r>
            <a:r>
              <a:rPr sz="950" spc="-55" dirty="0">
                <a:solidFill>
                  <a:srgbClr val="000000"/>
                </a:solidFill>
                <a:latin typeface="BTCIPT+SymbolMT"/>
                <a:cs typeface="BTCIPT+SymbolMT"/>
              </a:rPr>
              <a:t> </a:t>
            </a:r>
            <a:r>
              <a:rPr sz="950" spc="-11" dirty="0">
                <a:solidFill>
                  <a:srgbClr val="000000"/>
                </a:solidFill>
                <a:latin typeface="PJGUIU+TimesNewRomanPSMT"/>
                <a:cs typeface="PJGUIU+TimesNewRomanPSMT"/>
              </a:rPr>
              <a:t>var(</a:t>
            </a:r>
            <a:r>
              <a:rPr sz="950" i="1" spc="109" dirty="0">
                <a:solidFill>
                  <a:srgbClr val="000000"/>
                </a:solidFill>
                <a:latin typeface="QHNACC+TimesNewRomanPS-ItalicMT"/>
                <a:cs typeface="QHNACC+TimesNewRomanPS-ItalicMT"/>
              </a:rPr>
              <a:t>X</a:t>
            </a:r>
            <a:r>
              <a:rPr sz="950" spc="126" dirty="0">
                <a:solidFill>
                  <a:srgbClr val="000000"/>
                </a:solidFill>
                <a:latin typeface="PJGUIU+TimesNewRomanPSMT"/>
                <a:cs typeface="PJGUIU+TimesNewRomanPSMT"/>
              </a:rPr>
              <a:t>)</a:t>
            </a:r>
            <a:r>
              <a:rPr sz="950" spc="139" dirty="0">
                <a:solidFill>
                  <a:srgbClr val="000000"/>
                </a:solidFill>
                <a:latin typeface="BTCIPT+SymbolMT"/>
                <a:cs typeface="BTCIPT+SymbolMT"/>
              </a:rPr>
              <a:t>+</a:t>
            </a:r>
            <a:r>
              <a:rPr sz="950" dirty="0">
                <a:solidFill>
                  <a:srgbClr val="000000"/>
                </a:solidFill>
                <a:latin typeface="PJGUIU+TimesNewRomanPSMT"/>
                <a:cs typeface="PJGUIU+TimesNewRomanPSMT"/>
              </a:rPr>
              <a:t>var(</a:t>
            </a:r>
            <a:r>
              <a:rPr sz="950" i="1" spc="77" dirty="0">
                <a:solidFill>
                  <a:srgbClr val="000000"/>
                </a:solidFill>
                <a:latin typeface="QHNACC+TimesNewRomanPS-ItalicMT"/>
                <a:cs typeface="QHNACC+TimesNewRomanPS-ItalicMT"/>
              </a:rPr>
              <a:t>Y</a:t>
            </a:r>
            <a:r>
              <a:rPr sz="950" spc="126" dirty="0">
                <a:solidFill>
                  <a:srgbClr val="000000"/>
                </a:solidFill>
                <a:latin typeface="PJGUIU+TimesNewRomanPSMT"/>
                <a:cs typeface="PJGUIU+TimesNewRomanPSMT"/>
              </a:rPr>
              <a:t>)</a:t>
            </a:r>
            <a:r>
              <a:rPr sz="950" spc="125" dirty="0">
                <a:solidFill>
                  <a:srgbClr val="000000"/>
                </a:solidFill>
                <a:latin typeface="BTCIPT+SymbolMT"/>
                <a:cs typeface="BTCIPT+SymbolMT"/>
              </a:rPr>
              <a:t>+</a:t>
            </a:r>
            <a:r>
              <a:rPr sz="950" dirty="0">
                <a:solidFill>
                  <a:srgbClr val="000000"/>
                </a:solidFill>
                <a:latin typeface="PJGUIU+TimesNewRomanPSMT"/>
                <a:cs typeface="PJGUIU+TimesNewRomanPSMT"/>
              </a:rPr>
              <a:t>2</a:t>
            </a:r>
            <a:r>
              <a:rPr sz="950" dirty="0">
                <a:solidFill>
                  <a:srgbClr val="000000"/>
                </a:solidFill>
                <a:latin typeface="BTCIPT+SymbolMT"/>
                <a:cs typeface="BTCIPT+SymbolMT"/>
              </a:rPr>
              <a:t>ρσ</a:t>
            </a:r>
            <a:r>
              <a:rPr sz="950" spc="27" dirty="0">
                <a:solidFill>
                  <a:srgbClr val="000000"/>
                </a:solidFill>
                <a:latin typeface="BTCIPT+SymbolMT"/>
                <a:cs typeface="BTCIPT+SymbolMT"/>
              </a:rPr>
              <a:t> </a:t>
            </a:r>
            <a:r>
              <a:rPr sz="950" dirty="0" err="1">
                <a:solidFill>
                  <a:srgbClr val="000000"/>
                </a:solidFill>
                <a:latin typeface="BTCIPT+SymbolMT"/>
                <a:cs typeface="BTCIPT+SymbolMT"/>
              </a:rPr>
              <a:t>σ</a:t>
            </a:r>
            <a:endParaRPr sz="950" dirty="0">
              <a:solidFill>
                <a:srgbClr val="000000"/>
              </a:solidFill>
              <a:latin typeface="BTCIPT+SymbolMT"/>
              <a:cs typeface="BTCIPT+SymbolMT"/>
            </a:endParaRPr>
          </a:p>
        </p:txBody>
      </p:sp>
      <p:sp>
        <p:nvSpPr>
          <p:cNvPr id="8" name="object 8"/>
          <p:cNvSpPr txBox="1"/>
          <p:nvPr/>
        </p:nvSpPr>
        <p:spPr>
          <a:xfrm>
            <a:off x="2613779" y="1282122"/>
            <a:ext cx="136193" cy="183166"/>
          </a:xfrm>
          <a:prstGeom prst="rect">
            <a:avLst/>
          </a:prstGeom>
        </p:spPr>
        <p:txBody>
          <a:bodyPr vert="horz" wrap="square" lIns="0" tIns="0" rIns="0" bIns="0" rtlCol="0">
            <a:spAutoFit/>
          </a:bodyPr>
          <a:lstStyle/>
          <a:p>
            <a:pPr marL="0" marR="0">
              <a:lnSpc>
                <a:spcPts val="615"/>
              </a:lnSpc>
              <a:spcBef>
                <a:spcPts val="0"/>
              </a:spcBef>
              <a:spcAft>
                <a:spcPts val="0"/>
              </a:spcAft>
            </a:pPr>
            <a:r>
              <a:rPr sz="550" i="1" dirty="0">
                <a:solidFill>
                  <a:srgbClr val="000000"/>
                </a:solidFill>
                <a:latin typeface="QHNACC+TimesNewRomanPS-ItalicMT"/>
                <a:cs typeface="QHNACC+TimesNewRomanPS-ItalicMT"/>
              </a:rPr>
              <a:t>x</a:t>
            </a:r>
          </a:p>
        </p:txBody>
      </p:sp>
      <p:sp>
        <p:nvSpPr>
          <p:cNvPr id="9" name="object 9"/>
          <p:cNvSpPr txBox="1"/>
          <p:nvPr/>
        </p:nvSpPr>
        <p:spPr>
          <a:xfrm>
            <a:off x="2724979" y="1282122"/>
            <a:ext cx="139832" cy="382708"/>
          </a:xfrm>
          <a:prstGeom prst="rect">
            <a:avLst/>
          </a:prstGeom>
        </p:spPr>
        <p:txBody>
          <a:bodyPr vert="horz" wrap="square" lIns="0" tIns="0" rIns="0" bIns="0" rtlCol="0">
            <a:spAutoFit/>
          </a:bodyPr>
          <a:lstStyle/>
          <a:p>
            <a:pPr marL="3810" marR="0">
              <a:lnSpc>
                <a:spcPts val="615"/>
              </a:lnSpc>
              <a:spcBef>
                <a:spcPts val="0"/>
              </a:spcBef>
              <a:spcAft>
                <a:spcPts val="0"/>
              </a:spcAft>
            </a:pPr>
            <a:r>
              <a:rPr sz="550" i="1" dirty="0">
                <a:solidFill>
                  <a:srgbClr val="000000"/>
                </a:solidFill>
                <a:latin typeface="QHNACC+TimesNewRomanPS-ItalicMT"/>
                <a:cs typeface="QHNACC+TimesNewRomanPS-ItalicMT"/>
              </a:rPr>
              <a:t>y</a:t>
            </a:r>
          </a:p>
          <a:p>
            <a:pPr marL="0" marR="0">
              <a:lnSpc>
                <a:spcPts val="615"/>
              </a:lnSpc>
              <a:spcBef>
                <a:spcPts val="955"/>
              </a:spcBef>
              <a:spcAft>
                <a:spcPts val="0"/>
              </a:spcAft>
            </a:pPr>
            <a:r>
              <a:rPr sz="550" i="1" dirty="0">
                <a:solidFill>
                  <a:srgbClr val="000000"/>
                </a:solidFill>
                <a:latin typeface="QHNACC+TimesNewRomanPS-ItalicMT"/>
                <a:cs typeface="QHNACC+TimesNewRomanPS-ItalicMT"/>
              </a:rPr>
              <a:t>y</a:t>
            </a:r>
          </a:p>
        </p:txBody>
      </p:sp>
      <p:sp>
        <p:nvSpPr>
          <p:cNvPr id="10" name="object 10"/>
          <p:cNvSpPr txBox="1"/>
          <p:nvPr/>
        </p:nvSpPr>
        <p:spPr>
          <a:xfrm>
            <a:off x="1002889" y="1392342"/>
            <a:ext cx="1964162" cy="329640"/>
          </a:xfrm>
          <a:prstGeom prst="rect">
            <a:avLst/>
          </a:prstGeom>
        </p:spPr>
        <p:txBody>
          <a:bodyPr vert="horz" wrap="square" lIns="0" tIns="0" rIns="0" bIns="0" rtlCol="0">
            <a:spAutoFit/>
          </a:bodyPr>
          <a:lstStyle/>
          <a:p>
            <a:pPr marL="0" marR="0">
              <a:lnSpc>
                <a:spcPts val="1170"/>
              </a:lnSpc>
              <a:spcBef>
                <a:spcPts val="0"/>
              </a:spcBef>
              <a:spcAft>
                <a:spcPts val="0"/>
              </a:spcAft>
            </a:pPr>
            <a:r>
              <a:rPr sz="950" spc="-11" dirty="0">
                <a:solidFill>
                  <a:srgbClr val="000000"/>
                </a:solidFill>
                <a:latin typeface="PJGUIU+TimesNewRomanPSMT"/>
                <a:cs typeface="PJGUIU+TimesNewRomanPSMT"/>
              </a:rPr>
              <a:t>var(</a:t>
            </a:r>
            <a:r>
              <a:rPr sz="950" i="1" dirty="0">
                <a:solidFill>
                  <a:srgbClr val="000000"/>
                </a:solidFill>
                <a:latin typeface="QHNACC+TimesNewRomanPS-ItalicMT"/>
                <a:cs typeface="QHNACC+TimesNewRomanPS-ItalicMT"/>
              </a:rPr>
              <a:t>X</a:t>
            </a:r>
            <a:r>
              <a:rPr sz="950" i="1" spc="11" dirty="0">
                <a:solidFill>
                  <a:srgbClr val="000000"/>
                </a:solidFill>
                <a:latin typeface="QHNACC+TimesNewRomanPS-ItalicMT"/>
                <a:cs typeface="QHNACC+TimesNewRomanPS-ItalicMT"/>
              </a:rPr>
              <a:t> </a:t>
            </a:r>
            <a:r>
              <a:rPr sz="950" spc="58" dirty="0">
                <a:solidFill>
                  <a:srgbClr val="000000"/>
                </a:solidFill>
                <a:latin typeface="BTCIPT+SymbolMT"/>
                <a:cs typeface="BTCIPT+SymbolMT"/>
              </a:rPr>
              <a:t>−</a:t>
            </a:r>
            <a:r>
              <a:rPr sz="950" i="1" spc="77" dirty="0">
                <a:solidFill>
                  <a:srgbClr val="000000"/>
                </a:solidFill>
                <a:latin typeface="QHNACC+TimesNewRomanPS-ItalicMT"/>
                <a:cs typeface="QHNACC+TimesNewRomanPS-ItalicMT"/>
              </a:rPr>
              <a:t>Y</a:t>
            </a:r>
            <a:r>
              <a:rPr sz="950" dirty="0">
                <a:solidFill>
                  <a:srgbClr val="000000"/>
                </a:solidFill>
                <a:latin typeface="PJGUIU+TimesNewRomanPSMT"/>
                <a:cs typeface="PJGUIU+TimesNewRomanPSMT"/>
              </a:rPr>
              <a:t>)</a:t>
            </a:r>
            <a:r>
              <a:rPr sz="950" spc="-58" dirty="0">
                <a:solidFill>
                  <a:srgbClr val="000000"/>
                </a:solidFill>
                <a:latin typeface="PJGUIU+TimesNewRomanPSMT"/>
                <a:cs typeface="PJGUIU+TimesNewRomanPSMT"/>
              </a:rPr>
              <a:t> </a:t>
            </a:r>
            <a:r>
              <a:rPr sz="950" dirty="0">
                <a:solidFill>
                  <a:srgbClr val="000000"/>
                </a:solidFill>
                <a:latin typeface="BTCIPT+SymbolMT"/>
                <a:cs typeface="BTCIPT+SymbolMT"/>
              </a:rPr>
              <a:t>=</a:t>
            </a:r>
            <a:r>
              <a:rPr sz="950" spc="-55" dirty="0">
                <a:solidFill>
                  <a:srgbClr val="000000"/>
                </a:solidFill>
                <a:latin typeface="BTCIPT+SymbolMT"/>
                <a:cs typeface="BTCIPT+SymbolMT"/>
              </a:rPr>
              <a:t> </a:t>
            </a:r>
            <a:r>
              <a:rPr sz="950" spc="-11" dirty="0">
                <a:solidFill>
                  <a:srgbClr val="000000"/>
                </a:solidFill>
                <a:latin typeface="PJGUIU+TimesNewRomanPSMT"/>
                <a:cs typeface="PJGUIU+TimesNewRomanPSMT"/>
              </a:rPr>
              <a:t>var(</a:t>
            </a:r>
            <a:r>
              <a:rPr sz="950" i="1" spc="109" dirty="0">
                <a:solidFill>
                  <a:srgbClr val="000000"/>
                </a:solidFill>
                <a:latin typeface="QHNACC+TimesNewRomanPS-ItalicMT"/>
                <a:cs typeface="QHNACC+TimesNewRomanPS-ItalicMT"/>
              </a:rPr>
              <a:t>X</a:t>
            </a:r>
            <a:r>
              <a:rPr sz="950" spc="125" dirty="0">
                <a:solidFill>
                  <a:srgbClr val="000000"/>
                </a:solidFill>
                <a:latin typeface="PJGUIU+TimesNewRomanPSMT"/>
                <a:cs typeface="PJGUIU+TimesNewRomanPSMT"/>
              </a:rPr>
              <a:t>)</a:t>
            </a:r>
            <a:r>
              <a:rPr sz="950" spc="139" dirty="0">
                <a:solidFill>
                  <a:srgbClr val="000000"/>
                </a:solidFill>
                <a:latin typeface="BTCIPT+SymbolMT"/>
                <a:cs typeface="BTCIPT+SymbolMT"/>
              </a:rPr>
              <a:t>+</a:t>
            </a:r>
            <a:r>
              <a:rPr sz="950" dirty="0">
                <a:solidFill>
                  <a:srgbClr val="000000"/>
                </a:solidFill>
                <a:latin typeface="PJGUIU+TimesNewRomanPSMT"/>
                <a:cs typeface="PJGUIU+TimesNewRomanPSMT"/>
              </a:rPr>
              <a:t>var(</a:t>
            </a:r>
            <a:r>
              <a:rPr sz="950" i="1" spc="79" dirty="0">
                <a:solidFill>
                  <a:srgbClr val="000000"/>
                </a:solidFill>
                <a:latin typeface="QHNACC+TimesNewRomanPS-ItalicMT"/>
                <a:cs typeface="QHNACC+TimesNewRomanPS-ItalicMT"/>
              </a:rPr>
              <a:t>Y</a:t>
            </a:r>
            <a:r>
              <a:rPr sz="950" spc="123" dirty="0">
                <a:solidFill>
                  <a:srgbClr val="000000"/>
                </a:solidFill>
                <a:latin typeface="PJGUIU+TimesNewRomanPSMT"/>
                <a:cs typeface="PJGUIU+TimesNewRomanPSMT"/>
              </a:rPr>
              <a:t>)</a:t>
            </a:r>
            <a:r>
              <a:rPr sz="950" spc="113" dirty="0">
                <a:solidFill>
                  <a:srgbClr val="000000"/>
                </a:solidFill>
                <a:latin typeface="BTCIPT+SymbolMT"/>
                <a:cs typeface="BTCIPT+SymbolMT"/>
              </a:rPr>
              <a:t>−</a:t>
            </a:r>
            <a:r>
              <a:rPr sz="950" dirty="0">
                <a:solidFill>
                  <a:srgbClr val="000000"/>
                </a:solidFill>
                <a:latin typeface="PJGUIU+TimesNewRomanPSMT"/>
                <a:cs typeface="PJGUIU+TimesNewRomanPSMT"/>
              </a:rPr>
              <a:t>2</a:t>
            </a:r>
            <a:r>
              <a:rPr sz="950" dirty="0">
                <a:solidFill>
                  <a:srgbClr val="000000"/>
                </a:solidFill>
                <a:latin typeface="BTCIPT+SymbolMT"/>
                <a:cs typeface="BTCIPT+SymbolMT"/>
              </a:rPr>
              <a:t>ρσ</a:t>
            </a:r>
            <a:r>
              <a:rPr sz="950" spc="28" dirty="0">
                <a:solidFill>
                  <a:srgbClr val="000000"/>
                </a:solidFill>
                <a:latin typeface="BTCIPT+SymbolMT"/>
                <a:cs typeface="BTCIPT+SymbolMT"/>
              </a:rPr>
              <a:t> </a:t>
            </a:r>
            <a:r>
              <a:rPr sz="950" dirty="0">
                <a:solidFill>
                  <a:srgbClr val="000000"/>
                </a:solidFill>
                <a:latin typeface="BTCIPT+SymbolMT"/>
                <a:cs typeface="BTCIPT+SymbolMT"/>
              </a:rPr>
              <a:t>σ</a:t>
            </a:r>
          </a:p>
        </p:txBody>
      </p:sp>
      <p:sp>
        <p:nvSpPr>
          <p:cNvPr id="11" name="object 11"/>
          <p:cNvSpPr txBox="1"/>
          <p:nvPr/>
        </p:nvSpPr>
        <p:spPr>
          <a:xfrm>
            <a:off x="2610141" y="1481664"/>
            <a:ext cx="136193" cy="183166"/>
          </a:xfrm>
          <a:prstGeom prst="rect">
            <a:avLst/>
          </a:prstGeom>
        </p:spPr>
        <p:txBody>
          <a:bodyPr vert="horz" wrap="square" lIns="0" tIns="0" rIns="0" bIns="0" rtlCol="0">
            <a:spAutoFit/>
          </a:bodyPr>
          <a:lstStyle/>
          <a:p>
            <a:pPr marL="0" marR="0">
              <a:lnSpc>
                <a:spcPts val="615"/>
              </a:lnSpc>
              <a:spcBef>
                <a:spcPts val="0"/>
              </a:spcBef>
              <a:spcAft>
                <a:spcPts val="0"/>
              </a:spcAft>
            </a:pPr>
            <a:r>
              <a:rPr sz="550" i="1" dirty="0">
                <a:solidFill>
                  <a:srgbClr val="000000"/>
                </a:solidFill>
                <a:latin typeface="QHNACC+TimesNewRomanPS-ItalicMT"/>
                <a:cs typeface="QHNACC+TimesNewRomanPS-ItalicMT"/>
              </a:rPr>
              <a:t>x</a:t>
            </a:r>
          </a:p>
        </p:txBody>
      </p:sp>
    </p:spTree>
    <p:extLst>
      <p:ext uri="{BB962C8B-B14F-4D97-AF65-F5344CB8AC3E}">
        <p14:creationId xmlns:p14="http://schemas.microsoft.com/office/powerpoint/2010/main" val="41284943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488009" y="248731"/>
            <a:ext cx="2413857" cy="141064"/>
          </a:xfrm>
          <a:prstGeom prst="rect">
            <a:avLst/>
          </a:prstGeom>
        </p:spPr>
        <p:txBody>
          <a:bodyPr vert="horz" wrap="square" lIns="0" tIns="0" rIns="0" bIns="0" rtlCol="0">
            <a:spAutoFit/>
          </a:bodyPr>
          <a:lstStyle/>
          <a:p>
            <a:pPr marL="0" marR="0">
              <a:lnSpc>
                <a:spcPts val="1060"/>
              </a:lnSpc>
              <a:spcBef>
                <a:spcPts val="0"/>
              </a:spcBef>
              <a:spcAft>
                <a:spcPts val="0"/>
              </a:spcAft>
            </a:pPr>
            <a:r>
              <a:rPr lang="en-US" altLang="zh-CN" sz="950" dirty="0">
                <a:solidFill>
                  <a:srgbClr val="FF0000"/>
                </a:solidFill>
                <a:latin typeface="KaiTi" panose="02010609060101010101" pitchFamily="49" charset="-122"/>
                <a:ea typeface="KaiTi" panose="02010609060101010101" pitchFamily="49" charset="-122"/>
                <a:cs typeface="SimSun"/>
              </a:rPr>
              <a:t>6</a:t>
            </a:r>
            <a:r>
              <a:rPr lang="zh-CN" altLang="en-US" sz="950" dirty="0">
                <a:solidFill>
                  <a:srgbClr val="FF0000"/>
                </a:solidFill>
                <a:latin typeface="KaiTi" panose="02010609060101010101" pitchFamily="49" charset="-122"/>
                <a:ea typeface="KaiTi" panose="02010609060101010101" pitchFamily="49" charset="-122"/>
                <a:cs typeface="SimSun"/>
              </a:rPr>
              <a:t>、</a:t>
            </a:r>
            <a:r>
              <a:rPr sz="950" dirty="0" err="1">
                <a:solidFill>
                  <a:srgbClr val="FF0000"/>
                </a:solidFill>
                <a:latin typeface="KaiTi" panose="02010609060101010101" pitchFamily="49" charset="-122"/>
                <a:ea typeface="KaiTi" panose="02010609060101010101" pitchFamily="49" charset="-122"/>
                <a:cs typeface="SimSun"/>
              </a:rPr>
              <a:t>条件期望值</a:t>
            </a:r>
            <a:r>
              <a:rPr sz="950" dirty="0">
                <a:solidFill>
                  <a:srgbClr val="FF0000"/>
                </a:solidFill>
                <a:latin typeface="KaiTi" panose="02010609060101010101" pitchFamily="49" charset="-122"/>
                <a:ea typeface="KaiTi" panose="02010609060101010101" pitchFamily="49" charset="-122"/>
                <a:cs typeface="IFFBPT+TimesNewRomanPS-BoldMT"/>
              </a:rPr>
              <a:t>(</a:t>
            </a:r>
            <a:r>
              <a:rPr sz="950" dirty="0">
                <a:solidFill>
                  <a:srgbClr val="FF0000"/>
                </a:solidFill>
                <a:latin typeface="KaiTi" panose="02010609060101010101" pitchFamily="49" charset="-122"/>
                <a:ea typeface="KaiTi" panose="02010609060101010101" pitchFamily="49" charset="-122"/>
                <a:cs typeface="PJGUIU+TimesNewRomanPSMT"/>
              </a:rPr>
              <a:t>conditional expectation</a:t>
            </a:r>
            <a:r>
              <a:rPr sz="950" dirty="0">
                <a:solidFill>
                  <a:srgbClr val="FF0000"/>
                </a:solidFill>
                <a:latin typeface="KaiTi" panose="02010609060101010101" pitchFamily="49" charset="-122"/>
                <a:ea typeface="KaiTi" panose="02010609060101010101" pitchFamily="49" charset="-122"/>
                <a:cs typeface="IFFBPT+TimesNewRomanPS-BoldMT"/>
              </a:rPr>
              <a:t>)</a:t>
            </a:r>
          </a:p>
        </p:txBody>
      </p:sp>
      <p:sp>
        <p:nvSpPr>
          <p:cNvPr id="4" name="object 4"/>
          <p:cNvSpPr txBox="1"/>
          <p:nvPr/>
        </p:nvSpPr>
        <p:spPr>
          <a:xfrm>
            <a:off x="1726846" y="665745"/>
            <a:ext cx="282817" cy="349147"/>
          </a:xfrm>
          <a:prstGeom prst="rect">
            <a:avLst/>
          </a:prstGeom>
        </p:spPr>
        <p:txBody>
          <a:bodyPr vert="horz" wrap="square" lIns="0" tIns="0" rIns="0" bIns="0" rtlCol="0">
            <a:spAutoFit/>
          </a:bodyPr>
          <a:lstStyle/>
          <a:p>
            <a:pPr marL="0" marR="0">
              <a:lnSpc>
                <a:spcPts val="1250"/>
              </a:lnSpc>
              <a:spcBef>
                <a:spcPts val="0"/>
              </a:spcBef>
              <a:spcAft>
                <a:spcPts val="0"/>
              </a:spcAft>
            </a:pPr>
            <a:r>
              <a:rPr sz="1000" dirty="0">
                <a:solidFill>
                  <a:srgbClr val="000000"/>
                </a:solidFill>
                <a:latin typeface="BTCIPT+SymbolMT"/>
                <a:cs typeface="BTCIPT+SymbolMT"/>
              </a:rPr>
              <a:t>∑</a:t>
            </a:r>
          </a:p>
        </p:txBody>
      </p:sp>
      <p:sp>
        <p:nvSpPr>
          <p:cNvPr id="5" name="object 5"/>
          <p:cNvSpPr txBox="1"/>
          <p:nvPr/>
        </p:nvSpPr>
        <p:spPr>
          <a:xfrm>
            <a:off x="1185135" y="689137"/>
            <a:ext cx="652303" cy="451647"/>
          </a:xfrm>
          <a:prstGeom prst="rect">
            <a:avLst/>
          </a:prstGeom>
        </p:spPr>
        <p:txBody>
          <a:bodyPr vert="horz" wrap="square" lIns="0" tIns="0" rIns="0" bIns="0" rtlCol="0">
            <a:spAutoFit/>
          </a:bodyPr>
          <a:lstStyle/>
          <a:p>
            <a:pPr marL="0" marR="0">
              <a:lnSpc>
                <a:spcPts val="830"/>
              </a:lnSpc>
              <a:spcBef>
                <a:spcPts val="0"/>
              </a:spcBef>
              <a:spcAft>
                <a:spcPts val="0"/>
              </a:spcAft>
            </a:pPr>
            <a:r>
              <a:rPr sz="700" i="1" spc="51" dirty="0">
                <a:solidFill>
                  <a:srgbClr val="000000"/>
                </a:solidFill>
                <a:latin typeface="QHNACC+TimesNewRomanPS-ItalicMT"/>
                <a:cs typeface="QHNACC+TimesNewRomanPS-ItalicMT"/>
              </a:rPr>
              <a:t>E</a:t>
            </a:r>
            <a:r>
              <a:rPr sz="700" spc="80" dirty="0">
                <a:solidFill>
                  <a:srgbClr val="000000"/>
                </a:solidFill>
                <a:latin typeface="PJGUIU+TimesNewRomanPSMT"/>
                <a:cs typeface="PJGUIU+TimesNewRomanPSMT"/>
              </a:rPr>
              <a:t>(</a:t>
            </a:r>
            <a:r>
              <a:rPr sz="700" i="1" dirty="0">
                <a:solidFill>
                  <a:srgbClr val="000000"/>
                </a:solidFill>
                <a:latin typeface="QHNACC+TimesNewRomanPS-ItalicMT"/>
                <a:cs typeface="QHNACC+TimesNewRomanPS-ItalicMT"/>
              </a:rPr>
              <a:t>X</a:t>
            </a:r>
            <a:r>
              <a:rPr sz="700" i="1" spc="66" dirty="0">
                <a:solidFill>
                  <a:srgbClr val="000000"/>
                </a:solidFill>
                <a:latin typeface="QHNACC+TimesNewRomanPS-ItalicMT"/>
                <a:cs typeface="QHNACC+TimesNewRomanPS-ItalicMT"/>
              </a:rPr>
              <a:t> </a:t>
            </a:r>
            <a:r>
              <a:rPr sz="700" spc="93" dirty="0">
                <a:solidFill>
                  <a:srgbClr val="000000"/>
                </a:solidFill>
                <a:latin typeface="PJGUIU+TimesNewRomanPSMT"/>
                <a:cs typeface="PJGUIU+TimesNewRomanPSMT"/>
              </a:rPr>
              <a:t>|</a:t>
            </a:r>
            <a:r>
              <a:rPr sz="700" i="1" dirty="0">
                <a:solidFill>
                  <a:srgbClr val="000000"/>
                </a:solidFill>
                <a:latin typeface="QHNACC+TimesNewRomanPS-ItalicMT"/>
                <a:cs typeface="QHNACC+TimesNewRomanPS-ItalicMT"/>
              </a:rPr>
              <a:t>Y</a:t>
            </a:r>
            <a:r>
              <a:rPr sz="700" i="1" spc="82" dirty="0">
                <a:solidFill>
                  <a:srgbClr val="000000"/>
                </a:solidFill>
                <a:latin typeface="QHNACC+TimesNewRomanPS-ItalicMT"/>
                <a:cs typeface="QHNACC+TimesNewRomanPS-ItalicMT"/>
              </a:rPr>
              <a:t> </a:t>
            </a:r>
            <a:r>
              <a:rPr sz="700" dirty="0">
                <a:solidFill>
                  <a:srgbClr val="000000"/>
                </a:solidFill>
                <a:latin typeface="BTCIPT+SymbolMT"/>
                <a:cs typeface="BTCIPT+SymbolMT"/>
              </a:rPr>
              <a:t>=</a:t>
            </a:r>
            <a:r>
              <a:rPr sz="700" spc="67" dirty="0">
                <a:solidFill>
                  <a:srgbClr val="000000"/>
                </a:solidFill>
                <a:latin typeface="BTCIPT+SymbolMT"/>
                <a:cs typeface="BTCIPT+SymbolMT"/>
              </a:rPr>
              <a:t> </a:t>
            </a:r>
            <a:r>
              <a:rPr sz="700" i="1" spc="33" dirty="0">
                <a:solidFill>
                  <a:srgbClr val="000000"/>
                </a:solidFill>
                <a:latin typeface="QHNACC+TimesNewRomanPS-ItalicMT"/>
                <a:cs typeface="QHNACC+TimesNewRomanPS-ItalicMT"/>
              </a:rPr>
              <a:t>y</a:t>
            </a:r>
            <a:r>
              <a:rPr sz="700" dirty="0">
                <a:solidFill>
                  <a:srgbClr val="000000"/>
                </a:solidFill>
                <a:latin typeface="PJGUIU+TimesNewRomanPSMT"/>
                <a:cs typeface="PJGUIU+TimesNewRomanPSMT"/>
              </a:rPr>
              <a:t>) </a:t>
            </a:r>
            <a:r>
              <a:rPr sz="700" dirty="0">
                <a:solidFill>
                  <a:srgbClr val="000000"/>
                </a:solidFill>
                <a:latin typeface="BTCIPT+SymbolMT"/>
                <a:cs typeface="BTCIPT+SymbolMT"/>
              </a:rPr>
              <a:t>=</a:t>
            </a:r>
          </a:p>
          <a:p>
            <a:pPr marL="0" marR="0">
              <a:lnSpc>
                <a:spcPts val="830"/>
              </a:lnSpc>
              <a:spcBef>
                <a:spcPts val="890"/>
              </a:spcBef>
              <a:spcAft>
                <a:spcPts val="0"/>
              </a:spcAft>
            </a:pPr>
            <a:r>
              <a:rPr sz="700" i="1" spc="51" dirty="0">
                <a:solidFill>
                  <a:srgbClr val="000000"/>
                </a:solidFill>
                <a:latin typeface="QHNACC+TimesNewRomanPS-ItalicMT"/>
                <a:cs typeface="QHNACC+TimesNewRomanPS-ItalicMT"/>
              </a:rPr>
              <a:t>E</a:t>
            </a:r>
            <a:r>
              <a:rPr sz="700" spc="-20" dirty="0">
                <a:solidFill>
                  <a:srgbClr val="000000"/>
                </a:solidFill>
                <a:latin typeface="PJGUIU+TimesNewRomanPSMT"/>
                <a:cs typeface="PJGUIU+TimesNewRomanPSMT"/>
              </a:rPr>
              <a:t>(</a:t>
            </a:r>
            <a:r>
              <a:rPr sz="700" i="1" dirty="0">
                <a:solidFill>
                  <a:srgbClr val="000000"/>
                </a:solidFill>
                <a:latin typeface="QHNACC+TimesNewRomanPS-ItalicMT"/>
                <a:cs typeface="QHNACC+TimesNewRomanPS-ItalicMT"/>
              </a:rPr>
              <a:t>Y</a:t>
            </a:r>
            <a:r>
              <a:rPr sz="700" i="1" spc="37" dirty="0">
                <a:solidFill>
                  <a:srgbClr val="000000"/>
                </a:solidFill>
                <a:latin typeface="QHNACC+TimesNewRomanPS-ItalicMT"/>
                <a:cs typeface="QHNACC+TimesNewRomanPS-ItalicMT"/>
              </a:rPr>
              <a:t> </a:t>
            </a:r>
            <a:r>
              <a:rPr sz="700" dirty="0">
                <a:solidFill>
                  <a:srgbClr val="000000"/>
                </a:solidFill>
                <a:latin typeface="PJGUIU+TimesNewRomanPSMT"/>
                <a:cs typeface="PJGUIU+TimesNewRomanPSMT"/>
              </a:rPr>
              <a:t>|</a:t>
            </a:r>
            <a:r>
              <a:rPr sz="700" spc="18" dirty="0">
                <a:solidFill>
                  <a:srgbClr val="000000"/>
                </a:solidFill>
                <a:latin typeface="PJGUIU+TimesNewRomanPSMT"/>
                <a:cs typeface="PJGUIU+TimesNewRomanPSMT"/>
              </a:rPr>
              <a:t> </a:t>
            </a:r>
            <a:r>
              <a:rPr sz="700" i="1" dirty="0">
                <a:solidFill>
                  <a:srgbClr val="000000"/>
                </a:solidFill>
                <a:latin typeface="QHNACC+TimesNewRomanPS-ItalicMT"/>
                <a:cs typeface="QHNACC+TimesNewRomanPS-ItalicMT"/>
              </a:rPr>
              <a:t>X</a:t>
            </a:r>
            <a:r>
              <a:rPr sz="700" i="1" spc="111" dirty="0">
                <a:solidFill>
                  <a:srgbClr val="000000"/>
                </a:solidFill>
                <a:latin typeface="QHNACC+TimesNewRomanPS-ItalicMT"/>
                <a:cs typeface="QHNACC+TimesNewRomanPS-ItalicMT"/>
              </a:rPr>
              <a:t> </a:t>
            </a:r>
            <a:r>
              <a:rPr sz="700" dirty="0">
                <a:solidFill>
                  <a:srgbClr val="000000"/>
                </a:solidFill>
                <a:latin typeface="BTCIPT+SymbolMT"/>
                <a:cs typeface="BTCIPT+SymbolMT"/>
              </a:rPr>
              <a:t>=</a:t>
            </a:r>
            <a:r>
              <a:rPr sz="700" spc="32" dirty="0">
                <a:solidFill>
                  <a:srgbClr val="000000"/>
                </a:solidFill>
                <a:latin typeface="BTCIPT+SymbolMT"/>
                <a:cs typeface="BTCIPT+SymbolMT"/>
              </a:rPr>
              <a:t> </a:t>
            </a:r>
            <a:r>
              <a:rPr sz="700" i="1" spc="25" dirty="0">
                <a:solidFill>
                  <a:srgbClr val="000000"/>
                </a:solidFill>
                <a:latin typeface="QHNACC+TimesNewRomanPS-ItalicMT"/>
                <a:cs typeface="QHNACC+TimesNewRomanPS-ItalicMT"/>
              </a:rPr>
              <a:t>x</a:t>
            </a:r>
            <a:r>
              <a:rPr sz="700" dirty="0">
                <a:solidFill>
                  <a:srgbClr val="000000"/>
                </a:solidFill>
                <a:latin typeface="PJGUIU+TimesNewRomanPSMT"/>
                <a:cs typeface="PJGUIU+TimesNewRomanPSMT"/>
              </a:rPr>
              <a:t>) </a:t>
            </a:r>
            <a:r>
              <a:rPr sz="700" dirty="0">
                <a:solidFill>
                  <a:srgbClr val="000000"/>
                </a:solidFill>
                <a:latin typeface="BTCIPT+SymbolMT"/>
                <a:cs typeface="BTCIPT+SymbolMT"/>
              </a:rPr>
              <a:t>=</a:t>
            </a:r>
          </a:p>
        </p:txBody>
      </p:sp>
      <p:sp>
        <p:nvSpPr>
          <p:cNvPr id="6" name="object 6"/>
          <p:cNvSpPr txBox="1"/>
          <p:nvPr/>
        </p:nvSpPr>
        <p:spPr>
          <a:xfrm>
            <a:off x="1842752" y="689137"/>
            <a:ext cx="623803" cy="239115"/>
          </a:xfrm>
          <a:prstGeom prst="rect">
            <a:avLst/>
          </a:prstGeom>
        </p:spPr>
        <p:txBody>
          <a:bodyPr vert="horz" wrap="square" lIns="0" tIns="0" rIns="0" bIns="0" rtlCol="0">
            <a:spAutoFit/>
          </a:bodyPr>
          <a:lstStyle/>
          <a:p>
            <a:pPr marL="0" marR="0">
              <a:lnSpc>
                <a:spcPts val="830"/>
              </a:lnSpc>
              <a:spcBef>
                <a:spcPts val="0"/>
              </a:spcBef>
              <a:spcAft>
                <a:spcPts val="0"/>
              </a:spcAft>
            </a:pPr>
            <a:r>
              <a:rPr sz="700" i="1" spc="-12" dirty="0">
                <a:solidFill>
                  <a:srgbClr val="000000"/>
                </a:solidFill>
                <a:latin typeface="QHNACC+TimesNewRomanPS-ItalicMT"/>
                <a:cs typeface="QHNACC+TimesNewRomanPS-ItalicMT"/>
              </a:rPr>
              <a:t>Xf</a:t>
            </a:r>
            <a:r>
              <a:rPr sz="700" i="1" spc="31" dirty="0">
                <a:solidFill>
                  <a:srgbClr val="000000"/>
                </a:solidFill>
                <a:latin typeface="QHNACC+TimesNewRomanPS-ItalicMT"/>
                <a:cs typeface="QHNACC+TimesNewRomanPS-ItalicMT"/>
              </a:rPr>
              <a:t> </a:t>
            </a:r>
            <a:r>
              <a:rPr sz="700" spc="80" dirty="0">
                <a:solidFill>
                  <a:srgbClr val="000000"/>
                </a:solidFill>
                <a:latin typeface="PJGUIU+TimesNewRomanPSMT"/>
                <a:cs typeface="PJGUIU+TimesNewRomanPSMT"/>
              </a:rPr>
              <a:t>(</a:t>
            </a:r>
            <a:r>
              <a:rPr sz="700" i="1" dirty="0">
                <a:solidFill>
                  <a:srgbClr val="000000"/>
                </a:solidFill>
                <a:latin typeface="QHNACC+TimesNewRomanPS-ItalicMT"/>
                <a:cs typeface="QHNACC+TimesNewRomanPS-ItalicMT"/>
              </a:rPr>
              <a:t>X</a:t>
            </a:r>
            <a:r>
              <a:rPr sz="700" i="1" spc="66" dirty="0">
                <a:solidFill>
                  <a:srgbClr val="000000"/>
                </a:solidFill>
                <a:latin typeface="QHNACC+TimesNewRomanPS-ItalicMT"/>
                <a:cs typeface="QHNACC+TimesNewRomanPS-ItalicMT"/>
              </a:rPr>
              <a:t> </a:t>
            </a:r>
            <a:r>
              <a:rPr sz="700" spc="93" dirty="0">
                <a:solidFill>
                  <a:srgbClr val="000000"/>
                </a:solidFill>
                <a:latin typeface="PJGUIU+TimesNewRomanPSMT"/>
                <a:cs typeface="PJGUIU+TimesNewRomanPSMT"/>
              </a:rPr>
              <a:t>|</a:t>
            </a:r>
            <a:r>
              <a:rPr sz="700" i="1" dirty="0">
                <a:solidFill>
                  <a:srgbClr val="000000"/>
                </a:solidFill>
                <a:latin typeface="QHNACC+TimesNewRomanPS-ItalicMT"/>
                <a:cs typeface="QHNACC+TimesNewRomanPS-ItalicMT"/>
              </a:rPr>
              <a:t>Y</a:t>
            </a:r>
            <a:r>
              <a:rPr sz="700" i="1" spc="82" dirty="0">
                <a:solidFill>
                  <a:srgbClr val="000000"/>
                </a:solidFill>
                <a:latin typeface="QHNACC+TimesNewRomanPS-ItalicMT"/>
                <a:cs typeface="QHNACC+TimesNewRomanPS-ItalicMT"/>
              </a:rPr>
              <a:t> </a:t>
            </a:r>
            <a:r>
              <a:rPr sz="700" dirty="0">
                <a:solidFill>
                  <a:srgbClr val="000000"/>
                </a:solidFill>
                <a:latin typeface="BTCIPT+SymbolMT"/>
                <a:cs typeface="BTCIPT+SymbolMT"/>
              </a:rPr>
              <a:t>=</a:t>
            </a:r>
            <a:r>
              <a:rPr sz="700" spc="65" dirty="0">
                <a:solidFill>
                  <a:srgbClr val="000000"/>
                </a:solidFill>
                <a:latin typeface="BTCIPT+SymbolMT"/>
                <a:cs typeface="BTCIPT+SymbolMT"/>
              </a:rPr>
              <a:t> </a:t>
            </a:r>
            <a:r>
              <a:rPr sz="700" i="1" spc="35" dirty="0">
                <a:solidFill>
                  <a:srgbClr val="000000"/>
                </a:solidFill>
                <a:latin typeface="QHNACC+TimesNewRomanPS-ItalicMT"/>
                <a:cs typeface="QHNACC+TimesNewRomanPS-ItalicMT"/>
              </a:rPr>
              <a:t>y</a:t>
            </a:r>
            <a:r>
              <a:rPr sz="700" dirty="0">
                <a:solidFill>
                  <a:srgbClr val="000000"/>
                </a:solidFill>
                <a:latin typeface="PJGUIU+TimesNewRomanPSMT"/>
                <a:cs typeface="PJGUIU+TimesNewRomanPSMT"/>
              </a:rPr>
              <a:t>)</a:t>
            </a:r>
          </a:p>
        </p:txBody>
      </p:sp>
      <p:sp>
        <p:nvSpPr>
          <p:cNvPr id="7" name="object 7"/>
          <p:cNvSpPr txBox="1"/>
          <p:nvPr/>
        </p:nvSpPr>
        <p:spPr>
          <a:xfrm>
            <a:off x="1721135" y="878277"/>
            <a:ext cx="714495" cy="262506"/>
          </a:xfrm>
          <a:prstGeom prst="rect">
            <a:avLst/>
          </a:prstGeom>
        </p:spPr>
        <p:txBody>
          <a:bodyPr vert="horz" wrap="square" lIns="0" tIns="0" rIns="0" bIns="0" rtlCol="0">
            <a:spAutoFit/>
          </a:bodyPr>
          <a:lstStyle/>
          <a:p>
            <a:pPr marL="0" marR="0">
              <a:lnSpc>
                <a:spcPts val="1250"/>
              </a:lnSpc>
              <a:spcBef>
                <a:spcPts val="0"/>
              </a:spcBef>
              <a:spcAft>
                <a:spcPts val="0"/>
              </a:spcAft>
            </a:pPr>
            <a:r>
              <a:rPr sz="1500" spc="101" baseline="-23000" dirty="0">
                <a:solidFill>
                  <a:srgbClr val="000000"/>
                </a:solidFill>
                <a:latin typeface="BTCIPT+SymbolMT"/>
                <a:cs typeface="BTCIPT+SymbolMT"/>
              </a:rPr>
              <a:t>∑</a:t>
            </a:r>
            <a:r>
              <a:rPr sz="700" i="1" spc="-11" dirty="0">
                <a:solidFill>
                  <a:srgbClr val="000000"/>
                </a:solidFill>
                <a:latin typeface="QHNACC+TimesNewRomanPS-ItalicMT"/>
                <a:cs typeface="QHNACC+TimesNewRomanPS-ItalicMT"/>
              </a:rPr>
              <a:t>Yf</a:t>
            </a:r>
            <a:r>
              <a:rPr sz="700" i="1" spc="11" dirty="0">
                <a:solidFill>
                  <a:srgbClr val="000000"/>
                </a:solidFill>
                <a:latin typeface="QHNACC+TimesNewRomanPS-ItalicMT"/>
                <a:cs typeface="QHNACC+TimesNewRomanPS-ItalicMT"/>
              </a:rPr>
              <a:t> </a:t>
            </a:r>
            <a:r>
              <a:rPr sz="700" spc="-22" dirty="0">
                <a:solidFill>
                  <a:srgbClr val="000000"/>
                </a:solidFill>
                <a:latin typeface="PJGUIU+TimesNewRomanPSMT"/>
                <a:cs typeface="PJGUIU+TimesNewRomanPSMT"/>
              </a:rPr>
              <a:t>(</a:t>
            </a:r>
            <a:r>
              <a:rPr sz="700" i="1" dirty="0">
                <a:solidFill>
                  <a:srgbClr val="000000"/>
                </a:solidFill>
                <a:latin typeface="QHNACC+TimesNewRomanPS-ItalicMT"/>
                <a:cs typeface="QHNACC+TimesNewRomanPS-ItalicMT"/>
              </a:rPr>
              <a:t>Y</a:t>
            </a:r>
            <a:r>
              <a:rPr sz="700" i="1" spc="39" dirty="0">
                <a:solidFill>
                  <a:srgbClr val="000000"/>
                </a:solidFill>
                <a:latin typeface="QHNACC+TimesNewRomanPS-ItalicMT"/>
                <a:cs typeface="QHNACC+TimesNewRomanPS-ItalicMT"/>
              </a:rPr>
              <a:t> </a:t>
            </a:r>
            <a:r>
              <a:rPr sz="700" dirty="0">
                <a:solidFill>
                  <a:srgbClr val="000000"/>
                </a:solidFill>
                <a:latin typeface="PJGUIU+TimesNewRomanPSMT"/>
                <a:cs typeface="PJGUIU+TimesNewRomanPSMT"/>
              </a:rPr>
              <a:t>|</a:t>
            </a:r>
            <a:r>
              <a:rPr sz="700" spc="18" dirty="0">
                <a:solidFill>
                  <a:srgbClr val="000000"/>
                </a:solidFill>
                <a:latin typeface="PJGUIU+TimesNewRomanPSMT"/>
                <a:cs typeface="PJGUIU+TimesNewRomanPSMT"/>
              </a:rPr>
              <a:t> </a:t>
            </a:r>
            <a:r>
              <a:rPr sz="700" i="1" dirty="0">
                <a:solidFill>
                  <a:srgbClr val="000000"/>
                </a:solidFill>
                <a:latin typeface="QHNACC+TimesNewRomanPS-ItalicMT"/>
                <a:cs typeface="QHNACC+TimesNewRomanPS-ItalicMT"/>
              </a:rPr>
              <a:t>X</a:t>
            </a:r>
            <a:r>
              <a:rPr sz="700" i="1" spc="111" dirty="0">
                <a:solidFill>
                  <a:srgbClr val="000000"/>
                </a:solidFill>
                <a:latin typeface="QHNACC+TimesNewRomanPS-ItalicMT"/>
                <a:cs typeface="QHNACC+TimesNewRomanPS-ItalicMT"/>
              </a:rPr>
              <a:t> </a:t>
            </a:r>
            <a:r>
              <a:rPr sz="700" dirty="0">
                <a:solidFill>
                  <a:srgbClr val="000000"/>
                </a:solidFill>
                <a:latin typeface="BTCIPT+SymbolMT"/>
                <a:cs typeface="BTCIPT+SymbolMT"/>
              </a:rPr>
              <a:t>=</a:t>
            </a:r>
            <a:r>
              <a:rPr sz="700" spc="32" dirty="0">
                <a:solidFill>
                  <a:srgbClr val="000000"/>
                </a:solidFill>
                <a:latin typeface="BTCIPT+SymbolMT"/>
                <a:cs typeface="BTCIPT+SymbolMT"/>
              </a:rPr>
              <a:t> </a:t>
            </a:r>
            <a:r>
              <a:rPr sz="700" i="1" spc="25" dirty="0">
                <a:solidFill>
                  <a:srgbClr val="000000"/>
                </a:solidFill>
                <a:latin typeface="QHNACC+TimesNewRomanPS-ItalicMT"/>
                <a:cs typeface="QHNACC+TimesNewRomanPS-ItalicMT"/>
              </a:rPr>
              <a:t>x</a:t>
            </a:r>
            <a:r>
              <a:rPr sz="700" dirty="0">
                <a:solidFill>
                  <a:srgbClr val="000000"/>
                </a:solidFill>
                <a:latin typeface="PJGUIU+TimesNewRomanPSMT"/>
                <a:cs typeface="PJGUIU+TimesNewRomanPSMT"/>
              </a:rPr>
              <a:t>)</a:t>
            </a:r>
          </a:p>
        </p:txBody>
      </p:sp>
      <p:sp>
        <p:nvSpPr>
          <p:cNvPr id="8" name="object 8"/>
          <p:cNvSpPr txBox="1"/>
          <p:nvPr/>
        </p:nvSpPr>
        <p:spPr>
          <a:xfrm>
            <a:off x="488009" y="1132964"/>
            <a:ext cx="3206966" cy="471936"/>
          </a:xfrm>
          <a:prstGeom prst="rect">
            <a:avLst/>
          </a:prstGeom>
        </p:spPr>
        <p:txBody>
          <a:bodyPr vert="horz" wrap="square" lIns="0" tIns="0" rIns="0" bIns="0" rtlCol="0">
            <a:spAutoFit/>
          </a:bodyPr>
          <a:lstStyle/>
          <a:p>
            <a:pPr marL="0" marR="0">
              <a:lnSpc>
                <a:spcPts val="980"/>
              </a:lnSpc>
              <a:spcBef>
                <a:spcPts val="0"/>
              </a:spcBef>
              <a:spcAft>
                <a:spcPts val="0"/>
              </a:spcAft>
            </a:pPr>
            <a:r>
              <a:rPr sz="900" spc="-10" dirty="0">
                <a:solidFill>
                  <a:srgbClr val="000000"/>
                </a:solidFill>
                <a:latin typeface="FTMMJM+KaiTi_GB2312"/>
                <a:cs typeface="FTMMJM+KaiTi_GB2312"/>
              </a:rPr>
              <a:t>例</a:t>
            </a:r>
            <a:r>
              <a:rPr sz="900" dirty="0">
                <a:solidFill>
                  <a:srgbClr val="000000"/>
                </a:solidFill>
                <a:latin typeface="IFFBPT+TimesNewRomanPS-BoldMT"/>
                <a:cs typeface="IFFBPT+TimesNewRomanPS-BoldMT"/>
              </a:rPr>
              <a:t>2-9</a:t>
            </a:r>
            <a:r>
              <a:rPr sz="900" dirty="0">
                <a:solidFill>
                  <a:srgbClr val="000000"/>
                </a:solidFill>
                <a:latin typeface="FTMMJM+KaiTi_GB2312"/>
                <a:cs typeface="FTMMJM+KaiTi_GB2312"/>
              </a:rPr>
              <a:t>：在个人电脑</a:t>
            </a:r>
            <a:r>
              <a:rPr sz="900" dirty="0">
                <a:solidFill>
                  <a:srgbClr val="000000"/>
                </a:solidFill>
                <a:latin typeface="IFFBPT+TimesNewRomanPS-BoldMT"/>
                <a:cs typeface="IFFBPT+TimesNewRomanPS-BoldMT"/>
              </a:rPr>
              <a:t>/</a:t>
            </a:r>
            <a:r>
              <a:rPr sz="900" dirty="0">
                <a:solidFill>
                  <a:srgbClr val="000000"/>
                </a:solidFill>
                <a:latin typeface="FTMMJM+KaiTi_GB2312"/>
                <a:cs typeface="FTMMJM+KaiTi_GB2312"/>
              </a:rPr>
              <a:t>打印机一例中，计算</a:t>
            </a:r>
            <a:r>
              <a:rPr sz="900" dirty="0">
                <a:solidFill>
                  <a:srgbClr val="000000"/>
                </a:solidFill>
                <a:latin typeface="IFFBPT+TimesNewRomanPS-BoldMT"/>
                <a:cs typeface="IFFBPT+TimesNewRomanPS-BoldMT"/>
              </a:rPr>
              <a:t>E(Y|X=2)</a:t>
            </a:r>
            <a:r>
              <a:rPr sz="900" spc="-10" dirty="0">
                <a:solidFill>
                  <a:srgbClr val="000000"/>
                </a:solidFill>
                <a:latin typeface="FTMMJM+KaiTi_GB2312"/>
                <a:cs typeface="FTMMJM+KaiTi_GB2312"/>
              </a:rPr>
              <a:t>，即在</a:t>
            </a:r>
          </a:p>
          <a:p>
            <a:pPr marL="0" marR="0">
              <a:lnSpc>
                <a:spcPts val="980"/>
              </a:lnSpc>
              <a:spcBef>
                <a:spcPts val="405"/>
              </a:spcBef>
              <a:spcAft>
                <a:spcPts val="0"/>
              </a:spcAft>
            </a:pPr>
            <a:r>
              <a:rPr sz="900" dirty="0">
                <a:solidFill>
                  <a:srgbClr val="000000"/>
                </a:solidFill>
                <a:latin typeface="FTMMJM+KaiTi_GB2312"/>
                <a:cs typeface="FTMMJM+KaiTi_GB2312"/>
              </a:rPr>
              <a:t>每天售出</a:t>
            </a:r>
            <a:r>
              <a:rPr sz="900" dirty="0">
                <a:solidFill>
                  <a:srgbClr val="000000"/>
                </a:solidFill>
                <a:latin typeface="IFFBPT+TimesNewRomanPS-BoldMT"/>
                <a:cs typeface="IFFBPT+TimesNewRomanPS-BoldMT"/>
              </a:rPr>
              <a:t>2</a:t>
            </a:r>
            <a:r>
              <a:rPr sz="900" dirty="0">
                <a:solidFill>
                  <a:srgbClr val="000000"/>
                </a:solidFill>
                <a:latin typeface="FTMMJM+KaiTi_GB2312"/>
                <a:cs typeface="FTMMJM+KaiTi_GB2312"/>
              </a:rPr>
              <a:t>台个人电脑的条件下销售打印机的条件期望。</a:t>
            </a:r>
          </a:p>
        </p:txBody>
      </p:sp>
      <p:sp>
        <p:nvSpPr>
          <p:cNvPr id="9" name="object 9"/>
          <p:cNvSpPr txBox="1"/>
          <p:nvPr/>
        </p:nvSpPr>
        <p:spPr>
          <a:xfrm>
            <a:off x="793575" y="1504576"/>
            <a:ext cx="718281" cy="278274"/>
          </a:xfrm>
          <a:prstGeom prst="rect">
            <a:avLst/>
          </a:prstGeom>
        </p:spPr>
        <p:txBody>
          <a:bodyPr vert="horz" wrap="square" lIns="0" tIns="0" rIns="0" bIns="0" rtlCol="0">
            <a:spAutoFit/>
          </a:bodyPr>
          <a:lstStyle/>
          <a:p>
            <a:pPr marL="0" marR="0">
              <a:lnSpc>
                <a:spcPts val="990"/>
              </a:lnSpc>
              <a:spcBef>
                <a:spcPts val="0"/>
              </a:spcBef>
              <a:spcAft>
                <a:spcPts val="0"/>
              </a:spcAft>
            </a:pPr>
            <a:r>
              <a:rPr sz="800" i="1" spc="37" dirty="0">
                <a:solidFill>
                  <a:srgbClr val="000000"/>
                </a:solidFill>
                <a:latin typeface="QHNACC+TimesNewRomanPS-ItalicMT"/>
                <a:cs typeface="QHNACC+TimesNewRomanPS-ItalicMT"/>
              </a:rPr>
              <a:t>E</a:t>
            </a:r>
            <a:r>
              <a:rPr sz="800" spc="-35" dirty="0">
                <a:solidFill>
                  <a:srgbClr val="000000"/>
                </a:solidFill>
                <a:latin typeface="PJGUIU+TimesNewRomanPSMT"/>
                <a:cs typeface="PJGUIU+TimesNewRomanPSMT"/>
              </a:rPr>
              <a:t>(</a:t>
            </a:r>
            <a:r>
              <a:rPr sz="800" i="1" dirty="0">
                <a:solidFill>
                  <a:srgbClr val="000000"/>
                </a:solidFill>
                <a:latin typeface="QHNACC+TimesNewRomanPS-ItalicMT"/>
                <a:cs typeface="QHNACC+TimesNewRomanPS-ItalicMT"/>
              </a:rPr>
              <a:t>Y</a:t>
            </a:r>
            <a:r>
              <a:rPr sz="800" i="1" spc="16" dirty="0">
                <a:solidFill>
                  <a:srgbClr val="000000"/>
                </a:solidFill>
                <a:latin typeface="QHNACC+TimesNewRomanPS-ItalicMT"/>
                <a:cs typeface="QHNACC+TimesNewRomanPS-ItalicMT"/>
              </a:rPr>
              <a:t> </a:t>
            </a:r>
            <a:r>
              <a:rPr sz="800" dirty="0">
                <a:solidFill>
                  <a:srgbClr val="000000"/>
                </a:solidFill>
                <a:latin typeface="PJGUIU+TimesNewRomanPSMT"/>
                <a:cs typeface="PJGUIU+TimesNewRomanPSMT"/>
              </a:rPr>
              <a:t>| </a:t>
            </a:r>
            <a:r>
              <a:rPr sz="800" i="1" dirty="0">
                <a:solidFill>
                  <a:srgbClr val="000000"/>
                </a:solidFill>
                <a:latin typeface="QHNACC+TimesNewRomanPS-ItalicMT"/>
                <a:cs typeface="QHNACC+TimesNewRomanPS-ItalicMT"/>
              </a:rPr>
              <a:t>X</a:t>
            </a:r>
            <a:r>
              <a:rPr sz="800" i="1" spc="93" dirty="0">
                <a:solidFill>
                  <a:srgbClr val="000000"/>
                </a:solidFill>
                <a:latin typeface="QHNACC+TimesNewRomanPS-ItalicMT"/>
                <a:cs typeface="QHNACC+TimesNewRomanPS-ItalicMT"/>
              </a:rPr>
              <a:t> </a:t>
            </a:r>
            <a:r>
              <a:rPr sz="800" dirty="0">
                <a:solidFill>
                  <a:srgbClr val="000000"/>
                </a:solidFill>
                <a:latin typeface="BTCIPT+SymbolMT"/>
                <a:cs typeface="BTCIPT+SymbolMT"/>
              </a:rPr>
              <a:t>=</a:t>
            </a:r>
            <a:r>
              <a:rPr sz="800" spc="-27" dirty="0">
                <a:solidFill>
                  <a:srgbClr val="000000"/>
                </a:solidFill>
                <a:latin typeface="BTCIPT+SymbolMT"/>
                <a:cs typeface="BTCIPT+SymbolMT"/>
              </a:rPr>
              <a:t> </a:t>
            </a:r>
            <a:r>
              <a:rPr sz="800" dirty="0">
                <a:solidFill>
                  <a:srgbClr val="000000"/>
                </a:solidFill>
                <a:latin typeface="PJGUIU+TimesNewRomanPSMT"/>
                <a:cs typeface="PJGUIU+TimesNewRomanPSMT"/>
              </a:rPr>
              <a:t>2)</a:t>
            </a:r>
            <a:r>
              <a:rPr sz="800" spc="-19" dirty="0">
                <a:solidFill>
                  <a:srgbClr val="000000"/>
                </a:solidFill>
                <a:latin typeface="PJGUIU+TimesNewRomanPSMT"/>
                <a:cs typeface="PJGUIU+TimesNewRomanPSMT"/>
              </a:rPr>
              <a:t> </a:t>
            </a:r>
            <a:r>
              <a:rPr sz="800" dirty="0">
                <a:solidFill>
                  <a:srgbClr val="000000"/>
                </a:solidFill>
                <a:latin typeface="BTCIPT+SymbolMT"/>
                <a:cs typeface="BTCIPT+SymbolMT"/>
              </a:rPr>
              <a:t>=</a:t>
            </a:r>
          </a:p>
        </p:txBody>
      </p:sp>
      <p:sp>
        <p:nvSpPr>
          <p:cNvPr id="10" name="object 10"/>
          <p:cNvSpPr txBox="1"/>
          <p:nvPr/>
        </p:nvSpPr>
        <p:spPr>
          <a:xfrm>
            <a:off x="1379989" y="1476577"/>
            <a:ext cx="790955" cy="306274"/>
          </a:xfrm>
          <a:prstGeom prst="rect">
            <a:avLst/>
          </a:prstGeom>
        </p:spPr>
        <p:txBody>
          <a:bodyPr vert="horz" wrap="square" lIns="0" tIns="0" rIns="0" bIns="0" rtlCol="0">
            <a:spAutoFit/>
          </a:bodyPr>
          <a:lstStyle/>
          <a:p>
            <a:pPr marL="0" marR="0">
              <a:lnSpc>
                <a:spcPts val="1485"/>
              </a:lnSpc>
              <a:spcBef>
                <a:spcPts val="0"/>
              </a:spcBef>
              <a:spcAft>
                <a:spcPts val="0"/>
              </a:spcAft>
            </a:pPr>
            <a:r>
              <a:rPr sz="1800" spc="37" baseline="-23000" dirty="0">
                <a:solidFill>
                  <a:srgbClr val="000000"/>
                </a:solidFill>
                <a:latin typeface="BTCIPT+SymbolMT"/>
                <a:cs typeface="BTCIPT+SymbolMT"/>
              </a:rPr>
              <a:t>∑</a:t>
            </a:r>
            <a:r>
              <a:rPr lang="en-US" sz="800" i="1" dirty="0" err="1">
                <a:solidFill>
                  <a:srgbClr val="000000"/>
                </a:solidFill>
                <a:latin typeface="QHNACC+TimesNewRomanPS-ItalicMT"/>
                <a:cs typeface="QHNACC+TimesNewRomanPS-ItalicMT"/>
              </a:rPr>
              <a:t>Y</a:t>
            </a:r>
            <a:r>
              <a:rPr sz="800" i="1" dirty="0" err="1">
                <a:solidFill>
                  <a:srgbClr val="000000"/>
                </a:solidFill>
                <a:latin typeface="QHNACC+TimesNewRomanPS-ItalicMT"/>
                <a:cs typeface="QHNACC+TimesNewRomanPS-ItalicMT"/>
              </a:rPr>
              <a:t>f</a:t>
            </a:r>
            <a:r>
              <a:rPr sz="800" i="1" spc="-57" dirty="0">
                <a:solidFill>
                  <a:srgbClr val="000000"/>
                </a:solidFill>
                <a:latin typeface="QHNACC+TimesNewRomanPS-ItalicMT"/>
                <a:cs typeface="QHNACC+TimesNewRomanPS-ItalicMT"/>
              </a:rPr>
              <a:t> </a:t>
            </a:r>
            <a:r>
              <a:rPr sz="800" spc="-35" dirty="0">
                <a:solidFill>
                  <a:srgbClr val="000000"/>
                </a:solidFill>
                <a:latin typeface="PJGUIU+TimesNewRomanPSMT"/>
                <a:cs typeface="PJGUIU+TimesNewRomanPSMT"/>
              </a:rPr>
              <a:t>(</a:t>
            </a:r>
            <a:r>
              <a:rPr sz="800" i="1" dirty="0">
                <a:solidFill>
                  <a:srgbClr val="000000"/>
                </a:solidFill>
                <a:latin typeface="QHNACC+TimesNewRomanPS-ItalicMT"/>
                <a:cs typeface="QHNACC+TimesNewRomanPS-ItalicMT"/>
              </a:rPr>
              <a:t>Y</a:t>
            </a:r>
            <a:r>
              <a:rPr sz="800" i="1" spc="16" dirty="0">
                <a:solidFill>
                  <a:srgbClr val="000000"/>
                </a:solidFill>
                <a:latin typeface="QHNACC+TimesNewRomanPS-ItalicMT"/>
                <a:cs typeface="QHNACC+TimesNewRomanPS-ItalicMT"/>
              </a:rPr>
              <a:t> </a:t>
            </a:r>
            <a:r>
              <a:rPr sz="800" dirty="0">
                <a:solidFill>
                  <a:srgbClr val="000000"/>
                </a:solidFill>
                <a:latin typeface="PJGUIU+TimesNewRomanPSMT"/>
                <a:cs typeface="PJGUIU+TimesNewRomanPSMT"/>
              </a:rPr>
              <a:t>| </a:t>
            </a:r>
            <a:r>
              <a:rPr sz="800" i="1" dirty="0">
                <a:solidFill>
                  <a:srgbClr val="000000"/>
                </a:solidFill>
                <a:latin typeface="QHNACC+TimesNewRomanPS-ItalicMT"/>
                <a:cs typeface="QHNACC+TimesNewRomanPS-ItalicMT"/>
              </a:rPr>
              <a:t>X</a:t>
            </a:r>
            <a:r>
              <a:rPr sz="800" i="1" spc="93" dirty="0">
                <a:solidFill>
                  <a:srgbClr val="000000"/>
                </a:solidFill>
                <a:latin typeface="QHNACC+TimesNewRomanPS-ItalicMT"/>
                <a:cs typeface="QHNACC+TimesNewRomanPS-ItalicMT"/>
              </a:rPr>
              <a:t> </a:t>
            </a:r>
            <a:r>
              <a:rPr sz="800" dirty="0">
                <a:solidFill>
                  <a:srgbClr val="000000"/>
                </a:solidFill>
                <a:latin typeface="BTCIPT+SymbolMT"/>
                <a:cs typeface="BTCIPT+SymbolMT"/>
              </a:rPr>
              <a:t>=</a:t>
            </a:r>
            <a:r>
              <a:rPr sz="800" spc="-27" dirty="0">
                <a:solidFill>
                  <a:srgbClr val="000000"/>
                </a:solidFill>
                <a:latin typeface="BTCIPT+SymbolMT"/>
                <a:cs typeface="BTCIPT+SymbolMT"/>
              </a:rPr>
              <a:t> </a:t>
            </a:r>
            <a:r>
              <a:rPr sz="800" dirty="0">
                <a:solidFill>
                  <a:srgbClr val="000000"/>
                </a:solidFill>
                <a:latin typeface="PJGUIU+TimesNewRomanPSMT"/>
                <a:cs typeface="PJGUIU+TimesNewRomanPSMT"/>
              </a:rPr>
              <a:t>2)</a:t>
            </a:r>
          </a:p>
        </p:txBody>
      </p:sp>
      <p:sp>
        <p:nvSpPr>
          <p:cNvPr id="11" name="object 11"/>
          <p:cNvSpPr txBox="1"/>
          <p:nvPr/>
        </p:nvSpPr>
        <p:spPr>
          <a:xfrm>
            <a:off x="1287480" y="1672937"/>
            <a:ext cx="1761631" cy="586432"/>
          </a:xfrm>
          <a:prstGeom prst="rect">
            <a:avLst/>
          </a:prstGeom>
        </p:spPr>
        <p:txBody>
          <a:bodyPr vert="horz" wrap="square" lIns="0" tIns="0" rIns="0" bIns="0" rtlCol="0">
            <a:spAutoFit/>
          </a:bodyPr>
          <a:lstStyle/>
          <a:p>
            <a:pPr marL="0" marR="0">
              <a:lnSpc>
                <a:spcPts val="990"/>
              </a:lnSpc>
              <a:spcBef>
                <a:spcPts val="0"/>
              </a:spcBef>
              <a:spcAft>
                <a:spcPts val="0"/>
              </a:spcAft>
            </a:pPr>
            <a:r>
              <a:rPr sz="800" dirty="0">
                <a:solidFill>
                  <a:srgbClr val="000000"/>
                </a:solidFill>
                <a:latin typeface="BTCIPT+SymbolMT"/>
                <a:cs typeface="BTCIPT+SymbolMT"/>
              </a:rPr>
              <a:t>=</a:t>
            </a:r>
            <a:r>
              <a:rPr sz="800" spc="120" dirty="0">
                <a:solidFill>
                  <a:srgbClr val="000000"/>
                </a:solidFill>
                <a:latin typeface="BTCIPT+SymbolMT"/>
                <a:cs typeface="BTCIPT+SymbolMT"/>
              </a:rPr>
              <a:t> </a:t>
            </a:r>
            <a:r>
              <a:rPr sz="800" i="1" dirty="0">
                <a:solidFill>
                  <a:srgbClr val="000000"/>
                </a:solidFill>
                <a:latin typeface="QHNACC+TimesNewRomanPS-ItalicMT"/>
                <a:cs typeface="QHNACC+TimesNewRomanPS-ItalicMT"/>
              </a:rPr>
              <a:t>f</a:t>
            </a:r>
            <a:r>
              <a:rPr sz="800" i="1" spc="-19" dirty="0">
                <a:solidFill>
                  <a:srgbClr val="000000"/>
                </a:solidFill>
                <a:latin typeface="QHNACC+TimesNewRomanPS-ItalicMT"/>
                <a:cs typeface="QHNACC+TimesNewRomanPS-ItalicMT"/>
              </a:rPr>
              <a:t> </a:t>
            </a:r>
            <a:r>
              <a:rPr sz="800" spc="-33" dirty="0">
                <a:solidFill>
                  <a:srgbClr val="000000"/>
                </a:solidFill>
                <a:latin typeface="PJGUIU+TimesNewRomanPSMT"/>
                <a:cs typeface="PJGUIU+TimesNewRomanPSMT"/>
              </a:rPr>
              <a:t>(</a:t>
            </a:r>
            <a:r>
              <a:rPr sz="800" i="1" dirty="0">
                <a:solidFill>
                  <a:srgbClr val="000000"/>
                </a:solidFill>
                <a:latin typeface="QHNACC+TimesNewRomanPS-ItalicMT"/>
                <a:cs typeface="QHNACC+TimesNewRomanPS-ItalicMT"/>
              </a:rPr>
              <a:t>Y</a:t>
            </a:r>
            <a:r>
              <a:rPr sz="800" i="1" spc="63" dirty="0">
                <a:solidFill>
                  <a:srgbClr val="000000"/>
                </a:solidFill>
                <a:latin typeface="QHNACC+TimesNewRomanPS-ItalicMT"/>
                <a:cs typeface="QHNACC+TimesNewRomanPS-ItalicMT"/>
              </a:rPr>
              <a:t> </a:t>
            </a:r>
            <a:r>
              <a:rPr sz="800" spc="89" dirty="0">
                <a:solidFill>
                  <a:srgbClr val="000000"/>
                </a:solidFill>
                <a:latin typeface="BTCIPT+SymbolMT"/>
                <a:cs typeface="BTCIPT+SymbolMT"/>
              </a:rPr>
              <a:t>=</a:t>
            </a:r>
            <a:r>
              <a:rPr sz="800" spc="52" dirty="0">
                <a:solidFill>
                  <a:srgbClr val="000000"/>
                </a:solidFill>
                <a:latin typeface="PJGUIU+TimesNewRomanPSMT"/>
                <a:cs typeface="PJGUIU+TimesNewRomanPSMT"/>
              </a:rPr>
              <a:t>1|</a:t>
            </a:r>
            <a:r>
              <a:rPr sz="800" spc="-46" dirty="0">
                <a:solidFill>
                  <a:srgbClr val="000000"/>
                </a:solidFill>
                <a:latin typeface="PJGUIU+TimesNewRomanPSMT"/>
                <a:cs typeface="PJGUIU+TimesNewRomanPSMT"/>
              </a:rPr>
              <a:t> </a:t>
            </a:r>
            <a:r>
              <a:rPr sz="800" i="1" dirty="0">
                <a:solidFill>
                  <a:srgbClr val="000000"/>
                </a:solidFill>
                <a:latin typeface="QHNACC+TimesNewRomanPS-ItalicMT"/>
                <a:cs typeface="QHNACC+TimesNewRomanPS-ItalicMT"/>
              </a:rPr>
              <a:t>X</a:t>
            </a:r>
            <a:r>
              <a:rPr sz="800" i="1" spc="95" dirty="0">
                <a:solidFill>
                  <a:srgbClr val="000000"/>
                </a:solidFill>
                <a:latin typeface="QHNACC+TimesNewRomanPS-ItalicMT"/>
                <a:cs typeface="QHNACC+TimesNewRomanPS-ItalicMT"/>
              </a:rPr>
              <a:t> </a:t>
            </a:r>
            <a:r>
              <a:rPr sz="800" dirty="0">
                <a:solidFill>
                  <a:srgbClr val="000000"/>
                </a:solidFill>
                <a:latin typeface="BTCIPT+SymbolMT"/>
                <a:cs typeface="BTCIPT+SymbolMT"/>
              </a:rPr>
              <a:t>=</a:t>
            </a:r>
            <a:r>
              <a:rPr sz="800" spc="-27" dirty="0">
                <a:solidFill>
                  <a:srgbClr val="000000"/>
                </a:solidFill>
                <a:latin typeface="BTCIPT+SymbolMT"/>
                <a:cs typeface="BTCIPT+SymbolMT"/>
              </a:rPr>
              <a:t> </a:t>
            </a:r>
            <a:r>
              <a:rPr sz="800" dirty="0">
                <a:solidFill>
                  <a:srgbClr val="000000"/>
                </a:solidFill>
                <a:latin typeface="PJGUIU+TimesNewRomanPSMT"/>
                <a:cs typeface="PJGUIU+TimesNewRomanPSMT"/>
              </a:rPr>
              <a:t>2)</a:t>
            </a:r>
            <a:r>
              <a:rPr sz="800" spc="-66" dirty="0">
                <a:solidFill>
                  <a:srgbClr val="000000"/>
                </a:solidFill>
                <a:latin typeface="PJGUIU+TimesNewRomanPSMT"/>
                <a:cs typeface="PJGUIU+TimesNewRomanPSMT"/>
              </a:rPr>
              <a:t> </a:t>
            </a:r>
            <a:r>
              <a:rPr sz="800" dirty="0">
                <a:solidFill>
                  <a:srgbClr val="000000"/>
                </a:solidFill>
                <a:latin typeface="BTCIPT+SymbolMT"/>
                <a:cs typeface="BTCIPT+SymbolMT"/>
              </a:rPr>
              <a:t>+</a:t>
            </a:r>
            <a:r>
              <a:rPr sz="800" spc="-64" dirty="0">
                <a:solidFill>
                  <a:srgbClr val="000000"/>
                </a:solidFill>
                <a:latin typeface="BTCIPT+SymbolMT"/>
                <a:cs typeface="BTCIPT+SymbolMT"/>
              </a:rPr>
              <a:t> </a:t>
            </a:r>
            <a:r>
              <a:rPr sz="800" dirty="0">
                <a:solidFill>
                  <a:srgbClr val="000000"/>
                </a:solidFill>
                <a:latin typeface="PJGUIU+TimesNewRomanPSMT"/>
                <a:cs typeface="PJGUIU+TimesNewRomanPSMT"/>
              </a:rPr>
              <a:t>2</a:t>
            </a:r>
            <a:r>
              <a:rPr sz="800" spc="-50" dirty="0">
                <a:solidFill>
                  <a:srgbClr val="000000"/>
                </a:solidFill>
                <a:latin typeface="PJGUIU+TimesNewRomanPSMT"/>
                <a:cs typeface="PJGUIU+TimesNewRomanPSMT"/>
              </a:rPr>
              <a:t> </a:t>
            </a:r>
            <a:r>
              <a:rPr sz="800" i="1" dirty="0">
                <a:solidFill>
                  <a:srgbClr val="000000"/>
                </a:solidFill>
                <a:latin typeface="QHNACC+TimesNewRomanPS-ItalicMT"/>
                <a:cs typeface="QHNACC+TimesNewRomanPS-ItalicMT"/>
              </a:rPr>
              <a:t>f</a:t>
            </a:r>
            <a:r>
              <a:rPr sz="800" i="1" spc="-17" dirty="0">
                <a:solidFill>
                  <a:srgbClr val="000000"/>
                </a:solidFill>
                <a:latin typeface="QHNACC+TimesNewRomanPS-ItalicMT"/>
                <a:cs typeface="QHNACC+TimesNewRomanPS-ItalicMT"/>
              </a:rPr>
              <a:t> </a:t>
            </a:r>
            <a:r>
              <a:rPr sz="800" spc="-35" dirty="0">
                <a:solidFill>
                  <a:srgbClr val="000000"/>
                </a:solidFill>
                <a:latin typeface="PJGUIU+TimesNewRomanPSMT"/>
                <a:cs typeface="PJGUIU+TimesNewRomanPSMT"/>
              </a:rPr>
              <a:t>(</a:t>
            </a:r>
            <a:r>
              <a:rPr sz="800" i="1" dirty="0">
                <a:solidFill>
                  <a:srgbClr val="000000"/>
                </a:solidFill>
                <a:latin typeface="QHNACC+TimesNewRomanPS-ItalicMT"/>
                <a:cs typeface="QHNACC+TimesNewRomanPS-ItalicMT"/>
              </a:rPr>
              <a:t>Y</a:t>
            </a:r>
            <a:r>
              <a:rPr sz="800" i="1" spc="65" dirty="0">
                <a:solidFill>
                  <a:srgbClr val="000000"/>
                </a:solidFill>
                <a:latin typeface="QHNACC+TimesNewRomanPS-ItalicMT"/>
                <a:cs typeface="QHNACC+TimesNewRomanPS-ItalicMT"/>
              </a:rPr>
              <a:t> </a:t>
            </a:r>
            <a:r>
              <a:rPr sz="800" dirty="0">
                <a:solidFill>
                  <a:srgbClr val="000000"/>
                </a:solidFill>
                <a:latin typeface="BTCIPT+SymbolMT"/>
                <a:cs typeface="BTCIPT+SymbolMT"/>
              </a:rPr>
              <a:t>=</a:t>
            </a:r>
            <a:r>
              <a:rPr sz="800" spc="-27" dirty="0">
                <a:solidFill>
                  <a:srgbClr val="000000"/>
                </a:solidFill>
                <a:latin typeface="BTCIPT+SymbolMT"/>
                <a:cs typeface="BTCIPT+SymbolMT"/>
              </a:rPr>
              <a:t> </a:t>
            </a:r>
            <a:r>
              <a:rPr sz="800" spc="113" dirty="0">
                <a:solidFill>
                  <a:srgbClr val="000000"/>
                </a:solidFill>
                <a:latin typeface="PJGUIU+TimesNewRomanPSMT"/>
                <a:cs typeface="PJGUIU+TimesNewRomanPSMT"/>
              </a:rPr>
              <a:t>2|</a:t>
            </a:r>
            <a:r>
              <a:rPr sz="800" spc="-104" dirty="0">
                <a:solidFill>
                  <a:srgbClr val="000000"/>
                </a:solidFill>
                <a:latin typeface="PJGUIU+TimesNewRomanPSMT"/>
                <a:cs typeface="PJGUIU+TimesNewRomanPSMT"/>
              </a:rPr>
              <a:t> </a:t>
            </a:r>
            <a:r>
              <a:rPr sz="800" i="1" dirty="0">
                <a:solidFill>
                  <a:srgbClr val="000000"/>
                </a:solidFill>
                <a:latin typeface="QHNACC+TimesNewRomanPS-ItalicMT"/>
                <a:cs typeface="QHNACC+TimesNewRomanPS-ItalicMT"/>
              </a:rPr>
              <a:t>X</a:t>
            </a:r>
            <a:r>
              <a:rPr sz="800" i="1" spc="93" dirty="0">
                <a:solidFill>
                  <a:srgbClr val="000000"/>
                </a:solidFill>
                <a:latin typeface="QHNACC+TimesNewRomanPS-ItalicMT"/>
                <a:cs typeface="QHNACC+TimesNewRomanPS-ItalicMT"/>
              </a:rPr>
              <a:t> </a:t>
            </a:r>
            <a:r>
              <a:rPr sz="800" dirty="0">
                <a:solidFill>
                  <a:srgbClr val="000000"/>
                </a:solidFill>
                <a:latin typeface="BTCIPT+SymbolMT"/>
                <a:cs typeface="BTCIPT+SymbolMT"/>
              </a:rPr>
              <a:t>=</a:t>
            </a:r>
            <a:r>
              <a:rPr sz="800" spc="-27" dirty="0">
                <a:solidFill>
                  <a:srgbClr val="000000"/>
                </a:solidFill>
                <a:latin typeface="BTCIPT+SymbolMT"/>
                <a:cs typeface="BTCIPT+SymbolMT"/>
              </a:rPr>
              <a:t> </a:t>
            </a:r>
            <a:r>
              <a:rPr sz="800" dirty="0">
                <a:solidFill>
                  <a:srgbClr val="000000"/>
                </a:solidFill>
                <a:latin typeface="PJGUIU+TimesNewRomanPSMT"/>
                <a:cs typeface="PJGUIU+TimesNewRomanPSMT"/>
              </a:rPr>
              <a:t>2)</a:t>
            </a:r>
          </a:p>
          <a:p>
            <a:pPr marL="0" marR="0">
              <a:lnSpc>
                <a:spcPts val="990"/>
              </a:lnSpc>
              <a:spcBef>
                <a:spcPts val="220"/>
              </a:spcBef>
              <a:spcAft>
                <a:spcPts val="0"/>
              </a:spcAft>
            </a:pPr>
            <a:r>
              <a:rPr sz="800" spc="111" dirty="0">
                <a:solidFill>
                  <a:srgbClr val="000000"/>
                </a:solidFill>
                <a:latin typeface="BTCIPT+SymbolMT"/>
                <a:cs typeface="BTCIPT+SymbolMT"/>
              </a:rPr>
              <a:t>+</a:t>
            </a:r>
            <a:r>
              <a:rPr sz="800" dirty="0">
                <a:solidFill>
                  <a:srgbClr val="000000"/>
                </a:solidFill>
                <a:latin typeface="PJGUIU+TimesNewRomanPSMT"/>
                <a:cs typeface="PJGUIU+TimesNewRomanPSMT"/>
              </a:rPr>
              <a:t>3</a:t>
            </a:r>
            <a:r>
              <a:rPr sz="800" spc="-74" dirty="0">
                <a:solidFill>
                  <a:srgbClr val="000000"/>
                </a:solidFill>
                <a:latin typeface="PJGUIU+TimesNewRomanPSMT"/>
                <a:cs typeface="PJGUIU+TimesNewRomanPSMT"/>
              </a:rPr>
              <a:t> </a:t>
            </a:r>
            <a:r>
              <a:rPr sz="800" i="1" dirty="0">
                <a:solidFill>
                  <a:srgbClr val="000000"/>
                </a:solidFill>
                <a:latin typeface="QHNACC+TimesNewRomanPS-ItalicMT"/>
                <a:cs typeface="QHNACC+TimesNewRomanPS-ItalicMT"/>
              </a:rPr>
              <a:t>f</a:t>
            </a:r>
            <a:r>
              <a:rPr sz="800" i="1" spc="-17" dirty="0">
                <a:solidFill>
                  <a:srgbClr val="000000"/>
                </a:solidFill>
                <a:latin typeface="QHNACC+TimesNewRomanPS-ItalicMT"/>
                <a:cs typeface="QHNACC+TimesNewRomanPS-ItalicMT"/>
              </a:rPr>
              <a:t> </a:t>
            </a:r>
            <a:r>
              <a:rPr sz="800" spc="-35" dirty="0">
                <a:solidFill>
                  <a:srgbClr val="000000"/>
                </a:solidFill>
                <a:latin typeface="PJGUIU+TimesNewRomanPSMT"/>
                <a:cs typeface="PJGUIU+TimesNewRomanPSMT"/>
              </a:rPr>
              <a:t>(</a:t>
            </a:r>
            <a:r>
              <a:rPr sz="800" i="1" dirty="0">
                <a:solidFill>
                  <a:srgbClr val="000000"/>
                </a:solidFill>
                <a:latin typeface="QHNACC+TimesNewRomanPS-ItalicMT"/>
                <a:cs typeface="QHNACC+TimesNewRomanPS-ItalicMT"/>
              </a:rPr>
              <a:t>Y</a:t>
            </a:r>
            <a:r>
              <a:rPr sz="800" i="1" spc="65" dirty="0">
                <a:solidFill>
                  <a:srgbClr val="000000"/>
                </a:solidFill>
                <a:latin typeface="QHNACC+TimesNewRomanPS-ItalicMT"/>
                <a:cs typeface="QHNACC+TimesNewRomanPS-ItalicMT"/>
              </a:rPr>
              <a:t> </a:t>
            </a:r>
            <a:r>
              <a:rPr sz="800" dirty="0">
                <a:solidFill>
                  <a:srgbClr val="000000"/>
                </a:solidFill>
                <a:latin typeface="BTCIPT+SymbolMT"/>
                <a:cs typeface="BTCIPT+SymbolMT"/>
              </a:rPr>
              <a:t>=</a:t>
            </a:r>
            <a:r>
              <a:rPr sz="800" spc="-52" dirty="0">
                <a:solidFill>
                  <a:srgbClr val="000000"/>
                </a:solidFill>
                <a:latin typeface="BTCIPT+SymbolMT"/>
                <a:cs typeface="BTCIPT+SymbolMT"/>
              </a:rPr>
              <a:t> </a:t>
            </a:r>
            <a:r>
              <a:rPr sz="800" spc="89" dirty="0">
                <a:solidFill>
                  <a:srgbClr val="000000"/>
                </a:solidFill>
                <a:latin typeface="PJGUIU+TimesNewRomanPSMT"/>
                <a:cs typeface="PJGUIU+TimesNewRomanPSMT"/>
              </a:rPr>
              <a:t>3|</a:t>
            </a:r>
            <a:r>
              <a:rPr sz="800" spc="-83" dirty="0">
                <a:solidFill>
                  <a:srgbClr val="000000"/>
                </a:solidFill>
                <a:latin typeface="PJGUIU+TimesNewRomanPSMT"/>
                <a:cs typeface="PJGUIU+TimesNewRomanPSMT"/>
              </a:rPr>
              <a:t> </a:t>
            </a:r>
            <a:r>
              <a:rPr sz="800" i="1" dirty="0">
                <a:solidFill>
                  <a:srgbClr val="000000"/>
                </a:solidFill>
                <a:latin typeface="QHNACC+TimesNewRomanPS-ItalicMT"/>
                <a:cs typeface="QHNACC+TimesNewRomanPS-ItalicMT"/>
              </a:rPr>
              <a:t>X</a:t>
            </a:r>
            <a:r>
              <a:rPr sz="800" i="1" spc="95" dirty="0">
                <a:solidFill>
                  <a:srgbClr val="000000"/>
                </a:solidFill>
                <a:latin typeface="QHNACC+TimesNewRomanPS-ItalicMT"/>
                <a:cs typeface="QHNACC+TimesNewRomanPS-ItalicMT"/>
              </a:rPr>
              <a:t> </a:t>
            </a:r>
            <a:r>
              <a:rPr sz="800" dirty="0">
                <a:solidFill>
                  <a:srgbClr val="000000"/>
                </a:solidFill>
                <a:latin typeface="BTCIPT+SymbolMT"/>
                <a:cs typeface="BTCIPT+SymbolMT"/>
              </a:rPr>
              <a:t>=</a:t>
            </a:r>
            <a:r>
              <a:rPr sz="800" spc="-27" dirty="0">
                <a:solidFill>
                  <a:srgbClr val="000000"/>
                </a:solidFill>
                <a:latin typeface="BTCIPT+SymbolMT"/>
                <a:cs typeface="BTCIPT+SymbolMT"/>
              </a:rPr>
              <a:t> </a:t>
            </a:r>
            <a:r>
              <a:rPr sz="800" dirty="0">
                <a:solidFill>
                  <a:srgbClr val="000000"/>
                </a:solidFill>
                <a:latin typeface="PJGUIU+TimesNewRomanPSMT"/>
                <a:cs typeface="PJGUIU+TimesNewRomanPSMT"/>
              </a:rPr>
              <a:t>2)</a:t>
            </a:r>
            <a:r>
              <a:rPr sz="800" spc="-64" dirty="0">
                <a:solidFill>
                  <a:srgbClr val="000000"/>
                </a:solidFill>
                <a:latin typeface="PJGUIU+TimesNewRomanPSMT"/>
                <a:cs typeface="PJGUIU+TimesNewRomanPSMT"/>
              </a:rPr>
              <a:t> </a:t>
            </a:r>
            <a:r>
              <a:rPr sz="800" dirty="0">
                <a:solidFill>
                  <a:srgbClr val="000000"/>
                </a:solidFill>
                <a:latin typeface="BTCIPT+SymbolMT"/>
                <a:cs typeface="BTCIPT+SymbolMT"/>
              </a:rPr>
              <a:t>+</a:t>
            </a:r>
            <a:r>
              <a:rPr sz="800" spc="-64" dirty="0">
                <a:solidFill>
                  <a:srgbClr val="000000"/>
                </a:solidFill>
                <a:latin typeface="BTCIPT+SymbolMT"/>
                <a:cs typeface="BTCIPT+SymbolMT"/>
              </a:rPr>
              <a:t> </a:t>
            </a:r>
            <a:r>
              <a:rPr sz="800" dirty="0">
                <a:solidFill>
                  <a:srgbClr val="000000"/>
                </a:solidFill>
                <a:latin typeface="PJGUIU+TimesNewRomanPSMT"/>
                <a:cs typeface="PJGUIU+TimesNewRomanPSMT"/>
              </a:rPr>
              <a:t>4</a:t>
            </a:r>
            <a:r>
              <a:rPr sz="800" spc="-50" dirty="0">
                <a:solidFill>
                  <a:srgbClr val="000000"/>
                </a:solidFill>
                <a:latin typeface="PJGUIU+TimesNewRomanPSMT"/>
                <a:cs typeface="PJGUIU+TimesNewRomanPSMT"/>
              </a:rPr>
              <a:t> </a:t>
            </a:r>
            <a:r>
              <a:rPr sz="800" i="1" dirty="0">
                <a:solidFill>
                  <a:srgbClr val="000000"/>
                </a:solidFill>
                <a:latin typeface="QHNACC+TimesNewRomanPS-ItalicMT"/>
                <a:cs typeface="QHNACC+TimesNewRomanPS-ItalicMT"/>
              </a:rPr>
              <a:t>f</a:t>
            </a:r>
            <a:r>
              <a:rPr sz="800" i="1" spc="-19" dirty="0">
                <a:solidFill>
                  <a:srgbClr val="000000"/>
                </a:solidFill>
                <a:latin typeface="QHNACC+TimesNewRomanPS-ItalicMT"/>
                <a:cs typeface="QHNACC+TimesNewRomanPS-ItalicMT"/>
              </a:rPr>
              <a:t> </a:t>
            </a:r>
            <a:r>
              <a:rPr sz="800" spc="-33" dirty="0">
                <a:solidFill>
                  <a:srgbClr val="000000"/>
                </a:solidFill>
                <a:latin typeface="PJGUIU+TimesNewRomanPSMT"/>
                <a:cs typeface="PJGUIU+TimesNewRomanPSMT"/>
              </a:rPr>
              <a:t>(</a:t>
            </a:r>
            <a:r>
              <a:rPr sz="800" i="1" dirty="0">
                <a:solidFill>
                  <a:srgbClr val="000000"/>
                </a:solidFill>
                <a:latin typeface="QHNACC+TimesNewRomanPS-ItalicMT"/>
                <a:cs typeface="QHNACC+TimesNewRomanPS-ItalicMT"/>
              </a:rPr>
              <a:t>Y</a:t>
            </a:r>
            <a:r>
              <a:rPr sz="800" i="1" spc="63" dirty="0">
                <a:solidFill>
                  <a:srgbClr val="000000"/>
                </a:solidFill>
                <a:latin typeface="QHNACC+TimesNewRomanPS-ItalicMT"/>
                <a:cs typeface="QHNACC+TimesNewRomanPS-ItalicMT"/>
              </a:rPr>
              <a:t> </a:t>
            </a:r>
            <a:r>
              <a:rPr sz="800" dirty="0">
                <a:solidFill>
                  <a:srgbClr val="000000"/>
                </a:solidFill>
                <a:latin typeface="BTCIPT+SymbolMT"/>
                <a:cs typeface="BTCIPT+SymbolMT"/>
              </a:rPr>
              <a:t>=</a:t>
            </a:r>
            <a:r>
              <a:rPr sz="800" spc="-27" dirty="0">
                <a:solidFill>
                  <a:srgbClr val="000000"/>
                </a:solidFill>
                <a:latin typeface="BTCIPT+SymbolMT"/>
                <a:cs typeface="BTCIPT+SymbolMT"/>
              </a:rPr>
              <a:t> </a:t>
            </a:r>
            <a:r>
              <a:rPr sz="800" spc="113" dirty="0">
                <a:solidFill>
                  <a:srgbClr val="000000"/>
                </a:solidFill>
                <a:latin typeface="PJGUIU+TimesNewRomanPSMT"/>
                <a:cs typeface="PJGUIU+TimesNewRomanPSMT"/>
              </a:rPr>
              <a:t>4|</a:t>
            </a:r>
            <a:r>
              <a:rPr sz="800" spc="-104" dirty="0">
                <a:solidFill>
                  <a:srgbClr val="000000"/>
                </a:solidFill>
                <a:latin typeface="PJGUIU+TimesNewRomanPSMT"/>
                <a:cs typeface="PJGUIU+TimesNewRomanPSMT"/>
              </a:rPr>
              <a:t> </a:t>
            </a:r>
            <a:r>
              <a:rPr sz="800" i="1" dirty="0">
                <a:solidFill>
                  <a:srgbClr val="000000"/>
                </a:solidFill>
                <a:latin typeface="QHNACC+TimesNewRomanPS-ItalicMT"/>
                <a:cs typeface="QHNACC+TimesNewRomanPS-ItalicMT"/>
              </a:rPr>
              <a:t>X</a:t>
            </a:r>
            <a:r>
              <a:rPr sz="800" i="1" spc="93" dirty="0">
                <a:solidFill>
                  <a:srgbClr val="000000"/>
                </a:solidFill>
                <a:latin typeface="QHNACC+TimesNewRomanPS-ItalicMT"/>
                <a:cs typeface="QHNACC+TimesNewRomanPS-ItalicMT"/>
              </a:rPr>
              <a:t> </a:t>
            </a:r>
            <a:r>
              <a:rPr sz="800" dirty="0">
                <a:solidFill>
                  <a:srgbClr val="000000"/>
                </a:solidFill>
                <a:latin typeface="BTCIPT+SymbolMT"/>
                <a:cs typeface="BTCIPT+SymbolMT"/>
              </a:rPr>
              <a:t>=</a:t>
            </a:r>
            <a:r>
              <a:rPr sz="800" spc="-27" dirty="0">
                <a:solidFill>
                  <a:srgbClr val="000000"/>
                </a:solidFill>
                <a:latin typeface="BTCIPT+SymbolMT"/>
                <a:cs typeface="BTCIPT+SymbolMT"/>
              </a:rPr>
              <a:t> </a:t>
            </a:r>
            <a:r>
              <a:rPr sz="800" dirty="0">
                <a:solidFill>
                  <a:srgbClr val="000000"/>
                </a:solidFill>
                <a:latin typeface="PJGUIU+TimesNewRomanPSMT"/>
                <a:cs typeface="PJGUIU+TimesNewRomanPSMT"/>
              </a:rPr>
              <a:t>2)</a:t>
            </a:r>
          </a:p>
          <a:p>
            <a:pPr marL="0" marR="0">
              <a:lnSpc>
                <a:spcPts val="990"/>
              </a:lnSpc>
              <a:spcBef>
                <a:spcPts val="220"/>
              </a:spcBef>
              <a:spcAft>
                <a:spcPts val="0"/>
              </a:spcAft>
            </a:pPr>
            <a:r>
              <a:rPr sz="800" spc="87" dirty="0">
                <a:solidFill>
                  <a:srgbClr val="000000"/>
                </a:solidFill>
                <a:latin typeface="BTCIPT+SymbolMT"/>
                <a:cs typeface="BTCIPT+SymbolMT"/>
              </a:rPr>
              <a:t>=</a:t>
            </a:r>
            <a:r>
              <a:rPr sz="800" dirty="0">
                <a:solidFill>
                  <a:srgbClr val="000000"/>
                </a:solidFill>
                <a:latin typeface="PJGUIU+TimesNewRomanPSMT"/>
                <a:cs typeface="PJGUIU+TimesNewRomanPSMT"/>
              </a:rPr>
              <a:t>1.875</a:t>
            </a:r>
          </a:p>
        </p:txBody>
      </p:sp>
      <mc:AlternateContent xmlns:mc="http://schemas.openxmlformats.org/markup-compatibility/2006" xmlns:a14="http://schemas.microsoft.com/office/drawing/2010/main">
        <mc:Choice Requires="a14">
          <p:sp>
            <p:nvSpPr>
              <p:cNvPr id="13" name="object 13"/>
              <p:cNvSpPr txBox="1"/>
              <p:nvPr/>
            </p:nvSpPr>
            <p:spPr>
              <a:xfrm>
                <a:off x="631040" y="2230731"/>
                <a:ext cx="1761631" cy="128240"/>
              </a:xfrm>
              <a:prstGeom prst="rect">
                <a:avLst/>
              </a:prstGeom>
            </p:spPr>
            <p:txBody>
              <a:bodyPr vert="horz" wrap="square" lIns="0" tIns="0" rIns="0" bIns="0" rtlCol="0">
                <a:spAutoFit/>
              </a:bodyPr>
              <a:lstStyle/>
              <a:p>
                <a:pPr>
                  <a:lnSpc>
                    <a:spcPts val="990"/>
                  </a:lnSpc>
                </a:pPr>
                <a14:m>
                  <m:oMathPara xmlns:m="http://schemas.openxmlformats.org/officeDocument/2006/math">
                    <m:oMathParaPr>
                      <m:jc m:val="centerGroup"/>
                    </m:oMathParaPr>
                    <m:oMath xmlns:m="http://schemas.openxmlformats.org/officeDocument/2006/math">
                      <m:r>
                        <a:rPr lang="zh-CN" altLang="en-US" sz="800" i="1" dirty="0" smtClean="0">
                          <a:solidFill>
                            <a:srgbClr val="000000"/>
                          </a:solidFill>
                          <a:latin typeface="Cambria Math" panose="02040503050406030204" pitchFamily="18" charset="0"/>
                          <a:cs typeface="QHNACC+TimesNewRomanPS-ItalicMT"/>
                        </a:rPr>
                        <m:t>𝑓</m:t>
                      </m:r>
                      <m:r>
                        <a:rPr lang="zh-CN" altLang="en-US" sz="800" i="1" spc="-19" dirty="0">
                          <a:solidFill>
                            <a:srgbClr val="000000"/>
                          </a:solidFill>
                          <a:latin typeface="Cambria Math" panose="02040503050406030204" pitchFamily="18" charset="0"/>
                          <a:cs typeface="QHNACC+TimesNewRomanPS-ItalicMT"/>
                        </a:rPr>
                        <m:t> </m:t>
                      </m:r>
                      <m:r>
                        <a:rPr lang="en-US" altLang="zh-CN" sz="800" i="1" spc="-35" dirty="0">
                          <a:solidFill>
                            <a:srgbClr val="000000"/>
                          </a:solidFill>
                          <a:latin typeface="Cambria Math" panose="02040503050406030204" pitchFamily="18" charset="0"/>
                          <a:cs typeface="PJGUIU+TimesNewRomanPSMT"/>
                        </a:rPr>
                        <m:t>(</m:t>
                      </m:r>
                      <m:r>
                        <a:rPr lang="zh-CN" altLang="en-US" sz="800" i="1" dirty="0">
                          <a:solidFill>
                            <a:srgbClr val="000000"/>
                          </a:solidFill>
                          <a:latin typeface="Cambria Math" panose="02040503050406030204" pitchFamily="18" charset="0"/>
                          <a:cs typeface="QHNACC+TimesNewRomanPS-ItalicMT"/>
                        </a:rPr>
                        <m:t>𝑌</m:t>
                      </m:r>
                      <m:r>
                        <a:rPr lang="zh-CN" altLang="en-US" sz="800" i="1" spc="65" dirty="0">
                          <a:solidFill>
                            <a:srgbClr val="000000"/>
                          </a:solidFill>
                          <a:latin typeface="Cambria Math" panose="02040503050406030204" pitchFamily="18" charset="0"/>
                          <a:cs typeface="QHNACC+TimesNewRomanPS-ItalicMT"/>
                        </a:rPr>
                        <m:t> </m:t>
                      </m:r>
                      <m:r>
                        <a:rPr lang="en-US" altLang="zh-CN" sz="800" i="1" spc="87" dirty="0">
                          <a:solidFill>
                            <a:srgbClr val="000000"/>
                          </a:solidFill>
                          <a:latin typeface="Cambria Math" panose="02040503050406030204" pitchFamily="18" charset="0"/>
                          <a:cs typeface="BTCIPT+SymbolMT"/>
                        </a:rPr>
                        <m:t>=</m:t>
                      </m:r>
                      <m:r>
                        <a:rPr lang="en-US" altLang="zh-CN" sz="800" i="1" spc="54" dirty="0">
                          <a:solidFill>
                            <a:srgbClr val="000000"/>
                          </a:solidFill>
                          <a:latin typeface="Cambria Math" panose="02040503050406030204" pitchFamily="18" charset="0"/>
                          <a:cs typeface="PJGUIU+TimesNewRomanPSMT"/>
                        </a:rPr>
                        <m:t>1|</m:t>
                      </m:r>
                      <m:r>
                        <a:rPr lang="zh-CN" altLang="en-US" sz="800" i="1" spc="-48" dirty="0">
                          <a:solidFill>
                            <a:srgbClr val="000000"/>
                          </a:solidFill>
                          <a:latin typeface="Cambria Math" panose="02040503050406030204" pitchFamily="18" charset="0"/>
                          <a:cs typeface="PJGUIU+TimesNewRomanPSMT"/>
                        </a:rPr>
                        <m:t> </m:t>
                      </m:r>
                      <m:r>
                        <a:rPr lang="zh-CN" altLang="en-US" sz="800" i="1" dirty="0">
                          <a:solidFill>
                            <a:srgbClr val="000000"/>
                          </a:solidFill>
                          <a:latin typeface="Cambria Math" panose="02040503050406030204" pitchFamily="18" charset="0"/>
                          <a:cs typeface="QHNACC+TimesNewRomanPS-ItalicMT"/>
                        </a:rPr>
                        <m:t>𝑋</m:t>
                      </m:r>
                      <m:r>
                        <a:rPr lang="zh-CN" altLang="en-US" sz="800" i="1" spc="95" dirty="0">
                          <a:solidFill>
                            <a:srgbClr val="000000"/>
                          </a:solidFill>
                          <a:latin typeface="Cambria Math" panose="02040503050406030204" pitchFamily="18" charset="0"/>
                          <a:cs typeface="QHNACC+TimesNewRomanPS-ItalicMT"/>
                        </a:rPr>
                        <m:t> </m:t>
                      </m:r>
                      <m:r>
                        <a:rPr lang="en-US" altLang="zh-CN" sz="800" i="1" dirty="0">
                          <a:solidFill>
                            <a:srgbClr val="000000"/>
                          </a:solidFill>
                          <a:latin typeface="Cambria Math" panose="02040503050406030204" pitchFamily="18" charset="0"/>
                          <a:cs typeface="BTCIPT+SymbolMT"/>
                        </a:rPr>
                        <m:t>=</m:t>
                      </m:r>
                      <m:r>
                        <a:rPr lang="zh-CN" altLang="en-US" sz="800" i="1" spc="-27" dirty="0">
                          <a:solidFill>
                            <a:srgbClr val="000000"/>
                          </a:solidFill>
                          <a:latin typeface="Cambria Math" panose="02040503050406030204" pitchFamily="18" charset="0"/>
                          <a:cs typeface="BTCIPT+SymbolMT"/>
                        </a:rPr>
                        <m:t> </m:t>
                      </m:r>
                      <m:r>
                        <a:rPr lang="en-US" altLang="zh-CN" sz="800" i="1" dirty="0">
                          <a:solidFill>
                            <a:srgbClr val="000000"/>
                          </a:solidFill>
                          <a:latin typeface="Cambria Math" panose="02040503050406030204" pitchFamily="18" charset="0"/>
                          <a:cs typeface="PJGUIU+TimesNewRomanPSMT"/>
                        </a:rPr>
                        <m:t>2)</m:t>
                      </m:r>
                      <m:r>
                        <a:rPr lang="zh-CN" altLang="en-US" sz="800" i="1" spc="-17" dirty="0">
                          <a:solidFill>
                            <a:srgbClr val="000000"/>
                          </a:solidFill>
                          <a:latin typeface="Cambria Math" panose="02040503050406030204" pitchFamily="18" charset="0"/>
                          <a:cs typeface="PJGUIU+TimesNewRomanPSMT"/>
                        </a:rPr>
                        <m:t> </m:t>
                      </m:r>
                      <m:r>
                        <a:rPr lang="en-US" altLang="zh-CN" sz="800" i="1" dirty="0" smtClean="0">
                          <a:solidFill>
                            <a:srgbClr val="000000"/>
                          </a:solidFill>
                          <a:latin typeface="Cambria Math" panose="02040503050406030204" pitchFamily="18" charset="0"/>
                          <a:cs typeface="BTCIPT+SymbolMT"/>
                        </a:rPr>
                        <m:t>=</m:t>
                      </m:r>
                      <m:f>
                        <m:fPr>
                          <m:ctrlPr>
                            <a:rPr lang="en-US" altLang="zh-CN" sz="800" i="1" smtClean="0">
                              <a:solidFill>
                                <a:srgbClr val="000000"/>
                              </a:solidFill>
                              <a:latin typeface="Cambria Math" panose="02040503050406030204" pitchFamily="18" charset="0"/>
                            </a:rPr>
                          </m:ctrlPr>
                        </m:fPr>
                        <m:num>
                          <m:r>
                            <m:rPr>
                              <m:sty m:val="p"/>
                            </m:rPr>
                            <a:rPr lang="en-US" altLang="zh-CN" sz="800" i="1" dirty="0">
                              <a:solidFill>
                                <a:srgbClr val="000000"/>
                              </a:solidFill>
                              <a:latin typeface="Cambria Math" panose="02040503050406030204" pitchFamily="18" charset="0"/>
                              <a:cs typeface="QHNACC+TimesNewRomanPS-ItalicMT"/>
                            </a:rPr>
                            <m:t>f</m:t>
                          </m:r>
                          <m:r>
                            <a:rPr lang="en-US" altLang="zh-CN" sz="800" i="1" spc="-19" dirty="0">
                              <a:solidFill>
                                <a:srgbClr val="000000"/>
                              </a:solidFill>
                              <a:latin typeface="Cambria Math" panose="02040503050406030204" pitchFamily="18" charset="0"/>
                              <a:cs typeface="QHNACC+TimesNewRomanPS-ItalicMT"/>
                            </a:rPr>
                            <m:t> </m:t>
                          </m:r>
                          <m:r>
                            <a:rPr lang="en-US" altLang="zh-CN" sz="800" spc="-33" dirty="0">
                              <a:solidFill>
                                <a:srgbClr val="000000"/>
                              </a:solidFill>
                              <a:latin typeface="Cambria Math" panose="02040503050406030204" pitchFamily="18" charset="0"/>
                              <a:cs typeface="PJGUIU+TimesNewRomanPSMT"/>
                            </a:rPr>
                            <m:t>(</m:t>
                          </m:r>
                          <m:r>
                            <m:rPr>
                              <m:sty m:val="p"/>
                            </m:rPr>
                            <a:rPr lang="en-US" altLang="zh-CN" sz="800" i="1" dirty="0">
                              <a:solidFill>
                                <a:srgbClr val="000000"/>
                              </a:solidFill>
                              <a:latin typeface="Cambria Math" panose="02040503050406030204" pitchFamily="18" charset="0"/>
                              <a:cs typeface="QHNACC+TimesNewRomanPS-ItalicMT"/>
                            </a:rPr>
                            <m:t>Y</m:t>
                          </m:r>
                          <m:r>
                            <a:rPr lang="en-US" altLang="zh-CN" sz="800" i="1" spc="63" dirty="0">
                              <a:solidFill>
                                <a:srgbClr val="000000"/>
                              </a:solidFill>
                              <a:latin typeface="Cambria Math" panose="02040503050406030204" pitchFamily="18" charset="0"/>
                              <a:cs typeface="QHNACC+TimesNewRomanPS-ItalicMT"/>
                            </a:rPr>
                            <m:t> </m:t>
                          </m:r>
                          <m:r>
                            <a:rPr lang="en-US" altLang="zh-CN" sz="800" spc="87" dirty="0">
                              <a:solidFill>
                                <a:srgbClr val="000000"/>
                              </a:solidFill>
                              <a:latin typeface="Cambria Math" panose="02040503050406030204" pitchFamily="18" charset="0"/>
                              <a:cs typeface="BTCIPT+SymbolMT"/>
                            </a:rPr>
                            <m:t>=</m:t>
                          </m:r>
                          <m:r>
                            <a:rPr lang="en-US" altLang="zh-CN" sz="800" spc="-81" dirty="0">
                              <a:solidFill>
                                <a:srgbClr val="000000"/>
                              </a:solidFill>
                              <a:latin typeface="Cambria Math" panose="02040503050406030204" pitchFamily="18" charset="0"/>
                              <a:cs typeface="PJGUIU+TimesNewRomanPSMT"/>
                            </a:rPr>
                            <m:t>1,</m:t>
                          </m:r>
                          <m:r>
                            <a:rPr lang="en-US" altLang="zh-CN" sz="800" spc="35" dirty="0">
                              <a:solidFill>
                                <a:srgbClr val="000000"/>
                              </a:solidFill>
                              <a:latin typeface="Cambria Math" panose="02040503050406030204" pitchFamily="18" charset="0"/>
                              <a:cs typeface="PJGUIU+TimesNewRomanPSMT"/>
                            </a:rPr>
                            <m:t> </m:t>
                          </m:r>
                          <m:r>
                            <m:rPr>
                              <m:sty m:val="p"/>
                            </m:rPr>
                            <a:rPr lang="en-US" altLang="zh-CN" sz="800" i="1" dirty="0">
                              <a:solidFill>
                                <a:srgbClr val="000000"/>
                              </a:solidFill>
                              <a:latin typeface="Cambria Math" panose="02040503050406030204" pitchFamily="18" charset="0"/>
                              <a:cs typeface="QHNACC+TimesNewRomanPS-ItalicMT"/>
                            </a:rPr>
                            <m:t>X</m:t>
                          </m:r>
                          <m:r>
                            <a:rPr lang="en-US" altLang="zh-CN" sz="800" i="1" spc="95" dirty="0">
                              <a:solidFill>
                                <a:srgbClr val="000000"/>
                              </a:solidFill>
                              <a:latin typeface="Cambria Math" panose="02040503050406030204" pitchFamily="18" charset="0"/>
                              <a:cs typeface="QHNACC+TimesNewRomanPS-ItalicMT"/>
                            </a:rPr>
                            <m:t> </m:t>
                          </m:r>
                          <m:r>
                            <a:rPr lang="en-US" altLang="zh-CN" sz="800" dirty="0">
                              <a:solidFill>
                                <a:srgbClr val="000000"/>
                              </a:solidFill>
                              <a:latin typeface="Cambria Math" panose="02040503050406030204" pitchFamily="18" charset="0"/>
                              <a:cs typeface="BTCIPT+SymbolMT"/>
                            </a:rPr>
                            <m:t>=</m:t>
                          </m:r>
                          <m:r>
                            <a:rPr lang="en-US" altLang="zh-CN" sz="800" spc="-27" dirty="0">
                              <a:solidFill>
                                <a:srgbClr val="000000"/>
                              </a:solidFill>
                              <a:latin typeface="Cambria Math" panose="02040503050406030204" pitchFamily="18" charset="0"/>
                              <a:cs typeface="BTCIPT+SymbolMT"/>
                            </a:rPr>
                            <m:t> </m:t>
                          </m:r>
                          <m:r>
                            <a:rPr lang="en-US" altLang="zh-CN" sz="800" dirty="0">
                              <a:solidFill>
                                <a:srgbClr val="000000"/>
                              </a:solidFill>
                              <a:latin typeface="Cambria Math" panose="02040503050406030204" pitchFamily="18" charset="0"/>
                              <a:cs typeface="PJGUIU+TimesNewRomanPSMT"/>
                            </a:rPr>
                            <m:t>2) </m:t>
                          </m:r>
                        </m:num>
                        <m:den>
                          <m:r>
                            <m:rPr>
                              <m:sty m:val="p"/>
                            </m:rPr>
                            <a:rPr lang="en-US" altLang="zh-CN" sz="800" i="1" dirty="0">
                              <a:solidFill>
                                <a:srgbClr val="000000"/>
                              </a:solidFill>
                              <a:latin typeface="Cambria Math" panose="02040503050406030204" pitchFamily="18" charset="0"/>
                              <a:cs typeface="QHNACC+TimesNewRomanPS-ItalicMT"/>
                            </a:rPr>
                            <m:t>f</m:t>
                          </m:r>
                          <m:r>
                            <a:rPr lang="en-US" altLang="zh-CN" sz="800" i="1" spc="-19" dirty="0">
                              <a:solidFill>
                                <a:srgbClr val="000000"/>
                              </a:solidFill>
                              <a:latin typeface="Cambria Math" panose="02040503050406030204" pitchFamily="18" charset="0"/>
                              <a:cs typeface="QHNACC+TimesNewRomanPS-ItalicMT"/>
                            </a:rPr>
                            <m:t> </m:t>
                          </m:r>
                          <m:r>
                            <a:rPr lang="en-US" altLang="zh-CN" sz="800" spc="77" dirty="0">
                              <a:solidFill>
                                <a:srgbClr val="000000"/>
                              </a:solidFill>
                              <a:latin typeface="Cambria Math" panose="02040503050406030204" pitchFamily="18" charset="0"/>
                              <a:cs typeface="PJGUIU+TimesNewRomanPSMT"/>
                            </a:rPr>
                            <m:t>(</m:t>
                          </m:r>
                          <m:r>
                            <m:rPr>
                              <m:sty m:val="p"/>
                            </m:rPr>
                            <a:rPr lang="en-US" altLang="zh-CN" sz="800" i="1" dirty="0">
                              <a:solidFill>
                                <a:srgbClr val="000000"/>
                              </a:solidFill>
                              <a:latin typeface="Cambria Math" panose="02040503050406030204" pitchFamily="18" charset="0"/>
                              <a:cs typeface="QHNACC+TimesNewRomanPS-ItalicMT"/>
                            </a:rPr>
                            <m:t>X</m:t>
                          </m:r>
                          <m:r>
                            <a:rPr lang="en-US" altLang="zh-CN" sz="800" i="1" spc="93" dirty="0">
                              <a:solidFill>
                                <a:srgbClr val="000000"/>
                              </a:solidFill>
                              <a:latin typeface="Cambria Math" panose="02040503050406030204" pitchFamily="18" charset="0"/>
                              <a:cs typeface="QHNACC+TimesNewRomanPS-ItalicMT"/>
                            </a:rPr>
                            <m:t> </m:t>
                          </m:r>
                          <m:r>
                            <a:rPr lang="en-US" altLang="zh-CN" sz="800" dirty="0">
                              <a:solidFill>
                                <a:srgbClr val="000000"/>
                              </a:solidFill>
                              <a:latin typeface="Cambria Math" panose="02040503050406030204" pitchFamily="18" charset="0"/>
                              <a:cs typeface="BTCIPT+SymbolMT"/>
                            </a:rPr>
                            <m:t>=</m:t>
                          </m:r>
                          <m:r>
                            <a:rPr lang="en-US" altLang="zh-CN" sz="800" spc="-27" dirty="0">
                              <a:solidFill>
                                <a:srgbClr val="000000"/>
                              </a:solidFill>
                              <a:latin typeface="Cambria Math" panose="02040503050406030204" pitchFamily="18" charset="0"/>
                              <a:cs typeface="BTCIPT+SymbolMT"/>
                            </a:rPr>
                            <m:t> </m:t>
                          </m:r>
                          <m:r>
                            <a:rPr lang="en-US" altLang="zh-CN" sz="800" dirty="0">
                              <a:solidFill>
                                <a:srgbClr val="000000"/>
                              </a:solidFill>
                              <a:latin typeface="Cambria Math" panose="02040503050406030204" pitchFamily="18" charset="0"/>
                              <a:cs typeface="PJGUIU+TimesNewRomanPSMT"/>
                            </a:rPr>
                            <m:t>2) </m:t>
                          </m:r>
                        </m:den>
                      </m:f>
                    </m:oMath>
                  </m:oMathPara>
                </a14:m>
                <a:endParaRPr sz="800" dirty="0">
                  <a:solidFill>
                    <a:srgbClr val="000000"/>
                  </a:solidFill>
                  <a:latin typeface="BTCIPT+SymbolMT"/>
                  <a:cs typeface="BTCIPT+SymbolMT"/>
                </a:endParaRPr>
              </a:p>
            </p:txBody>
          </p:sp>
        </mc:Choice>
        <mc:Fallback xmlns="">
          <p:sp>
            <p:nvSpPr>
              <p:cNvPr id="13" name="object 13"/>
              <p:cNvSpPr txBox="1">
                <a:spLocks noRot="1" noChangeAspect="1" noMove="1" noResize="1" noEditPoints="1" noAdjustHandles="1" noChangeArrowheads="1" noChangeShapeType="1" noTextEdit="1"/>
              </p:cNvSpPr>
              <p:nvPr/>
            </p:nvSpPr>
            <p:spPr>
              <a:xfrm>
                <a:off x="631040" y="2230731"/>
                <a:ext cx="1761631" cy="128240"/>
              </a:xfrm>
              <a:prstGeom prst="rect">
                <a:avLst/>
              </a:prstGeom>
              <a:blipFill>
                <a:blip r:embed="rId2"/>
                <a:stretch>
                  <a:fillRect l="-2143" t="-81818" r="-2143" b="-54545"/>
                </a:stretch>
              </a:blipFill>
            </p:spPr>
            <p:txBody>
              <a:bodyPr/>
              <a:lstStyle/>
              <a:p>
                <a:r>
                  <a:rPr lang="zh-CN" altLang="en-US">
                    <a:noFill/>
                  </a:rPr>
                  <a:t> </a:t>
                </a:r>
              </a:p>
            </p:txBody>
          </p:sp>
        </mc:Fallback>
      </mc:AlternateContent>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51C7F1-23E2-7D45-BDCC-6E84FB05F818}"/>
              </a:ext>
            </a:extLst>
          </p:cNvPr>
          <p:cNvSpPr>
            <a:spLocks noGrp="1"/>
          </p:cNvSpPr>
          <p:nvPr>
            <p:ph type="title"/>
          </p:nvPr>
        </p:nvSpPr>
        <p:spPr/>
        <p:txBody>
          <a:bodyPr>
            <a:normAutofit fontScale="90000"/>
          </a:bodyPr>
          <a:lstStyle/>
          <a:p>
            <a:r>
              <a:rPr lang="en-US" altLang="zh-CN" dirty="0">
                <a:latin typeface="KaiTi" panose="02010609060101010101" pitchFamily="49" charset="-122"/>
                <a:ea typeface="KaiTi" panose="02010609060101010101" pitchFamily="49" charset="-122"/>
              </a:rPr>
              <a:t>7</a:t>
            </a:r>
            <a:r>
              <a:rPr lang="zh-CN" altLang="en-US" dirty="0">
                <a:latin typeface="KaiTi" panose="02010609060101010101" pitchFamily="49" charset="-122"/>
                <a:ea typeface="KaiTi" panose="02010609060101010101" pitchFamily="49" charset="-122"/>
              </a:rPr>
              <a:t>、偏度</a:t>
            </a:r>
            <a:r>
              <a:rPr lang="en-US" altLang="zh-CN" dirty="0">
                <a:latin typeface="KaiTi" panose="02010609060101010101" pitchFamily="49" charset="-122"/>
                <a:ea typeface="KaiTi" panose="02010609060101010101" pitchFamily="49" charset="-122"/>
              </a:rPr>
              <a:t>(skewness)</a:t>
            </a:r>
            <a:r>
              <a:rPr lang="zh-CN" altLang="en-US" dirty="0">
                <a:latin typeface="KaiTi" panose="02010609060101010101" pitchFamily="49" charset="-122"/>
                <a:ea typeface="KaiTi" panose="02010609060101010101" pitchFamily="49" charset="-122"/>
              </a:rPr>
              <a:t>与峰度</a:t>
            </a:r>
            <a:r>
              <a:rPr lang="en-US" altLang="zh-CN" dirty="0">
                <a:latin typeface="KaiTi" panose="02010609060101010101" pitchFamily="49" charset="-122"/>
                <a:ea typeface="KaiTi" panose="02010609060101010101" pitchFamily="49" charset="-122"/>
              </a:rPr>
              <a:t>(kurtosis)</a:t>
            </a:r>
            <a:br>
              <a:rPr lang="en-US" altLang="zh-CN" dirty="0">
                <a:latin typeface="KaiTi" panose="02010609060101010101" pitchFamily="49" charset="-122"/>
                <a:ea typeface="KaiTi" panose="02010609060101010101" pitchFamily="49" charset="-122"/>
              </a:rPr>
            </a:br>
            <a:endParaRPr lang="zh-CN" altLang="en-US" dirty="0">
              <a:latin typeface="KaiTi" panose="02010609060101010101" pitchFamily="49" charset="-122"/>
              <a:ea typeface="KaiTi" panose="02010609060101010101" pitchFamily="49" charset="-122"/>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42811CE-AD00-C84A-8D81-2E353999D6FE}"/>
                  </a:ext>
                </a:extLst>
              </p:cNvPr>
              <p:cNvSpPr>
                <a:spLocks noGrp="1"/>
              </p:cNvSpPr>
              <p:nvPr>
                <p:ph idx="1"/>
              </p:nvPr>
            </p:nvSpPr>
            <p:spPr/>
            <p:txBody>
              <a:bodyPr/>
              <a:lstStyle/>
              <a:p>
                <a:r>
                  <a:rPr lang="zh-CN" altLang="en-US" dirty="0">
                    <a:latin typeface="KaiTi" panose="02010609060101010101" pitchFamily="49" charset="-122"/>
                    <a:ea typeface="KaiTi" panose="02010609060101010101" pitchFamily="49" charset="-122"/>
                  </a:rPr>
                  <a:t>偏度与峰度是用于描述概率密度函数形状的数字特征。偏度</a:t>
                </a:r>
                <a:r>
                  <a:rPr lang="en-US" altLang="zh-CN" dirty="0">
                    <a:latin typeface="KaiTi" panose="02010609060101010101" pitchFamily="49" charset="-122"/>
                    <a:ea typeface="KaiTi" panose="02010609060101010101" pitchFamily="49" charset="-122"/>
                  </a:rPr>
                  <a:t>S</a:t>
                </a:r>
                <a:r>
                  <a:rPr lang="zh-CN" altLang="en-US" dirty="0">
                    <a:latin typeface="KaiTi" panose="02010609060101010101" pitchFamily="49" charset="-122"/>
                    <a:ea typeface="KaiTi" panose="02010609060101010101" pitchFamily="49" charset="-122"/>
                  </a:rPr>
                  <a:t>是对称性的度量，峰度</a:t>
                </a:r>
                <a:r>
                  <a:rPr lang="en-US" altLang="zh-CN" dirty="0">
                    <a:latin typeface="KaiTi" panose="02010609060101010101" pitchFamily="49" charset="-122"/>
                    <a:ea typeface="KaiTi" panose="02010609060101010101" pitchFamily="49" charset="-122"/>
                  </a:rPr>
                  <a:t>K</a:t>
                </a:r>
                <a:r>
                  <a:rPr lang="zh-CN" altLang="en-US" dirty="0">
                    <a:latin typeface="KaiTi" panose="02010609060101010101" pitchFamily="49" charset="-122"/>
                    <a:ea typeface="KaiTi" panose="02010609060101010101" pitchFamily="49" charset="-122"/>
                  </a:rPr>
                  <a:t>是一个概率密度函数高低或胖瘦的度量</a:t>
                </a:r>
                <a:r>
                  <a:rPr lang="en-US" altLang="zh-CN" dirty="0">
                    <a:latin typeface="KaiTi" panose="02010609060101010101" pitchFamily="49" charset="-122"/>
                    <a:ea typeface="KaiTi" panose="02010609060101010101" pitchFamily="49" charset="-122"/>
                  </a:rPr>
                  <a:t>.</a:t>
                </a:r>
              </a:p>
              <a:p>
                <a:r>
                  <a:rPr lang="zh-CN" altLang="en-US" dirty="0">
                    <a:latin typeface="KaiTi" panose="02010609060101010101" pitchFamily="49" charset="-122"/>
                    <a:ea typeface="KaiTi" panose="02010609060101010101" pitchFamily="49" charset="-122"/>
                  </a:rPr>
                  <a:t>随机变量的三阶矩：</a:t>
                </a:r>
                <a14:m>
                  <m:oMath xmlns:m="http://schemas.openxmlformats.org/officeDocument/2006/math">
                    <m:r>
                      <a:rPr lang="en-US" altLang="zh-CN" b="0" i="1" smtClean="0">
                        <a:latin typeface="Cambria Math" panose="02040503050406030204" pitchFamily="18" charset="0"/>
                        <a:ea typeface="KaiTi" panose="02010609060101010101" pitchFamily="49" charset="-122"/>
                      </a:rPr>
                      <m:t>𝐸</m:t>
                    </m:r>
                    <m:sSup>
                      <m:sSupPr>
                        <m:ctrlPr>
                          <a:rPr lang="en-US" altLang="zh-CN" i="1">
                            <a:latin typeface="Cambria Math" panose="02040503050406030204" pitchFamily="18" charset="0"/>
                            <a:ea typeface="Cambria Math" panose="02040503050406030204" pitchFamily="18" charset="0"/>
                          </a:rPr>
                        </m:ctrlPr>
                      </m:sSupPr>
                      <m:e>
                        <m:d>
                          <m:dPr>
                            <m:ctrlPr>
                              <a:rPr lang="en-US" altLang="zh-CN" i="1">
                                <a:latin typeface="Cambria Math" panose="02040503050406030204" pitchFamily="18" charset="0"/>
                                <a:ea typeface="KaiTi" panose="02010609060101010101" pitchFamily="49" charset="-122"/>
                              </a:rPr>
                            </m:ctrlPr>
                          </m:dPr>
                          <m:e>
                            <m:r>
                              <a:rPr lang="en-US" altLang="zh-CN" i="1">
                                <a:latin typeface="Cambria Math" panose="02040503050406030204" pitchFamily="18" charset="0"/>
                                <a:ea typeface="KaiTi" panose="02010609060101010101" pitchFamily="49" charset="-122"/>
                              </a:rPr>
                              <m:t>𝑋</m:t>
                            </m:r>
                            <m:r>
                              <a:rPr lang="en-US" altLang="zh-CN" i="1">
                                <a:latin typeface="Cambria Math" panose="02040503050406030204" pitchFamily="18" charset="0"/>
                                <a:ea typeface="KaiTi" panose="02010609060101010101" pitchFamily="49" charset="-122"/>
                              </a:rPr>
                              <m:t>−</m:t>
                            </m:r>
                            <m:r>
                              <a:rPr lang="en-US" altLang="zh-CN" i="1">
                                <a:latin typeface="Cambria Math" panose="02040503050406030204" pitchFamily="18" charset="0"/>
                                <a:ea typeface="Cambria Math" panose="02040503050406030204" pitchFamily="18" charset="0"/>
                              </a:rPr>
                              <m:t>𝜇</m:t>
                            </m:r>
                          </m:e>
                        </m:d>
                      </m:e>
                      <m:sup>
                        <m:r>
                          <a:rPr lang="en-US" altLang="zh-CN" b="0" i="1" smtClean="0">
                            <a:latin typeface="Cambria Math" panose="02040503050406030204" pitchFamily="18" charset="0"/>
                            <a:ea typeface="Cambria Math" panose="02040503050406030204" pitchFamily="18" charset="0"/>
                          </a:rPr>
                          <m:t>3</m:t>
                        </m:r>
                      </m:sup>
                    </m:sSup>
                  </m:oMath>
                </a14:m>
                <a:endParaRPr lang="en-US" altLang="zh-CN" dirty="0">
                  <a:latin typeface="KaiTi" panose="02010609060101010101" pitchFamily="49" charset="-122"/>
                  <a:ea typeface="KaiTi" panose="02010609060101010101" pitchFamily="49" charset="-122"/>
                </a:endParaRPr>
              </a:p>
              <a:p>
                <a:r>
                  <a:rPr lang="en-US" altLang="zh-CN" dirty="0">
                    <a:latin typeface="KaiTi" panose="02010609060101010101" pitchFamily="49" charset="-122"/>
                    <a:ea typeface="KaiTi" panose="02010609060101010101" pitchFamily="49" charset="-122"/>
                  </a:rPr>
                  <a:t>          </a:t>
                </a:r>
                <a:r>
                  <a:rPr lang="zh-CN" altLang="en-US" dirty="0">
                    <a:latin typeface="KaiTi" panose="02010609060101010101" pitchFamily="49" charset="-122"/>
                    <a:ea typeface="KaiTi" panose="02010609060101010101" pitchFamily="49" charset="-122"/>
                  </a:rPr>
                  <a:t>四阶矩：</a:t>
                </a:r>
                <a14:m>
                  <m:oMath xmlns:m="http://schemas.openxmlformats.org/officeDocument/2006/math">
                    <m:r>
                      <a:rPr lang="en-US" altLang="zh-CN" i="1">
                        <a:latin typeface="Cambria Math" panose="02040503050406030204" pitchFamily="18" charset="0"/>
                        <a:ea typeface="KaiTi" panose="02010609060101010101" pitchFamily="49" charset="-122"/>
                      </a:rPr>
                      <m:t>𝐸</m:t>
                    </m:r>
                    <m:sSup>
                      <m:sSupPr>
                        <m:ctrlPr>
                          <a:rPr lang="en-US" altLang="zh-CN" i="1">
                            <a:latin typeface="Cambria Math" panose="02040503050406030204" pitchFamily="18" charset="0"/>
                            <a:ea typeface="Cambria Math" panose="02040503050406030204" pitchFamily="18" charset="0"/>
                          </a:rPr>
                        </m:ctrlPr>
                      </m:sSupPr>
                      <m:e>
                        <m:d>
                          <m:dPr>
                            <m:ctrlPr>
                              <a:rPr lang="en-US" altLang="zh-CN" i="1">
                                <a:latin typeface="Cambria Math" panose="02040503050406030204" pitchFamily="18" charset="0"/>
                                <a:ea typeface="KaiTi" panose="02010609060101010101" pitchFamily="49" charset="-122"/>
                              </a:rPr>
                            </m:ctrlPr>
                          </m:dPr>
                          <m:e>
                            <m:r>
                              <a:rPr lang="en-US" altLang="zh-CN" i="1">
                                <a:latin typeface="Cambria Math" panose="02040503050406030204" pitchFamily="18" charset="0"/>
                                <a:ea typeface="KaiTi" panose="02010609060101010101" pitchFamily="49" charset="-122"/>
                              </a:rPr>
                              <m:t>𝑋</m:t>
                            </m:r>
                            <m:r>
                              <a:rPr lang="en-US" altLang="zh-CN" i="1">
                                <a:latin typeface="Cambria Math" panose="02040503050406030204" pitchFamily="18" charset="0"/>
                                <a:ea typeface="KaiTi" panose="02010609060101010101" pitchFamily="49" charset="-122"/>
                              </a:rPr>
                              <m:t>−</m:t>
                            </m:r>
                            <m:r>
                              <a:rPr lang="en-US" altLang="zh-CN" i="1">
                                <a:latin typeface="Cambria Math" panose="02040503050406030204" pitchFamily="18" charset="0"/>
                                <a:ea typeface="Cambria Math" panose="02040503050406030204" pitchFamily="18" charset="0"/>
                              </a:rPr>
                              <m:t>𝜇</m:t>
                            </m:r>
                          </m:e>
                        </m:d>
                      </m:e>
                      <m:sup>
                        <m:r>
                          <a:rPr lang="en-US" altLang="zh-CN" b="0" i="1" smtClean="0">
                            <a:latin typeface="Cambria Math" panose="02040503050406030204" pitchFamily="18" charset="0"/>
                            <a:ea typeface="Cambria Math" panose="02040503050406030204" pitchFamily="18" charset="0"/>
                          </a:rPr>
                          <m:t>4</m:t>
                        </m:r>
                      </m:sup>
                    </m:sSup>
                  </m:oMath>
                </a14:m>
                <a:endParaRPr lang="en-US" altLang="zh-CN" dirty="0">
                  <a:latin typeface="KaiTi" panose="02010609060101010101" pitchFamily="49" charset="-122"/>
                  <a:ea typeface="KaiTi" panose="02010609060101010101" pitchFamily="49" charset="-122"/>
                </a:endParaRPr>
              </a:p>
              <a:p>
                <a:r>
                  <a:rPr lang="zh-CN" altLang="en-US" dirty="0">
                    <a:latin typeface="KaiTi" panose="02010609060101010101" pitchFamily="49" charset="-122"/>
                    <a:ea typeface="KaiTi" panose="02010609060101010101" pitchFamily="49" charset="-122"/>
                  </a:rPr>
                  <a:t>偏度</a:t>
                </a:r>
                <a14:m>
                  <m:oMath xmlns:m="http://schemas.openxmlformats.org/officeDocument/2006/math">
                    <m:r>
                      <m:rPr>
                        <m:sty m:val="p"/>
                      </m:rPr>
                      <a:rPr lang="en-US" altLang="zh-CN" i="1" dirty="0" smtClean="0">
                        <a:latin typeface="Cambria Math" panose="02040503050406030204" pitchFamily="18" charset="0"/>
                        <a:ea typeface="KaiTi" panose="02010609060101010101" pitchFamily="49" charset="-122"/>
                      </a:rPr>
                      <m:t>S</m:t>
                    </m:r>
                    <m:r>
                      <a:rPr lang="en-US" altLang="zh-CN" b="0" i="1" smtClean="0">
                        <a:latin typeface="Cambria Math" panose="02040503050406030204" pitchFamily="18" charset="0"/>
                        <a:ea typeface="KaiTi" panose="02010609060101010101" pitchFamily="49" charset="-122"/>
                      </a:rPr>
                      <m:t>=</m:t>
                    </m:r>
                    <m:f>
                      <m:fPr>
                        <m:type m:val="lin"/>
                        <m:ctrlPr>
                          <a:rPr lang="en-US" altLang="zh-CN" b="0" i="1" smtClean="0">
                            <a:latin typeface="Cambria Math" panose="02040503050406030204" pitchFamily="18" charset="0"/>
                            <a:ea typeface="KaiTi" panose="02010609060101010101" pitchFamily="49" charset="-122"/>
                          </a:rPr>
                        </m:ctrlPr>
                      </m:fPr>
                      <m:num>
                        <m:r>
                          <a:rPr lang="en-US" altLang="zh-CN" i="1">
                            <a:latin typeface="Cambria Math" panose="02040503050406030204" pitchFamily="18" charset="0"/>
                            <a:ea typeface="KaiTi" panose="02010609060101010101" pitchFamily="49" charset="-122"/>
                          </a:rPr>
                          <m:t>𝐸</m:t>
                        </m:r>
                        <m:sSup>
                          <m:sSupPr>
                            <m:ctrlPr>
                              <a:rPr lang="en-US" altLang="zh-CN" i="1">
                                <a:latin typeface="Cambria Math" panose="02040503050406030204" pitchFamily="18" charset="0"/>
                                <a:ea typeface="Cambria Math" panose="02040503050406030204" pitchFamily="18" charset="0"/>
                              </a:rPr>
                            </m:ctrlPr>
                          </m:sSupPr>
                          <m:e>
                            <m:d>
                              <m:dPr>
                                <m:ctrlPr>
                                  <a:rPr lang="en-US" altLang="zh-CN" i="1">
                                    <a:latin typeface="Cambria Math" panose="02040503050406030204" pitchFamily="18" charset="0"/>
                                    <a:ea typeface="KaiTi" panose="02010609060101010101" pitchFamily="49" charset="-122"/>
                                  </a:rPr>
                                </m:ctrlPr>
                              </m:dPr>
                              <m:e>
                                <m:r>
                                  <a:rPr lang="en-US" altLang="zh-CN" i="1">
                                    <a:latin typeface="Cambria Math" panose="02040503050406030204" pitchFamily="18" charset="0"/>
                                    <a:ea typeface="KaiTi" panose="02010609060101010101" pitchFamily="49" charset="-122"/>
                                  </a:rPr>
                                  <m:t>𝑋</m:t>
                                </m:r>
                                <m:r>
                                  <a:rPr lang="en-US" altLang="zh-CN" i="1">
                                    <a:latin typeface="Cambria Math" panose="02040503050406030204" pitchFamily="18" charset="0"/>
                                    <a:ea typeface="KaiTi" panose="02010609060101010101" pitchFamily="49" charset="-122"/>
                                  </a:rPr>
                                  <m:t>−</m:t>
                                </m:r>
                                <m:r>
                                  <a:rPr lang="en-US" altLang="zh-CN" i="1">
                                    <a:latin typeface="Cambria Math" panose="02040503050406030204" pitchFamily="18" charset="0"/>
                                    <a:ea typeface="Cambria Math" panose="02040503050406030204" pitchFamily="18" charset="0"/>
                                  </a:rPr>
                                  <m:t>𝜇</m:t>
                                </m:r>
                              </m:e>
                            </m:d>
                          </m:e>
                          <m:sup>
                            <m:r>
                              <a:rPr lang="en-US" altLang="zh-CN" i="1">
                                <a:latin typeface="Cambria Math" panose="02040503050406030204" pitchFamily="18" charset="0"/>
                                <a:ea typeface="Cambria Math" panose="02040503050406030204" pitchFamily="18" charset="0"/>
                              </a:rPr>
                              <m:t>3</m:t>
                            </m:r>
                          </m:sup>
                        </m:sSup>
                      </m:num>
                      <m:den>
                        <m:sSup>
                          <m:sSupPr>
                            <m:ctrlPr>
                              <a:rPr lang="en-US" altLang="zh-CN" b="0" i="1" smtClean="0">
                                <a:latin typeface="Cambria Math" panose="02040503050406030204" pitchFamily="18" charset="0"/>
                                <a:ea typeface="KaiTi" panose="02010609060101010101" pitchFamily="49" charset="-122"/>
                              </a:rPr>
                            </m:ctrlPr>
                          </m:sSupPr>
                          <m:e>
                            <m:r>
                              <a:rPr lang="en-US" altLang="zh-CN" b="0" i="1" smtClean="0">
                                <a:latin typeface="Cambria Math" panose="02040503050406030204" pitchFamily="18" charset="0"/>
                                <a:ea typeface="Cambria Math" panose="02040503050406030204" pitchFamily="18" charset="0"/>
                              </a:rPr>
                              <m:t>𝜎</m:t>
                            </m:r>
                          </m:e>
                          <m:sup>
                            <m:r>
                              <a:rPr lang="en-US" altLang="zh-CN" b="0" i="1" smtClean="0">
                                <a:latin typeface="Cambria Math" panose="02040503050406030204" pitchFamily="18" charset="0"/>
                                <a:ea typeface="KaiTi" panose="02010609060101010101" pitchFamily="49" charset="-122"/>
                              </a:rPr>
                              <m:t>3</m:t>
                            </m:r>
                          </m:sup>
                        </m:sSup>
                      </m:den>
                    </m:f>
                  </m:oMath>
                </a14:m>
                <a:endParaRPr lang="en-US" altLang="zh-CN" dirty="0">
                  <a:latin typeface="KaiTi" panose="02010609060101010101" pitchFamily="49" charset="-122"/>
                  <a:ea typeface="KaiTi" panose="02010609060101010101" pitchFamily="49" charset="-122"/>
                </a:endParaRPr>
              </a:p>
              <a:p>
                <a:r>
                  <a:rPr lang="zh-CN" altLang="en-US" dirty="0">
                    <a:latin typeface="KaiTi" panose="02010609060101010101" pitchFamily="49" charset="-122"/>
                    <a:ea typeface="KaiTi" panose="02010609060101010101" pitchFamily="49" charset="-122"/>
                  </a:rPr>
                  <a:t>峰度</a:t>
                </a:r>
                <a14:m>
                  <m:oMath xmlns:m="http://schemas.openxmlformats.org/officeDocument/2006/math">
                    <m:r>
                      <m:rPr>
                        <m:sty m:val="p"/>
                      </m:rPr>
                      <a:rPr lang="en-US" altLang="zh-CN" i="1" dirty="0" smtClean="0">
                        <a:latin typeface="Cambria Math" panose="02040503050406030204" pitchFamily="18" charset="0"/>
                        <a:ea typeface="KaiTi" panose="02010609060101010101" pitchFamily="49" charset="-122"/>
                      </a:rPr>
                      <m:t>K</m:t>
                    </m:r>
                    <m:r>
                      <a:rPr lang="en-US" altLang="zh-CN" i="1">
                        <a:latin typeface="Cambria Math" panose="02040503050406030204" pitchFamily="18" charset="0"/>
                        <a:ea typeface="KaiTi" panose="02010609060101010101" pitchFamily="49" charset="-122"/>
                      </a:rPr>
                      <m:t>=</m:t>
                    </m:r>
                    <m:f>
                      <m:fPr>
                        <m:type m:val="lin"/>
                        <m:ctrlPr>
                          <a:rPr lang="en-US" altLang="zh-CN" i="1">
                            <a:latin typeface="Cambria Math" panose="02040503050406030204" pitchFamily="18" charset="0"/>
                            <a:ea typeface="KaiTi" panose="02010609060101010101" pitchFamily="49" charset="-122"/>
                          </a:rPr>
                        </m:ctrlPr>
                      </m:fPr>
                      <m:num>
                        <m:r>
                          <a:rPr lang="en-US" altLang="zh-CN" i="1">
                            <a:latin typeface="Cambria Math" panose="02040503050406030204" pitchFamily="18" charset="0"/>
                            <a:ea typeface="KaiTi" panose="02010609060101010101" pitchFamily="49" charset="-122"/>
                          </a:rPr>
                          <m:t>𝐸</m:t>
                        </m:r>
                        <m:sSup>
                          <m:sSupPr>
                            <m:ctrlPr>
                              <a:rPr lang="en-US" altLang="zh-CN" i="1">
                                <a:latin typeface="Cambria Math" panose="02040503050406030204" pitchFamily="18" charset="0"/>
                                <a:ea typeface="Cambria Math" panose="02040503050406030204" pitchFamily="18" charset="0"/>
                              </a:rPr>
                            </m:ctrlPr>
                          </m:sSupPr>
                          <m:e>
                            <m:d>
                              <m:dPr>
                                <m:ctrlPr>
                                  <a:rPr lang="en-US" altLang="zh-CN" i="1">
                                    <a:latin typeface="Cambria Math" panose="02040503050406030204" pitchFamily="18" charset="0"/>
                                    <a:ea typeface="KaiTi" panose="02010609060101010101" pitchFamily="49" charset="-122"/>
                                  </a:rPr>
                                </m:ctrlPr>
                              </m:dPr>
                              <m:e>
                                <m:r>
                                  <a:rPr lang="en-US" altLang="zh-CN" i="1">
                                    <a:latin typeface="Cambria Math" panose="02040503050406030204" pitchFamily="18" charset="0"/>
                                    <a:ea typeface="KaiTi" panose="02010609060101010101" pitchFamily="49" charset="-122"/>
                                  </a:rPr>
                                  <m:t>𝑋</m:t>
                                </m:r>
                                <m:r>
                                  <a:rPr lang="en-US" altLang="zh-CN" i="1">
                                    <a:latin typeface="Cambria Math" panose="02040503050406030204" pitchFamily="18" charset="0"/>
                                    <a:ea typeface="KaiTi" panose="02010609060101010101" pitchFamily="49" charset="-122"/>
                                  </a:rPr>
                                  <m:t>−</m:t>
                                </m:r>
                                <m:r>
                                  <a:rPr lang="en-US" altLang="zh-CN" i="1">
                                    <a:latin typeface="Cambria Math" panose="02040503050406030204" pitchFamily="18" charset="0"/>
                                    <a:ea typeface="Cambria Math" panose="02040503050406030204" pitchFamily="18" charset="0"/>
                                  </a:rPr>
                                  <m:t>𝜇</m:t>
                                </m:r>
                              </m:e>
                            </m:d>
                          </m:e>
                          <m:sup>
                            <m:r>
                              <a:rPr lang="en-US" altLang="zh-CN" b="0" i="1" smtClean="0">
                                <a:latin typeface="Cambria Math" panose="02040503050406030204" pitchFamily="18" charset="0"/>
                                <a:ea typeface="Cambria Math" panose="02040503050406030204" pitchFamily="18" charset="0"/>
                              </a:rPr>
                              <m:t>4</m:t>
                            </m:r>
                          </m:sup>
                        </m:sSup>
                      </m:num>
                      <m:den>
                        <m:sSup>
                          <m:sSupPr>
                            <m:ctrlPr>
                              <a:rPr lang="en-US" altLang="zh-CN" i="1" smtClean="0">
                                <a:latin typeface="Cambria Math" panose="02040503050406030204" pitchFamily="18" charset="0"/>
                                <a:ea typeface="KaiTi" panose="02010609060101010101" pitchFamily="49" charset="-122"/>
                              </a:rPr>
                            </m:ctrlPr>
                          </m:sSupPr>
                          <m:e>
                            <m:d>
                              <m:dPr>
                                <m:begChr m:val="["/>
                                <m:endChr m:val="]"/>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KaiTi" panose="02010609060101010101" pitchFamily="49" charset="-122"/>
                                  </a:rPr>
                                  <m:t>𝐸</m:t>
                                </m:r>
                                <m:sSup>
                                  <m:sSupPr>
                                    <m:ctrlPr>
                                      <a:rPr lang="en-US" altLang="zh-CN" i="1">
                                        <a:latin typeface="Cambria Math" panose="02040503050406030204" pitchFamily="18" charset="0"/>
                                        <a:ea typeface="Cambria Math" panose="02040503050406030204" pitchFamily="18" charset="0"/>
                                      </a:rPr>
                                    </m:ctrlPr>
                                  </m:sSupPr>
                                  <m:e>
                                    <m:d>
                                      <m:dPr>
                                        <m:ctrlPr>
                                          <a:rPr lang="en-US" altLang="zh-CN" i="1">
                                            <a:latin typeface="Cambria Math" panose="02040503050406030204" pitchFamily="18" charset="0"/>
                                            <a:ea typeface="KaiTi" panose="02010609060101010101" pitchFamily="49" charset="-122"/>
                                          </a:rPr>
                                        </m:ctrlPr>
                                      </m:dPr>
                                      <m:e>
                                        <m:r>
                                          <a:rPr lang="en-US" altLang="zh-CN" i="1">
                                            <a:latin typeface="Cambria Math" panose="02040503050406030204" pitchFamily="18" charset="0"/>
                                            <a:ea typeface="KaiTi" panose="02010609060101010101" pitchFamily="49" charset="-122"/>
                                          </a:rPr>
                                          <m:t>𝑋</m:t>
                                        </m:r>
                                        <m:r>
                                          <a:rPr lang="en-US" altLang="zh-CN" i="1">
                                            <a:latin typeface="Cambria Math" panose="02040503050406030204" pitchFamily="18" charset="0"/>
                                            <a:ea typeface="KaiTi" panose="02010609060101010101" pitchFamily="49" charset="-122"/>
                                          </a:rPr>
                                          <m:t>−</m:t>
                                        </m:r>
                                        <m:r>
                                          <a:rPr lang="en-US" altLang="zh-CN" i="1">
                                            <a:latin typeface="Cambria Math" panose="02040503050406030204" pitchFamily="18" charset="0"/>
                                            <a:ea typeface="Cambria Math" panose="02040503050406030204" pitchFamily="18" charset="0"/>
                                          </a:rPr>
                                          <m:t>𝜇</m:t>
                                        </m:r>
                                      </m:e>
                                    </m:d>
                                  </m:e>
                                  <m:sup>
                                    <m:r>
                                      <a:rPr lang="en-US" altLang="zh-CN" b="0" i="1" smtClean="0">
                                        <a:latin typeface="Cambria Math" panose="02040503050406030204" pitchFamily="18" charset="0"/>
                                        <a:ea typeface="Cambria Math" panose="02040503050406030204" pitchFamily="18" charset="0"/>
                                      </a:rPr>
                                      <m:t>2</m:t>
                                    </m:r>
                                  </m:sup>
                                </m:sSup>
                              </m:e>
                            </m:d>
                          </m:e>
                          <m:sup>
                            <m:r>
                              <a:rPr lang="en-US" altLang="zh-CN" b="0" i="1" smtClean="0">
                                <a:latin typeface="Cambria Math" panose="02040503050406030204" pitchFamily="18" charset="0"/>
                                <a:ea typeface="Cambria Math" panose="02040503050406030204" pitchFamily="18" charset="0"/>
                              </a:rPr>
                              <m:t>2</m:t>
                            </m:r>
                          </m:sup>
                        </m:sSup>
                      </m:den>
                    </m:f>
                  </m:oMath>
                </a14:m>
                <a:endParaRPr lang="zh-CN" altLang="en-US" dirty="0">
                  <a:latin typeface="KaiTi" panose="02010609060101010101" pitchFamily="49" charset="-122"/>
                  <a:ea typeface="KaiTi" panose="02010609060101010101" pitchFamily="49" charset="-122"/>
                </a:endParaRPr>
              </a:p>
            </p:txBody>
          </p:sp>
        </mc:Choice>
        <mc:Fallback xmlns="">
          <p:sp>
            <p:nvSpPr>
              <p:cNvPr id="3" name="内容占位符 2">
                <a:extLst>
                  <a:ext uri="{FF2B5EF4-FFF2-40B4-BE49-F238E27FC236}">
                    <a16:creationId xmlns:a16="http://schemas.microsoft.com/office/drawing/2014/main" id="{542811CE-AD00-C84A-8D81-2E353999D6FE}"/>
                  </a:ext>
                </a:extLst>
              </p:cNvPr>
              <p:cNvSpPr>
                <a:spLocks noGrp="1" noRot="1" noChangeAspect="1" noMove="1" noResize="1" noEditPoints="1" noAdjustHandles="1" noChangeArrowheads="1" noChangeShapeType="1" noTextEdit="1"/>
              </p:cNvSpPr>
              <p:nvPr>
                <p:ph idx="1"/>
              </p:nvPr>
            </p:nvSpPr>
            <p:spPr>
              <a:blipFill>
                <a:blip r:embed="rId2"/>
                <a:stretch>
                  <a:fillRect b="-1401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781379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EF4589E6-7107-DF4D-A790-8C9DCA78A736}"/>
              </a:ext>
            </a:extLst>
          </p:cNvPr>
          <p:cNvSpPr>
            <a:spLocks noGrp="1"/>
          </p:cNvSpPr>
          <p:nvPr>
            <p:ph type="title"/>
          </p:nvPr>
        </p:nvSpPr>
        <p:spPr/>
        <p:txBody>
          <a:bodyPr>
            <a:normAutofit fontScale="90000"/>
          </a:bodyPr>
          <a:lstStyle/>
          <a:p>
            <a:r>
              <a:rPr lang="zh-CN" altLang="en-US" sz="1200" spc="19" dirty="0">
                <a:solidFill>
                  <a:srgbClr val="FF0000"/>
                </a:solidFill>
                <a:latin typeface="KaiTi" panose="02010609060101010101" pitchFamily="49" charset="-122"/>
                <a:ea typeface="KaiTi" panose="02010609060101010101" pitchFamily="49" charset="-122"/>
                <a:cs typeface="SimSun"/>
              </a:rPr>
              <a:t>偏度与峰度性质</a:t>
            </a:r>
            <a:br>
              <a:rPr lang="zh-CN" altLang="en-US" sz="1200" spc="19" dirty="0">
                <a:solidFill>
                  <a:srgbClr val="FF0000"/>
                </a:solidFill>
                <a:latin typeface="KaiTi" panose="02010609060101010101" pitchFamily="49" charset="-122"/>
                <a:ea typeface="KaiTi" panose="02010609060101010101" pitchFamily="49" charset="-122"/>
                <a:cs typeface="SimSun"/>
              </a:rPr>
            </a:br>
            <a:endParaRPr lang="zh-CN" altLang="en-US" dirty="0">
              <a:latin typeface="KaiTi" panose="02010609060101010101" pitchFamily="49" charset="-122"/>
              <a:ea typeface="KaiTi" panose="02010609060101010101" pitchFamily="49" charset="-122"/>
            </a:endParaRPr>
          </a:p>
        </p:txBody>
      </p:sp>
      <p:sp>
        <p:nvSpPr>
          <p:cNvPr id="6" name="内容占位符 5">
            <a:extLst>
              <a:ext uri="{FF2B5EF4-FFF2-40B4-BE49-F238E27FC236}">
                <a16:creationId xmlns:a16="http://schemas.microsoft.com/office/drawing/2014/main" id="{615991C4-C394-3941-AA2A-50240D88BEFB}"/>
              </a:ext>
            </a:extLst>
          </p:cNvPr>
          <p:cNvSpPr>
            <a:spLocks noGrp="1"/>
          </p:cNvSpPr>
          <p:nvPr>
            <p:ph idx="1"/>
          </p:nvPr>
        </p:nvSpPr>
        <p:spPr>
          <a:xfrm>
            <a:off x="439440" y="698128"/>
            <a:ext cx="3024336" cy="1872208"/>
          </a:xfrm>
        </p:spPr>
        <p:txBody>
          <a:bodyPr>
            <a:normAutofit lnSpcReduction="10000"/>
          </a:bodyPr>
          <a:lstStyle/>
          <a:p>
            <a:pPr marL="0">
              <a:spcBef>
                <a:spcPts val="0"/>
              </a:spcBef>
            </a:pPr>
            <a:r>
              <a:rPr lang="en-US" altLang="zh-CN" sz="800" b="1" dirty="0">
                <a:solidFill>
                  <a:srgbClr val="000000"/>
                </a:solidFill>
                <a:latin typeface="KaiTi" panose="02010609060101010101" pitchFamily="49" charset="-122"/>
                <a:ea typeface="KaiTi" panose="02010609060101010101" pitchFamily="49" charset="-122"/>
                <a:cs typeface="Tahoma"/>
              </a:rPr>
              <a:t>1.</a:t>
            </a:r>
            <a:r>
              <a:rPr lang="zh-CN" altLang="en-US" sz="800" spc="10" dirty="0">
                <a:solidFill>
                  <a:srgbClr val="1C1C1C"/>
                </a:solidFill>
                <a:latin typeface="KaiTi" panose="02010609060101010101" pitchFamily="49" charset="-122"/>
                <a:ea typeface="KaiTi" panose="02010609060101010101" pitchFamily="49" charset="-122"/>
                <a:cs typeface="SimSun"/>
              </a:rPr>
              <a:t>对于</a:t>
            </a:r>
            <a:r>
              <a:rPr lang="zh-CN" altLang="en-US" sz="800" spc="10" dirty="0">
                <a:solidFill>
                  <a:srgbClr val="FF0000"/>
                </a:solidFill>
                <a:latin typeface="KaiTi" panose="02010609060101010101" pitchFamily="49" charset="-122"/>
                <a:ea typeface="KaiTi" panose="02010609060101010101" pitchFamily="49" charset="-122"/>
                <a:cs typeface="SimSun"/>
              </a:rPr>
              <a:t>对称</a:t>
            </a:r>
            <a:r>
              <a:rPr lang="zh-CN" altLang="en-US" sz="800" dirty="0">
                <a:solidFill>
                  <a:srgbClr val="1C1C1C"/>
                </a:solidFill>
                <a:latin typeface="KaiTi" panose="02010609060101010101" pitchFamily="49" charset="-122"/>
                <a:ea typeface="KaiTi" panose="02010609060101010101" pitchFamily="49" charset="-122"/>
                <a:cs typeface="SimSun"/>
              </a:rPr>
              <a:t>的概率密度函数其偏度为零</a:t>
            </a:r>
            <a:r>
              <a:rPr lang="en-US" altLang="zh-CN" sz="800" b="1" dirty="0">
                <a:solidFill>
                  <a:srgbClr val="1C1C1C"/>
                </a:solidFill>
                <a:latin typeface="KaiTi" panose="02010609060101010101" pitchFamily="49" charset="-122"/>
                <a:ea typeface="KaiTi" panose="02010609060101010101" pitchFamily="49" charset="-122"/>
                <a:cs typeface="Tahoma"/>
              </a:rPr>
              <a:t>.</a:t>
            </a:r>
            <a:r>
              <a:rPr lang="zh-CN" altLang="en-US" sz="800" spc="10" dirty="0">
                <a:solidFill>
                  <a:srgbClr val="1C1C1C"/>
                </a:solidFill>
                <a:latin typeface="KaiTi" panose="02010609060101010101" pitchFamily="49" charset="-122"/>
                <a:ea typeface="KaiTi" panose="02010609060101010101" pitchFamily="49" charset="-122"/>
                <a:cs typeface="SimSun"/>
              </a:rPr>
              <a:t>正态分布的概率密度函数的偏度等于</a:t>
            </a:r>
            <a:r>
              <a:rPr lang="en-US" altLang="zh-CN" sz="800" b="1" dirty="0">
                <a:solidFill>
                  <a:srgbClr val="1C1C1C"/>
                </a:solidFill>
                <a:latin typeface="KaiTi" panose="02010609060101010101" pitchFamily="49" charset="-122"/>
                <a:ea typeface="KaiTi" panose="02010609060101010101" pitchFamily="49" charset="-122"/>
                <a:cs typeface="Tahoma"/>
              </a:rPr>
              <a:t>0.</a:t>
            </a:r>
          </a:p>
          <a:p>
            <a:pPr marL="0">
              <a:spcBef>
                <a:spcPts val="0"/>
              </a:spcBef>
            </a:pPr>
            <a:r>
              <a:rPr lang="zh-CN" altLang="en-US" sz="800" spc="10" dirty="0">
                <a:solidFill>
                  <a:srgbClr val="1C1C1C"/>
                </a:solidFill>
                <a:latin typeface="KaiTi" panose="02010609060101010101" pitchFamily="49" charset="-122"/>
                <a:ea typeface="KaiTi" panose="02010609060101010101" pitchFamily="49" charset="-122"/>
                <a:cs typeface="SimSun"/>
              </a:rPr>
              <a:t>如果偏度为正</a:t>
            </a:r>
            <a:r>
              <a:rPr lang="en-US" altLang="zh-CN" sz="800" b="1" dirty="0">
                <a:solidFill>
                  <a:srgbClr val="1C1C1C"/>
                </a:solidFill>
                <a:latin typeface="KaiTi" panose="02010609060101010101" pitchFamily="49" charset="-122"/>
                <a:ea typeface="KaiTi" panose="02010609060101010101" pitchFamily="49" charset="-122"/>
                <a:cs typeface="Tahoma"/>
              </a:rPr>
              <a:t>,</a:t>
            </a:r>
            <a:r>
              <a:rPr lang="zh-CN" altLang="en-US" sz="800" spc="10" dirty="0">
                <a:solidFill>
                  <a:srgbClr val="1C1C1C"/>
                </a:solidFill>
                <a:latin typeface="KaiTi" panose="02010609060101010101" pitchFamily="49" charset="-122"/>
                <a:ea typeface="KaiTi" panose="02010609060101010101" pitchFamily="49" charset="-122"/>
                <a:cs typeface="SimSun"/>
              </a:rPr>
              <a:t>那么其概率密度函数的形状为</a:t>
            </a:r>
            <a:r>
              <a:rPr lang="zh-CN" altLang="en-US" sz="800" dirty="0">
                <a:solidFill>
                  <a:srgbClr val="FF0000"/>
                </a:solidFill>
                <a:latin typeface="KaiTi" panose="02010609060101010101" pitchFamily="49" charset="-122"/>
                <a:ea typeface="KaiTi" panose="02010609060101010101" pitchFamily="49" charset="-122"/>
                <a:cs typeface="SimSun"/>
              </a:rPr>
              <a:t>正偏</a:t>
            </a:r>
            <a:r>
              <a:rPr lang="en-US" altLang="zh-CN" sz="800" b="1" dirty="0">
                <a:solidFill>
                  <a:srgbClr val="FF0000"/>
                </a:solidFill>
                <a:latin typeface="KaiTi" panose="02010609060101010101" pitchFamily="49" charset="-122"/>
                <a:ea typeface="KaiTi" panose="02010609060101010101" pitchFamily="49" charset="-122"/>
                <a:cs typeface="Tahoma"/>
              </a:rPr>
              <a:t>(</a:t>
            </a:r>
            <a:r>
              <a:rPr lang="zh-CN" altLang="en-US" sz="800" spc="10" dirty="0">
                <a:solidFill>
                  <a:srgbClr val="FF0000"/>
                </a:solidFill>
                <a:latin typeface="KaiTi" panose="02010609060101010101" pitchFamily="49" charset="-122"/>
                <a:ea typeface="KaiTi" panose="02010609060101010101" pitchFamily="49" charset="-122"/>
                <a:cs typeface="SimSun"/>
              </a:rPr>
              <a:t>右偏</a:t>
            </a:r>
            <a:r>
              <a:rPr lang="en-US" altLang="zh-CN" sz="800" b="1" dirty="0">
                <a:solidFill>
                  <a:srgbClr val="FF0000"/>
                </a:solidFill>
                <a:latin typeface="KaiTi" panose="02010609060101010101" pitchFamily="49" charset="-122"/>
                <a:ea typeface="KaiTi" panose="02010609060101010101" pitchFamily="49" charset="-122"/>
                <a:cs typeface="Tahoma"/>
              </a:rPr>
              <a:t>),</a:t>
            </a:r>
            <a:r>
              <a:rPr lang="zh-CN" altLang="en-US" sz="800" u="sng" spc="10" dirty="0">
                <a:solidFill>
                  <a:srgbClr val="3232CC"/>
                </a:solidFill>
                <a:latin typeface="KaiTi" panose="02010609060101010101" pitchFamily="49" charset="-122"/>
                <a:ea typeface="KaiTi" panose="02010609060101010101" pitchFamily="49" charset="-122"/>
                <a:cs typeface="SimHei"/>
              </a:rPr>
              <a:t>即数分布的高峰向左偏移，长尾向右侧延伸称为正偏态分布，也称右偏态分布</a:t>
            </a:r>
            <a:r>
              <a:rPr lang="zh-CN" altLang="en-US" sz="800" spc="-179" dirty="0">
                <a:solidFill>
                  <a:srgbClr val="3232CC"/>
                </a:solidFill>
                <a:latin typeface="KaiTi" panose="02010609060101010101" pitchFamily="49" charset="-122"/>
                <a:ea typeface="KaiTi" panose="02010609060101010101" pitchFamily="49" charset="-122"/>
                <a:cs typeface="SimHei"/>
              </a:rPr>
              <a:t> </a:t>
            </a:r>
            <a:r>
              <a:rPr lang="en-US" altLang="zh-CN" sz="800" b="1" dirty="0">
                <a:solidFill>
                  <a:srgbClr val="FF0000"/>
                </a:solidFill>
                <a:latin typeface="KaiTi" panose="02010609060101010101" pitchFamily="49" charset="-122"/>
                <a:ea typeface="KaiTi" panose="02010609060101010101" pitchFamily="49" charset="-122"/>
                <a:cs typeface="Tahoma"/>
              </a:rPr>
              <a:t>;</a:t>
            </a:r>
          </a:p>
          <a:p>
            <a:pPr marL="0">
              <a:spcBef>
                <a:spcPts val="0"/>
              </a:spcBef>
            </a:pPr>
            <a:r>
              <a:rPr lang="zh-CN" altLang="en-US" sz="800" spc="10" dirty="0">
                <a:solidFill>
                  <a:srgbClr val="1C1C1C"/>
                </a:solidFill>
                <a:latin typeface="KaiTi" panose="02010609060101010101" pitchFamily="49" charset="-122"/>
                <a:ea typeface="KaiTi" panose="02010609060101010101" pitchFamily="49" charset="-122"/>
                <a:cs typeface="SimSun"/>
              </a:rPr>
              <a:t>如果偏度为负</a:t>
            </a:r>
            <a:r>
              <a:rPr lang="en-US" altLang="zh-CN" sz="800" b="1" dirty="0">
                <a:solidFill>
                  <a:srgbClr val="1C1C1C"/>
                </a:solidFill>
                <a:latin typeface="KaiTi" panose="02010609060101010101" pitchFamily="49" charset="-122"/>
                <a:ea typeface="KaiTi" panose="02010609060101010101" pitchFamily="49" charset="-122"/>
                <a:cs typeface="Tahoma"/>
              </a:rPr>
              <a:t>,</a:t>
            </a:r>
            <a:r>
              <a:rPr lang="zh-CN" altLang="en-US" sz="800" dirty="0">
                <a:solidFill>
                  <a:srgbClr val="1C1C1C"/>
                </a:solidFill>
                <a:latin typeface="KaiTi" panose="02010609060101010101" pitchFamily="49" charset="-122"/>
                <a:ea typeface="KaiTi" panose="02010609060101010101" pitchFamily="49" charset="-122"/>
                <a:cs typeface="SimSun"/>
              </a:rPr>
              <a:t>那么其概率密度函数的形状为负偏</a:t>
            </a:r>
            <a:r>
              <a:rPr lang="en-US" altLang="zh-CN" sz="800" b="1" dirty="0">
                <a:solidFill>
                  <a:srgbClr val="FF0000"/>
                </a:solidFill>
                <a:latin typeface="KaiTi" panose="02010609060101010101" pitchFamily="49" charset="-122"/>
                <a:ea typeface="KaiTi" panose="02010609060101010101" pitchFamily="49" charset="-122"/>
                <a:cs typeface="Tahoma"/>
              </a:rPr>
              <a:t>(</a:t>
            </a:r>
            <a:r>
              <a:rPr lang="zh-CN" altLang="en-US" sz="800" spc="10" dirty="0">
                <a:solidFill>
                  <a:srgbClr val="FF0000"/>
                </a:solidFill>
                <a:latin typeface="KaiTi" panose="02010609060101010101" pitchFamily="49" charset="-122"/>
                <a:ea typeface="KaiTi" panose="02010609060101010101" pitchFamily="49" charset="-122"/>
                <a:cs typeface="SimSun"/>
              </a:rPr>
              <a:t>左偏</a:t>
            </a:r>
            <a:r>
              <a:rPr lang="en-US" altLang="zh-CN" sz="800" b="1" dirty="0">
                <a:solidFill>
                  <a:srgbClr val="FF0000"/>
                </a:solidFill>
                <a:latin typeface="KaiTi" panose="02010609060101010101" pitchFamily="49" charset="-122"/>
                <a:ea typeface="KaiTi" panose="02010609060101010101" pitchFamily="49" charset="-122"/>
                <a:cs typeface="Tahoma"/>
              </a:rPr>
              <a:t>),</a:t>
            </a:r>
            <a:r>
              <a:rPr lang="zh-CN" altLang="en-US" sz="800" u="sng" spc="10" dirty="0">
                <a:solidFill>
                  <a:srgbClr val="FF0000"/>
                </a:solidFill>
                <a:latin typeface="KaiTi" panose="02010609060101010101" pitchFamily="49" charset="-122"/>
                <a:ea typeface="KaiTi" panose="02010609060101010101" pitchFamily="49" charset="-122"/>
                <a:cs typeface="SimSun"/>
              </a:rPr>
              <a:t>即频数分布的高峰向右偏移，长尾向左延伸</a:t>
            </a:r>
            <a:r>
              <a:rPr lang="zh-CN" altLang="en-US" sz="800" spc="-179" dirty="0">
                <a:solidFill>
                  <a:srgbClr val="FF0000"/>
                </a:solidFill>
                <a:latin typeface="KaiTi" panose="02010609060101010101" pitchFamily="49" charset="-122"/>
                <a:ea typeface="KaiTi" panose="02010609060101010101" pitchFamily="49" charset="-122"/>
                <a:cs typeface="SimSun"/>
              </a:rPr>
              <a:t> </a:t>
            </a:r>
            <a:r>
              <a:rPr lang="en-US" altLang="zh-CN" sz="800" b="1" dirty="0">
                <a:solidFill>
                  <a:srgbClr val="FF0000"/>
                </a:solidFill>
                <a:latin typeface="KaiTi" panose="02010609060101010101" pitchFamily="49" charset="-122"/>
                <a:ea typeface="KaiTi" panose="02010609060101010101" pitchFamily="49" charset="-122"/>
                <a:cs typeface="Tahoma"/>
              </a:rPr>
              <a:t>.</a:t>
            </a:r>
          </a:p>
          <a:p>
            <a:pPr marL="0">
              <a:spcBef>
                <a:spcPts val="0"/>
              </a:spcBef>
            </a:pPr>
            <a:endParaRPr lang="en-US" altLang="zh-CN" sz="800" b="1" dirty="0">
              <a:solidFill>
                <a:srgbClr val="1C1C1C"/>
              </a:solidFill>
              <a:latin typeface="KaiTi" panose="02010609060101010101" pitchFamily="49" charset="-122"/>
              <a:ea typeface="KaiTi" panose="02010609060101010101" pitchFamily="49" charset="-122"/>
              <a:cs typeface="Tahoma"/>
            </a:endParaRPr>
          </a:p>
          <a:p>
            <a:pPr marL="0">
              <a:spcBef>
                <a:spcPts val="0"/>
              </a:spcBef>
            </a:pPr>
            <a:r>
              <a:rPr lang="en-US" altLang="zh-CN" sz="800" b="1" dirty="0">
                <a:solidFill>
                  <a:srgbClr val="1C1C1C"/>
                </a:solidFill>
                <a:latin typeface="KaiTi" panose="02010609060101010101" pitchFamily="49" charset="-122"/>
                <a:ea typeface="KaiTi" panose="02010609060101010101" pitchFamily="49" charset="-122"/>
                <a:cs typeface="Tahoma"/>
              </a:rPr>
              <a:t>2.</a:t>
            </a:r>
            <a:r>
              <a:rPr lang="zh-CN" altLang="en-US" sz="800" spc="10" dirty="0">
                <a:solidFill>
                  <a:srgbClr val="1C1C1C"/>
                </a:solidFill>
                <a:latin typeface="KaiTi" panose="02010609060101010101" pitchFamily="49" charset="-122"/>
                <a:ea typeface="KaiTi" panose="02010609060101010101" pitchFamily="49" charset="-122"/>
                <a:cs typeface="SimSun"/>
              </a:rPr>
              <a:t>正太分布的概率密度函数的峰度等于</a:t>
            </a:r>
            <a:r>
              <a:rPr lang="en-US" altLang="zh-CN" sz="800" b="1" dirty="0">
                <a:solidFill>
                  <a:srgbClr val="1C1C1C"/>
                </a:solidFill>
                <a:latin typeface="KaiTi" panose="02010609060101010101" pitchFamily="49" charset="-122"/>
                <a:ea typeface="KaiTi" panose="02010609060101010101" pitchFamily="49" charset="-122"/>
                <a:cs typeface="Tahoma"/>
              </a:rPr>
              <a:t>3.</a:t>
            </a:r>
          </a:p>
          <a:p>
            <a:pPr marL="0">
              <a:spcBef>
                <a:spcPts val="0"/>
              </a:spcBef>
            </a:pPr>
            <a:r>
              <a:rPr lang="zh-CN" altLang="en-US" sz="800" dirty="0">
                <a:solidFill>
                  <a:srgbClr val="1C1C1C"/>
                </a:solidFill>
                <a:latin typeface="KaiTi" panose="02010609060101010101" pitchFamily="49" charset="-122"/>
                <a:ea typeface="KaiTi" panose="02010609060101010101" pitchFamily="49" charset="-122"/>
                <a:cs typeface="SimSun"/>
              </a:rPr>
              <a:t>当概率密度函数的</a:t>
            </a:r>
            <a:r>
              <a:rPr lang="zh-CN" altLang="en-US" sz="800" dirty="0">
                <a:solidFill>
                  <a:srgbClr val="FF0000"/>
                </a:solidFill>
                <a:latin typeface="KaiTi" panose="02010609060101010101" pitchFamily="49" charset="-122"/>
                <a:ea typeface="KaiTi" panose="02010609060101010101" pitchFamily="49" charset="-122"/>
                <a:cs typeface="SimSun"/>
              </a:rPr>
              <a:t>峰度</a:t>
            </a:r>
            <a:r>
              <a:rPr lang="en-US" altLang="zh-CN" sz="800" b="1" dirty="0">
                <a:solidFill>
                  <a:srgbClr val="FF0000"/>
                </a:solidFill>
                <a:latin typeface="KaiTi" panose="02010609060101010101" pitchFamily="49" charset="-122"/>
                <a:ea typeface="KaiTi" panose="02010609060101010101" pitchFamily="49" charset="-122"/>
                <a:cs typeface="Tahoma"/>
              </a:rPr>
              <a:t>K</a:t>
            </a:r>
            <a:r>
              <a:rPr lang="zh-CN" altLang="en-US" sz="800" spc="10" dirty="0">
                <a:solidFill>
                  <a:srgbClr val="FF0000"/>
                </a:solidFill>
                <a:latin typeface="KaiTi" panose="02010609060101010101" pitchFamily="49" charset="-122"/>
                <a:ea typeface="KaiTi" panose="02010609060101010101" pitchFamily="49" charset="-122"/>
                <a:cs typeface="SimSun"/>
              </a:rPr>
              <a:t>小于</a:t>
            </a:r>
            <a:r>
              <a:rPr lang="en-US" altLang="zh-CN" sz="800" b="1" dirty="0">
                <a:solidFill>
                  <a:srgbClr val="FF0000"/>
                </a:solidFill>
                <a:latin typeface="KaiTi" panose="02010609060101010101" pitchFamily="49" charset="-122"/>
                <a:ea typeface="KaiTi" panose="02010609060101010101" pitchFamily="49" charset="-122"/>
                <a:cs typeface="Tahoma"/>
              </a:rPr>
              <a:t>3</a:t>
            </a:r>
            <a:r>
              <a:rPr lang="zh-CN" altLang="en-US" sz="800" dirty="0">
                <a:solidFill>
                  <a:srgbClr val="1C1C1C"/>
                </a:solidFill>
                <a:latin typeface="KaiTi" panose="02010609060101010101" pitchFamily="49" charset="-122"/>
                <a:ea typeface="KaiTi" panose="02010609060101010101" pitchFamily="49" charset="-122"/>
                <a:cs typeface="SimSun"/>
              </a:rPr>
              <a:t>的时候</a:t>
            </a:r>
            <a:r>
              <a:rPr lang="en-US" altLang="zh-CN" sz="800" b="1" dirty="0">
                <a:solidFill>
                  <a:srgbClr val="1C1C1C"/>
                </a:solidFill>
                <a:latin typeface="KaiTi" panose="02010609060101010101" pitchFamily="49" charset="-122"/>
                <a:ea typeface="KaiTi" panose="02010609060101010101" pitchFamily="49" charset="-122"/>
                <a:cs typeface="Tahoma"/>
              </a:rPr>
              <a:t>,</a:t>
            </a:r>
            <a:r>
              <a:rPr lang="zh-CN" altLang="en-US" sz="800" spc="10" dirty="0">
                <a:solidFill>
                  <a:srgbClr val="1C1C1C"/>
                </a:solidFill>
                <a:latin typeface="KaiTi" panose="02010609060101010101" pitchFamily="49" charset="-122"/>
                <a:ea typeface="KaiTi" panose="02010609060101010101" pitchFamily="49" charset="-122"/>
                <a:cs typeface="SimSun"/>
              </a:rPr>
              <a:t>成为</a:t>
            </a:r>
            <a:r>
              <a:rPr lang="zh-CN" altLang="en-US" sz="800" spc="10" dirty="0">
                <a:solidFill>
                  <a:srgbClr val="3232CC"/>
                </a:solidFill>
                <a:latin typeface="KaiTi" panose="02010609060101010101" pitchFamily="49" charset="-122"/>
                <a:ea typeface="KaiTi" panose="02010609060101010101" pitchFamily="49" charset="-122"/>
                <a:cs typeface="SimSun"/>
              </a:rPr>
              <a:t>低峰状态</a:t>
            </a:r>
            <a:r>
              <a:rPr lang="en-US" altLang="zh-CN" sz="800" b="1" dirty="0">
                <a:solidFill>
                  <a:srgbClr val="1C1C1C"/>
                </a:solidFill>
                <a:latin typeface="KaiTi" panose="02010609060101010101" pitchFamily="49" charset="-122"/>
                <a:ea typeface="KaiTi" panose="02010609060101010101" pitchFamily="49" charset="-122"/>
                <a:cs typeface="Tahoma"/>
              </a:rPr>
              <a:t>(</a:t>
            </a:r>
            <a:r>
              <a:rPr lang="zh-CN" altLang="en-US" sz="800" dirty="0">
                <a:solidFill>
                  <a:srgbClr val="1C1C1C"/>
                </a:solidFill>
                <a:latin typeface="KaiTi" panose="02010609060101010101" pitchFamily="49" charset="-122"/>
                <a:ea typeface="KaiTi" panose="02010609060101010101" pitchFamily="49" charset="-122"/>
                <a:cs typeface="SimSun"/>
              </a:rPr>
              <a:t>胖的或者是短尾巴的</a:t>
            </a:r>
            <a:r>
              <a:rPr lang="en-US" altLang="zh-CN" sz="800" b="1" dirty="0">
                <a:solidFill>
                  <a:srgbClr val="1C1C1C"/>
                </a:solidFill>
                <a:latin typeface="KaiTi" panose="02010609060101010101" pitchFamily="49" charset="-122"/>
                <a:ea typeface="KaiTi" panose="02010609060101010101" pitchFamily="49" charset="-122"/>
                <a:cs typeface="Tahoma"/>
              </a:rPr>
              <a:t>);</a:t>
            </a:r>
          </a:p>
          <a:p>
            <a:pPr marL="0">
              <a:spcBef>
                <a:spcPts val="0"/>
              </a:spcBef>
            </a:pPr>
            <a:r>
              <a:rPr lang="zh-CN" altLang="en-US" sz="800" dirty="0">
                <a:solidFill>
                  <a:srgbClr val="1C1C1C"/>
                </a:solidFill>
                <a:latin typeface="KaiTi" panose="02010609060101010101" pitchFamily="49" charset="-122"/>
                <a:ea typeface="KaiTi" panose="02010609060101010101" pitchFamily="49" charset="-122"/>
                <a:cs typeface="SimSun"/>
              </a:rPr>
              <a:t>概率密度函数的峰度</a:t>
            </a:r>
            <a:r>
              <a:rPr lang="en-US" altLang="zh-CN" sz="800" b="1" dirty="0">
                <a:solidFill>
                  <a:srgbClr val="FF0000"/>
                </a:solidFill>
                <a:latin typeface="KaiTi" panose="02010609060101010101" pitchFamily="49" charset="-122"/>
                <a:ea typeface="KaiTi" panose="02010609060101010101" pitchFamily="49" charset="-122"/>
                <a:cs typeface="Tahoma"/>
              </a:rPr>
              <a:t>K</a:t>
            </a:r>
            <a:r>
              <a:rPr lang="zh-CN" altLang="en-US" sz="800" spc="10" dirty="0">
                <a:solidFill>
                  <a:srgbClr val="FF0000"/>
                </a:solidFill>
                <a:latin typeface="KaiTi" panose="02010609060101010101" pitchFamily="49" charset="-122"/>
                <a:ea typeface="KaiTi" panose="02010609060101010101" pitchFamily="49" charset="-122"/>
                <a:cs typeface="SimSun"/>
              </a:rPr>
              <a:t>大于</a:t>
            </a:r>
            <a:r>
              <a:rPr lang="en-US" altLang="zh-CN" sz="800" b="1" dirty="0">
                <a:solidFill>
                  <a:srgbClr val="FF0000"/>
                </a:solidFill>
                <a:latin typeface="KaiTi" panose="02010609060101010101" pitchFamily="49" charset="-122"/>
                <a:ea typeface="KaiTi" panose="02010609060101010101" pitchFamily="49" charset="-122"/>
                <a:cs typeface="Tahoma"/>
              </a:rPr>
              <a:t>3</a:t>
            </a:r>
            <a:r>
              <a:rPr lang="zh-CN" altLang="en-US" sz="800" spc="10" dirty="0">
                <a:solidFill>
                  <a:srgbClr val="1C1C1C"/>
                </a:solidFill>
                <a:latin typeface="KaiTi" panose="02010609060101010101" pitchFamily="49" charset="-122"/>
                <a:ea typeface="KaiTi" panose="02010609060101010101" pitchFamily="49" charset="-122"/>
                <a:cs typeface="SimSun"/>
              </a:rPr>
              <a:t>的时候</a:t>
            </a:r>
            <a:r>
              <a:rPr lang="en-US" altLang="zh-CN" sz="800" b="1" dirty="0">
                <a:solidFill>
                  <a:srgbClr val="1C1C1C"/>
                </a:solidFill>
                <a:latin typeface="KaiTi" panose="02010609060101010101" pitchFamily="49" charset="-122"/>
                <a:ea typeface="KaiTi" panose="02010609060101010101" pitchFamily="49" charset="-122"/>
                <a:cs typeface="Tahoma"/>
              </a:rPr>
              <a:t>,</a:t>
            </a:r>
            <a:r>
              <a:rPr lang="zh-CN" altLang="en-US" sz="800" spc="10" dirty="0">
                <a:solidFill>
                  <a:srgbClr val="1C1C1C"/>
                </a:solidFill>
                <a:latin typeface="KaiTi" panose="02010609060101010101" pitchFamily="49" charset="-122"/>
                <a:ea typeface="KaiTi" panose="02010609060101010101" pitchFamily="49" charset="-122"/>
                <a:cs typeface="SimSun"/>
              </a:rPr>
              <a:t>成为</a:t>
            </a:r>
            <a:r>
              <a:rPr lang="zh-CN" altLang="en-US" sz="800" dirty="0">
                <a:solidFill>
                  <a:srgbClr val="3232CC"/>
                </a:solidFill>
                <a:latin typeface="KaiTi" panose="02010609060101010101" pitchFamily="49" charset="-122"/>
                <a:ea typeface="KaiTi" panose="02010609060101010101" pitchFamily="49" charset="-122"/>
                <a:cs typeface="SimSun"/>
              </a:rPr>
              <a:t>尖峰状态</a:t>
            </a:r>
            <a:r>
              <a:rPr lang="en-US" altLang="zh-CN" sz="800" b="1" dirty="0">
                <a:solidFill>
                  <a:srgbClr val="1C1C1C"/>
                </a:solidFill>
                <a:latin typeface="KaiTi" panose="02010609060101010101" pitchFamily="49" charset="-122"/>
                <a:ea typeface="KaiTi" panose="02010609060101010101" pitchFamily="49" charset="-122"/>
                <a:cs typeface="Tahoma"/>
              </a:rPr>
              <a:t>(</a:t>
            </a:r>
            <a:r>
              <a:rPr lang="zh-CN" altLang="en-US" sz="800" spc="10" dirty="0">
                <a:solidFill>
                  <a:srgbClr val="1C1C1C"/>
                </a:solidFill>
                <a:latin typeface="KaiTi" panose="02010609060101010101" pitchFamily="49" charset="-122"/>
                <a:ea typeface="KaiTi" panose="02010609060101010101" pitchFamily="49" charset="-122"/>
                <a:cs typeface="SimSun"/>
              </a:rPr>
              <a:t>瘦的或者是长尾巴</a:t>
            </a:r>
            <a:r>
              <a:rPr lang="zh-CN" altLang="en-US" sz="800" dirty="0">
                <a:solidFill>
                  <a:srgbClr val="1C1C1C"/>
                </a:solidFill>
                <a:latin typeface="KaiTi" panose="02010609060101010101" pitchFamily="49" charset="-122"/>
                <a:ea typeface="KaiTi" panose="02010609060101010101" pitchFamily="49" charset="-122"/>
                <a:cs typeface="SimSun"/>
              </a:rPr>
              <a:t>的</a:t>
            </a:r>
            <a:r>
              <a:rPr lang="en-US" altLang="zh-CN" sz="800" b="1" dirty="0">
                <a:solidFill>
                  <a:srgbClr val="1C1C1C"/>
                </a:solidFill>
                <a:latin typeface="KaiTi" panose="02010609060101010101" pitchFamily="49" charset="-122"/>
                <a:ea typeface="KaiTi" panose="02010609060101010101" pitchFamily="49" charset="-122"/>
                <a:cs typeface="Tahoma"/>
              </a:rPr>
              <a:t>).</a:t>
            </a:r>
          </a:p>
          <a:p>
            <a:endParaRPr lang="zh-CN" altLang="en-US" sz="8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6350" y="0"/>
            <a:ext cx="3759200" cy="2692400"/>
          </a:xfrm>
          <a:prstGeom prst="rect">
            <a:avLst/>
          </a:prstGeom>
          <a:blipFill>
            <a:blip r:embed="rId2" cstate="print"/>
            <a:stretch>
              <a:fillRect/>
            </a:stretch>
          </a:blipFill>
        </p:spPr>
        <p:txBody>
          <a:bodyPr wrap="square" lIns="0" tIns="0" rIns="0" bIns="0" rtlCol="0">
            <a:spAutoFit/>
          </a:bodyPr>
          <a:lstStyle/>
          <a:p>
            <a:endParaRPr/>
          </a:p>
        </p:txBody>
      </p:sp>
      <p:sp>
        <p:nvSpPr>
          <p:cNvPr id="5" name="object 5"/>
          <p:cNvSpPr txBox="1"/>
          <p:nvPr/>
        </p:nvSpPr>
        <p:spPr>
          <a:xfrm>
            <a:off x="3286970" y="2361857"/>
            <a:ext cx="161345" cy="168321"/>
          </a:xfrm>
          <a:prstGeom prst="rect">
            <a:avLst/>
          </a:prstGeom>
        </p:spPr>
        <p:txBody>
          <a:bodyPr vert="horz" wrap="square" lIns="0" tIns="0" rIns="0" bIns="0" rtlCol="0">
            <a:spAutoFit/>
          </a:bodyPr>
          <a:lstStyle/>
          <a:p>
            <a:pPr marL="0" marR="0">
              <a:lnSpc>
                <a:spcPts val="575"/>
              </a:lnSpc>
              <a:spcBef>
                <a:spcPts val="0"/>
              </a:spcBef>
              <a:spcAft>
                <a:spcPts val="0"/>
              </a:spcAft>
            </a:pPr>
            <a:r>
              <a:rPr sz="500" spc="-13" dirty="0">
                <a:solidFill>
                  <a:srgbClr val="000000"/>
                </a:solidFill>
                <a:latin typeface="Tahoma"/>
                <a:cs typeface="Tahoma"/>
              </a:rPr>
              <a:t>70</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655464" y="309302"/>
            <a:ext cx="2582554" cy="128240"/>
          </a:xfrm>
          <a:prstGeom prst="rect">
            <a:avLst/>
          </a:prstGeom>
        </p:spPr>
        <p:txBody>
          <a:bodyPr vert="horz" wrap="square" lIns="0" tIns="0" rIns="0" bIns="0" rtlCol="0">
            <a:spAutoFit/>
          </a:bodyPr>
          <a:lstStyle/>
          <a:p>
            <a:pPr marL="0" marR="0">
              <a:lnSpc>
                <a:spcPts val="955"/>
              </a:lnSpc>
              <a:spcBef>
                <a:spcPts val="0"/>
              </a:spcBef>
              <a:spcAft>
                <a:spcPts val="0"/>
              </a:spcAft>
            </a:pPr>
            <a:r>
              <a:rPr lang="zh-CN" altLang="en-US" sz="1200" b="1" spc="10" dirty="0">
                <a:latin typeface="KaiTi" panose="02010609060101010101" pitchFamily="49" charset="-122"/>
                <a:ea typeface="KaiTi" panose="02010609060101010101" pitchFamily="49" charset="-122"/>
                <a:cs typeface="FTMMJM+KaiTi_GB2312"/>
              </a:rPr>
              <a:t>三、</a:t>
            </a:r>
            <a:r>
              <a:rPr sz="1200" b="1" spc="10" dirty="0" err="1">
                <a:latin typeface="KaiTi" panose="02010609060101010101" pitchFamily="49" charset="-122"/>
                <a:ea typeface="KaiTi" panose="02010609060101010101" pitchFamily="49" charset="-122"/>
                <a:cs typeface="FTMMJM+KaiTi_GB2312"/>
              </a:rPr>
              <a:t>从总体到样本</a:t>
            </a:r>
            <a:endParaRPr sz="1200" b="1" spc="10" dirty="0">
              <a:latin typeface="KaiTi" panose="02010609060101010101" pitchFamily="49" charset="-122"/>
              <a:ea typeface="KaiTi" panose="02010609060101010101" pitchFamily="49" charset="-122"/>
              <a:cs typeface="FTMMJM+KaiTi_GB2312"/>
            </a:endParaRPr>
          </a:p>
        </p:txBody>
      </p:sp>
      <p:sp>
        <p:nvSpPr>
          <p:cNvPr id="4" name="object 4"/>
          <p:cNvSpPr txBox="1"/>
          <p:nvPr/>
        </p:nvSpPr>
        <p:spPr>
          <a:xfrm>
            <a:off x="511922" y="560248"/>
            <a:ext cx="3222565" cy="839573"/>
          </a:xfrm>
          <a:prstGeom prst="rect">
            <a:avLst/>
          </a:prstGeom>
        </p:spPr>
        <p:txBody>
          <a:bodyPr vert="horz" wrap="square" lIns="0" tIns="0" rIns="0" bIns="0" rtlCol="0">
            <a:spAutoFit/>
          </a:bodyPr>
          <a:lstStyle/>
          <a:p>
            <a:pPr marL="212090" marR="0">
              <a:lnSpc>
                <a:spcPts val="1060"/>
              </a:lnSpc>
              <a:spcBef>
                <a:spcPts val="0"/>
              </a:spcBef>
              <a:spcAft>
                <a:spcPts val="0"/>
              </a:spcAft>
            </a:pPr>
            <a:r>
              <a:rPr sz="950" dirty="0">
                <a:solidFill>
                  <a:srgbClr val="000000"/>
                </a:solidFill>
                <a:latin typeface="FTMMJM+KaiTi_GB2312"/>
                <a:cs typeface="FTMMJM+KaiTi_GB2312"/>
              </a:rPr>
              <a:t>如果我们想考察我国</a:t>
            </a:r>
            <a:r>
              <a:rPr sz="950" dirty="0">
                <a:solidFill>
                  <a:srgbClr val="000000"/>
                </a:solidFill>
                <a:latin typeface="IFFBPT+TimesNewRomanPS-BoldMT"/>
                <a:cs typeface="IFFBPT+TimesNewRomanPS-BoldMT"/>
              </a:rPr>
              <a:t>20</a:t>
            </a:r>
            <a:r>
              <a:rPr sz="950" spc="10" dirty="0">
                <a:solidFill>
                  <a:srgbClr val="000000"/>
                </a:solidFill>
                <a:latin typeface="FTMMJM+KaiTi_GB2312"/>
                <a:cs typeface="FTMMJM+KaiTi_GB2312"/>
              </a:rPr>
              <a:t>岁女性的身高情况，我们</a:t>
            </a:r>
          </a:p>
          <a:p>
            <a:pPr marL="0" marR="0">
              <a:lnSpc>
                <a:spcPts val="1060"/>
              </a:lnSpc>
              <a:spcBef>
                <a:spcPts val="270"/>
              </a:spcBef>
              <a:spcAft>
                <a:spcPts val="0"/>
              </a:spcAft>
            </a:pPr>
            <a:r>
              <a:rPr sz="950" spc="10" dirty="0">
                <a:solidFill>
                  <a:srgbClr val="000000"/>
                </a:solidFill>
                <a:latin typeface="FTMMJM+KaiTi_GB2312"/>
                <a:cs typeface="FTMMJM+KaiTi_GB2312"/>
              </a:rPr>
              <a:t>知道，若设其为</a:t>
            </a:r>
            <a:r>
              <a:rPr sz="950" dirty="0">
                <a:solidFill>
                  <a:srgbClr val="000000"/>
                </a:solidFill>
                <a:latin typeface="IFFBPT+TimesNewRomanPS-BoldMT"/>
                <a:cs typeface="IFFBPT+TimesNewRomanPS-BoldMT"/>
              </a:rPr>
              <a:t>X</a:t>
            </a:r>
            <a:r>
              <a:rPr sz="950" dirty="0">
                <a:solidFill>
                  <a:srgbClr val="000000"/>
                </a:solidFill>
                <a:latin typeface="FTMMJM+KaiTi_GB2312"/>
                <a:cs typeface="FTMMJM+KaiTi_GB2312"/>
              </a:rPr>
              <a:t>，这是一个</a:t>
            </a:r>
            <a:r>
              <a:rPr sz="950" dirty="0">
                <a:solidFill>
                  <a:srgbClr val="FF0000"/>
                </a:solidFill>
                <a:latin typeface="FTMMJM+KaiTi_GB2312"/>
                <a:cs typeface="FTMMJM+KaiTi_GB2312"/>
              </a:rPr>
              <a:t>随机变量</a:t>
            </a:r>
            <a:r>
              <a:rPr sz="950" spc="10" dirty="0">
                <a:solidFill>
                  <a:srgbClr val="000000"/>
                </a:solidFill>
                <a:latin typeface="FTMMJM+KaiTi_GB2312"/>
                <a:cs typeface="FTMMJM+KaiTi_GB2312"/>
              </a:rPr>
              <a:t>。描述该随机</a:t>
            </a:r>
          </a:p>
          <a:p>
            <a:pPr marL="0" marR="0">
              <a:lnSpc>
                <a:spcPts val="955"/>
              </a:lnSpc>
              <a:spcBef>
                <a:spcPts val="490"/>
              </a:spcBef>
              <a:spcAft>
                <a:spcPts val="0"/>
              </a:spcAft>
            </a:pPr>
            <a:r>
              <a:rPr sz="950" spc="10" dirty="0">
                <a:solidFill>
                  <a:srgbClr val="000000"/>
                </a:solidFill>
                <a:latin typeface="FTMMJM+KaiTi_GB2312"/>
                <a:cs typeface="FTMMJM+KaiTi_GB2312"/>
              </a:rPr>
              <a:t>变量，可以用概率密度函数或用期望、方差等数字特</a:t>
            </a:r>
          </a:p>
          <a:p>
            <a:pPr marL="0" marR="0">
              <a:lnSpc>
                <a:spcPts val="955"/>
              </a:lnSpc>
              <a:spcBef>
                <a:spcPts val="420"/>
              </a:spcBef>
              <a:spcAft>
                <a:spcPts val="0"/>
              </a:spcAft>
            </a:pPr>
            <a:r>
              <a:rPr sz="950" spc="10" dirty="0">
                <a:solidFill>
                  <a:srgbClr val="000000"/>
                </a:solidFill>
                <a:latin typeface="FTMMJM+KaiTi_GB2312"/>
                <a:cs typeface="FTMMJM+KaiTi_GB2312"/>
              </a:rPr>
              <a:t>征。但这些都是未知的。</a:t>
            </a:r>
          </a:p>
        </p:txBody>
      </p:sp>
      <p:sp>
        <p:nvSpPr>
          <p:cNvPr id="5" name="object 5"/>
          <p:cNvSpPr txBox="1"/>
          <p:nvPr/>
        </p:nvSpPr>
        <p:spPr>
          <a:xfrm>
            <a:off x="724201" y="1295805"/>
            <a:ext cx="2941370" cy="315346"/>
          </a:xfrm>
          <a:prstGeom prst="rect">
            <a:avLst/>
          </a:prstGeom>
        </p:spPr>
        <p:txBody>
          <a:bodyPr vert="horz" wrap="square" lIns="0" tIns="0" rIns="0" bIns="0" rtlCol="0">
            <a:spAutoFit/>
          </a:bodyPr>
          <a:lstStyle/>
          <a:p>
            <a:pPr marL="0" marR="0">
              <a:lnSpc>
                <a:spcPts val="1060"/>
              </a:lnSpc>
              <a:spcBef>
                <a:spcPts val="0"/>
              </a:spcBef>
              <a:spcAft>
                <a:spcPts val="0"/>
              </a:spcAft>
            </a:pPr>
            <a:r>
              <a:rPr sz="950" spc="10" dirty="0">
                <a:solidFill>
                  <a:srgbClr val="000000"/>
                </a:solidFill>
                <a:latin typeface="FTMMJM+KaiTi_GB2312"/>
                <a:cs typeface="FTMMJM+KaiTi_GB2312"/>
              </a:rPr>
              <a:t>现在，我们可以把我国所有</a:t>
            </a:r>
            <a:r>
              <a:rPr sz="950" dirty="0">
                <a:solidFill>
                  <a:srgbClr val="000000"/>
                </a:solidFill>
                <a:latin typeface="IFFBPT+TimesNewRomanPS-BoldMT"/>
                <a:cs typeface="IFFBPT+TimesNewRomanPS-BoldMT"/>
              </a:rPr>
              <a:t>20</a:t>
            </a:r>
            <a:r>
              <a:rPr sz="950" dirty="0">
                <a:solidFill>
                  <a:srgbClr val="000000"/>
                </a:solidFill>
                <a:latin typeface="FTMMJM+KaiTi_GB2312"/>
                <a:cs typeface="FTMMJM+KaiTi_GB2312"/>
              </a:rPr>
              <a:t>岁女性身高值构成</a:t>
            </a:r>
          </a:p>
        </p:txBody>
      </p:sp>
      <p:sp>
        <p:nvSpPr>
          <p:cNvPr id="6" name="object 6"/>
          <p:cNvSpPr txBox="1"/>
          <p:nvPr/>
        </p:nvSpPr>
        <p:spPr>
          <a:xfrm>
            <a:off x="511922" y="1470664"/>
            <a:ext cx="3257171" cy="315346"/>
          </a:xfrm>
          <a:prstGeom prst="rect">
            <a:avLst/>
          </a:prstGeom>
        </p:spPr>
        <p:txBody>
          <a:bodyPr vert="horz" wrap="square" lIns="0" tIns="0" rIns="0" bIns="0" rtlCol="0">
            <a:spAutoFit/>
          </a:bodyPr>
          <a:lstStyle/>
          <a:p>
            <a:pPr marL="0" marR="0">
              <a:lnSpc>
                <a:spcPts val="1060"/>
              </a:lnSpc>
              <a:spcBef>
                <a:spcPts val="0"/>
              </a:spcBef>
              <a:spcAft>
                <a:spcPts val="0"/>
              </a:spcAft>
            </a:pPr>
            <a:r>
              <a:rPr sz="950" spc="10" dirty="0">
                <a:solidFill>
                  <a:srgbClr val="000000"/>
                </a:solidFill>
                <a:latin typeface="FTMMJM+KaiTi_GB2312"/>
                <a:cs typeface="FTMMJM+KaiTi_GB2312"/>
              </a:rPr>
              <a:t>的集合看成是一个</a:t>
            </a:r>
            <a:r>
              <a:rPr sz="950" spc="10" dirty="0">
                <a:solidFill>
                  <a:srgbClr val="FF0000"/>
                </a:solidFill>
                <a:latin typeface="FTMMJM+KaiTi_GB2312"/>
                <a:cs typeface="FTMMJM+KaiTi_GB2312"/>
              </a:rPr>
              <a:t>总体</a:t>
            </a:r>
            <a:r>
              <a:rPr sz="950" dirty="0">
                <a:solidFill>
                  <a:srgbClr val="000000"/>
                </a:solidFill>
                <a:latin typeface="IFFBPT+TimesNewRomanPS-BoldMT"/>
                <a:cs typeface="IFFBPT+TimesNewRomanPS-BoldMT"/>
              </a:rPr>
              <a:t>,</a:t>
            </a:r>
            <a:r>
              <a:rPr sz="950" dirty="0">
                <a:solidFill>
                  <a:srgbClr val="000000"/>
                </a:solidFill>
                <a:latin typeface="FTMMJM+KaiTi_GB2312"/>
                <a:cs typeface="FTMMJM+KaiTi_GB2312"/>
              </a:rPr>
              <a:t>我们来考察这一总体的情况。</a:t>
            </a:r>
          </a:p>
        </p:txBody>
      </p:sp>
      <p:sp>
        <p:nvSpPr>
          <p:cNvPr id="7" name="object 7"/>
          <p:cNvSpPr txBox="1"/>
          <p:nvPr/>
        </p:nvSpPr>
        <p:spPr>
          <a:xfrm>
            <a:off x="511935" y="1685496"/>
            <a:ext cx="3291539" cy="486271"/>
          </a:xfrm>
          <a:prstGeom prst="rect">
            <a:avLst/>
          </a:prstGeom>
        </p:spPr>
        <p:txBody>
          <a:bodyPr vert="horz" wrap="square" lIns="0" tIns="0" rIns="0" bIns="0" rtlCol="0">
            <a:spAutoFit/>
          </a:bodyPr>
          <a:lstStyle/>
          <a:p>
            <a:pPr marL="181610" marR="0">
              <a:lnSpc>
                <a:spcPts val="955"/>
              </a:lnSpc>
              <a:spcBef>
                <a:spcPts val="0"/>
              </a:spcBef>
              <a:spcAft>
                <a:spcPts val="0"/>
              </a:spcAft>
            </a:pPr>
            <a:r>
              <a:rPr sz="950" dirty="0">
                <a:solidFill>
                  <a:srgbClr val="000000"/>
                </a:solidFill>
                <a:latin typeface="FTMMJM+KaiTi_GB2312"/>
                <a:cs typeface="FTMMJM+KaiTi_GB2312"/>
              </a:rPr>
              <a:t>考察方法之一是从总体中抽取一个</a:t>
            </a:r>
            <a:r>
              <a:rPr sz="950" spc="10" dirty="0">
                <a:solidFill>
                  <a:srgbClr val="FF0000"/>
                </a:solidFill>
                <a:latin typeface="FTMMJM+KaiTi_GB2312"/>
                <a:cs typeface="FTMMJM+KaiTi_GB2312"/>
              </a:rPr>
              <a:t>样本</a:t>
            </a:r>
            <a:r>
              <a:rPr sz="950" spc="10" dirty="0">
                <a:solidFill>
                  <a:srgbClr val="000000"/>
                </a:solidFill>
                <a:latin typeface="FTMMJM+KaiTi_GB2312"/>
                <a:cs typeface="FTMMJM+KaiTi_GB2312"/>
              </a:rPr>
              <a:t>，通过样本</a:t>
            </a:r>
          </a:p>
          <a:p>
            <a:pPr marL="0" marR="0">
              <a:lnSpc>
                <a:spcPts val="955"/>
              </a:lnSpc>
              <a:spcBef>
                <a:spcPts val="445"/>
              </a:spcBef>
              <a:spcAft>
                <a:spcPts val="0"/>
              </a:spcAft>
            </a:pPr>
            <a:r>
              <a:rPr sz="950" spc="10" dirty="0">
                <a:solidFill>
                  <a:srgbClr val="000000"/>
                </a:solidFill>
                <a:latin typeface="FTMMJM+KaiTi_GB2312"/>
                <a:cs typeface="FTMMJM+KaiTi_GB2312"/>
              </a:rPr>
              <a:t>的特征来反映总体的情况。</a:t>
            </a:r>
          </a:p>
        </p:txBody>
      </p:sp>
      <p:sp>
        <p:nvSpPr>
          <p:cNvPr id="8" name="object 8"/>
          <p:cNvSpPr txBox="1"/>
          <p:nvPr/>
        </p:nvSpPr>
        <p:spPr>
          <a:xfrm>
            <a:off x="724214" y="2067752"/>
            <a:ext cx="3050697" cy="315346"/>
          </a:xfrm>
          <a:prstGeom prst="rect">
            <a:avLst/>
          </a:prstGeom>
        </p:spPr>
        <p:txBody>
          <a:bodyPr vert="horz" wrap="square" lIns="0" tIns="0" rIns="0" bIns="0" rtlCol="0">
            <a:spAutoFit/>
          </a:bodyPr>
          <a:lstStyle/>
          <a:p>
            <a:pPr marL="0" marR="0">
              <a:lnSpc>
                <a:spcPts val="1060"/>
              </a:lnSpc>
              <a:spcBef>
                <a:spcPts val="0"/>
              </a:spcBef>
              <a:spcAft>
                <a:spcPts val="0"/>
              </a:spcAft>
            </a:pPr>
            <a:r>
              <a:rPr sz="950" spc="10" dirty="0">
                <a:solidFill>
                  <a:srgbClr val="000000"/>
                </a:solidFill>
                <a:latin typeface="FTMMJM+KaiTi_GB2312"/>
                <a:cs typeface="FTMMJM+KaiTi_GB2312"/>
              </a:rPr>
              <a:t>所以我们必须知道</a:t>
            </a:r>
            <a:r>
              <a:rPr sz="950" dirty="0">
                <a:solidFill>
                  <a:srgbClr val="FF0000"/>
                </a:solidFill>
                <a:latin typeface="FTMMJM+KaiTi_GB2312"/>
                <a:cs typeface="FTMMJM+KaiTi_GB2312"/>
              </a:rPr>
              <a:t>样本矩</a:t>
            </a:r>
            <a:r>
              <a:rPr sz="950" dirty="0">
                <a:solidFill>
                  <a:srgbClr val="000000"/>
                </a:solidFill>
                <a:latin typeface="IFFBPT+TimesNewRomanPS-BoldMT"/>
                <a:cs typeface="IFFBPT+TimesNewRomanPS-BoldMT"/>
              </a:rPr>
              <a:t>(sample moments)</a:t>
            </a:r>
            <a:r>
              <a:rPr sz="950" dirty="0">
                <a:solidFill>
                  <a:srgbClr val="000000"/>
                </a:solidFill>
                <a:latin typeface="FTMMJM+KaiTi_GB2312"/>
                <a:cs typeface="FTMMJM+KaiTi_GB2312"/>
              </a:rPr>
              <a:t>的计算</a:t>
            </a:r>
          </a:p>
        </p:txBody>
      </p:sp>
      <p:sp>
        <p:nvSpPr>
          <p:cNvPr id="9" name="object 9"/>
          <p:cNvSpPr txBox="1"/>
          <p:nvPr/>
        </p:nvSpPr>
        <p:spPr>
          <a:xfrm>
            <a:off x="511934" y="2255562"/>
            <a:ext cx="546029" cy="302312"/>
          </a:xfrm>
          <a:prstGeom prst="rect">
            <a:avLst/>
          </a:prstGeom>
        </p:spPr>
        <p:txBody>
          <a:bodyPr vert="horz" wrap="square" lIns="0" tIns="0" rIns="0" bIns="0" rtlCol="0">
            <a:spAutoFit/>
          </a:bodyPr>
          <a:lstStyle/>
          <a:p>
            <a:pPr marL="0" marR="0">
              <a:lnSpc>
                <a:spcPts val="955"/>
              </a:lnSpc>
              <a:spcBef>
                <a:spcPts val="0"/>
              </a:spcBef>
              <a:spcAft>
                <a:spcPts val="0"/>
              </a:spcAft>
            </a:pPr>
            <a:r>
              <a:rPr sz="950" spc="10" dirty="0">
                <a:solidFill>
                  <a:srgbClr val="000000"/>
                </a:solidFill>
                <a:latin typeface="FTMMJM+KaiTi_GB2312"/>
                <a:cs typeface="FTMMJM+KaiTi_GB2312"/>
              </a:rPr>
              <a:t>方法。</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a:extLst>
              <a:ext uri="{FF2B5EF4-FFF2-40B4-BE49-F238E27FC236}">
                <a16:creationId xmlns:a16="http://schemas.microsoft.com/office/drawing/2014/main" id="{C4AA4A0D-EE20-EE4D-BC33-FDA27830A4CF}"/>
              </a:ext>
            </a:extLst>
          </p:cNvPr>
          <p:cNvSpPr>
            <a:spLocks noChangeArrowheads="1"/>
          </p:cNvSpPr>
          <p:nvPr/>
        </p:nvSpPr>
        <p:spPr bwMode="auto">
          <a:xfrm>
            <a:off x="264160" y="149578"/>
            <a:ext cx="2871893" cy="388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36148" tIns="18074" rIns="36148" bIns="18074" anchor="ct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ctr" eaLnBrk="1" hangingPunct="1">
              <a:lnSpc>
                <a:spcPct val="70000"/>
              </a:lnSpc>
              <a:spcBef>
                <a:spcPct val="0"/>
              </a:spcBef>
              <a:buClrTx/>
              <a:buSzTx/>
              <a:buFontTx/>
              <a:buNone/>
            </a:pPr>
            <a:r>
              <a:rPr lang="zh-CN" altLang="en-US" sz="1570" b="1" dirty="0">
                <a:solidFill>
                  <a:schemeClr val="tx2"/>
                </a:solidFill>
                <a:latin typeface="华文中宋" panose="02010600040101010101" pitchFamily="2" charset="-122"/>
                <a:ea typeface="华文中宋" panose="02010600040101010101" pitchFamily="2" charset="-122"/>
              </a:rPr>
              <a:t>样本数字特征</a:t>
            </a:r>
          </a:p>
        </p:txBody>
      </p:sp>
      <p:sp>
        <p:nvSpPr>
          <p:cNvPr id="395271" name="Rectangle 7">
            <a:extLst>
              <a:ext uri="{FF2B5EF4-FFF2-40B4-BE49-F238E27FC236}">
                <a16:creationId xmlns:a16="http://schemas.microsoft.com/office/drawing/2014/main" id="{B5008D74-CB14-4740-A376-6DAC771601FD}"/>
              </a:ext>
            </a:extLst>
          </p:cNvPr>
          <p:cNvSpPr>
            <a:spLocks noChangeArrowheads="1"/>
          </p:cNvSpPr>
          <p:nvPr/>
        </p:nvSpPr>
        <p:spPr bwMode="auto">
          <a:xfrm>
            <a:off x="204329" y="1974427"/>
            <a:ext cx="1286369" cy="239425"/>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spAutoFit/>
          </a:bodyP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en-US" altLang="zh-CN" sz="1256" b="1" dirty="0">
                <a:latin typeface="Times New Roman" panose="02020603050405020304" pitchFamily="18" charset="0"/>
                <a:ea typeface="楷体_GB2312" pitchFamily="49" charset="-122"/>
              </a:rPr>
              <a:t>4.</a:t>
            </a:r>
            <a:r>
              <a:rPr lang="zh-CN" altLang="en-US" sz="1256" b="1" dirty="0">
                <a:latin typeface="Times New Roman" panose="02020603050405020304" pitchFamily="18" charset="0"/>
                <a:ea typeface="楷体_GB2312" pitchFamily="49" charset="-122"/>
              </a:rPr>
              <a:t>样本相关系数</a:t>
            </a:r>
            <a:endParaRPr lang="zh-CN" altLang="en-US" sz="1256" dirty="0">
              <a:latin typeface="Times New Roman" panose="02020603050405020304" pitchFamily="18" charset="0"/>
            </a:endParaRPr>
          </a:p>
        </p:txBody>
      </p:sp>
      <p:graphicFrame>
        <p:nvGraphicFramePr>
          <p:cNvPr id="395270" name="Object 6">
            <a:extLst>
              <a:ext uri="{FF2B5EF4-FFF2-40B4-BE49-F238E27FC236}">
                <a16:creationId xmlns:a16="http://schemas.microsoft.com/office/drawing/2014/main" id="{61BFC34D-24F1-D045-A7E6-EC0AB1CA640C}"/>
              </a:ext>
            </a:extLst>
          </p:cNvPr>
          <p:cNvGraphicFramePr>
            <a:graphicFrameLocks noChangeAspect="1"/>
          </p:cNvGraphicFramePr>
          <p:nvPr/>
        </p:nvGraphicFramePr>
        <p:xfrm>
          <a:off x="1251373" y="538480"/>
          <a:ext cx="658142" cy="386409"/>
        </p:xfrm>
        <a:graphic>
          <a:graphicData uri="http://schemas.openxmlformats.org/presentationml/2006/ole">
            <mc:AlternateContent xmlns:mc="http://schemas.openxmlformats.org/markup-compatibility/2006">
              <mc:Choice xmlns:v="urn:schemas-microsoft-com:vml" Requires="v">
                <p:oleObj r:id="rId2" imgW="16967200" imgH="9944100" progId="Equation.3">
                  <p:embed/>
                </p:oleObj>
              </mc:Choice>
              <mc:Fallback>
                <p:oleObj r:id="rId2" imgW="16967200" imgH="9944100" progId="Equation.3">
                  <p:embed/>
                  <p:pic>
                    <p:nvPicPr>
                      <p:cNvPr id="395270" name="Object 6">
                        <a:extLst>
                          <a:ext uri="{FF2B5EF4-FFF2-40B4-BE49-F238E27FC236}">
                            <a16:creationId xmlns:a16="http://schemas.microsoft.com/office/drawing/2014/main" id="{61BFC34D-24F1-D045-A7E6-EC0AB1CA64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1373" y="538480"/>
                        <a:ext cx="658142" cy="386409"/>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5269" name="Object 5">
            <a:extLst>
              <a:ext uri="{FF2B5EF4-FFF2-40B4-BE49-F238E27FC236}">
                <a16:creationId xmlns:a16="http://schemas.microsoft.com/office/drawing/2014/main" id="{F9ABF2A3-7C79-C74D-80E9-5101EB9D572F}"/>
              </a:ext>
            </a:extLst>
          </p:cNvPr>
          <p:cNvGraphicFramePr>
            <a:graphicFrameLocks noChangeAspect="1"/>
          </p:cNvGraphicFramePr>
          <p:nvPr/>
        </p:nvGraphicFramePr>
        <p:xfrm>
          <a:off x="1281289" y="987213"/>
          <a:ext cx="957298" cy="383916"/>
        </p:xfrm>
        <a:graphic>
          <a:graphicData uri="http://schemas.openxmlformats.org/presentationml/2006/ole">
            <mc:AlternateContent xmlns:mc="http://schemas.openxmlformats.org/markup-compatibility/2006">
              <mc:Choice xmlns:v="urn:schemas-microsoft-com:vml" Requires="v">
                <p:oleObj r:id="rId4" imgW="24866600" imgH="9944100" progId="Equation.3">
                  <p:embed/>
                </p:oleObj>
              </mc:Choice>
              <mc:Fallback>
                <p:oleObj r:id="rId4" imgW="24866600" imgH="9944100" progId="Equation.3">
                  <p:embed/>
                  <p:pic>
                    <p:nvPicPr>
                      <p:cNvPr id="395269" name="Object 5">
                        <a:extLst>
                          <a:ext uri="{FF2B5EF4-FFF2-40B4-BE49-F238E27FC236}">
                            <a16:creationId xmlns:a16="http://schemas.microsoft.com/office/drawing/2014/main" id="{F9ABF2A3-7C79-C74D-80E9-5101EB9D57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1289" y="987213"/>
                        <a:ext cx="957298" cy="38391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5268" name="Object 4">
            <a:extLst>
              <a:ext uri="{FF2B5EF4-FFF2-40B4-BE49-F238E27FC236}">
                <a16:creationId xmlns:a16="http://schemas.microsoft.com/office/drawing/2014/main" id="{3E71008A-13D3-AF46-B061-F1A54DC0C3BF}"/>
              </a:ext>
            </a:extLst>
          </p:cNvPr>
          <p:cNvGraphicFramePr>
            <a:graphicFrameLocks noChangeAspect="1"/>
          </p:cNvGraphicFramePr>
          <p:nvPr/>
        </p:nvGraphicFramePr>
        <p:xfrm>
          <a:off x="1430867" y="1495778"/>
          <a:ext cx="1615440" cy="311620"/>
        </p:xfrm>
        <a:graphic>
          <a:graphicData uri="http://schemas.openxmlformats.org/presentationml/2006/ole">
            <mc:AlternateContent xmlns:mc="http://schemas.openxmlformats.org/markup-compatibility/2006">
              <mc:Choice xmlns:v="urn:schemas-microsoft-com:vml" Requires="v">
                <p:oleObj r:id="rId6" imgW="34810700" imgH="6731000" progId="Equation.3">
                  <p:embed/>
                </p:oleObj>
              </mc:Choice>
              <mc:Fallback>
                <p:oleObj r:id="rId6" imgW="34810700" imgH="6731000" progId="Equation.3">
                  <p:embed/>
                  <p:pic>
                    <p:nvPicPr>
                      <p:cNvPr id="395268" name="Object 4">
                        <a:extLst>
                          <a:ext uri="{FF2B5EF4-FFF2-40B4-BE49-F238E27FC236}">
                            <a16:creationId xmlns:a16="http://schemas.microsoft.com/office/drawing/2014/main" id="{3E71008A-13D3-AF46-B061-F1A54DC0C3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0867" y="1495778"/>
                        <a:ext cx="1615440" cy="311620"/>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5267" name="Object 3">
            <a:extLst>
              <a:ext uri="{FF2B5EF4-FFF2-40B4-BE49-F238E27FC236}">
                <a16:creationId xmlns:a16="http://schemas.microsoft.com/office/drawing/2014/main" id="{04E2E181-650E-E647-8846-8273FCE6539C}"/>
              </a:ext>
            </a:extLst>
          </p:cNvPr>
          <p:cNvGraphicFramePr>
            <a:graphicFrameLocks noChangeAspect="1"/>
          </p:cNvGraphicFramePr>
          <p:nvPr/>
        </p:nvGraphicFramePr>
        <p:xfrm>
          <a:off x="1610360" y="1914595"/>
          <a:ext cx="1334982" cy="358987"/>
        </p:xfrm>
        <a:graphic>
          <a:graphicData uri="http://schemas.openxmlformats.org/presentationml/2006/ole">
            <mc:AlternateContent xmlns:mc="http://schemas.openxmlformats.org/markup-compatibility/2006">
              <mc:Choice xmlns:v="urn:schemas-microsoft-com:vml" Requires="v">
                <p:oleObj r:id="rId8" imgW="27203400" imgH="7315200" progId="Equation.3">
                  <p:embed/>
                </p:oleObj>
              </mc:Choice>
              <mc:Fallback>
                <p:oleObj r:id="rId8" imgW="27203400" imgH="7315200" progId="Equation.3">
                  <p:embed/>
                  <p:pic>
                    <p:nvPicPr>
                      <p:cNvPr id="395267" name="Object 3">
                        <a:extLst>
                          <a:ext uri="{FF2B5EF4-FFF2-40B4-BE49-F238E27FC236}">
                            <a16:creationId xmlns:a16="http://schemas.microsoft.com/office/drawing/2014/main" id="{04E2E181-650E-E647-8846-8273FCE6539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10360" y="1914595"/>
                        <a:ext cx="1334982" cy="358987"/>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5272" name="Rectangle 8">
            <a:extLst>
              <a:ext uri="{FF2B5EF4-FFF2-40B4-BE49-F238E27FC236}">
                <a16:creationId xmlns:a16="http://schemas.microsoft.com/office/drawing/2014/main" id="{B2DC2AEF-A8ED-D84D-BE17-1BAF34CB5CB1}"/>
              </a:ext>
            </a:extLst>
          </p:cNvPr>
          <p:cNvSpPr>
            <a:spLocks noChangeArrowheads="1"/>
          </p:cNvSpPr>
          <p:nvPr/>
        </p:nvSpPr>
        <p:spPr bwMode="auto">
          <a:xfrm>
            <a:off x="132650" y="629422"/>
            <a:ext cx="946093" cy="239425"/>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0" anchor="ctr">
            <a:spAutoFit/>
          </a:bodyP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256" b="1">
                <a:latin typeface="Times New Roman" panose="02020603050405020304" pitchFamily="18" charset="0"/>
                <a:ea typeface="楷体_GB2312" pitchFamily="49" charset="-122"/>
              </a:rPr>
              <a:t>1.</a:t>
            </a:r>
            <a:r>
              <a:rPr lang="zh-CN" altLang="en-US" sz="1256" b="1">
                <a:latin typeface="Times New Roman" panose="02020603050405020304" pitchFamily="18" charset="0"/>
                <a:ea typeface="楷体_GB2312" pitchFamily="49" charset="-122"/>
              </a:rPr>
              <a:t>样本均值</a:t>
            </a:r>
          </a:p>
        </p:txBody>
      </p:sp>
      <p:sp>
        <p:nvSpPr>
          <p:cNvPr id="395274" name="Rectangle 10">
            <a:extLst>
              <a:ext uri="{FF2B5EF4-FFF2-40B4-BE49-F238E27FC236}">
                <a16:creationId xmlns:a16="http://schemas.microsoft.com/office/drawing/2014/main" id="{1158197E-049C-2642-A0CB-E55FFECE5DCF}"/>
              </a:ext>
            </a:extLst>
          </p:cNvPr>
          <p:cNvSpPr>
            <a:spLocks noChangeArrowheads="1"/>
          </p:cNvSpPr>
          <p:nvPr/>
        </p:nvSpPr>
        <p:spPr bwMode="auto">
          <a:xfrm>
            <a:off x="150100" y="1064445"/>
            <a:ext cx="946093" cy="239425"/>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anchor="ctr">
            <a:spAutoFit/>
          </a:bodyP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256" b="1">
                <a:latin typeface="Times New Roman" panose="02020603050405020304" pitchFamily="18" charset="0"/>
                <a:ea typeface="楷体_GB2312" pitchFamily="49" charset="-122"/>
              </a:rPr>
              <a:t>2.</a:t>
            </a:r>
            <a:r>
              <a:rPr lang="zh-CN" altLang="en-US" sz="1256" b="1">
                <a:latin typeface="Times New Roman" panose="02020603050405020304" pitchFamily="18" charset="0"/>
                <a:ea typeface="楷体_GB2312" pitchFamily="49" charset="-122"/>
              </a:rPr>
              <a:t>样本方差</a:t>
            </a:r>
          </a:p>
        </p:txBody>
      </p:sp>
      <p:sp>
        <p:nvSpPr>
          <p:cNvPr id="395275" name="Rectangle 11">
            <a:extLst>
              <a:ext uri="{FF2B5EF4-FFF2-40B4-BE49-F238E27FC236}">
                <a16:creationId xmlns:a16="http://schemas.microsoft.com/office/drawing/2014/main" id="{D684615B-BEA8-B247-8291-C8E8204770CB}"/>
              </a:ext>
            </a:extLst>
          </p:cNvPr>
          <p:cNvSpPr>
            <a:spLocks noChangeArrowheads="1"/>
          </p:cNvSpPr>
          <p:nvPr/>
        </p:nvSpPr>
        <p:spPr bwMode="auto">
          <a:xfrm>
            <a:off x="189925" y="1513179"/>
            <a:ext cx="1106393" cy="239425"/>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anchor="ctr">
            <a:spAutoFit/>
          </a:bodyPr>
          <a:lstStyle>
            <a:lvl1pPr>
              <a:spcBef>
                <a:spcPct val="20000"/>
              </a:spcBef>
              <a:buClr>
                <a:schemeClr val="hlink"/>
              </a:buClr>
              <a:buSzPct val="50000"/>
              <a:buFont typeface="Monotype Sorts" pitchFamily="2" charset="2"/>
              <a:buChar char="n"/>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tx2"/>
              </a:buClr>
              <a:buSzPct val="75000"/>
              <a:buFont typeface="Monotype Sorts" pitchFamily="2" charset="2"/>
              <a:buChar char="u"/>
              <a:defRPr kumimoji="1"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65000"/>
              <a:buFont typeface="Monotype Sorts" pitchFamily="2" charset="2"/>
              <a:buChar char="F"/>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100000"/>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100000"/>
              <a:buChar char="–"/>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256" b="1" dirty="0">
                <a:latin typeface="Times New Roman" panose="02020603050405020304" pitchFamily="18" charset="0"/>
                <a:ea typeface="楷体_GB2312" pitchFamily="49" charset="-122"/>
              </a:rPr>
              <a:t>3.</a:t>
            </a:r>
            <a:r>
              <a:rPr lang="zh-CN" altLang="en-US" sz="1256" b="1" dirty="0">
                <a:latin typeface="Times New Roman" panose="02020603050405020304" pitchFamily="18" charset="0"/>
                <a:ea typeface="楷体_GB2312" pitchFamily="49" charset="-122"/>
              </a:rPr>
              <a:t>样本协方差</a:t>
            </a:r>
            <a:endParaRPr lang="zh-CN" altLang="en-US" sz="1256"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521714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395266"/>
                                        </p:tgtEl>
                                        <p:attrNameLst>
                                          <p:attrName>style.visibility</p:attrName>
                                        </p:attrNameLst>
                                      </p:cBhvr>
                                      <p:to>
                                        <p:strVal val="visible"/>
                                      </p:to>
                                    </p:set>
                                    <p:anim calcmode="lin" valueType="num">
                                      <p:cBhvr>
                                        <p:cTn id="7" dur="1000" fill="hold"/>
                                        <p:tgtEl>
                                          <p:spTgt spid="395266"/>
                                        </p:tgtEl>
                                        <p:attrNameLst>
                                          <p:attrName>ppt_w</p:attrName>
                                        </p:attrNameLst>
                                      </p:cBhvr>
                                      <p:tavLst>
                                        <p:tav tm="0">
                                          <p:val>
                                            <p:fltVal val="0"/>
                                          </p:val>
                                        </p:tav>
                                        <p:tav tm="100000">
                                          <p:val>
                                            <p:strVal val="#ppt_w"/>
                                          </p:val>
                                        </p:tav>
                                      </p:tavLst>
                                    </p:anim>
                                    <p:anim calcmode="lin" valueType="num">
                                      <p:cBhvr>
                                        <p:cTn id="8" dur="1000" fill="hold"/>
                                        <p:tgtEl>
                                          <p:spTgt spid="395266"/>
                                        </p:tgtEl>
                                        <p:attrNameLst>
                                          <p:attrName>ppt_h</p:attrName>
                                        </p:attrNameLst>
                                      </p:cBhvr>
                                      <p:tavLst>
                                        <p:tav tm="0">
                                          <p:val>
                                            <p:fltVal val="0"/>
                                          </p:val>
                                        </p:tav>
                                        <p:tav tm="100000">
                                          <p:val>
                                            <p:strVal val="#ppt_h"/>
                                          </p:val>
                                        </p:tav>
                                      </p:tavLst>
                                    </p:anim>
                                    <p:anim calcmode="lin" valueType="num">
                                      <p:cBhvr>
                                        <p:cTn id="9" dur="1000" fill="hold"/>
                                        <p:tgtEl>
                                          <p:spTgt spid="39526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9526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395272"/>
                                        </p:tgtEl>
                                        <p:attrNameLst>
                                          <p:attrName>style.visibility</p:attrName>
                                        </p:attrNameLst>
                                      </p:cBhvr>
                                      <p:to>
                                        <p:strVal val="visible"/>
                                      </p:to>
                                    </p:set>
                                    <p:anim calcmode="lin" valueType="num">
                                      <p:cBhvr additive="base">
                                        <p:cTn id="15" dur="500" fill="hold"/>
                                        <p:tgtEl>
                                          <p:spTgt spid="395272"/>
                                        </p:tgtEl>
                                        <p:attrNameLst>
                                          <p:attrName>ppt_x</p:attrName>
                                        </p:attrNameLst>
                                      </p:cBhvr>
                                      <p:tavLst>
                                        <p:tav tm="0">
                                          <p:val>
                                            <p:strVal val="0-#ppt_w/2"/>
                                          </p:val>
                                        </p:tav>
                                        <p:tav tm="100000">
                                          <p:val>
                                            <p:strVal val="#ppt_x"/>
                                          </p:val>
                                        </p:tav>
                                      </p:tavLst>
                                    </p:anim>
                                    <p:anim calcmode="lin" valueType="num">
                                      <p:cBhvr additive="base">
                                        <p:cTn id="16" dur="500" fill="hold"/>
                                        <p:tgtEl>
                                          <p:spTgt spid="395272"/>
                                        </p:tgtEl>
                                        <p:attrNameLst>
                                          <p:attrName>ppt_y</p:attrName>
                                        </p:attrNameLst>
                                      </p:cBhvr>
                                      <p:tavLst>
                                        <p:tav tm="0">
                                          <p:val>
                                            <p:strVal val="#ppt_y"/>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8" fill="hold" nodeType="clickEffect">
                                  <p:stCondLst>
                                    <p:cond delay="0"/>
                                  </p:stCondLst>
                                  <p:childTnLst>
                                    <p:set>
                                      <p:cBhvr>
                                        <p:cTn id="20" dur="1" fill="hold">
                                          <p:stCondLst>
                                            <p:cond delay="0"/>
                                          </p:stCondLst>
                                        </p:cTn>
                                        <p:tgtEl>
                                          <p:spTgt spid="395270"/>
                                        </p:tgtEl>
                                        <p:attrNameLst>
                                          <p:attrName>style.visibility</p:attrName>
                                        </p:attrNameLst>
                                      </p:cBhvr>
                                      <p:to>
                                        <p:strVal val="visible"/>
                                      </p:to>
                                    </p:set>
                                    <p:anim calcmode="lin" valueType="num">
                                      <p:cBhvr additive="base">
                                        <p:cTn id="21" dur="500" fill="hold"/>
                                        <p:tgtEl>
                                          <p:spTgt spid="395270"/>
                                        </p:tgtEl>
                                        <p:attrNameLst>
                                          <p:attrName>ppt_x</p:attrName>
                                        </p:attrNameLst>
                                      </p:cBhvr>
                                      <p:tavLst>
                                        <p:tav tm="0">
                                          <p:val>
                                            <p:strVal val="0-#ppt_w/2"/>
                                          </p:val>
                                        </p:tav>
                                        <p:tav tm="100000">
                                          <p:val>
                                            <p:strVal val="#ppt_x"/>
                                          </p:val>
                                        </p:tav>
                                      </p:tavLst>
                                    </p:anim>
                                    <p:anim calcmode="lin" valueType="num">
                                      <p:cBhvr additive="base">
                                        <p:cTn id="22" dur="500" fill="hold"/>
                                        <p:tgtEl>
                                          <p:spTgt spid="395270"/>
                                        </p:tgtEl>
                                        <p:attrNameLst>
                                          <p:attrName>ppt_y</p:attrName>
                                        </p:attrNameLst>
                                      </p:cBhvr>
                                      <p:tavLst>
                                        <p:tav tm="0">
                                          <p:val>
                                            <p:strVal val="#ppt_y"/>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395274"/>
                                        </p:tgtEl>
                                        <p:attrNameLst>
                                          <p:attrName>style.visibility</p:attrName>
                                        </p:attrNameLst>
                                      </p:cBhvr>
                                      <p:to>
                                        <p:strVal val="visible"/>
                                      </p:to>
                                    </p:set>
                                    <p:anim calcmode="lin" valueType="num">
                                      <p:cBhvr additive="base">
                                        <p:cTn id="27" dur="500" fill="hold"/>
                                        <p:tgtEl>
                                          <p:spTgt spid="395274"/>
                                        </p:tgtEl>
                                        <p:attrNameLst>
                                          <p:attrName>ppt_x</p:attrName>
                                        </p:attrNameLst>
                                      </p:cBhvr>
                                      <p:tavLst>
                                        <p:tav tm="0">
                                          <p:val>
                                            <p:strVal val="0-#ppt_w/2"/>
                                          </p:val>
                                        </p:tav>
                                        <p:tav tm="100000">
                                          <p:val>
                                            <p:strVal val="#ppt_x"/>
                                          </p:val>
                                        </p:tav>
                                      </p:tavLst>
                                    </p:anim>
                                    <p:anim calcmode="lin" valueType="num">
                                      <p:cBhvr additive="base">
                                        <p:cTn id="28" dur="500" fill="hold"/>
                                        <p:tgtEl>
                                          <p:spTgt spid="395274"/>
                                        </p:tgtEl>
                                        <p:attrNameLst>
                                          <p:attrName>ppt_y</p:attrName>
                                        </p:attrNameLst>
                                      </p:cBhvr>
                                      <p:tavLst>
                                        <p:tav tm="0">
                                          <p:val>
                                            <p:strVal val="#ppt_y"/>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8" fill="hold" nodeType="clickEffect">
                                  <p:stCondLst>
                                    <p:cond delay="0"/>
                                  </p:stCondLst>
                                  <p:childTnLst>
                                    <p:set>
                                      <p:cBhvr>
                                        <p:cTn id="32" dur="1" fill="hold">
                                          <p:stCondLst>
                                            <p:cond delay="0"/>
                                          </p:stCondLst>
                                        </p:cTn>
                                        <p:tgtEl>
                                          <p:spTgt spid="395269"/>
                                        </p:tgtEl>
                                        <p:attrNameLst>
                                          <p:attrName>style.visibility</p:attrName>
                                        </p:attrNameLst>
                                      </p:cBhvr>
                                      <p:to>
                                        <p:strVal val="visible"/>
                                      </p:to>
                                    </p:set>
                                    <p:anim calcmode="lin" valueType="num">
                                      <p:cBhvr additive="base">
                                        <p:cTn id="33" dur="500" fill="hold"/>
                                        <p:tgtEl>
                                          <p:spTgt spid="395269"/>
                                        </p:tgtEl>
                                        <p:attrNameLst>
                                          <p:attrName>ppt_x</p:attrName>
                                        </p:attrNameLst>
                                      </p:cBhvr>
                                      <p:tavLst>
                                        <p:tav tm="0">
                                          <p:val>
                                            <p:strVal val="0-#ppt_w/2"/>
                                          </p:val>
                                        </p:tav>
                                        <p:tav tm="100000">
                                          <p:val>
                                            <p:strVal val="#ppt_x"/>
                                          </p:val>
                                        </p:tav>
                                      </p:tavLst>
                                    </p:anim>
                                    <p:anim calcmode="lin" valueType="num">
                                      <p:cBhvr additive="base">
                                        <p:cTn id="34" dur="500" fill="hold"/>
                                        <p:tgtEl>
                                          <p:spTgt spid="395269"/>
                                        </p:tgtEl>
                                        <p:attrNameLst>
                                          <p:attrName>ppt_y</p:attrName>
                                        </p:attrNameLst>
                                      </p:cBhvr>
                                      <p:tavLst>
                                        <p:tav tm="0">
                                          <p:val>
                                            <p:strVal val="#ppt_y"/>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395275"/>
                                        </p:tgtEl>
                                        <p:attrNameLst>
                                          <p:attrName>style.visibility</p:attrName>
                                        </p:attrNameLst>
                                      </p:cBhvr>
                                      <p:to>
                                        <p:strVal val="visible"/>
                                      </p:to>
                                    </p:set>
                                    <p:anim calcmode="lin" valueType="num">
                                      <p:cBhvr additive="base">
                                        <p:cTn id="39" dur="500" fill="hold"/>
                                        <p:tgtEl>
                                          <p:spTgt spid="395275"/>
                                        </p:tgtEl>
                                        <p:attrNameLst>
                                          <p:attrName>ppt_x</p:attrName>
                                        </p:attrNameLst>
                                      </p:cBhvr>
                                      <p:tavLst>
                                        <p:tav tm="0">
                                          <p:val>
                                            <p:strVal val="0-#ppt_w/2"/>
                                          </p:val>
                                        </p:tav>
                                        <p:tav tm="100000">
                                          <p:val>
                                            <p:strVal val="#ppt_x"/>
                                          </p:val>
                                        </p:tav>
                                      </p:tavLst>
                                    </p:anim>
                                    <p:anim calcmode="lin" valueType="num">
                                      <p:cBhvr additive="base">
                                        <p:cTn id="40" dur="500" fill="hold"/>
                                        <p:tgtEl>
                                          <p:spTgt spid="395275"/>
                                        </p:tgtEl>
                                        <p:attrNameLst>
                                          <p:attrName>ppt_y</p:attrName>
                                        </p:attrNameLst>
                                      </p:cBhvr>
                                      <p:tavLst>
                                        <p:tav tm="0">
                                          <p:val>
                                            <p:strVal val="#ppt_y"/>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8" fill="hold" nodeType="clickEffect">
                                  <p:stCondLst>
                                    <p:cond delay="0"/>
                                  </p:stCondLst>
                                  <p:childTnLst>
                                    <p:set>
                                      <p:cBhvr>
                                        <p:cTn id="44" dur="1" fill="hold">
                                          <p:stCondLst>
                                            <p:cond delay="0"/>
                                          </p:stCondLst>
                                        </p:cTn>
                                        <p:tgtEl>
                                          <p:spTgt spid="395268"/>
                                        </p:tgtEl>
                                        <p:attrNameLst>
                                          <p:attrName>style.visibility</p:attrName>
                                        </p:attrNameLst>
                                      </p:cBhvr>
                                      <p:to>
                                        <p:strVal val="visible"/>
                                      </p:to>
                                    </p:set>
                                    <p:anim calcmode="lin" valueType="num">
                                      <p:cBhvr additive="base">
                                        <p:cTn id="45" dur="500" fill="hold"/>
                                        <p:tgtEl>
                                          <p:spTgt spid="395268"/>
                                        </p:tgtEl>
                                        <p:attrNameLst>
                                          <p:attrName>ppt_x</p:attrName>
                                        </p:attrNameLst>
                                      </p:cBhvr>
                                      <p:tavLst>
                                        <p:tav tm="0">
                                          <p:val>
                                            <p:strVal val="0-#ppt_w/2"/>
                                          </p:val>
                                        </p:tav>
                                        <p:tav tm="100000">
                                          <p:val>
                                            <p:strVal val="#ppt_x"/>
                                          </p:val>
                                        </p:tav>
                                      </p:tavLst>
                                    </p:anim>
                                    <p:anim calcmode="lin" valueType="num">
                                      <p:cBhvr additive="base">
                                        <p:cTn id="46" dur="500" fill="hold"/>
                                        <p:tgtEl>
                                          <p:spTgt spid="395268"/>
                                        </p:tgtEl>
                                        <p:attrNameLst>
                                          <p:attrName>ppt_y</p:attrName>
                                        </p:attrNameLst>
                                      </p:cBhvr>
                                      <p:tavLst>
                                        <p:tav tm="0">
                                          <p:val>
                                            <p:strVal val="#ppt_y"/>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395271"/>
                                        </p:tgtEl>
                                        <p:attrNameLst>
                                          <p:attrName>style.visibility</p:attrName>
                                        </p:attrNameLst>
                                      </p:cBhvr>
                                      <p:to>
                                        <p:strVal val="visible"/>
                                      </p:to>
                                    </p:set>
                                    <p:anim calcmode="lin" valueType="num">
                                      <p:cBhvr additive="base">
                                        <p:cTn id="51" dur="500" fill="hold"/>
                                        <p:tgtEl>
                                          <p:spTgt spid="395271"/>
                                        </p:tgtEl>
                                        <p:attrNameLst>
                                          <p:attrName>ppt_x</p:attrName>
                                        </p:attrNameLst>
                                      </p:cBhvr>
                                      <p:tavLst>
                                        <p:tav tm="0">
                                          <p:val>
                                            <p:strVal val="0-#ppt_w/2"/>
                                          </p:val>
                                        </p:tav>
                                        <p:tav tm="100000">
                                          <p:val>
                                            <p:strVal val="#ppt_x"/>
                                          </p:val>
                                        </p:tav>
                                      </p:tavLst>
                                    </p:anim>
                                    <p:anim calcmode="lin" valueType="num">
                                      <p:cBhvr additive="base">
                                        <p:cTn id="52" dur="500" fill="hold"/>
                                        <p:tgtEl>
                                          <p:spTgt spid="395271"/>
                                        </p:tgtEl>
                                        <p:attrNameLst>
                                          <p:attrName>ppt_y</p:attrName>
                                        </p:attrNameLst>
                                      </p:cBhvr>
                                      <p:tavLst>
                                        <p:tav tm="0">
                                          <p:val>
                                            <p:strVal val="#ppt_y"/>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8" fill="hold" nodeType="clickEffect">
                                  <p:stCondLst>
                                    <p:cond delay="0"/>
                                  </p:stCondLst>
                                  <p:childTnLst>
                                    <p:set>
                                      <p:cBhvr>
                                        <p:cTn id="56" dur="1" fill="hold">
                                          <p:stCondLst>
                                            <p:cond delay="0"/>
                                          </p:stCondLst>
                                        </p:cTn>
                                        <p:tgtEl>
                                          <p:spTgt spid="395267"/>
                                        </p:tgtEl>
                                        <p:attrNameLst>
                                          <p:attrName>style.visibility</p:attrName>
                                        </p:attrNameLst>
                                      </p:cBhvr>
                                      <p:to>
                                        <p:strVal val="visible"/>
                                      </p:to>
                                    </p:set>
                                    <p:anim calcmode="lin" valueType="num">
                                      <p:cBhvr additive="base">
                                        <p:cTn id="57" dur="500" fill="hold"/>
                                        <p:tgtEl>
                                          <p:spTgt spid="395267"/>
                                        </p:tgtEl>
                                        <p:attrNameLst>
                                          <p:attrName>ppt_x</p:attrName>
                                        </p:attrNameLst>
                                      </p:cBhvr>
                                      <p:tavLst>
                                        <p:tav tm="0">
                                          <p:val>
                                            <p:strVal val="0-#ppt_w/2"/>
                                          </p:val>
                                        </p:tav>
                                        <p:tav tm="100000">
                                          <p:val>
                                            <p:strVal val="#ppt_x"/>
                                          </p:val>
                                        </p:tav>
                                      </p:tavLst>
                                    </p:anim>
                                    <p:anim calcmode="lin" valueType="num">
                                      <p:cBhvr additive="base">
                                        <p:cTn id="58" dur="500" fill="hold"/>
                                        <p:tgtEl>
                                          <p:spTgt spid="39526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5266" grpId="0" autoUpdateAnimBg="0"/>
      <p:bldP spid="395271" grpId="0" animBg="1" autoUpdateAnimBg="0"/>
      <p:bldP spid="395272" grpId="0" animBg="1" autoUpdateAnimBg="0"/>
      <p:bldP spid="395274" grpId="0" animBg="1" autoUpdateAnimBg="0"/>
      <p:bldP spid="395275" grpId="0" animBg="1"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58CF6E8-F381-D143-BCDE-678510983E60}"/>
              </a:ext>
            </a:extLst>
          </p:cNvPr>
          <p:cNvSpPr>
            <a:spLocks noGrp="1"/>
          </p:cNvSpPr>
          <p:nvPr>
            <p:ph type="title"/>
          </p:nvPr>
        </p:nvSpPr>
        <p:spPr/>
        <p:txBody>
          <a:bodyPr/>
          <a:lstStyle/>
          <a:p>
            <a:r>
              <a:rPr lang="en-US" altLang="zh-CN" sz="1400" dirty="0">
                <a:solidFill>
                  <a:srgbClr val="000000"/>
                </a:solidFill>
                <a:latin typeface="KaiTi" panose="02010609060101010101" pitchFamily="49" charset="-122"/>
                <a:ea typeface="KaiTi" panose="02010609060101010101" pitchFamily="49" charset="-122"/>
                <a:cs typeface="SimHei"/>
              </a:rPr>
              <a:t>1</a:t>
            </a:r>
            <a:r>
              <a:rPr lang="zh-CN" altLang="en-US" sz="1400" dirty="0">
                <a:solidFill>
                  <a:srgbClr val="000000"/>
                </a:solidFill>
                <a:latin typeface="KaiTi" panose="02010609060101010101" pitchFamily="49" charset="-122"/>
                <a:ea typeface="KaiTi" panose="02010609060101010101" pitchFamily="49" charset="-122"/>
                <a:cs typeface="SimHei"/>
              </a:rPr>
              <a:t>、样本均值</a:t>
            </a:r>
            <a:endParaRPr lang="zh-CN" altLang="en-US" dirty="0"/>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1DC960E9-EB01-724A-802D-17AEDC9D4E2D}"/>
                  </a:ext>
                </a:extLst>
              </p:cNvPr>
              <p:cNvSpPr>
                <a:spLocks noGrp="1"/>
              </p:cNvSpPr>
              <p:nvPr>
                <p:ph idx="1"/>
              </p:nvPr>
            </p:nvSpPr>
            <p:spPr/>
            <p:txBody>
              <a:bodyPr>
                <a:normAutofit/>
              </a:bodyPr>
              <a:lstStyle/>
              <a:p>
                <a:pPr marL="0" marR="0">
                  <a:lnSpc>
                    <a:spcPts val="955"/>
                  </a:lnSpc>
                  <a:spcBef>
                    <a:spcPts val="0"/>
                  </a:spcBef>
                  <a:spcAft>
                    <a:spcPts val="0"/>
                  </a:spcAft>
                </a:pPr>
                <a:r>
                  <a:rPr lang="zh-CN" altLang="en-US" sz="1000" dirty="0">
                    <a:solidFill>
                      <a:srgbClr val="000000"/>
                    </a:solidFill>
                    <a:latin typeface="KaiTi" panose="02010609060101010101" pitchFamily="49" charset="-122"/>
                    <a:ea typeface="KaiTi" panose="02010609060101010101" pitchFamily="49" charset="-122"/>
                    <a:cs typeface="SimHei"/>
                  </a:rPr>
                  <a:t>样本均值的定义</a:t>
                </a:r>
                <a:endParaRPr lang="en-US" altLang="zh-CN" sz="1000" dirty="0">
                  <a:solidFill>
                    <a:srgbClr val="000000"/>
                  </a:solidFill>
                  <a:latin typeface="KaiTi" panose="02010609060101010101" pitchFamily="49" charset="-122"/>
                  <a:ea typeface="KaiTi" panose="02010609060101010101" pitchFamily="49" charset="-122"/>
                  <a:cs typeface="SimHei"/>
                </a:endParaRPr>
              </a:p>
              <a:p>
                <a:pPr marL="0" marR="0">
                  <a:lnSpc>
                    <a:spcPts val="955"/>
                  </a:lnSpc>
                  <a:spcBef>
                    <a:spcPts val="0"/>
                  </a:spcBef>
                  <a:spcAft>
                    <a:spcPts val="0"/>
                  </a:spcAft>
                </a:pPr>
                <a:endParaRPr lang="en-US" altLang="zh-CN" sz="1000" dirty="0">
                  <a:solidFill>
                    <a:srgbClr val="000000"/>
                  </a:solidFill>
                  <a:latin typeface="KaiTi" panose="02010609060101010101" pitchFamily="49" charset="-122"/>
                  <a:ea typeface="KaiTi" panose="02010609060101010101" pitchFamily="49" charset="-122"/>
                  <a:cs typeface="SimSun"/>
                </a:endParaRPr>
              </a:p>
              <a:p>
                <a:pPr marL="0" marR="0">
                  <a:lnSpc>
                    <a:spcPts val="955"/>
                  </a:lnSpc>
                  <a:spcBef>
                    <a:spcPts val="0"/>
                  </a:spcBef>
                  <a:spcAft>
                    <a:spcPts val="0"/>
                  </a:spcAft>
                </a:pPr>
                <a:r>
                  <a:rPr lang="zh-CN" altLang="en-US" sz="1000" dirty="0">
                    <a:solidFill>
                      <a:srgbClr val="000000"/>
                    </a:solidFill>
                    <a:latin typeface="KaiTi" panose="02010609060101010101" pitchFamily="49" charset="-122"/>
                    <a:ea typeface="KaiTi" panose="02010609060101010101" pitchFamily="49" charset="-122"/>
                    <a:cs typeface="SimSun"/>
                  </a:rPr>
                  <a:t>对于样本</a:t>
                </a:r>
                <a:r>
                  <a:rPr lang="zh-CN" altLang="en-US" sz="1000" spc="-102" dirty="0">
                    <a:solidFill>
                      <a:srgbClr val="000000"/>
                    </a:solidFill>
                    <a:latin typeface="KaiTi" panose="02010609060101010101" pitchFamily="49" charset="-122"/>
                    <a:ea typeface="KaiTi" panose="02010609060101010101" pitchFamily="49" charset="-122"/>
                    <a:cs typeface="SimSun"/>
                  </a:rPr>
                  <a:t> </a:t>
                </a:r>
                <a:r>
                  <a:rPr lang="en-US" altLang="zh-CN" sz="1000" spc="-62" dirty="0">
                    <a:solidFill>
                      <a:srgbClr val="000000"/>
                    </a:solidFill>
                    <a:latin typeface="KaiTi" panose="02010609060101010101" pitchFamily="49" charset="-122"/>
                    <a:ea typeface="KaiTi" panose="02010609060101010101" pitchFamily="49" charset="-122"/>
                    <a:cs typeface="BTCIPT+SymbolMT"/>
                  </a:rPr>
                  <a:t>(</a:t>
                </a:r>
                <a14:m>
                  <m:oMath xmlns:m="http://schemas.openxmlformats.org/officeDocument/2006/math">
                    <m:sSub>
                      <m:sSubPr>
                        <m:ctrlPr>
                          <a:rPr lang="ar-AE" altLang="zh-CN" sz="1000" i="1" spc="-62">
                            <a:solidFill>
                              <a:srgbClr val="000000"/>
                            </a:solidFill>
                            <a:latin typeface="Cambria Math" panose="02040503050406030204" pitchFamily="18" charset="0"/>
                            <a:ea typeface="KaiTi" panose="02010609060101010101" pitchFamily="49" charset="-122"/>
                          </a:rPr>
                        </m:ctrlPr>
                      </m:sSubPr>
                      <m:e>
                        <m:r>
                          <a:rPr lang="ar-AE" altLang="zh-CN" sz="1000" i="1" spc="-62">
                            <a:solidFill>
                              <a:srgbClr val="000000"/>
                            </a:solidFill>
                            <a:latin typeface="Cambria Math" panose="02040503050406030204" pitchFamily="18" charset="0"/>
                            <a:ea typeface="KaiTi" panose="02010609060101010101" pitchFamily="49" charset="-122"/>
                          </a:rPr>
                          <m:t>𝑥</m:t>
                        </m:r>
                      </m:e>
                      <m:sub>
                        <m:r>
                          <a:rPr lang="ar-AE" altLang="zh-CN" sz="1000" i="1" spc="-62">
                            <a:solidFill>
                              <a:srgbClr val="000000"/>
                            </a:solidFill>
                            <a:latin typeface="Cambria Math" panose="02040503050406030204" pitchFamily="18" charset="0"/>
                            <a:ea typeface="KaiTi" panose="02010609060101010101" pitchFamily="49" charset="-122"/>
                          </a:rPr>
                          <m:t>1</m:t>
                        </m:r>
                      </m:sub>
                    </m:sSub>
                  </m:oMath>
                </a14:m>
                <a:r>
                  <a:rPr lang="ar-AE" altLang="zh-CN" sz="1000" i="1" spc="70" dirty="0">
                    <a:solidFill>
                      <a:srgbClr val="000000"/>
                    </a:solidFill>
                    <a:latin typeface="KaiTi" panose="02010609060101010101" pitchFamily="49" charset="-122"/>
                    <a:ea typeface="KaiTi" panose="02010609060101010101" pitchFamily="49" charset="-122"/>
                    <a:cs typeface="QHNACC+TimesNewRomanPS-ItalicMT"/>
                  </a:rPr>
                  <a:t>, </a:t>
                </a:r>
                <a14:m>
                  <m:oMath xmlns:m="http://schemas.openxmlformats.org/officeDocument/2006/math">
                    <m:sSub>
                      <m:sSubPr>
                        <m:ctrlPr>
                          <a:rPr lang="ar-AE" altLang="zh-CN" sz="1000" i="1" spc="-62">
                            <a:solidFill>
                              <a:srgbClr val="000000"/>
                            </a:solidFill>
                            <a:latin typeface="Cambria Math" panose="02040503050406030204" pitchFamily="18" charset="0"/>
                            <a:ea typeface="KaiTi" panose="02010609060101010101" pitchFamily="49" charset="-122"/>
                          </a:rPr>
                        </m:ctrlPr>
                      </m:sSubPr>
                      <m:e>
                        <m:r>
                          <a:rPr lang="ar-AE" altLang="zh-CN" sz="1000" i="1" spc="-62">
                            <a:solidFill>
                              <a:srgbClr val="000000"/>
                            </a:solidFill>
                            <a:latin typeface="Cambria Math" panose="02040503050406030204" pitchFamily="18" charset="0"/>
                            <a:ea typeface="KaiTi" panose="02010609060101010101" pitchFamily="49" charset="-122"/>
                          </a:rPr>
                          <m:t>𝑥</m:t>
                        </m:r>
                      </m:e>
                      <m:sub>
                        <m:r>
                          <a:rPr lang="ar-AE" altLang="zh-CN" sz="1000" i="1" spc="-62">
                            <a:solidFill>
                              <a:srgbClr val="000000"/>
                            </a:solidFill>
                            <a:latin typeface="Cambria Math" panose="02040503050406030204" pitchFamily="18" charset="0"/>
                            <a:ea typeface="KaiTi" panose="02010609060101010101" pitchFamily="49" charset="-122"/>
                          </a:rPr>
                          <m:t>2</m:t>
                        </m:r>
                      </m:sub>
                    </m:sSub>
                    <m:r>
                      <a:rPr lang="ar-AE" altLang="zh-CN" sz="1000" i="1" spc="-62">
                        <a:solidFill>
                          <a:srgbClr val="000000"/>
                        </a:solidFill>
                        <a:latin typeface="Cambria Math" panose="02040503050406030204" pitchFamily="18" charset="0"/>
                        <a:ea typeface="Cambria Math" panose="02040503050406030204" pitchFamily="18" charset="0"/>
                      </a:rPr>
                      <m:t>⋯</m:t>
                    </m:r>
                  </m:oMath>
                </a14:m>
                <a:r>
                  <a:rPr lang="ar-AE" altLang="zh-CN" sz="1000" dirty="0">
                    <a:solidFill>
                      <a:srgbClr val="000000"/>
                    </a:solidFill>
                    <a:latin typeface="KaiTi" panose="02010609060101010101" pitchFamily="49" charset="-122"/>
                    <a:ea typeface="KaiTi" panose="02010609060101010101" pitchFamily="49" charset="-122"/>
                    <a:cs typeface="PJGUIU+TimesNewRomanPSMT"/>
                  </a:rPr>
                  <a:t> </a:t>
                </a:r>
                <a14:m>
                  <m:oMath xmlns:m="http://schemas.openxmlformats.org/officeDocument/2006/math">
                    <m:sSub>
                      <m:sSubPr>
                        <m:ctrlPr>
                          <a:rPr lang="ar-AE" altLang="zh-CN" sz="1000" i="1" spc="-62">
                            <a:solidFill>
                              <a:srgbClr val="000000"/>
                            </a:solidFill>
                            <a:latin typeface="Cambria Math" panose="02040503050406030204" pitchFamily="18" charset="0"/>
                            <a:ea typeface="KaiTi" panose="02010609060101010101" pitchFamily="49" charset="-122"/>
                          </a:rPr>
                        </m:ctrlPr>
                      </m:sSubPr>
                      <m:e>
                        <m:r>
                          <a:rPr lang="ar-AE" altLang="zh-CN" sz="1000" i="1" spc="-62">
                            <a:solidFill>
                              <a:srgbClr val="000000"/>
                            </a:solidFill>
                            <a:latin typeface="Cambria Math" panose="02040503050406030204" pitchFamily="18" charset="0"/>
                            <a:ea typeface="KaiTi" panose="02010609060101010101" pitchFamily="49" charset="-122"/>
                          </a:rPr>
                          <m:t>𝑥</m:t>
                        </m:r>
                      </m:e>
                      <m:sub>
                        <m:r>
                          <a:rPr lang="ar-AE" altLang="zh-CN" sz="1000" i="1" spc="-62">
                            <a:solidFill>
                              <a:srgbClr val="000000"/>
                            </a:solidFill>
                            <a:latin typeface="Cambria Math" panose="02040503050406030204" pitchFamily="18" charset="0"/>
                            <a:ea typeface="KaiTi" panose="02010609060101010101" pitchFamily="49" charset="-122"/>
                          </a:rPr>
                          <m:t>𝑛</m:t>
                        </m:r>
                      </m:sub>
                    </m:sSub>
                  </m:oMath>
                </a14:m>
                <a:r>
                  <a:rPr lang="ar-AE" altLang="zh-CN" sz="1000" spc="-248" dirty="0">
                    <a:solidFill>
                      <a:srgbClr val="000000"/>
                    </a:solidFill>
                    <a:latin typeface="KaiTi" panose="02010609060101010101" pitchFamily="49" charset="-122"/>
                    <a:ea typeface="KaiTi" panose="02010609060101010101" pitchFamily="49" charset="-122"/>
                    <a:cs typeface="BTCIPT+SymbolMT"/>
                  </a:rPr>
                  <a:t>)</a:t>
                </a:r>
                <a:r>
                  <a:rPr lang="zh-CN" altLang="ar-AE" sz="1000" dirty="0">
                    <a:solidFill>
                      <a:srgbClr val="000000"/>
                    </a:solidFill>
                    <a:latin typeface="KaiTi" panose="02010609060101010101" pitchFamily="49" charset="-122"/>
                    <a:ea typeface="KaiTi" panose="02010609060101010101" pitchFamily="49" charset="-122"/>
                    <a:cs typeface="SimSun"/>
                  </a:rPr>
                  <a:t>，</a:t>
                </a:r>
                <a:r>
                  <a:rPr lang="zh-CN" altLang="en-US" sz="1000" dirty="0">
                    <a:solidFill>
                      <a:srgbClr val="000000"/>
                    </a:solidFill>
                    <a:latin typeface="KaiTi" panose="02010609060101010101" pitchFamily="49" charset="-122"/>
                    <a:ea typeface="KaiTi" panose="02010609060101010101" pitchFamily="49" charset="-122"/>
                    <a:cs typeface="SimSun"/>
                  </a:rPr>
                  <a:t>称</a:t>
                </a:r>
                <a:endParaRPr lang="en-US" altLang="zh-CN" sz="1000" dirty="0">
                  <a:solidFill>
                    <a:srgbClr val="000000"/>
                  </a:solidFill>
                  <a:latin typeface="KaiTi" panose="02010609060101010101" pitchFamily="49" charset="-122"/>
                  <a:ea typeface="KaiTi" panose="02010609060101010101" pitchFamily="49" charset="-122"/>
                  <a:cs typeface="SimSun"/>
                </a:endParaRPr>
              </a:p>
              <a:p>
                <a:pPr marL="0" marR="0">
                  <a:lnSpc>
                    <a:spcPts val="955"/>
                  </a:lnSpc>
                  <a:spcBef>
                    <a:spcPts val="0"/>
                  </a:spcBef>
                  <a:spcAft>
                    <a:spcPts val="0"/>
                  </a:spcAft>
                </a:pPr>
                <a:endParaRPr lang="en-US" altLang="zh-CN" sz="1000" i="1" dirty="0">
                  <a:solidFill>
                    <a:srgbClr val="000000"/>
                  </a:solidFill>
                  <a:latin typeface="KaiTi" panose="02010609060101010101" pitchFamily="49" charset="-122"/>
                  <a:ea typeface="KaiTi" panose="02010609060101010101" pitchFamily="49" charset="-122"/>
                </a:endParaRPr>
              </a:p>
              <a:p>
                <a:pPr marL="0" marR="0" algn="ctr">
                  <a:lnSpc>
                    <a:spcPts val="955"/>
                  </a:lnSpc>
                  <a:spcBef>
                    <a:spcPts val="0"/>
                  </a:spcBef>
                  <a:spcAft>
                    <a:spcPts val="0"/>
                  </a:spcAft>
                </a:pPr>
                <a14:m>
                  <m:oMath xmlns:m="http://schemas.openxmlformats.org/officeDocument/2006/math">
                    <m:acc>
                      <m:accPr>
                        <m:chr m:val="̅"/>
                        <m:ctrlPr>
                          <a:rPr lang="ar-AE" altLang="zh-CN" sz="1000" i="1">
                            <a:solidFill>
                              <a:srgbClr val="000000"/>
                            </a:solidFill>
                            <a:latin typeface="Cambria Math" panose="02040503050406030204" pitchFamily="18" charset="0"/>
                            <a:ea typeface="KaiTi" panose="02010609060101010101" pitchFamily="49" charset="-122"/>
                          </a:rPr>
                        </m:ctrlPr>
                      </m:accPr>
                      <m:e>
                        <m:r>
                          <a:rPr lang="ar-AE" altLang="zh-CN" sz="1000" i="1">
                            <a:solidFill>
                              <a:srgbClr val="000000"/>
                            </a:solidFill>
                            <a:latin typeface="Cambria Math" panose="02040503050406030204" pitchFamily="18" charset="0"/>
                            <a:ea typeface="KaiTi" panose="02010609060101010101" pitchFamily="49" charset="-122"/>
                          </a:rPr>
                          <m:t>𝑥</m:t>
                        </m:r>
                      </m:e>
                    </m:acc>
                    <m:r>
                      <a:rPr lang="ar-AE" altLang="zh-CN" sz="1000" i="1">
                        <a:solidFill>
                          <a:srgbClr val="000000"/>
                        </a:solidFill>
                        <a:latin typeface="Cambria Math" panose="02040503050406030204" pitchFamily="18" charset="0"/>
                        <a:ea typeface="KaiTi" panose="02010609060101010101" pitchFamily="49" charset="-122"/>
                      </a:rPr>
                      <m:t>=</m:t>
                    </m:r>
                    <m:f>
                      <m:fPr>
                        <m:ctrlPr>
                          <a:rPr lang="ar-AE" altLang="zh-CN" sz="1000" i="1">
                            <a:solidFill>
                              <a:srgbClr val="000000"/>
                            </a:solidFill>
                            <a:latin typeface="Cambria Math" panose="02040503050406030204" pitchFamily="18" charset="0"/>
                            <a:ea typeface="KaiTi" panose="02010609060101010101" pitchFamily="49" charset="-122"/>
                          </a:rPr>
                        </m:ctrlPr>
                      </m:fPr>
                      <m:num>
                        <m:r>
                          <a:rPr lang="ar-AE" altLang="zh-CN" sz="1000" i="1">
                            <a:solidFill>
                              <a:srgbClr val="000000"/>
                            </a:solidFill>
                            <a:latin typeface="Cambria Math" panose="02040503050406030204" pitchFamily="18" charset="0"/>
                            <a:ea typeface="KaiTi" panose="02010609060101010101" pitchFamily="49" charset="-122"/>
                          </a:rPr>
                          <m:t>1</m:t>
                        </m:r>
                      </m:num>
                      <m:den>
                        <m:r>
                          <a:rPr lang="ar-AE" altLang="zh-CN" sz="1000" i="1">
                            <a:solidFill>
                              <a:srgbClr val="000000"/>
                            </a:solidFill>
                            <a:latin typeface="Cambria Math" panose="02040503050406030204" pitchFamily="18" charset="0"/>
                            <a:ea typeface="KaiTi" panose="02010609060101010101" pitchFamily="49" charset="-122"/>
                          </a:rPr>
                          <m:t>𝑛</m:t>
                        </m:r>
                      </m:den>
                    </m:f>
                  </m:oMath>
                </a14:m>
                <a:r>
                  <a:rPr lang="ar-AE" altLang="zh-CN" sz="1000" dirty="0">
                    <a:solidFill>
                      <a:srgbClr val="000000"/>
                    </a:solidFill>
                    <a:latin typeface="KaiTi" panose="02010609060101010101" pitchFamily="49" charset="-122"/>
                    <a:ea typeface="KaiTi" panose="02010609060101010101" pitchFamily="49" charset="-122"/>
                    <a:cs typeface="SimSun"/>
                  </a:rPr>
                  <a:t>.</a:t>
                </a:r>
                <a14:m>
                  <m:oMath xmlns:m="http://schemas.openxmlformats.org/officeDocument/2006/math">
                    <m:nary>
                      <m:naryPr>
                        <m:chr m:val="∑"/>
                        <m:ctrlPr>
                          <a:rPr lang="ar-AE" altLang="zh-CN" sz="1000" i="1" dirty="0">
                            <a:solidFill>
                              <a:srgbClr val="000000"/>
                            </a:solidFill>
                            <a:latin typeface="Cambria Math" panose="02040503050406030204" pitchFamily="18" charset="0"/>
                            <a:ea typeface="KaiTi" panose="02010609060101010101" pitchFamily="49" charset="-122"/>
                          </a:rPr>
                        </m:ctrlPr>
                      </m:naryPr>
                      <m:sub>
                        <m:r>
                          <m:rPr>
                            <m:brk m:alnAt="23"/>
                          </m:rPr>
                          <a:rPr lang="ar-AE" altLang="zh-CN" sz="1000" i="1" dirty="0">
                            <a:solidFill>
                              <a:srgbClr val="000000"/>
                            </a:solidFill>
                            <a:latin typeface="Cambria Math" panose="02040503050406030204" pitchFamily="18" charset="0"/>
                            <a:ea typeface="KaiTi" panose="02010609060101010101" pitchFamily="49" charset="-122"/>
                          </a:rPr>
                          <m:t>𝑖</m:t>
                        </m:r>
                        <m:r>
                          <a:rPr lang="ar-AE" altLang="zh-CN" sz="1000" i="1" dirty="0">
                            <a:solidFill>
                              <a:srgbClr val="000000"/>
                            </a:solidFill>
                            <a:latin typeface="Cambria Math" panose="02040503050406030204" pitchFamily="18" charset="0"/>
                            <a:ea typeface="KaiTi" panose="02010609060101010101" pitchFamily="49" charset="-122"/>
                          </a:rPr>
                          <m:t>=1</m:t>
                        </m:r>
                      </m:sub>
                      <m:sup>
                        <m:r>
                          <a:rPr lang="ar-AE" altLang="zh-CN" sz="1000" i="1" dirty="0">
                            <a:solidFill>
                              <a:srgbClr val="000000"/>
                            </a:solidFill>
                            <a:latin typeface="Cambria Math" panose="02040503050406030204" pitchFamily="18" charset="0"/>
                            <a:ea typeface="KaiTi" panose="02010609060101010101" pitchFamily="49" charset="-122"/>
                          </a:rPr>
                          <m:t>𝑛</m:t>
                        </m:r>
                      </m:sup>
                      <m:e>
                        <m:sSub>
                          <m:sSubPr>
                            <m:ctrlPr>
                              <a:rPr lang="ar-AE" altLang="zh-CN" sz="1000" i="1" dirty="0">
                                <a:solidFill>
                                  <a:srgbClr val="000000"/>
                                </a:solidFill>
                                <a:latin typeface="Cambria Math" panose="02040503050406030204" pitchFamily="18" charset="0"/>
                                <a:ea typeface="KaiTi" panose="02010609060101010101" pitchFamily="49" charset="-122"/>
                              </a:rPr>
                            </m:ctrlPr>
                          </m:sSubPr>
                          <m:e>
                            <m:r>
                              <a:rPr lang="ar-AE" altLang="zh-CN" sz="1000" i="1" dirty="0">
                                <a:solidFill>
                                  <a:srgbClr val="000000"/>
                                </a:solidFill>
                                <a:latin typeface="Cambria Math" panose="02040503050406030204" pitchFamily="18" charset="0"/>
                                <a:ea typeface="KaiTi" panose="02010609060101010101" pitchFamily="49" charset="-122"/>
                              </a:rPr>
                              <m:t>𝑥</m:t>
                            </m:r>
                          </m:e>
                          <m:sub>
                            <m:r>
                              <a:rPr lang="ar-AE" altLang="zh-CN" sz="1000" i="1" dirty="0">
                                <a:solidFill>
                                  <a:srgbClr val="000000"/>
                                </a:solidFill>
                                <a:latin typeface="Cambria Math" panose="02040503050406030204" pitchFamily="18" charset="0"/>
                                <a:ea typeface="KaiTi" panose="02010609060101010101" pitchFamily="49" charset="-122"/>
                              </a:rPr>
                              <m:t>𝑖</m:t>
                            </m:r>
                          </m:sub>
                        </m:sSub>
                      </m:e>
                    </m:nary>
                  </m:oMath>
                </a14:m>
                <a:r>
                  <a:rPr lang="ar-AE" altLang="zh-CN" sz="1000" dirty="0">
                    <a:solidFill>
                      <a:srgbClr val="000000"/>
                    </a:solidFill>
                    <a:latin typeface="KaiTi" panose="02010609060101010101" pitchFamily="49" charset="-122"/>
                    <a:ea typeface="KaiTi" panose="02010609060101010101" pitchFamily="49" charset="-122"/>
                    <a:cs typeface="SimSun"/>
                  </a:rPr>
                  <a:t>  </a:t>
                </a:r>
                <a:r>
                  <a:rPr lang="zh-CN" altLang="en-US" sz="1000" dirty="0">
                    <a:solidFill>
                      <a:srgbClr val="000000"/>
                    </a:solidFill>
                    <a:latin typeface="KaiTi" panose="02010609060101010101" pitchFamily="49" charset="-122"/>
                    <a:ea typeface="KaiTi" panose="02010609060101010101" pitchFamily="49" charset="-122"/>
                    <a:cs typeface="SimSun"/>
                  </a:rPr>
                  <a:t>为样本均值</a:t>
                </a:r>
                <a:endParaRPr lang="en-US" altLang="zh-CN" sz="1000" dirty="0">
                  <a:solidFill>
                    <a:srgbClr val="000000"/>
                  </a:solidFill>
                  <a:latin typeface="KaiTi" panose="02010609060101010101" pitchFamily="49" charset="-122"/>
                  <a:ea typeface="KaiTi" panose="02010609060101010101" pitchFamily="49" charset="-122"/>
                  <a:cs typeface="SimSun"/>
                </a:endParaRPr>
              </a:p>
              <a:p>
                <a:pPr marL="0" marR="0">
                  <a:lnSpc>
                    <a:spcPts val="955"/>
                  </a:lnSpc>
                  <a:spcBef>
                    <a:spcPts val="0"/>
                  </a:spcBef>
                  <a:spcAft>
                    <a:spcPts val="0"/>
                  </a:spcAft>
                </a:pPr>
                <a:endParaRPr lang="en-US" altLang="zh-CN" sz="1000" dirty="0">
                  <a:solidFill>
                    <a:srgbClr val="000000"/>
                  </a:solidFill>
                  <a:latin typeface="KaiTi" panose="02010609060101010101" pitchFamily="49" charset="-122"/>
                  <a:ea typeface="KaiTi" panose="02010609060101010101" pitchFamily="49" charset="-122"/>
                  <a:cs typeface="SimHei"/>
                </a:endParaRPr>
              </a:p>
              <a:p>
                <a:pPr marL="0" marR="0">
                  <a:lnSpc>
                    <a:spcPts val="955"/>
                  </a:lnSpc>
                  <a:spcBef>
                    <a:spcPts val="0"/>
                  </a:spcBef>
                  <a:spcAft>
                    <a:spcPts val="0"/>
                  </a:spcAft>
                </a:pPr>
                <a:r>
                  <a:rPr lang="zh-CN" altLang="en-US" sz="1000" dirty="0">
                    <a:solidFill>
                      <a:srgbClr val="000000"/>
                    </a:solidFill>
                    <a:latin typeface="KaiTi" panose="02010609060101010101" pitchFamily="49" charset="-122"/>
                    <a:ea typeface="KaiTi" panose="02010609060101010101" pitchFamily="49" charset="-122"/>
                    <a:cs typeface="SimHei"/>
                  </a:rPr>
                  <a:t>样本均值用来描述样本的平均水平。</a:t>
                </a:r>
              </a:p>
              <a:p>
                <a:pPr marL="531495" marR="0">
                  <a:lnSpc>
                    <a:spcPts val="1320"/>
                  </a:lnSpc>
                  <a:spcBef>
                    <a:spcPts val="25"/>
                  </a:spcBef>
                  <a:spcAft>
                    <a:spcPts val="0"/>
                  </a:spcAft>
                </a:pPr>
                <a:endParaRPr lang="zh-CN" altLang="en-US" sz="1000" dirty="0">
                  <a:solidFill>
                    <a:srgbClr val="000000"/>
                  </a:solidFill>
                  <a:latin typeface="KaiTi" panose="02010609060101010101" pitchFamily="49" charset="-122"/>
                  <a:ea typeface="KaiTi" panose="02010609060101010101" pitchFamily="49" charset="-122"/>
                  <a:cs typeface="SimSun"/>
                </a:endParaRPr>
              </a:p>
              <a:p>
                <a:endParaRPr lang="zh-CN" altLang="en-US" sz="1000" dirty="0"/>
              </a:p>
            </p:txBody>
          </p:sp>
        </mc:Choice>
        <mc:Fallback xmlns="">
          <p:sp>
            <p:nvSpPr>
              <p:cNvPr id="5" name="内容占位符 4">
                <a:extLst>
                  <a:ext uri="{FF2B5EF4-FFF2-40B4-BE49-F238E27FC236}">
                    <a16:creationId xmlns:a16="http://schemas.microsoft.com/office/drawing/2014/main" id="{1DC960E9-EB01-724A-802D-17AEDC9D4E2D}"/>
                  </a:ext>
                </a:extLst>
              </p:cNvPr>
              <p:cNvSpPr>
                <a:spLocks noGrp="1" noRot="1" noChangeAspect="1" noMove="1" noResize="1" noEditPoints="1" noAdjustHandles="1" noChangeArrowheads="1" noChangeShapeType="1" noTextEdit="1"/>
              </p:cNvSpPr>
              <p:nvPr>
                <p:ph idx="1"/>
              </p:nvPr>
            </p:nvSpPr>
            <p:spPr>
              <a:blipFill>
                <a:blip r:embed="rId2"/>
                <a:stretch>
                  <a:fillRect t="-18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90478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335E99-1740-CF4F-B279-93662A2799F6}"/>
              </a:ext>
            </a:extLst>
          </p:cNvPr>
          <p:cNvSpPr>
            <a:spLocks noGrp="1"/>
          </p:cNvSpPr>
          <p:nvPr>
            <p:ph type="title"/>
          </p:nvPr>
        </p:nvSpPr>
        <p:spPr/>
        <p:txBody>
          <a:bodyPr>
            <a:normAutofit fontScale="90000"/>
          </a:bodyPr>
          <a:lstStyle/>
          <a:p>
            <a:r>
              <a:rPr lang="en-US" altLang="zh-CN" sz="1400" b="1" dirty="0">
                <a:solidFill>
                  <a:schemeClr val="tx2"/>
                </a:solidFill>
                <a:latin typeface="KaiTi" panose="02010609060101010101" pitchFamily="49" charset="-122"/>
                <a:ea typeface="KaiTi" panose="02010609060101010101" pitchFamily="49" charset="-122"/>
              </a:rPr>
              <a:t> </a:t>
            </a:r>
            <a:r>
              <a:rPr lang="zh-CN" altLang="en-US" sz="1400" b="1" dirty="0">
                <a:solidFill>
                  <a:schemeClr val="tx2"/>
                </a:solidFill>
                <a:latin typeface="KaiTi" panose="02010609060101010101" pitchFamily="49" charset="-122"/>
                <a:ea typeface="KaiTi" panose="02010609060101010101" pitchFamily="49" charset="-122"/>
              </a:rPr>
              <a:t>二、实验、样本空间和事件</a:t>
            </a:r>
            <a:br>
              <a:rPr lang="zh-CN" altLang="en-US" sz="1800" b="1" dirty="0">
                <a:solidFill>
                  <a:schemeClr val="tx2"/>
                </a:solidFill>
                <a:latin typeface="KaiTi" panose="02010609060101010101" pitchFamily="49" charset="-122"/>
                <a:ea typeface="KaiTi" panose="02010609060101010101" pitchFamily="49" charset="-122"/>
              </a:rPr>
            </a:br>
            <a:endParaRPr lang="zh-CN" altLang="en-US" dirty="0">
              <a:latin typeface="KaiTi" panose="02010609060101010101" pitchFamily="49" charset="-122"/>
              <a:ea typeface="KaiTi" panose="02010609060101010101" pitchFamily="49" charset="-122"/>
            </a:endParaRPr>
          </a:p>
        </p:txBody>
      </p:sp>
      <p:sp>
        <p:nvSpPr>
          <p:cNvPr id="3" name="内容占位符 2">
            <a:extLst>
              <a:ext uri="{FF2B5EF4-FFF2-40B4-BE49-F238E27FC236}">
                <a16:creationId xmlns:a16="http://schemas.microsoft.com/office/drawing/2014/main" id="{48F1B091-5290-7143-A814-DE83E3142CA7}"/>
              </a:ext>
            </a:extLst>
          </p:cNvPr>
          <p:cNvSpPr>
            <a:spLocks noGrp="1"/>
          </p:cNvSpPr>
          <p:nvPr>
            <p:ph idx="1"/>
          </p:nvPr>
        </p:nvSpPr>
        <p:spPr/>
        <p:txBody>
          <a:bodyPr/>
          <a:lstStyle/>
          <a:p>
            <a:r>
              <a:rPr lang="zh-CN" altLang="en-US" sz="800" dirty="0">
                <a:latin typeface="KaiTi" panose="02010609060101010101" pitchFamily="49" charset="-122"/>
                <a:ea typeface="KaiTi" panose="02010609060101010101" pitchFamily="49" charset="-122"/>
              </a:rPr>
              <a:t>随机试验（</a:t>
            </a:r>
            <a:r>
              <a:rPr lang="en-US" altLang="zh-CN" sz="800" dirty="0">
                <a:latin typeface="KaiTi" panose="02010609060101010101" pitchFamily="49" charset="-122"/>
                <a:ea typeface="KaiTi" panose="02010609060101010101" pitchFamily="49" charset="-122"/>
              </a:rPr>
              <a:t>random experiment</a:t>
            </a:r>
            <a:r>
              <a:rPr lang="zh-CN" altLang="en-US" sz="800" dirty="0">
                <a:latin typeface="KaiTi" panose="02010609060101010101" pitchFamily="49" charset="-122"/>
                <a:ea typeface="KaiTi" panose="02010609060101010101" pitchFamily="49" charset="-122"/>
              </a:rPr>
              <a:t>）：实验至少有两个可能结果，但不确定哪一个结果会出现的过程。（抛硬币，卜卦）</a:t>
            </a:r>
            <a:endParaRPr lang="en-US" altLang="zh-CN" sz="800" dirty="0">
              <a:latin typeface="KaiTi" panose="02010609060101010101" pitchFamily="49" charset="-122"/>
              <a:ea typeface="KaiTi" panose="02010609060101010101" pitchFamily="49" charset="-122"/>
            </a:endParaRPr>
          </a:p>
          <a:p>
            <a:r>
              <a:rPr lang="zh-CN" altLang="en-US" sz="800" dirty="0">
                <a:latin typeface="KaiTi" panose="02010609060101010101" pitchFamily="49" charset="-122"/>
                <a:ea typeface="KaiTi" panose="02010609060101010101" pitchFamily="49" charset="-122"/>
              </a:rPr>
              <a:t>样本空间或者总体：实验的所有可能结果的集合。</a:t>
            </a:r>
            <a:endParaRPr lang="en-US" altLang="zh-CN" sz="800" dirty="0">
              <a:latin typeface="KaiTi" panose="02010609060101010101" pitchFamily="49" charset="-122"/>
              <a:ea typeface="KaiTi" panose="02010609060101010101" pitchFamily="49" charset="-122"/>
            </a:endParaRPr>
          </a:p>
          <a:p>
            <a:r>
              <a:rPr lang="zh-CN" altLang="en-US" sz="800" dirty="0">
                <a:latin typeface="KaiTi" panose="02010609060101010101" pitchFamily="49" charset="-122"/>
                <a:ea typeface="KaiTi" panose="02010609060101010101" pitchFamily="49" charset="-122"/>
              </a:rPr>
              <a:t>事件：实验结果的集合成为事件，它是样本空间的一个子集。</a:t>
            </a:r>
            <a:endParaRPr lang="en-US" altLang="zh-CN" sz="800" dirty="0">
              <a:latin typeface="KaiTi" panose="02010609060101010101" pitchFamily="49" charset="-122"/>
              <a:ea typeface="KaiTi" panose="02010609060101010101" pitchFamily="49" charset="-122"/>
            </a:endParaRPr>
          </a:p>
          <a:p>
            <a:r>
              <a:rPr lang="zh-CN" altLang="en-US" sz="800" dirty="0">
                <a:latin typeface="KaiTi" panose="02010609060101010101" pitchFamily="49" charset="-122"/>
                <a:ea typeface="KaiTi" panose="02010609060101010101" pitchFamily="49" charset="-122"/>
              </a:rPr>
              <a:t>样本点：样本空间每个元素或每种结果。</a:t>
            </a:r>
            <a:endParaRPr lang="en-US" altLang="zh-CN" sz="800" dirty="0">
              <a:latin typeface="KaiTi" panose="02010609060101010101" pitchFamily="49" charset="-122"/>
              <a:ea typeface="KaiTi" panose="02010609060101010101" pitchFamily="49" charset="-122"/>
            </a:endParaRPr>
          </a:p>
          <a:p>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25093255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5094"/>
            <a:ext cx="3759200" cy="2692400"/>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745388" y="211690"/>
            <a:ext cx="1801692" cy="153888"/>
          </a:xfrm>
          <a:prstGeom prst="rect">
            <a:avLst/>
          </a:prstGeom>
        </p:spPr>
        <p:txBody>
          <a:bodyPr vert="horz" wrap="square" lIns="0" tIns="0" rIns="0" bIns="0" rtlCol="0">
            <a:spAutoFit/>
          </a:bodyPr>
          <a:lstStyle/>
          <a:p>
            <a:pPr marL="0" marR="0">
              <a:lnSpc>
                <a:spcPts val="1225"/>
              </a:lnSpc>
              <a:spcBef>
                <a:spcPts val="0"/>
              </a:spcBef>
              <a:spcAft>
                <a:spcPts val="0"/>
              </a:spcAft>
            </a:pPr>
            <a:r>
              <a:rPr lang="en-US" altLang="zh-CN" sz="1250" spc="-18" dirty="0">
                <a:latin typeface="KaiTi" panose="02010609060101010101" pitchFamily="49" charset="-122"/>
                <a:ea typeface="KaiTi" panose="02010609060101010101" pitchFamily="49" charset="-122"/>
                <a:cs typeface="SimSun"/>
              </a:rPr>
              <a:t>2</a:t>
            </a:r>
            <a:r>
              <a:rPr lang="zh-CN" altLang="en-US" sz="1250" spc="-18" dirty="0">
                <a:latin typeface="KaiTi" panose="02010609060101010101" pitchFamily="49" charset="-122"/>
                <a:ea typeface="KaiTi" panose="02010609060101010101" pitchFamily="49" charset="-122"/>
                <a:cs typeface="SimSun"/>
              </a:rPr>
              <a:t>、</a:t>
            </a:r>
            <a:r>
              <a:rPr sz="1250" spc="-18" dirty="0" err="1">
                <a:latin typeface="KaiTi" panose="02010609060101010101" pitchFamily="49" charset="-122"/>
                <a:ea typeface="KaiTi" panose="02010609060101010101" pitchFamily="49" charset="-122"/>
                <a:cs typeface="SimSun"/>
              </a:rPr>
              <a:t>样本方差和标准差</a:t>
            </a:r>
            <a:endParaRPr sz="1250" spc="-18" dirty="0">
              <a:latin typeface="KaiTi" panose="02010609060101010101" pitchFamily="49" charset="-122"/>
              <a:ea typeface="KaiTi" panose="02010609060101010101" pitchFamily="49" charset="-122"/>
              <a:cs typeface="SimSun"/>
            </a:endParaRPr>
          </a:p>
        </p:txBody>
      </p:sp>
      <p:sp>
        <p:nvSpPr>
          <p:cNvPr id="4" name="object 4"/>
          <p:cNvSpPr txBox="1"/>
          <p:nvPr/>
        </p:nvSpPr>
        <p:spPr>
          <a:xfrm>
            <a:off x="716321" y="474977"/>
            <a:ext cx="2434442" cy="128240"/>
          </a:xfrm>
          <a:prstGeom prst="rect">
            <a:avLst/>
          </a:prstGeom>
        </p:spPr>
        <p:txBody>
          <a:bodyPr vert="horz" wrap="square" lIns="0" tIns="0" rIns="0" bIns="0" rtlCol="0">
            <a:spAutoFit/>
          </a:bodyPr>
          <a:lstStyle/>
          <a:p>
            <a:pPr marL="0" marR="0">
              <a:lnSpc>
                <a:spcPts val="955"/>
              </a:lnSpc>
              <a:spcBef>
                <a:spcPts val="0"/>
              </a:spcBef>
              <a:spcAft>
                <a:spcPts val="0"/>
              </a:spcAft>
            </a:pPr>
            <a:r>
              <a:rPr sz="600" dirty="0">
                <a:solidFill>
                  <a:srgbClr val="3232CC"/>
                </a:solidFill>
                <a:latin typeface="IOTCPM+Wingdings-Regular"/>
                <a:cs typeface="IOTCPM+Wingdings-Regular"/>
              </a:rPr>
              <a:t></a:t>
            </a:r>
            <a:r>
              <a:rPr sz="600" spc="323" dirty="0">
                <a:solidFill>
                  <a:srgbClr val="3232CC"/>
                </a:solidFill>
                <a:latin typeface="Times New Roman"/>
                <a:cs typeface="Times New Roman"/>
              </a:rPr>
              <a:t> </a:t>
            </a:r>
            <a:r>
              <a:rPr sz="950" dirty="0" err="1">
                <a:solidFill>
                  <a:srgbClr val="000000"/>
                </a:solidFill>
                <a:latin typeface="SimHei"/>
                <a:cs typeface="SimHei"/>
              </a:rPr>
              <a:t>样本方差和标准差的定义</a:t>
            </a:r>
            <a:endParaRPr sz="950" dirty="0">
              <a:solidFill>
                <a:srgbClr val="000000"/>
              </a:solidFill>
              <a:latin typeface="SimHei"/>
              <a:cs typeface="SimHei"/>
            </a:endParaRPr>
          </a:p>
        </p:txBody>
      </p:sp>
      <p:sp>
        <p:nvSpPr>
          <p:cNvPr id="5" name="object 5"/>
          <p:cNvSpPr txBox="1"/>
          <p:nvPr/>
        </p:nvSpPr>
        <p:spPr>
          <a:xfrm>
            <a:off x="896415" y="640565"/>
            <a:ext cx="659876" cy="166712"/>
          </a:xfrm>
          <a:prstGeom prst="rect">
            <a:avLst/>
          </a:prstGeom>
        </p:spPr>
        <p:txBody>
          <a:bodyPr vert="horz" wrap="square" lIns="0" tIns="0" rIns="0" bIns="0" rtlCol="0">
            <a:spAutoFit/>
          </a:bodyPr>
          <a:lstStyle/>
          <a:p>
            <a:pPr marL="0" marR="0">
              <a:lnSpc>
                <a:spcPts val="1310"/>
              </a:lnSpc>
              <a:spcBef>
                <a:spcPts val="0"/>
              </a:spcBef>
              <a:spcAft>
                <a:spcPts val="0"/>
              </a:spcAft>
            </a:pPr>
            <a:r>
              <a:rPr sz="900" spc="-12" baseline="0" dirty="0">
                <a:solidFill>
                  <a:srgbClr val="000000"/>
                </a:solidFill>
                <a:latin typeface="SimSun"/>
                <a:cs typeface="SimSun"/>
              </a:rPr>
              <a:t>对于样本</a:t>
            </a:r>
            <a:r>
              <a:rPr sz="1050" dirty="0">
                <a:solidFill>
                  <a:srgbClr val="000000"/>
                </a:solidFill>
                <a:latin typeface="BTCIPT+SymbolMT"/>
                <a:cs typeface="BTCIPT+SymbolMT"/>
              </a:rPr>
              <a:t>(</a:t>
            </a:r>
          </a:p>
        </p:txBody>
      </p:sp>
      <p:sp>
        <p:nvSpPr>
          <p:cNvPr id="6" name="object 6"/>
          <p:cNvSpPr txBox="1"/>
          <p:nvPr/>
        </p:nvSpPr>
        <p:spPr>
          <a:xfrm>
            <a:off x="1642726" y="592399"/>
            <a:ext cx="664562" cy="250133"/>
          </a:xfrm>
          <a:prstGeom prst="rect">
            <a:avLst/>
          </a:prstGeom>
        </p:spPr>
        <p:txBody>
          <a:bodyPr vert="horz" wrap="square" lIns="0" tIns="0" rIns="0" bIns="0" rtlCol="0">
            <a:spAutoFit/>
          </a:bodyPr>
          <a:lstStyle/>
          <a:p>
            <a:pPr marL="42545" marR="0">
              <a:lnSpc>
                <a:spcPts val="1390"/>
              </a:lnSpc>
              <a:spcBef>
                <a:spcPts val="0"/>
              </a:spcBef>
              <a:spcAft>
                <a:spcPts val="0"/>
              </a:spcAft>
            </a:pPr>
            <a:r>
              <a:rPr sz="850" spc="23" dirty="0">
                <a:solidFill>
                  <a:srgbClr val="000000"/>
                </a:solidFill>
                <a:latin typeface="PJGUIU+TimesNewRomanPSMT"/>
                <a:cs typeface="PJGUIU+TimesNewRomanPSMT"/>
              </a:rPr>
              <a:t>,</a:t>
            </a:r>
            <a:r>
              <a:rPr sz="850" spc="93" dirty="0">
                <a:solidFill>
                  <a:srgbClr val="000000"/>
                </a:solidFill>
                <a:latin typeface="PADDAV+MT-Extra"/>
                <a:cs typeface="PADDAV+MT-Extra"/>
              </a:rPr>
              <a:t>L</a:t>
            </a:r>
            <a:r>
              <a:rPr i="1" spc="22" baseline="-25000" dirty="0">
                <a:solidFill>
                  <a:srgbClr val="000000"/>
                </a:solidFill>
                <a:latin typeface="QHNACC+TimesNewRomanPS-ItalicMT"/>
                <a:cs typeface="QHNACC+TimesNewRomanPS-ItalicMT"/>
              </a:rPr>
              <a:t>x</a:t>
            </a:r>
            <a:r>
              <a:rPr sz="1050" spc="-243" dirty="0">
                <a:solidFill>
                  <a:srgbClr val="000000"/>
                </a:solidFill>
                <a:latin typeface="BTCIPT+SymbolMT"/>
                <a:cs typeface="BTCIPT+SymbolMT"/>
              </a:rPr>
              <a:t>)</a:t>
            </a:r>
            <a:r>
              <a:rPr lang="en-US" sz="1050" spc="-243" dirty="0">
                <a:solidFill>
                  <a:srgbClr val="000000"/>
                </a:solidFill>
                <a:latin typeface="BTCIPT+SymbolMT"/>
                <a:cs typeface="BTCIPT+SymbolMT"/>
              </a:rPr>
              <a:t>       </a:t>
            </a:r>
            <a:r>
              <a:rPr sz="850" spc="-11" dirty="0">
                <a:solidFill>
                  <a:srgbClr val="000000"/>
                </a:solidFill>
                <a:latin typeface="SimSun"/>
                <a:cs typeface="SimSun"/>
              </a:rPr>
              <a:t>，称</a:t>
            </a:r>
          </a:p>
          <a:p>
            <a:pPr>
              <a:lnSpc>
                <a:spcPts val="540"/>
              </a:lnSpc>
            </a:pPr>
            <a:r>
              <a:rPr sz="500" dirty="0">
                <a:solidFill>
                  <a:srgbClr val="000000"/>
                </a:solidFill>
                <a:latin typeface="PJGUIU+TimesNewRomanPSMT"/>
                <a:cs typeface="PJGUIU+TimesNewRomanPSMT"/>
              </a:rPr>
              <a:t>2</a:t>
            </a:r>
            <a:r>
              <a:rPr lang="en-US" sz="500" dirty="0">
                <a:solidFill>
                  <a:srgbClr val="000000"/>
                </a:solidFill>
                <a:latin typeface="PJGUIU+TimesNewRomanPSMT"/>
                <a:cs typeface="PJGUIU+TimesNewRomanPSMT"/>
              </a:rPr>
              <a:t>              </a:t>
            </a:r>
            <a:r>
              <a:rPr lang="en-US" altLang="zh-CN" sz="700" i="1" spc="45" dirty="0">
                <a:solidFill>
                  <a:srgbClr val="000000"/>
                </a:solidFill>
                <a:latin typeface="QHNACC+TimesNewRomanPS-ItalicMT"/>
                <a:cs typeface="QHNACC+TimesNewRomanPS-ItalicMT"/>
              </a:rPr>
              <a:t>n</a:t>
            </a:r>
            <a:endParaRPr sz="500" dirty="0">
              <a:solidFill>
                <a:srgbClr val="000000"/>
              </a:solidFill>
              <a:latin typeface="PJGUIU+TimesNewRomanPSMT"/>
              <a:cs typeface="PJGUIU+TimesNewRomanPSMT"/>
            </a:endParaRPr>
          </a:p>
        </p:txBody>
      </p:sp>
      <p:sp>
        <p:nvSpPr>
          <p:cNvPr id="7" name="object 7"/>
          <p:cNvSpPr txBox="1"/>
          <p:nvPr/>
        </p:nvSpPr>
        <p:spPr>
          <a:xfrm>
            <a:off x="1413400" y="631896"/>
            <a:ext cx="434523" cy="389464"/>
          </a:xfrm>
          <a:prstGeom prst="rect">
            <a:avLst/>
          </a:prstGeom>
        </p:spPr>
        <p:txBody>
          <a:bodyPr vert="horz" wrap="square" lIns="0" tIns="0" rIns="0" bIns="0" rtlCol="0">
            <a:spAutoFit/>
          </a:bodyPr>
          <a:lstStyle/>
          <a:p>
            <a:pPr marL="0" marR="0">
              <a:lnSpc>
                <a:spcPts val="1390"/>
              </a:lnSpc>
              <a:spcBef>
                <a:spcPts val="0"/>
              </a:spcBef>
              <a:spcAft>
                <a:spcPts val="0"/>
              </a:spcAft>
            </a:pPr>
            <a:r>
              <a:rPr sz="1250" i="1" dirty="0">
                <a:solidFill>
                  <a:srgbClr val="000000"/>
                </a:solidFill>
                <a:latin typeface="QHNACC+TimesNewRomanPS-ItalicMT"/>
                <a:cs typeface="QHNACC+TimesNewRomanPS-ItalicMT"/>
              </a:rPr>
              <a:t>x</a:t>
            </a:r>
            <a:r>
              <a:rPr sz="1250" i="1" spc="-45" dirty="0">
                <a:solidFill>
                  <a:srgbClr val="000000"/>
                </a:solidFill>
                <a:latin typeface="QHNACC+TimesNewRomanPS-ItalicMT"/>
                <a:cs typeface="QHNACC+TimesNewRomanPS-ItalicMT"/>
              </a:rPr>
              <a:t> </a:t>
            </a:r>
            <a:r>
              <a:rPr sz="850" dirty="0">
                <a:solidFill>
                  <a:srgbClr val="000000"/>
                </a:solidFill>
                <a:latin typeface="PJGUIU+TimesNewRomanPSMT"/>
                <a:cs typeface="PJGUIU+TimesNewRomanPSMT"/>
              </a:rPr>
              <a:t>,</a:t>
            </a:r>
            <a:r>
              <a:rPr sz="850" spc="-58" dirty="0">
                <a:solidFill>
                  <a:srgbClr val="000000"/>
                </a:solidFill>
                <a:latin typeface="PJGUIU+TimesNewRomanPSMT"/>
                <a:cs typeface="PJGUIU+TimesNewRomanPSMT"/>
              </a:rPr>
              <a:t> </a:t>
            </a:r>
            <a:r>
              <a:rPr sz="1250" i="1" dirty="0">
                <a:solidFill>
                  <a:srgbClr val="000000"/>
                </a:solidFill>
                <a:latin typeface="QHNACC+TimesNewRomanPS-ItalicMT"/>
                <a:cs typeface="QHNACC+TimesNewRomanPS-ItalicMT"/>
              </a:rPr>
              <a:t>x</a:t>
            </a:r>
          </a:p>
        </p:txBody>
      </p:sp>
      <p:sp>
        <p:nvSpPr>
          <p:cNvPr id="8" name="object 8"/>
          <p:cNvSpPr txBox="1"/>
          <p:nvPr/>
        </p:nvSpPr>
        <p:spPr>
          <a:xfrm>
            <a:off x="1488230" y="742415"/>
            <a:ext cx="126282" cy="163982"/>
          </a:xfrm>
          <a:prstGeom prst="rect">
            <a:avLst/>
          </a:prstGeom>
        </p:spPr>
        <p:txBody>
          <a:bodyPr vert="horz" wrap="square" lIns="0" tIns="0" rIns="0" bIns="0" rtlCol="0">
            <a:spAutoFit/>
          </a:bodyPr>
          <a:lstStyle/>
          <a:p>
            <a:pPr marL="0" marR="0">
              <a:lnSpc>
                <a:spcPts val="540"/>
              </a:lnSpc>
              <a:spcBef>
                <a:spcPts val="0"/>
              </a:spcBef>
              <a:spcAft>
                <a:spcPts val="0"/>
              </a:spcAft>
            </a:pPr>
            <a:r>
              <a:rPr sz="500" dirty="0">
                <a:solidFill>
                  <a:srgbClr val="000000"/>
                </a:solidFill>
                <a:latin typeface="PJGUIU+TimesNewRomanPSMT"/>
                <a:cs typeface="PJGUIU+TimesNewRomanPSMT"/>
              </a:rPr>
              <a:t>1</a:t>
            </a:r>
          </a:p>
        </p:txBody>
      </p:sp>
      <p:sp>
        <p:nvSpPr>
          <p:cNvPr id="9" name="object 9"/>
          <p:cNvSpPr txBox="1"/>
          <p:nvPr/>
        </p:nvSpPr>
        <p:spPr>
          <a:xfrm>
            <a:off x="1472372" y="845327"/>
            <a:ext cx="351527" cy="430321"/>
          </a:xfrm>
          <a:prstGeom prst="rect">
            <a:avLst/>
          </a:prstGeom>
        </p:spPr>
        <p:txBody>
          <a:bodyPr vert="horz" wrap="square" lIns="0" tIns="0" rIns="0" bIns="0" rtlCol="0">
            <a:spAutoFit/>
          </a:bodyPr>
          <a:lstStyle/>
          <a:p>
            <a:pPr marL="62230" marR="0">
              <a:lnSpc>
                <a:spcPts val="925"/>
              </a:lnSpc>
              <a:spcBef>
                <a:spcPts val="0"/>
              </a:spcBef>
              <a:spcAft>
                <a:spcPts val="0"/>
              </a:spcAft>
            </a:pPr>
            <a:r>
              <a:rPr sz="850" dirty="0">
                <a:solidFill>
                  <a:srgbClr val="000000"/>
                </a:solidFill>
                <a:latin typeface="PJGUIU+TimesNewRomanPSMT"/>
                <a:cs typeface="PJGUIU+TimesNewRomanPSMT"/>
              </a:rPr>
              <a:t>1</a:t>
            </a:r>
          </a:p>
          <a:p>
            <a:pPr marL="0" marR="0">
              <a:lnSpc>
                <a:spcPts val="1025"/>
              </a:lnSpc>
              <a:spcBef>
                <a:spcPts val="155"/>
              </a:spcBef>
              <a:spcAft>
                <a:spcPts val="0"/>
              </a:spcAft>
            </a:pPr>
            <a:r>
              <a:rPr sz="850" i="1" dirty="0">
                <a:solidFill>
                  <a:srgbClr val="000000"/>
                </a:solidFill>
                <a:latin typeface="QHNACC+TimesNewRomanPS-ItalicMT"/>
                <a:cs typeface="QHNACC+TimesNewRomanPS-ItalicMT"/>
              </a:rPr>
              <a:t>n</a:t>
            </a:r>
            <a:r>
              <a:rPr sz="850" i="1" spc="-75" dirty="0">
                <a:solidFill>
                  <a:srgbClr val="000000"/>
                </a:solidFill>
                <a:latin typeface="QHNACC+TimesNewRomanPS-ItalicMT"/>
                <a:cs typeface="QHNACC+TimesNewRomanPS-ItalicMT"/>
              </a:rPr>
              <a:t> </a:t>
            </a:r>
            <a:r>
              <a:rPr sz="850" spc="45" dirty="0">
                <a:solidFill>
                  <a:srgbClr val="000000"/>
                </a:solidFill>
                <a:latin typeface="BTCIPT+SymbolMT"/>
                <a:cs typeface="BTCIPT+SymbolMT"/>
              </a:rPr>
              <a:t>−</a:t>
            </a:r>
            <a:r>
              <a:rPr sz="850" dirty="0">
                <a:solidFill>
                  <a:srgbClr val="000000"/>
                </a:solidFill>
                <a:latin typeface="PJGUIU+TimesNewRomanPSMT"/>
                <a:cs typeface="PJGUIU+TimesNewRomanPSMT"/>
              </a:rPr>
              <a:t>1</a:t>
            </a:r>
          </a:p>
        </p:txBody>
      </p:sp>
      <p:sp>
        <p:nvSpPr>
          <p:cNvPr id="10" name="object 10"/>
          <p:cNvSpPr txBox="1"/>
          <p:nvPr/>
        </p:nvSpPr>
        <p:spPr>
          <a:xfrm>
            <a:off x="1716089" y="843768"/>
            <a:ext cx="126282" cy="163982"/>
          </a:xfrm>
          <a:prstGeom prst="rect">
            <a:avLst/>
          </a:prstGeom>
        </p:spPr>
        <p:txBody>
          <a:bodyPr vert="horz" wrap="square" lIns="0" tIns="0" rIns="0" bIns="0" rtlCol="0">
            <a:spAutoFit/>
          </a:bodyPr>
          <a:lstStyle/>
          <a:p>
            <a:pPr marL="0" marR="0">
              <a:lnSpc>
                <a:spcPts val="540"/>
              </a:lnSpc>
              <a:spcBef>
                <a:spcPts val="0"/>
              </a:spcBef>
              <a:spcAft>
                <a:spcPts val="0"/>
              </a:spcAft>
            </a:pPr>
            <a:r>
              <a:rPr sz="500" i="1" dirty="0">
                <a:solidFill>
                  <a:srgbClr val="000000"/>
                </a:solidFill>
                <a:latin typeface="QHNACC+TimesNewRomanPS-ItalicMT"/>
                <a:cs typeface="QHNACC+TimesNewRomanPS-ItalicMT"/>
              </a:rPr>
              <a:t>n</a:t>
            </a:r>
          </a:p>
        </p:txBody>
      </p:sp>
      <mc:AlternateContent xmlns:mc="http://schemas.openxmlformats.org/markup-compatibility/2006" xmlns:a14="http://schemas.microsoft.com/office/drawing/2010/main">
        <mc:Choice Requires="a14">
          <p:sp>
            <p:nvSpPr>
              <p:cNvPr id="11" name="object 11"/>
              <p:cNvSpPr txBox="1"/>
              <p:nvPr/>
            </p:nvSpPr>
            <p:spPr>
              <a:xfrm>
                <a:off x="1799233" y="840462"/>
                <a:ext cx="618816" cy="230832"/>
              </a:xfrm>
              <a:prstGeom prst="rect">
                <a:avLst/>
              </a:prstGeom>
            </p:spPr>
            <p:txBody>
              <a:bodyPr vert="horz" wrap="square" lIns="0" tIns="0" rIns="0" bIns="0" rtlCol="0">
                <a:spAutoFit/>
              </a:bodyPr>
              <a:lstStyle/>
              <a:p>
                <a:pPr>
                  <a:lnSpc>
                    <a:spcPts val="1756"/>
                  </a:lnSpc>
                </a:pPr>
                <a:r>
                  <a:rPr lang="en-US" sz="1450" dirty="0">
                    <a:solidFill>
                      <a:srgbClr val="000000"/>
                    </a:solidFill>
                    <a:latin typeface="BTCIPT+SymbolMT"/>
                    <a:cs typeface="BTCIPT+SymbolMT"/>
                  </a:rPr>
                  <a:t>(</a:t>
                </a:r>
                <a:r>
                  <a:rPr lang="en-US" altLang="zh-CN" sz="1600" i="1" dirty="0">
                    <a:solidFill>
                      <a:srgbClr val="000000"/>
                    </a:solidFill>
                    <a:latin typeface="QHNACC+TimesNewRomanPS-ItalicMT"/>
                    <a:cs typeface="QHNACC+TimesNewRomanPS-ItalicMT"/>
                  </a:rPr>
                  <a:t>x</a:t>
                </a:r>
                <a:r>
                  <a:rPr lang="en-US" altLang="zh-CN" sz="1600" i="1" baseline="-25000" dirty="0">
                    <a:solidFill>
                      <a:srgbClr val="000000"/>
                    </a:solidFill>
                    <a:latin typeface="QHNACC+TimesNewRomanPS-ItalicMT"/>
                    <a:cs typeface="QHNACC+TimesNewRomanPS-ItalicMT"/>
                  </a:rPr>
                  <a:t>i</a:t>
                </a:r>
                <a:r>
                  <a:rPr lang="en-US" sz="1250" spc="105" dirty="0">
                    <a:solidFill>
                      <a:srgbClr val="000000"/>
                    </a:solidFill>
                    <a:latin typeface="BTCIPT+SymbolMT"/>
                    <a:cs typeface="BTCIPT+SymbolMT"/>
                  </a:rPr>
                  <a:t>−</a:t>
                </a:r>
                <a14:m>
                  <m:oMath xmlns:m="http://schemas.openxmlformats.org/officeDocument/2006/math">
                    <m:acc>
                      <m:accPr>
                        <m:chr m:val="̅"/>
                        <m:ctrlPr>
                          <a:rPr lang="ar-AE" altLang="zh-CN" sz="1250" i="1" spc="105" smtClean="0">
                            <a:solidFill>
                              <a:srgbClr val="000000"/>
                            </a:solidFill>
                            <a:latin typeface="Cambria Math" panose="02040503050406030204" pitchFamily="18" charset="0"/>
                          </a:rPr>
                        </m:ctrlPr>
                      </m:accPr>
                      <m:e>
                        <m:r>
                          <a:rPr lang="zh-CN" altLang="ar-AE" sz="1250" b="0" i="1" spc="105" smtClean="0">
                            <a:solidFill>
                              <a:srgbClr val="000000"/>
                            </a:solidFill>
                            <a:latin typeface="Cambria Math" panose="02040503050406030204" pitchFamily="18" charset="0"/>
                          </a:rPr>
                          <m:t>𝑥</m:t>
                        </m:r>
                      </m:e>
                    </m:acc>
                  </m:oMath>
                </a14:m>
                <a:r>
                  <a:rPr lang="ar-AE" sz="1450" dirty="0">
                    <a:solidFill>
                      <a:srgbClr val="000000"/>
                    </a:solidFill>
                    <a:latin typeface="BTCIPT+SymbolMT"/>
                    <a:cs typeface="BTCIPT+SymbolMT"/>
                  </a:rPr>
                  <a:t>)</a:t>
                </a:r>
                <a:endParaRPr sz="1450" dirty="0">
                  <a:solidFill>
                    <a:srgbClr val="000000"/>
                  </a:solidFill>
                  <a:latin typeface="BTCIPT+SymbolMT"/>
                  <a:cs typeface="BTCIPT+SymbolMT"/>
                </a:endParaRPr>
              </a:p>
            </p:txBody>
          </p:sp>
        </mc:Choice>
        <mc:Fallback xmlns="">
          <p:sp>
            <p:nvSpPr>
              <p:cNvPr id="11" name="object 11"/>
              <p:cNvSpPr txBox="1">
                <a:spLocks noRot="1" noChangeAspect="1" noMove="1" noResize="1" noEditPoints="1" noAdjustHandles="1" noChangeArrowheads="1" noChangeShapeType="1" noTextEdit="1"/>
              </p:cNvSpPr>
              <p:nvPr/>
            </p:nvSpPr>
            <p:spPr>
              <a:xfrm>
                <a:off x="1799233" y="840462"/>
                <a:ext cx="618816" cy="230832"/>
              </a:xfrm>
              <a:prstGeom prst="rect">
                <a:avLst/>
              </a:prstGeom>
              <a:blipFill rotWithShape="0">
                <a:blip r:embed="rId3"/>
                <a:stretch>
                  <a:fillRect l="-17647" t="-34211" r="-8824" b="-52632"/>
                </a:stretch>
              </a:blipFill>
            </p:spPr>
            <p:txBody>
              <a:bodyPr/>
              <a:lstStyle/>
              <a:p>
                <a:r>
                  <a:rPr lang="zh-CN" altLang="en-US">
                    <a:noFill/>
                  </a:rPr>
                  <a:t> </a:t>
                </a:r>
                <a:endParaRPr lang="zh-CN" altLang="en-US">
                  <a:noFill/>
                </a:endParaRPr>
              </a:p>
            </p:txBody>
          </p:sp>
        </mc:Fallback>
      </mc:AlternateContent>
      <p:sp>
        <p:nvSpPr>
          <p:cNvPr id="12" name="object 12"/>
          <p:cNvSpPr txBox="1"/>
          <p:nvPr/>
        </p:nvSpPr>
        <p:spPr>
          <a:xfrm>
            <a:off x="1258303" y="898237"/>
            <a:ext cx="380525" cy="376764"/>
          </a:xfrm>
          <a:prstGeom prst="rect">
            <a:avLst/>
          </a:prstGeom>
        </p:spPr>
        <p:txBody>
          <a:bodyPr vert="horz" wrap="square" lIns="0" tIns="0" rIns="0" bIns="0" rtlCol="0">
            <a:spAutoFit/>
          </a:bodyPr>
          <a:lstStyle/>
          <a:p>
            <a:pPr marL="0" marR="0">
              <a:lnSpc>
                <a:spcPts val="1390"/>
              </a:lnSpc>
              <a:spcBef>
                <a:spcPts val="0"/>
              </a:spcBef>
              <a:spcAft>
                <a:spcPts val="0"/>
              </a:spcAft>
            </a:pPr>
            <a:r>
              <a:rPr sz="1250" i="1" dirty="0">
                <a:solidFill>
                  <a:srgbClr val="000000"/>
                </a:solidFill>
                <a:latin typeface="QHNACC+TimesNewRomanPS-ItalicMT"/>
                <a:cs typeface="QHNACC+TimesNewRomanPS-ItalicMT"/>
              </a:rPr>
              <a:t>s</a:t>
            </a:r>
            <a:r>
              <a:rPr sz="1250" i="1" spc="163" dirty="0">
                <a:solidFill>
                  <a:srgbClr val="000000"/>
                </a:solidFill>
                <a:latin typeface="QHNACC+TimesNewRomanPS-ItalicMT"/>
                <a:cs typeface="QHNACC+TimesNewRomanPS-ItalicMT"/>
              </a:rPr>
              <a:t> </a:t>
            </a:r>
            <a:r>
              <a:rPr sz="850" dirty="0">
                <a:solidFill>
                  <a:srgbClr val="000000"/>
                </a:solidFill>
                <a:latin typeface="BTCIPT+SymbolMT"/>
                <a:cs typeface="BTCIPT+SymbolMT"/>
              </a:rPr>
              <a:t>=</a:t>
            </a:r>
          </a:p>
        </p:txBody>
      </p:sp>
      <p:sp>
        <p:nvSpPr>
          <p:cNvPr id="13" name="object 13"/>
          <p:cNvSpPr txBox="1"/>
          <p:nvPr/>
        </p:nvSpPr>
        <p:spPr>
          <a:xfrm>
            <a:off x="1324024" y="888957"/>
            <a:ext cx="126282" cy="163982"/>
          </a:xfrm>
          <a:prstGeom prst="rect">
            <a:avLst/>
          </a:prstGeom>
        </p:spPr>
        <p:txBody>
          <a:bodyPr vert="horz" wrap="square" lIns="0" tIns="0" rIns="0" bIns="0" rtlCol="0">
            <a:spAutoFit/>
          </a:bodyPr>
          <a:lstStyle/>
          <a:p>
            <a:pPr marL="0" marR="0">
              <a:lnSpc>
                <a:spcPts val="540"/>
              </a:lnSpc>
              <a:spcBef>
                <a:spcPts val="0"/>
              </a:spcBef>
              <a:spcAft>
                <a:spcPts val="0"/>
              </a:spcAft>
            </a:pPr>
            <a:r>
              <a:rPr sz="500" dirty="0">
                <a:solidFill>
                  <a:srgbClr val="000000"/>
                </a:solidFill>
                <a:latin typeface="PJGUIU+TimesNewRomanPSMT"/>
                <a:cs typeface="PJGUIU+TimesNewRomanPSMT"/>
              </a:rPr>
              <a:t>2</a:t>
            </a:r>
          </a:p>
        </p:txBody>
      </p:sp>
      <p:sp>
        <p:nvSpPr>
          <p:cNvPr id="14" name="object 14"/>
          <p:cNvSpPr txBox="1"/>
          <p:nvPr/>
        </p:nvSpPr>
        <p:spPr>
          <a:xfrm>
            <a:off x="1675017" y="871411"/>
            <a:ext cx="351899" cy="433645"/>
          </a:xfrm>
          <a:prstGeom prst="rect">
            <a:avLst/>
          </a:prstGeom>
        </p:spPr>
        <p:txBody>
          <a:bodyPr vert="horz" wrap="square" lIns="0" tIns="0" rIns="0" bIns="0" rtlCol="0">
            <a:spAutoFit/>
          </a:bodyPr>
          <a:lstStyle/>
          <a:p>
            <a:pPr marL="0" marR="0">
              <a:lnSpc>
                <a:spcPts val="1540"/>
              </a:lnSpc>
              <a:spcBef>
                <a:spcPts val="0"/>
              </a:spcBef>
              <a:spcAft>
                <a:spcPts val="0"/>
              </a:spcAft>
            </a:pPr>
            <a:r>
              <a:rPr sz="1250" dirty="0">
                <a:solidFill>
                  <a:srgbClr val="000000"/>
                </a:solidFill>
                <a:latin typeface="BTCIPT+SymbolMT"/>
                <a:cs typeface="BTCIPT+SymbolMT"/>
              </a:rPr>
              <a:t>∑</a:t>
            </a:r>
          </a:p>
        </p:txBody>
      </p:sp>
      <p:sp>
        <p:nvSpPr>
          <p:cNvPr id="15" name="object 15"/>
          <p:cNvSpPr txBox="1"/>
          <p:nvPr/>
        </p:nvSpPr>
        <p:spPr>
          <a:xfrm>
            <a:off x="2238626" y="865685"/>
            <a:ext cx="126282" cy="163982"/>
          </a:xfrm>
          <a:prstGeom prst="rect">
            <a:avLst/>
          </a:prstGeom>
        </p:spPr>
        <p:txBody>
          <a:bodyPr vert="horz" wrap="square" lIns="0" tIns="0" rIns="0" bIns="0" rtlCol="0">
            <a:spAutoFit/>
          </a:bodyPr>
          <a:lstStyle/>
          <a:p>
            <a:pPr marL="0" marR="0">
              <a:lnSpc>
                <a:spcPts val="540"/>
              </a:lnSpc>
              <a:spcBef>
                <a:spcPts val="0"/>
              </a:spcBef>
              <a:spcAft>
                <a:spcPts val="0"/>
              </a:spcAft>
            </a:pPr>
            <a:r>
              <a:rPr sz="500" dirty="0">
                <a:solidFill>
                  <a:srgbClr val="000000"/>
                </a:solidFill>
                <a:latin typeface="PJGUIU+TimesNewRomanPSMT"/>
                <a:cs typeface="PJGUIU+TimesNewRomanPSMT"/>
              </a:rPr>
              <a:t>2</a:t>
            </a:r>
          </a:p>
        </p:txBody>
      </p:sp>
      <p:sp>
        <p:nvSpPr>
          <p:cNvPr id="16" name="object 16"/>
          <p:cNvSpPr txBox="1"/>
          <p:nvPr/>
        </p:nvSpPr>
        <p:spPr>
          <a:xfrm>
            <a:off x="1691666" y="1046632"/>
            <a:ext cx="179291" cy="171285"/>
          </a:xfrm>
          <a:prstGeom prst="rect">
            <a:avLst/>
          </a:prstGeom>
        </p:spPr>
        <p:txBody>
          <a:bodyPr vert="horz" wrap="square" lIns="0" tIns="0" rIns="0" bIns="0" rtlCol="0">
            <a:spAutoFit/>
          </a:bodyPr>
          <a:lstStyle/>
          <a:p>
            <a:pPr marL="0" marR="0">
              <a:lnSpc>
                <a:spcPts val="600"/>
              </a:lnSpc>
              <a:spcBef>
                <a:spcPts val="0"/>
              </a:spcBef>
              <a:spcAft>
                <a:spcPts val="0"/>
              </a:spcAft>
            </a:pPr>
            <a:r>
              <a:rPr sz="500" i="1" spc="35" dirty="0">
                <a:solidFill>
                  <a:srgbClr val="000000"/>
                </a:solidFill>
                <a:latin typeface="QHNACC+TimesNewRomanPS-ItalicMT"/>
                <a:cs typeface="QHNACC+TimesNewRomanPS-ItalicMT"/>
              </a:rPr>
              <a:t>i</a:t>
            </a:r>
            <a:r>
              <a:rPr sz="500" spc="-31" dirty="0">
                <a:solidFill>
                  <a:srgbClr val="000000"/>
                </a:solidFill>
                <a:latin typeface="BTCIPT+SymbolMT"/>
                <a:cs typeface="BTCIPT+SymbolMT"/>
              </a:rPr>
              <a:t>=</a:t>
            </a:r>
            <a:r>
              <a:rPr sz="500" dirty="0">
                <a:solidFill>
                  <a:srgbClr val="000000"/>
                </a:solidFill>
                <a:latin typeface="PJGUIU+TimesNewRomanPSMT"/>
                <a:cs typeface="PJGUIU+TimesNewRomanPSMT"/>
              </a:rPr>
              <a:t>1</a:t>
            </a:r>
          </a:p>
        </p:txBody>
      </p:sp>
      <p:sp>
        <p:nvSpPr>
          <p:cNvPr id="17" name="object 17"/>
          <p:cNvSpPr txBox="1"/>
          <p:nvPr/>
        </p:nvSpPr>
        <p:spPr>
          <a:xfrm>
            <a:off x="1186313" y="1178679"/>
            <a:ext cx="351528" cy="430321"/>
          </a:xfrm>
          <a:prstGeom prst="rect">
            <a:avLst/>
          </a:prstGeom>
        </p:spPr>
        <p:txBody>
          <a:bodyPr vert="horz" wrap="square" lIns="0" tIns="0" rIns="0" bIns="0" rtlCol="0">
            <a:spAutoFit/>
          </a:bodyPr>
          <a:lstStyle/>
          <a:p>
            <a:pPr marL="62230" marR="0">
              <a:lnSpc>
                <a:spcPts val="925"/>
              </a:lnSpc>
              <a:spcBef>
                <a:spcPts val="0"/>
              </a:spcBef>
              <a:spcAft>
                <a:spcPts val="0"/>
              </a:spcAft>
            </a:pPr>
            <a:r>
              <a:rPr sz="850" dirty="0">
                <a:solidFill>
                  <a:srgbClr val="000000"/>
                </a:solidFill>
                <a:latin typeface="PJGUIU+TimesNewRomanPSMT"/>
                <a:cs typeface="PJGUIU+TimesNewRomanPSMT"/>
              </a:rPr>
              <a:t>1</a:t>
            </a:r>
          </a:p>
          <a:p>
            <a:pPr marL="0" marR="0">
              <a:lnSpc>
                <a:spcPts val="1025"/>
              </a:lnSpc>
              <a:spcBef>
                <a:spcPts val="155"/>
              </a:spcBef>
              <a:spcAft>
                <a:spcPts val="0"/>
              </a:spcAft>
            </a:pPr>
            <a:r>
              <a:rPr sz="850" i="1" dirty="0">
                <a:solidFill>
                  <a:srgbClr val="000000"/>
                </a:solidFill>
                <a:latin typeface="QHNACC+TimesNewRomanPS-ItalicMT"/>
                <a:cs typeface="QHNACC+TimesNewRomanPS-ItalicMT"/>
              </a:rPr>
              <a:t>n</a:t>
            </a:r>
            <a:r>
              <a:rPr sz="850" i="1" spc="-75" dirty="0">
                <a:solidFill>
                  <a:srgbClr val="000000"/>
                </a:solidFill>
                <a:latin typeface="QHNACC+TimesNewRomanPS-ItalicMT"/>
                <a:cs typeface="QHNACC+TimesNewRomanPS-ItalicMT"/>
              </a:rPr>
              <a:t> </a:t>
            </a:r>
            <a:r>
              <a:rPr sz="850" spc="45" dirty="0">
                <a:solidFill>
                  <a:srgbClr val="000000"/>
                </a:solidFill>
                <a:latin typeface="BTCIPT+SymbolMT"/>
                <a:cs typeface="BTCIPT+SymbolMT"/>
              </a:rPr>
              <a:t>−</a:t>
            </a:r>
            <a:r>
              <a:rPr sz="850" dirty="0">
                <a:solidFill>
                  <a:srgbClr val="000000"/>
                </a:solidFill>
                <a:latin typeface="PJGUIU+TimesNewRomanPSMT"/>
                <a:cs typeface="PJGUIU+TimesNewRomanPSMT"/>
              </a:rPr>
              <a:t>1</a:t>
            </a:r>
          </a:p>
        </p:txBody>
      </p:sp>
      <p:sp>
        <p:nvSpPr>
          <p:cNvPr id="18" name="object 18"/>
          <p:cNvSpPr txBox="1"/>
          <p:nvPr/>
        </p:nvSpPr>
        <p:spPr>
          <a:xfrm>
            <a:off x="1430025" y="1177124"/>
            <a:ext cx="126282" cy="163982"/>
          </a:xfrm>
          <a:prstGeom prst="rect">
            <a:avLst/>
          </a:prstGeom>
        </p:spPr>
        <p:txBody>
          <a:bodyPr vert="horz" wrap="square" lIns="0" tIns="0" rIns="0" bIns="0" rtlCol="0">
            <a:spAutoFit/>
          </a:bodyPr>
          <a:lstStyle/>
          <a:p>
            <a:pPr marL="0" marR="0">
              <a:lnSpc>
                <a:spcPts val="540"/>
              </a:lnSpc>
              <a:spcBef>
                <a:spcPts val="0"/>
              </a:spcBef>
              <a:spcAft>
                <a:spcPts val="0"/>
              </a:spcAft>
            </a:pPr>
            <a:r>
              <a:rPr sz="500" i="1" dirty="0">
                <a:solidFill>
                  <a:srgbClr val="000000"/>
                </a:solidFill>
                <a:latin typeface="QHNACC+TimesNewRomanPS-ItalicMT"/>
                <a:cs typeface="QHNACC+TimesNewRomanPS-ItalicMT"/>
              </a:rPr>
              <a:t>n</a:t>
            </a:r>
          </a:p>
        </p:txBody>
      </p:sp>
      <mc:AlternateContent xmlns:mc="http://schemas.openxmlformats.org/markup-compatibility/2006" xmlns:a14="http://schemas.microsoft.com/office/drawing/2010/main">
        <mc:Choice Requires="a14">
          <p:sp>
            <p:nvSpPr>
              <p:cNvPr id="19" name="object 19"/>
              <p:cNvSpPr txBox="1"/>
              <p:nvPr/>
            </p:nvSpPr>
            <p:spPr>
              <a:xfrm>
                <a:off x="1513168" y="1173815"/>
                <a:ext cx="618817" cy="230832"/>
              </a:xfrm>
              <a:prstGeom prst="rect">
                <a:avLst/>
              </a:prstGeom>
            </p:spPr>
            <p:txBody>
              <a:bodyPr vert="horz" wrap="square" lIns="0" tIns="0" rIns="0" bIns="0" rtlCol="0">
                <a:spAutoFit/>
              </a:bodyPr>
              <a:lstStyle/>
              <a:p>
                <a:pPr>
                  <a:lnSpc>
                    <a:spcPts val="1756"/>
                  </a:lnSpc>
                </a:pPr>
                <a:r>
                  <a:rPr sz="1450" dirty="0">
                    <a:solidFill>
                      <a:srgbClr val="000000"/>
                    </a:solidFill>
                    <a:latin typeface="BTCIPT+SymbolMT"/>
                    <a:cs typeface="BTCIPT+SymbolMT"/>
                  </a:rPr>
                  <a:t>(</a:t>
                </a:r>
                <a:r>
                  <a:rPr lang="en-US" altLang="zh-CN" sz="1600" i="1" dirty="0">
                    <a:solidFill>
                      <a:srgbClr val="000000"/>
                    </a:solidFill>
                    <a:latin typeface="QHNACC+TimesNewRomanPS-ItalicMT"/>
                    <a:cs typeface="QHNACC+TimesNewRomanPS-ItalicMT"/>
                  </a:rPr>
                  <a:t>x</a:t>
                </a:r>
                <a:r>
                  <a:rPr lang="en-US" altLang="zh-CN" sz="1600" i="1" baseline="-25000" dirty="0">
                    <a:solidFill>
                      <a:srgbClr val="000000"/>
                    </a:solidFill>
                    <a:latin typeface="QHNACC+TimesNewRomanPS-ItalicMT"/>
                    <a:cs typeface="QHNACC+TimesNewRomanPS-ItalicMT"/>
                  </a:rPr>
                  <a:t>i</a:t>
                </a:r>
                <a:r>
                  <a:rPr lang="en-US" altLang="zh-CN" sz="1600" i="1" dirty="0">
                    <a:solidFill>
                      <a:srgbClr val="000000"/>
                    </a:solidFill>
                    <a:latin typeface="QHNACC+TimesNewRomanPS-ItalicMT"/>
                    <a:cs typeface="QHNACC+TimesNewRomanPS-ItalicMT"/>
                  </a:rPr>
                  <a:t> -</a:t>
                </a:r>
                <a14:m>
                  <m:oMath xmlns:m="http://schemas.openxmlformats.org/officeDocument/2006/math">
                    <m:acc>
                      <m:accPr>
                        <m:chr m:val="̅"/>
                        <m:ctrlPr>
                          <a:rPr lang="ar-AE" altLang="zh-CN" sz="1250" i="1" spc="105">
                            <a:solidFill>
                              <a:srgbClr val="000000"/>
                            </a:solidFill>
                            <a:latin typeface="Cambria Math" panose="02040503050406030204" pitchFamily="18" charset="0"/>
                          </a:rPr>
                        </m:ctrlPr>
                      </m:accPr>
                      <m:e>
                        <m:r>
                          <a:rPr lang="zh-CN" altLang="ar-AE" sz="1250" i="1" spc="105">
                            <a:solidFill>
                              <a:srgbClr val="000000"/>
                            </a:solidFill>
                            <a:latin typeface="Cambria Math" panose="02040503050406030204" pitchFamily="18" charset="0"/>
                          </a:rPr>
                          <m:t>𝑥</m:t>
                        </m:r>
                      </m:e>
                    </m:acc>
                  </m:oMath>
                </a14:m>
                <a:r>
                  <a:rPr sz="1450" dirty="0">
                    <a:solidFill>
                      <a:srgbClr val="000000"/>
                    </a:solidFill>
                    <a:latin typeface="BTCIPT+SymbolMT"/>
                    <a:cs typeface="BTCIPT+SymbolMT"/>
                  </a:rPr>
                  <a:t>)</a:t>
                </a:r>
              </a:p>
            </p:txBody>
          </p:sp>
        </mc:Choice>
        <mc:Fallback xmlns="">
          <p:sp>
            <p:nvSpPr>
              <p:cNvPr id="19" name="object 19"/>
              <p:cNvSpPr txBox="1">
                <a:spLocks noRot="1" noChangeAspect="1" noMove="1" noResize="1" noEditPoints="1" noAdjustHandles="1" noChangeArrowheads="1" noChangeShapeType="1" noTextEdit="1"/>
              </p:cNvSpPr>
              <p:nvPr/>
            </p:nvSpPr>
            <p:spPr>
              <a:xfrm>
                <a:off x="1513168" y="1173815"/>
                <a:ext cx="618817" cy="230832"/>
              </a:xfrm>
              <a:prstGeom prst="rect">
                <a:avLst/>
              </a:prstGeom>
              <a:blipFill rotWithShape="0">
                <a:blip r:embed="rId4"/>
                <a:stretch>
                  <a:fillRect l="-17647" t="-35135" r="-12745" b="-56757"/>
                </a:stretch>
              </a:blipFill>
            </p:spPr>
            <p:txBody>
              <a:bodyPr/>
              <a:lstStyle/>
              <a:p>
                <a:r>
                  <a:rPr lang="zh-CN" altLang="en-US">
                    <a:noFill/>
                  </a:rPr>
                  <a:t> </a:t>
                </a:r>
                <a:endParaRPr lang="zh-CN" altLang="en-US">
                  <a:noFill/>
                </a:endParaRPr>
              </a:p>
            </p:txBody>
          </p:sp>
        </mc:Fallback>
      </mc:AlternateContent>
      <p:sp>
        <p:nvSpPr>
          <p:cNvPr id="20" name="object 20"/>
          <p:cNvSpPr txBox="1"/>
          <p:nvPr/>
        </p:nvSpPr>
        <p:spPr>
          <a:xfrm>
            <a:off x="1388958" y="1204759"/>
            <a:ext cx="351899" cy="433645"/>
          </a:xfrm>
          <a:prstGeom prst="rect">
            <a:avLst/>
          </a:prstGeom>
        </p:spPr>
        <p:txBody>
          <a:bodyPr vert="horz" wrap="square" lIns="0" tIns="0" rIns="0" bIns="0" rtlCol="0">
            <a:spAutoFit/>
          </a:bodyPr>
          <a:lstStyle/>
          <a:p>
            <a:pPr marL="0" marR="0">
              <a:lnSpc>
                <a:spcPts val="1540"/>
              </a:lnSpc>
              <a:spcBef>
                <a:spcPts val="0"/>
              </a:spcBef>
              <a:spcAft>
                <a:spcPts val="0"/>
              </a:spcAft>
            </a:pPr>
            <a:r>
              <a:rPr sz="1250" dirty="0">
                <a:solidFill>
                  <a:srgbClr val="000000"/>
                </a:solidFill>
                <a:latin typeface="BTCIPT+SymbolMT"/>
                <a:cs typeface="BTCIPT+SymbolMT"/>
              </a:rPr>
              <a:t>∑</a:t>
            </a:r>
          </a:p>
        </p:txBody>
      </p:sp>
      <p:sp>
        <p:nvSpPr>
          <p:cNvPr id="21" name="object 21"/>
          <p:cNvSpPr txBox="1"/>
          <p:nvPr/>
        </p:nvSpPr>
        <p:spPr>
          <a:xfrm>
            <a:off x="1901867" y="1206208"/>
            <a:ext cx="126282" cy="163982"/>
          </a:xfrm>
          <a:prstGeom prst="rect">
            <a:avLst/>
          </a:prstGeom>
        </p:spPr>
        <p:txBody>
          <a:bodyPr vert="horz" wrap="square" lIns="0" tIns="0" rIns="0" bIns="0" rtlCol="0">
            <a:spAutoFit/>
          </a:bodyPr>
          <a:lstStyle/>
          <a:p>
            <a:pPr marL="0" marR="0">
              <a:lnSpc>
                <a:spcPts val="540"/>
              </a:lnSpc>
              <a:spcBef>
                <a:spcPts val="0"/>
              </a:spcBef>
              <a:spcAft>
                <a:spcPts val="0"/>
              </a:spcAft>
            </a:pPr>
            <a:r>
              <a:rPr sz="500" dirty="0">
                <a:solidFill>
                  <a:srgbClr val="000000"/>
                </a:solidFill>
                <a:latin typeface="PJGUIU+TimesNewRomanPSMT"/>
                <a:cs typeface="PJGUIU+TimesNewRomanPSMT"/>
              </a:rPr>
              <a:t>2</a:t>
            </a:r>
          </a:p>
        </p:txBody>
      </p:sp>
      <p:sp>
        <p:nvSpPr>
          <p:cNvPr id="22" name="object 22"/>
          <p:cNvSpPr txBox="1"/>
          <p:nvPr/>
        </p:nvSpPr>
        <p:spPr>
          <a:xfrm>
            <a:off x="741227" y="1233591"/>
            <a:ext cx="501210" cy="292271"/>
          </a:xfrm>
          <a:prstGeom prst="rect">
            <a:avLst/>
          </a:prstGeom>
        </p:spPr>
        <p:txBody>
          <a:bodyPr vert="horz" wrap="square" lIns="0" tIns="0" rIns="0" bIns="0" rtlCol="0">
            <a:spAutoFit/>
          </a:bodyPr>
          <a:lstStyle/>
          <a:p>
            <a:pPr marL="0" marR="0">
              <a:lnSpc>
                <a:spcPts val="1025"/>
              </a:lnSpc>
              <a:spcBef>
                <a:spcPts val="0"/>
              </a:spcBef>
              <a:spcAft>
                <a:spcPts val="0"/>
              </a:spcAft>
            </a:pPr>
            <a:r>
              <a:rPr sz="850" spc="-12" dirty="0">
                <a:solidFill>
                  <a:srgbClr val="000000"/>
                </a:solidFill>
                <a:latin typeface="SimSun"/>
                <a:cs typeface="SimSun"/>
              </a:rPr>
              <a:t>以及</a:t>
            </a:r>
            <a:r>
              <a:rPr sz="850" i="1" dirty="0">
                <a:solidFill>
                  <a:srgbClr val="000000"/>
                </a:solidFill>
                <a:latin typeface="QHNACC+TimesNewRomanPS-ItalicMT"/>
                <a:cs typeface="QHNACC+TimesNewRomanPS-ItalicMT"/>
              </a:rPr>
              <a:t>s </a:t>
            </a:r>
            <a:r>
              <a:rPr sz="850" dirty="0">
                <a:solidFill>
                  <a:srgbClr val="000000"/>
                </a:solidFill>
                <a:latin typeface="BTCIPT+SymbolMT"/>
                <a:cs typeface="BTCIPT+SymbolMT"/>
              </a:rPr>
              <a:t>=</a:t>
            </a:r>
          </a:p>
        </p:txBody>
      </p:sp>
      <p:sp>
        <p:nvSpPr>
          <p:cNvPr id="23" name="object 23"/>
          <p:cNvSpPr txBox="1"/>
          <p:nvPr/>
        </p:nvSpPr>
        <p:spPr>
          <a:xfrm>
            <a:off x="2036288" y="1240982"/>
            <a:ext cx="1469022" cy="268321"/>
          </a:xfrm>
          <a:prstGeom prst="rect">
            <a:avLst/>
          </a:prstGeom>
        </p:spPr>
        <p:txBody>
          <a:bodyPr vert="horz" wrap="square" lIns="0" tIns="0" rIns="0" bIns="0" rtlCol="0">
            <a:spAutoFit/>
          </a:bodyPr>
          <a:lstStyle/>
          <a:p>
            <a:pPr marL="0" marR="0">
              <a:lnSpc>
                <a:spcPts val="835"/>
              </a:lnSpc>
              <a:spcBef>
                <a:spcPts val="0"/>
              </a:spcBef>
              <a:spcAft>
                <a:spcPts val="0"/>
              </a:spcAft>
            </a:pPr>
            <a:r>
              <a:rPr sz="850" spc="-12" dirty="0">
                <a:solidFill>
                  <a:srgbClr val="000000"/>
                </a:solidFill>
                <a:latin typeface="SimSun"/>
                <a:cs typeface="SimSun"/>
              </a:rPr>
              <a:t>分别为样本方差和标准差。</a:t>
            </a:r>
          </a:p>
        </p:txBody>
      </p:sp>
      <p:sp>
        <p:nvSpPr>
          <p:cNvPr id="24" name="object 24"/>
          <p:cNvSpPr txBox="1"/>
          <p:nvPr/>
        </p:nvSpPr>
        <p:spPr>
          <a:xfrm>
            <a:off x="1405603" y="1379722"/>
            <a:ext cx="179291" cy="171285"/>
          </a:xfrm>
          <a:prstGeom prst="rect">
            <a:avLst/>
          </a:prstGeom>
        </p:spPr>
        <p:txBody>
          <a:bodyPr vert="horz" wrap="square" lIns="0" tIns="0" rIns="0" bIns="0" rtlCol="0">
            <a:spAutoFit/>
          </a:bodyPr>
          <a:lstStyle/>
          <a:p>
            <a:pPr marL="0" marR="0">
              <a:lnSpc>
                <a:spcPts val="600"/>
              </a:lnSpc>
              <a:spcBef>
                <a:spcPts val="0"/>
              </a:spcBef>
              <a:spcAft>
                <a:spcPts val="0"/>
              </a:spcAft>
            </a:pPr>
            <a:r>
              <a:rPr sz="500" i="1" spc="35" dirty="0">
                <a:solidFill>
                  <a:srgbClr val="000000"/>
                </a:solidFill>
                <a:latin typeface="QHNACC+TimesNewRomanPS-ItalicMT"/>
                <a:cs typeface="QHNACC+TimesNewRomanPS-ItalicMT"/>
              </a:rPr>
              <a:t>i</a:t>
            </a:r>
            <a:r>
              <a:rPr sz="500" spc="-31" dirty="0">
                <a:solidFill>
                  <a:srgbClr val="000000"/>
                </a:solidFill>
                <a:latin typeface="BTCIPT+SymbolMT"/>
                <a:cs typeface="BTCIPT+SymbolMT"/>
              </a:rPr>
              <a:t>=</a:t>
            </a:r>
            <a:r>
              <a:rPr sz="500" dirty="0">
                <a:solidFill>
                  <a:srgbClr val="000000"/>
                </a:solidFill>
                <a:latin typeface="PJGUIU+TimesNewRomanPSMT"/>
                <a:cs typeface="PJGUIU+TimesNewRomanPSMT"/>
              </a:rPr>
              <a:t>1</a:t>
            </a:r>
          </a:p>
        </p:txBody>
      </p:sp>
      <p:sp>
        <p:nvSpPr>
          <p:cNvPr id="25" name="object 25"/>
          <p:cNvSpPr txBox="1"/>
          <p:nvPr/>
        </p:nvSpPr>
        <p:spPr>
          <a:xfrm>
            <a:off x="751101" y="1501895"/>
            <a:ext cx="2570375" cy="268321"/>
          </a:xfrm>
          <a:prstGeom prst="rect">
            <a:avLst/>
          </a:prstGeom>
        </p:spPr>
        <p:txBody>
          <a:bodyPr vert="horz" wrap="square" lIns="0" tIns="0" rIns="0" bIns="0" rtlCol="0">
            <a:spAutoFit/>
          </a:bodyPr>
          <a:lstStyle/>
          <a:p>
            <a:pPr marL="0" marR="0">
              <a:lnSpc>
                <a:spcPts val="835"/>
              </a:lnSpc>
              <a:spcBef>
                <a:spcPts val="0"/>
              </a:spcBef>
              <a:spcAft>
                <a:spcPts val="0"/>
              </a:spcAft>
            </a:pPr>
            <a:r>
              <a:rPr sz="850" spc="-12" dirty="0">
                <a:solidFill>
                  <a:srgbClr val="000000"/>
                </a:solidFill>
                <a:latin typeface="SimSun"/>
                <a:cs typeface="SimSun"/>
              </a:rPr>
              <a:t>样本方差和标准差是用来描述样本离散程度的。</a:t>
            </a:r>
          </a:p>
        </p:txBody>
      </p:sp>
      <p:sp>
        <p:nvSpPr>
          <p:cNvPr id="26" name="object 26"/>
          <p:cNvSpPr txBox="1"/>
          <p:nvPr/>
        </p:nvSpPr>
        <p:spPr>
          <a:xfrm>
            <a:off x="1099015" y="1663515"/>
            <a:ext cx="126282" cy="163982"/>
          </a:xfrm>
          <a:prstGeom prst="rect">
            <a:avLst/>
          </a:prstGeom>
        </p:spPr>
        <p:txBody>
          <a:bodyPr vert="horz" wrap="square" lIns="0" tIns="0" rIns="0" bIns="0" rtlCol="0">
            <a:spAutoFit/>
          </a:bodyPr>
          <a:lstStyle/>
          <a:p>
            <a:pPr marL="0" marR="0">
              <a:lnSpc>
                <a:spcPts val="540"/>
              </a:lnSpc>
              <a:spcBef>
                <a:spcPts val="0"/>
              </a:spcBef>
              <a:spcAft>
                <a:spcPts val="0"/>
              </a:spcAft>
            </a:pPr>
            <a:r>
              <a:rPr sz="500" i="1" dirty="0">
                <a:solidFill>
                  <a:srgbClr val="000000"/>
                </a:solidFill>
                <a:latin typeface="QHNACC+TimesNewRomanPS-ItalicMT"/>
                <a:cs typeface="QHNACC+TimesNewRomanPS-ItalicMT"/>
              </a:rPr>
              <a:t>n</a:t>
            </a:r>
          </a:p>
        </p:txBody>
      </p:sp>
      <mc:AlternateContent xmlns:mc="http://schemas.openxmlformats.org/markup-compatibility/2006" xmlns:a14="http://schemas.microsoft.com/office/drawing/2010/main">
        <mc:Choice Requires="a14">
          <p:sp>
            <p:nvSpPr>
              <p:cNvPr id="27" name="object 27"/>
              <p:cNvSpPr txBox="1"/>
              <p:nvPr/>
            </p:nvSpPr>
            <p:spPr>
              <a:xfrm>
                <a:off x="1182155" y="1660202"/>
                <a:ext cx="656916" cy="213135"/>
              </a:xfrm>
              <a:prstGeom prst="rect">
                <a:avLst/>
              </a:prstGeom>
            </p:spPr>
            <p:txBody>
              <a:bodyPr vert="horz" wrap="square" lIns="0" tIns="0" rIns="0" bIns="0" rtlCol="0">
                <a:spAutoFit/>
              </a:bodyPr>
              <a:lstStyle/>
              <a:p>
                <a:pPr>
                  <a:lnSpc>
                    <a:spcPts val="1756"/>
                  </a:lnSpc>
                </a:pPr>
                <a:r>
                  <a:rPr sz="1450" dirty="0">
                    <a:solidFill>
                      <a:srgbClr val="000000"/>
                    </a:solidFill>
                    <a:latin typeface="BTCIPT+SymbolMT"/>
                    <a:cs typeface="BTCIPT+SymbolMT"/>
                  </a:rPr>
                  <a:t>(</a:t>
                </a:r>
                <a:r>
                  <a:rPr sz="1450" spc="452" dirty="0">
                    <a:solidFill>
                      <a:srgbClr val="000000"/>
                    </a:solidFill>
                    <a:latin typeface="BTCIPT+SymbolMT"/>
                    <a:cs typeface="BTCIPT+SymbolMT"/>
                  </a:rPr>
                  <a:t> </a:t>
                </a:r>
                <a:r>
                  <a:rPr sz="1250" spc="105" dirty="0">
                    <a:solidFill>
                      <a:srgbClr val="000000"/>
                    </a:solidFill>
                    <a:latin typeface="BTCIPT+SymbolMT"/>
                    <a:cs typeface="BTCIPT+SymbolMT"/>
                  </a:rPr>
                  <a:t>−</a:t>
                </a:r>
                <a14:m>
                  <m:oMath xmlns:m="http://schemas.openxmlformats.org/officeDocument/2006/math">
                    <m:acc>
                      <m:accPr>
                        <m:chr m:val="̅"/>
                        <m:ctrlPr>
                          <a:rPr lang="ar-AE" altLang="zh-CN" sz="1250" i="1" spc="105">
                            <a:solidFill>
                              <a:srgbClr val="000000"/>
                            </a:solidFill>
                            <a:latin typeface="Cambria Math" panose="02040503050406030204" pitchFamily="18" charset="0"/>
                          </a:rPr>
                        </m:ctrlPr>
                      </m:accPr>
                      <m:e>
                        <m:r>
                          <a:rPr lang="zh-CN" altLang="ar-AE" sz="1250" i="1" spc="105">
                            <a:solidFill>
                              <a:srgbClr val="000000"/>
                            </a:solidFill>
                            <a:latin typeface="Cambria Math" panose="02040503050406030204" pitchFamily="18" charset="0"/>
                          </a:rPr>
                          <m:t>𝑥</m:t>
                        </m:r>
                      </m:e>
                    </m:acc>
                  </m:oMath>
                </a14:m>
                <a:r>
                  <a:rPr sz="1450" dirty="0">
                    <a:solidFill>
                      <a:srgbClr val="000000"/>
                    </a:solidFill>
                    <a:latin typeface="BTCIPT+SymbolMT"/>
                    <a:cs typeface="BTCIPT+SymbolMT"/>
                  </a:rPr>
                  <a:t>)</a:t>
                </a:r>
              </a:p>
            </p:txBody>
          </p:sp>
        </mc:Choice>
        <mc:Fallback xmlns="">
          <p:sp>
            <p:nvSpPr>
              <p:cNvPr id="27" name="object 27"/>
              <p:cNvSpPr txBox="1">
                <a:spLocks noRot="1" noChangeAspect="1" noMove="1" noResize="1" noEditPoints="1" noAdjustHandles="1" noChangeArrowheads="1" noChangeShapeType="1" noTextEdit="1"/>
              </p:cNvSpPr>
              <p:nvPr/>
            </p:nvSpPr>
            <p:spPr>
              <a:xfrm>
                <a:off x="1182155" y="1660202"/>
                <a:ext cx="656916" cy="213135"/>
              </a:xfrm>
              <a:prstGeom prst="rect">
                <a:avLst/>
              </a:prstGeom>
              <a:blipFill rotWithShape="0">
                <a:blip r:embed="rId5"/>
                <a:stretch>
                  <a:fillRect l="-17593" t="-28571" b="-54286"/>
                </a:stretch>
              </a:blipFill>
            </p:spPr>
            <p:txBody>
              <a:bodyPr/>
              <a:lstStyle/>
              <a:p>
                <a:r>
                  <a:rPr lang="zh-CN" altLang="en-US">
                    <a:noFill/>
                  </a:rPr>
                  <a:t> </a:t>
                </a:r>
                <a:endParaRPr lang="zh-CN" altLang="en-US">
                  <a:noFill/>
                </a:endParaRPr>
              </a:p>
            </p:txBody>
          </p:sp>
        </mc:Fallback>
      </mc:AlternateContent>
      <p:sp>
        <p:nvSpPr>
          <p:cNvPr id="28" name="object 28"/>
          <p:cNvSpPr txBox="1"/>
          <p:nvPr/>
        </p:nvSpPr>
        <p:spPr>
          <a:xfrm>
            <a:off x="1750386" y="1663521"/>
            <a:ext cx="126282" cy="163982"/>
          </a:xfrm>
          <a:prstGeom prst="rect">
            <a:avLst/>
          </a:prstGeom>
        </p:spPr>
        <p:txBody>
          <a:bodyPr vert="horz" wrap="square" lIns="0" tIns="0" rIns="0" bIns="0" rtlCol="0">
            <a:spAutoFit/>
          </a:bodyPr>
          <a:lstStyle/>
          <a:p>
            <a:pPr marL="0" marR="0">
              <a:lnSpc>
                <a:spcPts val="540"/>
              </a:lnSpc>
              <a:spcBef>
                <a:spcPts val="0"/>
              </a:spcBef>
              <a:spcAft>
                <a:spcPts val="0"/>
              </a:spcAft>
            </a:pPr>
            <a:r>
              <a:rPr sz="500" i="1" dirty="0">
                <a:solidFill>
                  <a:srgbClr val="000000"/>
                </a:solidFill>
                <a:latin typeface="QHNACC+TimesNewRomanPS-ItalicMT"/>
                <a:cs typeface="QHNACC+TimesNewRomanPS-ItalicMT"/>
              </a:rPr>
              <a:t>n</a:t>
            </a:r>
          </a:p>
        </p:txBody>
      </p:sp>
      <p:sp>
        <p:nvSpPr>
          <p:cNvPr id="29" name="object 29"/>
          <p:cNvSpPr txBox="1"/>
          <p:nvPr/>
        </p:nvSpPr>
        <p:spPr>
          <a:xfrm>
            <a:off x="1057956" y="1691143"/>
            <a:ext cx="351899" cy="433645"/>
          </a:xfrm>
          <a:prstGeom prst="rect">
            <a:avLst/>
          </a:prstGeom>
        </p:spPr>
        <p:txBody>
          <a:bodyPr vert="horz" wrap="square" lIns="0" tIns="0" rIns="0" bIns="0" rtlCol="0">
            <a:spAutoFit/>
          </a:bodyPr>
          <a:lstStyle/>
          <a:p>
            <a:pPr marL="0" marR="0">
              <a:lnSpc>
                <a:spcPts val="1540"/>
              </a:lnSpc>
              <a:spcBef>
                <a:spcPts val="0"/>
              </a:spcBef>
              <a:spcAft>
                <a:spcPts val="0"/>
              </a:spcAft>
            </a:pPr>
            <a:r>
              <a:rPr sz="1250" dirty="0">
                <a:solidFill>
                  <a:srgbClr val="000000"/>
                </a:solidFill>
                <a:latin typeface="BTCIPT+SymbolMT"/>
                <a:cs typeface="BTCIPT+SymbolMT"/>
              </a:rPr>
              <a:t>∑</a:t>
            </a:r>
          </a:p>
        </p:txBody>
      </p:sp>
      <p:sp>
        <p:nvSpPr>
          <p:cNvPr id="30" name="object 30"/>
          <p:cNvSpPr txBox="1"/>
          <p:nvPr/>
        </p:nvSpPr>
        <p:spPr>
          <a:xfrm>
            <a:off x="1570856" y="1692598"/>
            <a:ext cx="126282" cy="163982"/>
          </a:xfrm>
          <a:prstGeom prst="rect">
            <a:avLst/>
          </a:prstGeom>
        </p:spPr>
        <p:txBody>
          <a:bodyPr vert="horz" wrap="square" lIns="0" tIns="0" rIns="0" bIns="0" rtlCol="0">
            <a:spAutoFit/>
          </a:bodyPr>
          <a:lstStyle/>
          <a:p>
            <a:pPr marL="0" marR="0">
              <a:lnSpc>
                <a:spcPts val="540"/>
              </a:lnSpc>
              <a:spcBef>
                <a:spcPts val="0"/>
              </a:spcBef>
              <a:spcAft>
                <a:spcPts val="0"/>
              </a:spcAft>
            </a:pPr>
            <a:r>
              <a:rPr sz="500" dirty="0">
                <a:solidFill>
                  <a:srgbClr val="000000"/>
                </a:solidFill>
                <a:latin typeface="PJGUIU+TimesNewRomanPSMT"/>
                <a:cs typeface="PJGUIU+TimesNewRomanPSMT"/>
              </a:rPr>
              <a:t>2</a:t>
            </a:r>
          </a:p>
        </p:txBody>
      </p:sp>
      <p:sp>
        <p:nvSpPr>
          <p:cNvPr id="31" name="object 31"/>
          <p:cNvSpPr txBox="1"/>
          <p:nvPr/>
        </p:nvSpPr>
        <p:spPr>
          <a:xfrm>
            <a:off x="1709330" y="1691143"/>
            <a:ext cx="351899" cy="433645"/>
          </a:xfrm>
          <a:prstGeom prst="rect">
            <a:avLst/>
          </a:prstGeom>
        </p:spPr>
        <p:txBody>
          <a:bodyPr vert="horz" wrap="square" lIns="0" tIns="0" rIns="0" bIns="0" rtlCol="0">
            <a:spAutoFit/>
          </a:bodyPr>
          <a:lstStyle/>
          <a:p>
            <a:pPr marL="0" marR="0">
              <a:lnSpc>
                <a:spcPts val="1540"/>
              </a:lnSpc>
              <a:spcBef>
                <a:spcPts val="0"/>
              </a:spcBef>
              <a:spcAft>
                <a:spcPts val="0"/>
              </a:spcAft>
            </a:pPr>
            <a:r>
              <a:rPr sz="1250" dirty="0">
                <a:solidFill>
                  <a:srgbClr val="000000"/>
                </a:solidFill>
                <a:latin typeface="BTCIPT+SymbolMT"/>
                <a:cs typeface="BTCIPT+SymbolMT"/>
              </a:rPr>
              <a:t>∑</a:t>
            </a:r>
          </a:p>
        </p:txBody>
      </p:sp>
      <p:sp>
        <p:nvSpPr>
          <p:cNvPr id="32" name="object 32"/>
          <p:cNvSpPr txBox="1"/>
          <p:nvPr/>
        </p:nvSpPr>
        <p:spPr>
          <a:xfrm>
            <a:off x="1917197" y="1708711"/>
            <a:ext cx="126282" cy="163982"/>
          </a:xfrm>
          <a:prstGeom prst="rect">
            <a:avLst/>
          </a:prstGeom>
        </p:spPr>
        <p:txBody>
          <a:bodyPr vert="horz" wrap="square" lIns="0" tIns="0" rIns="0" bIns="0" rtlCol="0">
            <a:spAutoFit/>
          </a:bodyPr>
          <a:lstStyle/>
          <a:p>
            <a:pPr marL="0" marR="0">
              <a:lnSpc>
                <a:spcPts val="540"/>
              </a:lnSpc>
              <a:spcBef>
                <a:spcPts val="0"/>
              </a:spcBef>
              <a:spcAft>
                <a:spcPts val="0"/>
              </a:spcAft>
            </a:pPr>
            <a:r>
              <a:rPr sz="500" dirty="0">
                <a:solidFill>
                  <a:srgbClr val="000000"/>
                </a:solidFill>
                <a:latin typeface="PJGUIU+TimesNewRomanPSMT"/>
                <a:cs typeface="PJGUIU+TimesNewRomanPSMT"/>
              </a:rPr>
              <a:t>2</a:t>
            </a:r>
          </a:p>
        </p:txBody>
      </p:sp>
      <p:sp>
        <p:nvSpPr>
          <p:cNvPr id="33" name="object 33"/>
          <p:cNvSpPr txBox="1"/>
          <p:nvPr/>
        </p:nvSpPr>
        <p:spPr>
          <a:xfrm>
            <a:off x="2199102" y="1708711"/>
            <a:ext cx="126282" cy="163982"/>
          </a:xfrm>
          <a:prstGeom prst="rect">
            <a:avLst/>
          </a:prstGeom>
        </p:spPr>
        <p:txBody>
          <a:bodyPr vert="horz" wrap="square" lIns="0" tIns="0" rIns="0" bIns="0" rtlCol="0">
            <a:spAutoFit/>
          </a:bodyPr>
          <a:lstStyle/>
          <a:p>
            <a:pPr marL="0" marR="0">
              <a:lnSpc>
                <a:spcPts val="540"/>
              </a:lnSpc>
              <a:spcBef>
                <a:spcPts val="0"/>
              </a:spcBef>
              <a:spcAft>
                <a:spcPts val="0"/>
              </a:spcAft>
            </a:pPr>
            <a:r>
              <a:rPr sz="500" dirty="0">
                <a:solidFill>
                  <a:srgbClr val="000000"/>
                </a:solidFill>
                <a:latin typeface="PJGUIU+TimesNewRomanPSMT"/>
                <a:cs typeface="PJGUIU+TimesNewRomanPSMT"/>
              </a:rPr>
              <a:t>2</a:t>
            </a:r>
          </a:p>
        </p:txBody>
      </p:sp>
      <p:sp>
        <p:nvSpPr>
          <p:cNvPr id="34" name="object 34"/>
          <p:cNvSpPr txBox="1"/>
          <p:nvPr/>
        </p:nvSpPr>
        <p:spPr>
          <a:xfrm>
            <a:off x="1244520" y="1686428"/>
            <a:ext cx="308961" cy="414864"/>
          </a:xfrm>
          <a:prstGeom prst="rect">
            <a:avLst/>
          </a:prstGeom>
        </p:spPr>
        <p:txBody>
          <a:bodyPr vert="horz" wrap="square" lIns="0" tIns="0" rIns="0" bIns="0" rtlCol="0">
            <a:spAutoFit/>
          </a:bodyPr>
          <a:lstStyle/>
          <a:p>
            <a:pPr marL="0" marR="0">
              <a:lnSpc>
                <a:spcPts val="1390"/>
              </a:lnSpc>
              <a:spcBef>
                <a:spcPts val="0"/>
              </a:spcBef>
              <a:spcAft>
                <a:spcPts val="0"/>
              </a:spcAft>
            </a:pPr>
            <a:r>
              <a:rPr sz="1250" i="1" dirty="0">
                <a:solidFill>
                  <a:srgbClr val="000000"/>
                </a:solidFill>
                <a:latin typeface="QHNACC+TimesNewRomanPS-ItalicMT"/>
                <a:cs typeface="QHNACC+TimesNewRomanPS-ItalicMT"/>
              </a:rPr>
              <a:t>x</a:t>
            </a:r>
          </a:p>
        </p:txBody>
      </p:sp>
      <p:sp>
        <p:nvSpPr>
          <p:cNvPr id="35" name="object 35"/>
          <p:cNvSpPr txBox="1"/>
          <p:nvPr/>
        </p:nvSpPr>
        <p:spPr>
          <a:xfrm>
            <a:off x="1626985" y="1719973"/>
            <a:ext cx="220318" cy="292271"/>
          </a:xfrm>
          <a:prstGeom prst="rect">
            <a:avLst/>
          </a:prstGeom>
        </p:spPr>
        <p:txBody>
          <a:bodyPr vert="horz" wrap="square" lIns="0" tIns="0" rIns="0" bIns="0" rtlCol="0">
            <a:spAutoFit/>
          </a:bodyPr>
          <a:lstStyle/>
          <a:p>
            <a:pPr marL="0" marR="0">
              <a:lnSpc>
                <a:spcPts val="1025"/>
              </a:lnSpc>
              <a:spcBef>
                <a:spcPts val="0"/>
              </a:spcBef>
              <a:spcAft>
                <a:spcPts val="0"/>
              </a:spcAft>
            </a:pPr>
            <a:r>
              <a:rPr sz="850" dirty="0">
                <a:solidFill>
                  <a:srgbClr val="000000"/>
                </a:solidFill>
                <a:latin typeface="BTCIPT+SymbolMT"/>
                <a:cs typeface="BTCIPT+SymbolMT"/>
              </a:rPr>
              <a:t>=</a:t>
            </a:r>
          </a:p>
        </p:txBody>
      </p:sp>
      <mc:AlternateContent xmlns:mc="http://schemas.openxmlformats.org/markup-compatibility/2006" xmlns:a14="http://schemas.microsoft.com/office/drawing/2010/main">
        <mc:Choice Requires="a14">
          <p:sp>
            <p:nvSpPr>
              <p:cNvPr id="36" name="object 36"/>
              <p:cNvSpPr txBox="1"/>
              <p:nvPr/>
            </p:nvSpPr>
            <p:spPr>
              <a:xfrm>
                <a:off x="1844196" y="1717953"/>
                <a:ext cx="583067" cy="179536"/>
              </a:xfrm>
              <a:prstGeom prst="rect">
                <a:avLst/>
              </a:prstGeom>
            </p:spPr>
            <p:txBody>
              <a:bodyPr vert="horz" wrap="square" lIns="0" tIns="0" rIns="0" bIns="0" rtlCol="0">
                <a:spAutoFit/>
              </a:bodyPr>
              <a:lstStyle/>
              <a:p>
                <a:pPr>
                  <a:lnSpc>
                    <a:spcPts val="1391"/>
                  </a:lnSpc>
                </a:pPr>
                <a:r>
                  <a:rPr sz="1250" i="1" dirty="0">
                    <a:solidFill>
                      <a:srgbClr val="000000"/>
                    </a:solidFill>
                    <a:latin typeface="QHNACC+TimesNewRomanPS-ItalicMT"/>
                    <a:cs typeface="QHNACC+TimesNewRomanPS-ItalicMT"/>
                  </a:rPr>
                  <a:t>x</a:t>
                </a:r>
                <a:r>
                  <a:rPr sz="1250" i="1" spc="98" dirty="0">
                    <a:solidFill>
                      <a:srgbClr val="000000"/>
                    </a:solidFill>
                    <a:latin typeface="QHNACC+TimesNewRomanPS-ItalicMT"/>
                    <a:cs typeface="QHNACC+TimesNewRomanPS-ItalicMT"/>
                  </a:rPr>
                  <a:t> </a:t>
                </a:r>
                <a:r>
                  <a:rPr sz="1300" baseline="20931" dirty="0">
                    <a:solidFill>
                      <a:srgbClr val="000000"/>
                    </a:solidFill>
                    <a:latin typeface="BTCIPT+SymbolMT"/>
                    <a:cs typeface="BTCIPT+SymbolMT"/>
                  </a:rPr>
                  <a:t>−</a:t>
                </a:r>
                <a:r>
                  <a:rPr sz="1300" spc="-76" baseline="20931" dirty="0">
                    <a:solidFill>
                      <a:srgbClr val="000000"/>
                    </a:solidFill>
                    <a:latin typeface="BTCIPT+SymbolMT"/>
                    <a:cs typeface="BTCIPT+SymbolMT"/>
                  </a:rPr>
                  <a:t> </a:t>
                </a:r>
                <a:r>
                  <a:rPr sz="1300" i="1" baseline="20952" dirty="0">
                    <a:solidFill>
                      <a:srgbClr val="000000"/>
                    </a:solidFill>
                    <a:latin typeface="QHNACC+TimesNewRomanPS-ItalicMT"/>
                    <a:cs typeface="QHNACC+TimesNewRomanPS-ItalicMT"/>
                  </a:rPr>
                  <a:t>n</a:t>
                </a:r>
                <a:r>
                  <a:rPr sz="1300" i="1" spc="-48" baseline="20952" dirty="0">
                    <a:solidFill>
                      <a:srgbClr val="000000"/>
                    </a:solidFill>
                    <a:latin typeface="QHNACC+TimesNewRomanPS-ItalicMT"/>
                    <a:cs typeface="QHNACC+TimesNewRomanPS-ItalicMT"/>
                  </a:rPr>
                  <a:t> </a:t>
                </a:r>
                <a14:m>
                  <m:oMath xmlns:m="http://schemas.openxmlformats.org/officeDocument/2006/math">
                    <m:acc>
                      <m:accPr>
                        <m:chr m:val="̅"/>
                        <m:ctrlPr>
                          <a:rPr lang="ar-AE" altLang="zh-CN" sz="1250" i="1" spc="105">
                            <a:solidFill>
                              <a:srgbClr val="000000"/>
                            </a:solidFill>
                            <a:latin typeface="Cambria Math" panose="02040503050406030204" pitchFamily="18" charset="0"/>
                          </a:rPr>
                        </m:ctrlPr>
                      </m:accPr>
                      <m:e>
                        <m:r>
                          <a:rPr lang="zh-CN" altLang="ar-AE" sz="1250" i="1" spc="105">
                            <a:solidFill>
                              <a:srgbClr val="000000"/>
                            </a:solidFill>
                            <a:latin typeface="Cambria Math" panose="02040503050406030204" pitchFamily="18" charset="0"/>
                          </a:rPr>
                          <m:t>𝑥</m:t>
                        </m:r>
                      </m:e>
                    </m:acc>
                  </m:oMath>
                </a14:m>
                <a:endParaRPr sz="1250" i="1" strike="sngStrike" dirty="0">
                  <a:solidFill>
                    <a:srgbClr val="000000"/>
                  </a:solidFill>
                  <a:latin typeface="QHNACC+TimesNewRomanPS-ItalicMT"/>
                  <a:cs typeface="QHNACC+TimesNewRomanPS-ItalicMT"/>
                </a:endParaRPr>
              </a:p>
            </p:txBody>
          </p:sp>
        </mc:Choice>
        <mc:Fallback xmlns="">
          <p:sp>
            <p:nvSpPr>
              <p:cNvPr id="36" name="object 36"/>
              <p:cNvSpPr txBox="1">
                <a:spLocks noRot="1" noChangeAspect="1" noMove="1" noResize="1" noEditPoints="1" noAdjustHandles="1" noChangeArrowheads="1" noChangeShapeType="1" noTextEdit="1"/>
              </p:cNvSpPr>
              <p:nvPr/>
            </p:nvSpPr>
            <p:spPr>
              <a:xfrm>
                <a:off x="1844196" y="1717953"/>
                <a:ext cx="583067" cy="179536"/>
              </a:xfrm>
              <a:prstGeom prst="rect">
                <a:avLst/>
              </a:prstGeom>
              <a:blipFill rotWithShape="0">
                <a:blip r:embed="rId6"/>
                <a:stretch>
                  <a:fillRect l="-16842" t="-34483" r="-14737" b="-55172"/>
                </a:stretch>
              </a:blipFill>
            </p:spPr>
            <p:txBody>
              <a:bodyPr/>
              <a:lstStyle/>
              <a:p>
                <a:r>
                  <a:rPr lang="zh-CN" altLang="en-US">
                    <a:noFill/>
                  </a:rPr>
                  <a:t> </a:t>
                </a:r>
                <a:endParaRPr lang="zh-CN" altLang="en-US">
                  <a:noFill/>
                </a:endParaRPr>
              </a:p>
            </p:txBody>
          </p:sp>
        </mc:Fallback>
      </mc:AlternateContent>
      <p:sp>
        <p:nvSpPr>
          <p:cNvPr id="37" name="object 37"/>
          <p:cNvSpPr txBox="1"/>
          <p:nvPr/>
        </p:nvSpPr>
        <p:spPr>
          <a:xfrm>
            <a:off x="955574" y="1742009"/>
            <a:ext cx="253745" cy="269598"/>
          </a:xfrm>
          <a:prstGeom prst="rect">
            <a:avLst/>
          </a:prstGeom>
        </p:spPr>
        <p:txBody>
          <a:bodyPr vert="horz" wrap="square" lIns="0" tIns="0" rIns="0" bIns="0" rtlCol="0">
            <a:spAutoFit/>
          </a:bodyPr>
          <a:lstStyle/>
          <a:p>
            <a:pPr marL="0" marR="0">
              <a:lnSpc>
                <a:spcPts val="845"/>
              </a:lnSpc>
              <a:spcBef>
                <a:spcPts val="0"/>
              </a:spcBef>
              <a:spcAft>
                <a:spcPts val="0"/>
              </a:spcAft>
            </a:pPr>
            <a:r>
              <a:rPr sz="850" dirty="0">
                <a:solidFill>
                  <a:srgbClr val="000000"/>
                </a:solidFill>
                <a:latin typeface="PADDAV+MT-Extra"/>
                <a:cs typeface="PADDAV+MT-Extra"/>
              </a:rPr>
              <a:t>Q</a:t>
            </a:r>
          </a:p>
        </p:txBody>
      </p:sp>
      <p:sp>
        <p:nvSpPr>
          <p:cNvPr id="38" name="object 38"/>
          <p:cNvSpPr txBox="1"/>
          <p:nvPr/>
        </p:nvSpPr>
        <p:spPr>
          <a:xfrm>
            <a:off x="1307648" y="1782497"/>
            <a:ext cx="191485" cy="279751"/>
          </a:xfrm>
          <a:prstGeom prst="rect">
            <a:avLst/>
          </a:prstGeom>
        </p:spPr>
        <p:txBody>
          <a:bodyPr vert="horz" wrap="square" lIns="0" tIns="0" rIns="0" bIns="0" rtlCol="0">
            <a:spAutoFit/>
          </a:bodyPr>
          <a:lstStyle/>
          <a:p>
            <a:pPr marL="0" marR="0">
              <a:lnSpc>
                <a:spcPts val="925"/>
              </a:lnSpc>
              <a:spcBef>
                <a:spcPts val="0"/>
              </a:spcBef>
              <a:spcAft>
                <a:spcPts val="0"/>
              </a:spcAft>
            </a:pPr>
            <a:r>
              <a:rPr sz="850" i="1" dirty="0">
                <a:solidFill>
                  <a:srgbClr val="000000"/>
                </a:solidFill>
                <a:latin typeface="QHNACC+TimesNewRomanPS-ItalicMT"/>
                <a:cs typeface="QHNACC+TimesNewRomanPS-ItalicMT"/>
              </a:rPr>
              <a:t>i</a:t>
            </a:r>
          </a:p>
        </p:txBody>
      </p:sp>
      <p:sp>
        <p:nvSpPr>
          <p:cNvPr id="39" name="object 39"/>
          <p:cNvSpPr txBox="1"/>
          <p:nvPr/>
        </p:nvSpPr>
        <p:spPr>
          <a:xfrm>
            <a:off x="1915373" y="1812135"/>
            <a:ext cx="112493" cy="163982"/>
          </a:xfrm>
          <a:prstGeom prst="rect">
            <a:avLst/>
          </a:prstGeom>
        </p:spPr>
        <p:txBody>
          <a:bodyPr vert="horz" wrap="square" lIns="0" tIns="0" rIns="0" bIns="0" rtlCol="0">
            <a:spAutoFit/>
          </a:bodyPr>
          <a:lstStyle/>
          <a:p>
            <a:pPr marL="0" marR="0">
              <a:lnSpc>
                <a:spcPts val="540"/>
              </a:lnSpc>
              <a:spcBef>
                <a:spcPts val="0"/>
              </a:spcBef>
              <a:spcAft>
                <a:spcPts val="0"/>
              </a:spcAft>
            </a:pPr>
            <a:r>
              <a:rPr sz="500" i="1" dirty="0">
                <a:solidFill>
                  <a:srgbClr val="000000"/>
                </a:solidFill>
                <a:latin typeface="QHNACC+TimesNewRomanPS-ItalicMT"/>
                <a:cs typeface="QHNACC+TimesNewRomanPS-ItalicMT"/>
              </a:rPr>
              <a:t>i</a:t>
            </a:r>
          </a:p>
        </p:txBody>
      </p:sp>
      <p:sp>
        <p:nvSpPr>
          <p:cNvPr id="40" name="object 40"/>
          <p:cNvSpPr txBox="1"/>
          <p:nvPr/>
        </p:nvSpPr>
        <p:spPr>
          <a:xfrm>
            <a:off x="1074592" y="1866106"/>
            <a:ext cx="179291" cy="171285"/>
          </a:xfrm>
          <a:prstGeom prst="rect">
            <a:avLst/>
          </a:prstGeom>
        </p:spPr>
        <p:txBody>
          <a:bodyPr vert="horz" wrap="square" lIns="0" tIns="0" rIns="0" bIns="0" rtlCol="0">
            <a:spAutoFit/>
          </a:bodyPr>
          <a:lstStyle/>
          <a:p>
            <a:pPr marL="0" marR="0">
              <a:lnSpc>
                <a:spcPts val="600"/>
              </a:lnSpc>
              <a:spcBef>
                <a:spcPts val="0"/>
              </a:spcBef>
              <a:spcAft>
                <a:spcPts val="0"/>
              </a:spcAft>
            </a:pPr>
            <a:r>
              <a:rPr sz="500" i="1" spc="35" dirty="0">
                <a:solidFill>
                  <a:srgbClr val="000000"/>
                </a:solidFill>
                <a:latin typeface="QHNACC+TimesNewRomanPS-ItalicMT"/>
                <a:cs typeface="QHNACC+TimesNewRomanPS-ItalicMT"/>
              </a:rPr>
              <a:t>i</a:t>
            </a:r>
            <a:r>
              <a:rPr sz="500" spc="-31" dirty="0">
                <a:solidFill>
                  <a:srgbClr val="000000"/>
                </a:solidFill>
                <a:latin typeface="BTCIPT+SymbolMT"/>
                <a:cs typeface="BTCIPT+SymbolMT"/>
              </a:rPr>
              <a:t>=</a:t>
            </a:r>
            <a:r>
              <a:rPr sz="500" dirty="0">
                <a:solidFill>
                  <a:srgbClr val="000000"/>
                </a:solidFill>
                <a:latin typeface="PJGUIU+TimesNewRomanPSMT"/>
                <a:cs typeface="PJGUIU+TimesNewRomanPSMT"/>
              </a:rPr>
              <a:t>1</a:t>
            </a:r>
          </a:p>
        </p:txBody>
      </p:sp>
      <p:sp>
        <p:nvSpPr>
          <p:cNvPr id="41" name="object 41"/>
          <p:cNvSpPr txBox="1"/>
          <p:nvPr/>
        </p:nvSpPr>
        <p:spPr>
          <a:xfrm>
            <a:off x="1725963" y="1866106"/>
            <a:ext cx="179291" cy="171285"/>
          </a:xfrm>
          <a:prstGeom prst="rect">
            <a:avLst/>
          </a:prstGeom>
        </p:spPr>
        <p:txBody>
          <a:bodyPr vert="horz" wrap="square" lIns="0" tIns="0" rIns="0" bIns="0" rtlCol="0">
            <a:spAutoFit/>
          </a:bodyPr>
          <a:lstStyle/>
          <a:p>
            <a:pPr marL="0" marR="0">
              <a:lnSpc>
                <a:spcPts val="600"/>
              </a:lnSpc>
              <a:spcBef>
                <a:spcPts val="0"/>
              </a:spcBef>
              <a:spcAft>
                <a:spcPts val="0"/>
              </a:spcAft>
            </a:pPr>
            <a:r>
              <a:rPr sz="500" i="1" spc="37" dirty="0">
                <a:solidFill>
                  <a:srgbClr val="000000"/>
                </a:solidFill>
                <a:latin typeface="QHNACC+TimesNewRomanPS-ItalicMT"/>
                <a:cs typeface="QHNACC+TimesNewRomanPS-ItalicMT"/>
              </a:rPr>
              <a:t>i</a:t>
            </a:r>
            <a:r>
              <a:rPr sz="500" spc="-33" dirty="0">
                <a:solidFill>
                  <a:srgbClr val="000000"/>
                </a:solidFill>
                <a:latin typeface="BTCIPT+SymbolMT"/>
                <a:cs typeface="BTCIPT+SymbolMT"/>
              </a:rPr>
              <a:t>=</a:t>
            </a:r>
            <a:r>
              <a:rPr sz="500" dirty="0">
                <a:solidFill>
                  <a:srgbClr val="000000"/>
                </a:solidFill>
                <a:latin typeface="PJGUIU+TimesNewRomanPSMT"/>
                <a:cs typeface="PJGUIU+TimesNewRomanPSMT"/>
              </a:rPr>
              <a:t>1</a:t>
            </a:r>
          </a:p>
        </p:txBody>
      </p:sp>
      <p:sp>
        <p:nvSpPr>
          <p:cNvPr id="42" name="object 42"/>
          <p:cNvSpPr txBox="1"/>
          <p:nvPr/>
        </p:nvSpPr>
        <p:spPr>
          <a:xfrm>
            <a:off x="1275023" y="1967761"/>
            <a:ext cx="402825" cy="441929"/>
          </a:xfrm>
          <a:prstGeom prst="rect">
            <a:avLst/>
          </a:prstGeom>
        </p:spPr>
        <p:txBody>
          <a:bodyPr vert="horz" wrap="square" lIns="0" tIns="0" rIns="0" bIns="0" rtlCol="0">
            <a:spAutoFit/>
          </a:bodyPr>
          <a:lstStyle/>
          <a:p>
            <a:pPr marL="62230" marR="0">
              <a:lnSpc>
                <a:spcPts val="1025"/>
              </a:lnSpc>
              <a:spcBef>
                <a:spcPts val="0"/>
              </a:spcBef>
              <a:spcAft>
                <a:spcPts val="0"/>
              </a:spcAft>
            </a:pPr>
            <a:r>
              <a:rPr sz="850" dirty="0">
                <a:solidFill>
                  <a:srgbClr val="000000"/>
                </a:solidFill>
                <a:latin typeface="PJGUIU+TimesNewRomanPSMT"/>
                <a:cs typeface="PJGUIU+TimesNewRomanPSMT"/>
              </a:rPr>
              <a:t>1</a:t>
            </a:r>
            <a:r>
              <a:rPr sz="850" spc="446" dirty="0">
                <a:solidFill>
                  <a:srgbClr val="000000"/>
                </a:solidFill>
                <a:latin typeface="PJGUIU+TimesNewRomanPSMT"/>
                <a:cs typeface="PJGUIU+TimesNewRomanPSMT"/>
              </a:rPr>
              <a:t> </a:t>
            </a:r>
            <a:r>
              <a:rPr sz="850" dirty="0">
                <a:solidFill>
                  <a:srgbClr val="000000"/>
                </a:solidFill>
                <a:latin typeface="BTCIPT+SymbolMT"/>
                <a:cs typeface="BTCIPT+SymbolMT"/>
              </a:rPr>
              <a:t>⎛</a:t>
            </a:r>
          </a:p>
          <a:p>
            <a:pPr marL="0" marR="0">
              <a:lnSpc>
                <a:spcPts val="1025"/>
              </a:lnSpc>
              <a:spcBef>
                <a:spcPts val="155"/>
              </a:spcBef>
              <a:spcAft>
                <a:spcPts val="0"/>
              </a:spcAft>
            </a:pPr>
            <a:r>
              <a:rPr sz="850" i="1" dirty="0">
                <a:solidFill>
                  <a:srgbClr val="000000"/>
                </a:solidFill>
                <a:latin typeface="QHNACC+TimesNewRomanPS-ItalicMT"/>
                <a:cs typeface="QHNACC+TimesNewRomanPS-ItalicMT"/>
              </a:rPr>
              <a:t>n</a:t>
            </a:r>
            <a:r>
              <a:rPr sz="850" i="1" spc="-75" dirty="0">
                <a:solidFill>
                  <a:srgbClr val="000000"/>
                </a:solidFill>
                <a:latin typeface="QHNACC+TimesNewRomanPS-ItalicMT"/>
                <a:cs typeface="QHNACC+TimesNewRomanPS-ItalicMT"/>
              </a:rPr>
              <a:t> </a:t>
            </a:r>
            <a:r>
              <a:rPr sz="850" spc="45" dirty="0">
                <a:solidFill>
                  <a:srgbClr val="000000"/>
                </a:solidFill>
                <a:latin typeface="BTCIPT+SymbolMT"/>
                <a:cs typeface="BTCIPT+SymbolMT"/>
              </a:rPr>
              <a:t>−</a:t>
            </a:r>
            <a:r>
              <a:rPr sz="850" dirty="0">
                <a:solidFill>
                  <a:srgbClr val="000000"/>
                </a:solidFill>
                <a:latin typeface="PJGUIU+TimesNewRomanPSMT"/>
                <a:cs typeface="PJGUIU+TimesNewRomanPSMT"/>
              </a:rPr>
              <a:t>1</a:t>
            </a:r>
          </a:p>
        </p:txBody>
      </p:sp>
      <p:sp>
        <p:nvSpPr>
          <p:cNvPr id="43" name="object 43"/>
          <p:cNvSpPr txBox="1"/>
          <p:nvPr/>
        </p:nvSpPr>
        <p:spPr>
          <a:xfrm>
            <a:off x="1566432" y="1983881"/>
            <a:ext cx="126282" cy="163982"/>
          </a:xfrm>
          <a:prstGeom prst="rect">
            <a:avLst/>
          </a:prstGeom>
        </p:spPr>
        <p:txBody>
          <a:bodyPr vert="horz" wrap="square" lIns="0" tIns="0" rIns="0" bIns="0" rtlCol="0">
            <a:spAutoFit/>
          </a:bodyPr>
          <a:lstStyle/>
          <a:p>
            <a:pPr marL="0" marR="0">
              <a:lnSpc>
                <a:spcPts val="540"/>
              </a:lnSpc>
              <a:spcBef>
                <a:spcPts val="0"/>
              </a:spcBef>
              <a:spcAft>
                <a:spcPts val="0"/>
              </a:spcAft>
            </a:pPr>
            <a:r>
              <a:rPr sz="500" i="1" dirty="0">
                <a:solidFill>
                  <a:srgbClr val="000000"/>
                </a:solidFill>
                <a:latin typeface="QHNACC+TimesNewRomanPS-ItalicMT"/>
                <a:cs typeface="QHNACC+TimesNewRomanPS-ItalicMT"/>
              </a:rPr>
              <a:t>n</a:t>
            </a:r>
          </a:p>
        </p:txBody>
      </p:sp>
      <p:sp>
        <p:nvSpPr>
          <p:cNvPr id="44" name="object 44"/>
          <p:cNvSpPr txBox="1"/>
          <p:nvPr/>
        </p:nvSpPr>
        <p:spPr>
          <a:xfrm>
            <a:off x="2056456" y="1973538"/>
            <a:ext cx="202758" cy="292271"/>
          </a:xfrm>
          <a:prstGeom prst="rect">
            <a:avLst/>
          </a:prstGeom>
        </p:spPr>
        <p:txBody>
          <a:bodyPr vert="horz" wrap="square" lIns="0" tIns="0" rIns="0" bIns="0" rtlCol="0">
            <a:spAutoFit/>
          </a:bodyPr>
          <a:lstStyle/>
          <a:p>
            <a:pPr marL="0" marR="0">
              <a:lnSpc>
                <a:spcPts val="1025"/>
              </a:lnSpc>
              <a:spcBef>
                <a:spcPts val="0"/>
              </a:spcBef>
              <a:spcAft>
                <a:spcPts val="0"/>
              </a:spcAft>
            </a:pPr>
            <a:r>
              <a:rPr sz="850" dirty="0">
                <a:solidFill>
                  <a:srgbClr val="000000"/>
                </a:solidFill>
                <a:latin typeface="BTCIPT+SymbolMT"/>
                <a:cs typeface="BTCIPT+SymbolMT"/>
              </a:rPr>
              <a:t>⎞</a:t>
            </a:r>
          </a:p>
        </p:txBody>
      </p:sp>
      <p:sp>
        <p:nvSpPr>
          <p:cNvPr id="45" name="object 45"/>
          <p:cNvSpPr txBox="1"/>
          <p:nvPr/>
        </p:nvSpPr>
        <p:spPr>
          <a:xfrm>
            <a:off x="1525380" y="2011244"/>
            <a:ext cx="351899" cy="433645"/>
          </a:xfrm>
          <a:prstGeom prst="rect">
            <a:avLst/>
          </a:prstGeom>
        </p:spPr>
        <p:txBody>
          <a:bodyPr vert="horz" wrap="square" lIns="0" tIns="0" rIns="0" bIns="0" rtlCol="0">
            <a:spAutoFit/>
          </a:bodyPr>
          <a:lstStyle/>
          <a:p>
            <a:pPr marL="0" marR="0">
              <a:lnSpc>
                <a:spcPts val="1540"/>
              </a:lnSpc>
              <a:spcBef>
                <a:spcPts val="0"/>
              </a:spcBef>
              <a:spcAft>
                <a:spcPts val="0"/>
              </a:spcAft>
            </a:pPr>
            <a:r>
              <a:rPr sz="1250" dirty="0">
                <a:solidFill>
                  <a:srgbClr val="000000"/>
                </a:solidFill>
                <a:latin typeface="BTCIPT+SymbolMT"/>
                <a:cs typeface="BTCIPT+SymbolMT"/>
              </a:rPr>
              <a:t>∑</a:t>
            </a:r>
          </a:p>
        </p:txBody>
      </p:sp>
      <p:sp>
        <p:nvSpPr>
          <p:cNvPr id="46" name="object 46"/>
          <p:cNvSpPr txBox="1"/>
          <p:nvPr/>
        </p:nvSpPr>
        <p:spPr>
          <a:xfrm>
            <a:off x="1733243" y="2028810"/>
            <a:ext cx="126282" cy="163982"/>
          </a:xfrm>
          <a:prstGeom prst="rect">
            <a:avLst/>
          </a:prstGeom>
        </p:spPr>
        <p:txBody>
          <a:bodyPr vert="horz" wrap="square" lIns="0" tIns="0" rIns="0" bIns="0" rtlCol="0">
            <a:spAutoFit/>
          </a:bodyPr>
          <a:lstStyle/>
          <a:p>
            <a:pPr marL="0" marR="0">
              <a:lnSpc>
                <a:spcPts val="540"/>
              </a:lnSpc>
              <a:spcBef>
                <a:spcPts val="0"/>
              </a:spcBef>
              <a:spcAft>
                <a:spcPts val="0"/>
              </a:spcAft>
            </a:pPr>
            <a:r>
              <a:rPr sz="500" dirty="0">
                <a:solidFill>
                  <a:srgbClr val="000000"/>
                </a:solidFill>
                <a:latin typeface="PJGUIU+TimesNewRomanPSMT"/>
                <a:cs typeface="PJGUIU+TimesNewRomanPSMT"/>
              </a:rPr>
              <a:t>2</a:t>
            </a:r>
          </a:p>
        </p:txBody>
      </p:sp>
      <p:sp>
        <p:nvSpPr>
          <p:cNvPr id="47" name="object 47"/>
          <p:cNvSpPr txBox="1"/>
          <p:nvPr/>
        </p:nvSpPr>
        <p:spPr>
          <a:xfrm>
            <a:off x="2015148" y="2028810"/>
            <a:ext cx="126282" cy="163982"/>
          </a:xfrm>
          <a:prstGeom prst="rect">
            <a:avLst/>
          </a:prstGeom>
        </p:spPr>
        <p:txBody>
          <a:bodyPr vert="horz" wrap="square" lIns="0" tIns="0" rIns="0" bIns="0" rtlCol="0">
            <a:spAutoFit/>
          </a:bodyPr>
          <a:lstStyle/>
          <a:p>
            <a:pPr marL="0" marR="0">
              <a:lnSpc>
                <a:spcPts val="540"/>
              </a:lnSpc>
              <a:spcBef>
                <a:spcPts val="0"/>
              </a:spcBef>
              <a:spcAft>
                <a:spcPts val="0"/>
              </a:spcAft>
            </a:pPr>
            <a:r>
              <a:rPr sz="500" dirty="0">
                <a:solidFill>
                  <a:srgbClr val="000000"/>
                </a:solidFill>
                <a:latin typeface="PJGUIU+TimesNewRomanPSMT"/>
                <a:cs typeface="PJGUIU+TimesNewRomanPSMT"/>
              </a:rPr>
              <a:t>2</a:t>
            </a:r>
          </a:p>
        </p:txBody>
      </p:sp>
      <p:sp>
        <p:nvSpPr>
          <p:cNvPr id="48" name="object 48"/>
          <p:cNvSpPr txBox="1"/>
          <p:nvPr/>
        </p:nvSpPr>
        <p:spPr>
          <a:xfrm>
            <a:off x="955600" y="2038054"/>
            <a:ext cx="470981" cy="364064"/>
          </a:xfrm>
          <a:prstGeom prst="rect">
            <a:avLst/>
          </a:prstGeom>
        </p:spPr>
        <p:txBody>
          <a:bodyPr vert="horz" wrap="square" lIns="0" tIns="0" rIns="0" bIns="0" rtlCol="0">
            <a:spAutoFit/>
          </a:bodyPr>
          <a:lstStyle/>
          <a:p>
            <a:pPr marL="0" marR="0">
              <a:lnSpc>
                <a:spcPts val="1390"/>
              </a:lnSpc>
              <a:spcBef>
                <a:spcPts val="0"/>
              </a:spcBef>
              <a:spcAft>
                <a:spcPts val="0"/>
              </a:spcAft>
            </a:pPr>
            <a:r>
              <a:rPr sz="850" spc="79" dirty="0">
                <a:solidFill>
                  <a:srgbClr val="000000"/>
                </a:solidFill>
                <a:latin typeface="BTCIPT+SymbolMT"/>
                <a:cs typeface="BTCIPT+SymbolMT"/>
              </a:rPr>
              <a:t>∴</a:t>
            </a:r>
            <a:r>
              <a:rPr sz="1250" i="1" dirty="0">
                <a:solidFill>
                  <a:srgbClr val="000000"/>
                </a:solidFill>
                <a:latin typeface="QHNACC+TimesNewRomanPS-ItalicMT"/>
                <a:cs typeface="QHNACC+TimesNewRomanPS-ItalicMT"/>
              </a:rPr>
              <a:t>s</a:t>
            </a:r>
            <a:r>
              <a:rPr sz="1250" i="1" spc="163" dirty="0">
                <a:solidFill>
                  <a:srgbClr val="000000"/>
                </a:solidFill>
                <a:latin typeface="QHNACC+TimesNewRomanPS-ItalicMT"/>
                <a:cs typeface="QHNACC+TimesNewRomanPS-ItalicMT"/>
              </a:rPr>
              <a:t> </a:t>
            </a:r>
            <a:r>
              <a:rPr sz="850" dirty="0">
                <a:solidFill>
                  <a:srgbClr val="000000"/>
                </a:solidFill>
                <a:latin typeface="BTCIPT+SymbolMT"/>
                <a:cs typeface="BTCIPT+SymbolMT"/>
              </a:rPr>
              <a:t>=</a:t>
            </a:r>
          </a:p>
        </p:txBody>
      </p:sp>
      <p:sp>
        <p:nvSpPr>
          <p:cNvPr id="49" name="object 49"/>
          <p:cNvSpPr txBox="1"/>
          <p:nvPr/>
        </p:nvSpPr>
        <p:spPr>
          <a:xfrm>
            <a:off x="1124480" y="2028810"/>
            <a:ext cx="126282" cy="163982"/>
          </a:xfrm>
          <a:prstGeom prst="rect">
            <a:avLst/>
          </a:prstGeom>
        </p:spPr>
        <p:txBody>
          <a:bodyPr vert="horz" wrap="square" lIns="0" tIns="0" rIns="0" bIns="0" rtlCol="0">
            <a:spAutoFit/>
          </a:bodyPr>
          <a:lstStyle/>
          <a:p>
            <a:pPr marL="0" marR="0">
              <a:lnSpc>
                <a:spcPts val="540"/>
              </a:lnSpc>
              <a:spcBef>
                <a:spcPts val="0"/>
              </a:spcBef>
              <a:spcAft>
                <a:spcPts val="0"/>
              </a:spcAft>
            </a:pPr>
            <a:r>
              <a:rPr sz="500" dirty="0">
                <a:solidFill>
                  <a:srgbClr val="000000"/>
                </a:solidFill>
                <a:latin typeface="PJGUIU+TimesNewRomanPSMT"/>
                <a:cs typeface="PJGUIU+TimesNewRomanPSMT"/>
              </a:rPr>
              <a:t>2</a:t>
            </a:r>
          </a:p>
        </p:txBody>
      </p:sp>
      <p:sp>
        <p:nvSpPr>
          <p:cNvPr id="50" name="object 50"/>
          <p:cNvSpPr txBox="1"/>
          <p:nvPr/>
        </p:nvSpPr>
        <p:spPr>
          <a:xfrm>
            <a:off x="1472902" y="2041876"/>
            <a:ext cx="202758" cy="393604"/>
          </a:xfrm>
          <a:prstGeom prst="rect">
            <a:avLst/>
          </a:prstGeom>
        </p:spPr>
        <p:txBody>
          <a:bodyPr vert="horz" wrap="square" lIns="0" tIns="0" rIns="0" bIns="0" rtlCol="0">
            <a:spAutoFit/>
          </a:bodyPr>
          <a:lstStyle/>
          <a:p>
            <a:pPr marL="0" marR="0">
              <a:lnSpc>
                <a:spcPts val="1025"/>
              </a:lnSpc>
              <a:spcBef>
                <a:spcPts val="0"/>
              </a:spcBef>
              <a:spcAft>
                <a:spcPts val="0"/>
              </a:spcAft>
            </a:pPr>
            <a:r>
              <a:rPr sz="850" dirty="0">
                <a:solidFill>
                  <a:srgbClr val="000000"/>
                </a:solidFill>
                <a:latin typeface="BTCIPT+SymbolMT"/>
                <a:cs typeface="BTCIPT+SymbolMT"/>
              </a:rPr>
              <a:t>⎜</a:t>
            </a:r>
          </a:p>
          <a:p>
            <a:pPr marL="0" marR="0">
              <a:lnSpc>
                <a:spcPts val="795"/>
              </a:lnSpc>
              <a:spcBef>
                <a:spcPts val="0"/>
              </a:spcBef>
              <a:spcAft>
                <a:spcPts val="0"/>
              </a:spcAft>
            </a:pPr>
            <a:r>
              <a:rPr sz="850" dirty="0">
                <a:solidFill>
                  <a:srgbClr val="000000"/>
                </a:solidFill>
                <a:latin typeface="BTCIPT+SymbolMT"/>
                <a:cs typeface="BTCIPT+SymbolMT"/>
              </a:rPr>
              <a:t>⎝</a:t>
            </a:r>
          </a:p>
        </p:txBody>
      </p:sp>
      <mc:AlternateContent xmlns:mc="http://schemas.openxmlformats.org/markup-compatibility/2006" xmlns:a14="http://schemas.microsoft.com/office/drawing/2010/main">
        <mc:Choice Requires="a14">
          <p:sp>
            <p:nvSpPr>
              <p:cNvPr id="51" name="object 51"/>
              <p:cNvSpPr txBox="1"/>
              <p:nvPr/>
            </p:nvSpPr>
            <p:spPr>
              <a:xfrm>
                <a:off x="1659974" y="2038054"/>
                <a:ext cx="650040" cy="179536"/>
              </a:xfrm>
              <a:prstGeom prst="rect">
                <a:avLst/>
              </a:prstGeom>
            </p:spPr>
            <p:txBody>
              <a:bodyPr vert="horz" wrap="square" lIns="0" tIns="0" rIns="0" bIns="0" rtlCol="0">
                <a:spAutoFit/>
              </a:bodyPr>
              <a:lstStyle/>
              <a:p>
                <a:pPr>
                  <a:lnSpc>
                    <a:spcPts val="1391"/>
                  </a:lnSpc>
                </a:pPr>
                <a:r>
                  <a:rPr sz="1250" i="1" dirty="0">
                    <a:solidFill>
                      <a:srgbClr val="000000"/>
                    </a:solidFill>
                    <a:latin typeface="QHNACC+TimesNewRomanPS-ItalicMT"/>
                    <a:cs typeface="QHNACC+TimesNewRomanPS-ItalicMT"/>
                  </a:rPr>
                  <a:t>x</a:t>
                </a:r>
                <a:r>
                  <a:rPr sz="1250" i="1" spc="100" dirty="0">
                    <a:solidFill>
                      <a:srgbClr val="000000"/>
                    </a:solidFill>
                    <a:latin typeface="QHNACC+TimesNewRomanPS-ItalicMT"/>
                    <a:cs typeface="QHNACC+TimesNewRomanPS-ItalicMT"/>
                  </a:rPr>
                  <a:t> </a:t>
                </a:r>
                <a:r>
                  <a:rPr sz="1300" baseline="20936" dirty="0">
                    <a:solidFill>
                      <a:srgbClr val="000000"/>
                    </a:solidFill>
                    <a:latin typeface="BTCIPT+SymbolMT"/>
                    <a:cs typeface="BTCIPT+SymbolMT"/>
                  </a:rPr>
                  <a:t>−</a:t>
                </a:r>
                <a:r>
                  <a:rPr sz="1300" spc="-78" baseline="20936" dirty="0">
                    <a:solidFill>
                      <a:srgbClr val="000000"/>
                    </a:solidFill>
                    <a:latin typeface="BTCIPT+SymbolMT"/>
                    <a:cs typeface="BTCIPT+SymbolMT"/>
                  </a:rPr>
                  <a:t> </a:t>
                </a:r>
                <a:r>
                  <a:rPr sz="1300" i="1" baseline="20949" dirty="0">
                    <a:solidFill>
                      <a:srgbClr val="000000"/>
                    </a:solidFill>
                    <a:latin typeface="QHNACC+TimesNewRomanPS-ItalicMT"/>
                    <a:cs typeface="QHNACC+TimesNewRomanPS-ItalicMT"/>
                  </a:rPr>
                  <a:t>n</a:t>
                </a:r>
                <a:r>
                  <a:rPr sz="1300" i="1" spc="-48" baseline="20949" dirty="0">
                    <a:solidFill>
                      <a:srgbClr val="000000"/>
                    </a:solidFill>
                    <a:latin typeface="QHNACC+TimesNewRomanPS-ItalicMT"/>
                    <a:cs typeface="QHNACC+TimesNewRomanPS-ItalicMT"/>
                  </a:rPr>
                  <a:t> </a:t>
                </a:r>
                <a14:m>
                  <m:oMath xmlns:m="http://schemas.openxmlformats.org/officeDocument/2006/math">
                    <m:acc>
                      <m:accPr>
                        <m:chr m:val="̅"/>
                        <m:ctrlPr>
                          <a:rPr lang="ar-AE" altLang="zh-CN" sz="1250" i="1" spc="105">
                            <a:solidFill>
                              <a:srgbClr val="000000"/>
                            </a:solidFill>
                            <a:latin typeface="Cambria Math" panose="02040503050406030204" pitchFamily="18" charset="0"/>
                          </a:rPr>
                        </m:ctrlPr>
                      </m:accPr>
                      <m:e>
                        <m:r>
                          <a:rPr lang="zh-CN" altLang="ar-AE" sz="1250" i="1" spc="105">
                            <a:solidFill>
                              <a:srgbClr val="000000"/>
                            </a:solidFill>
                            <a:latin typeface="Cambria Math" panose="02040503050406030204" pitchFamily="18" charset="0"/>
                          </a:rPr>
                          <m:t>𝑥</m:t>
                        </m:r>
                      </m:e>
                    </m:acc>
                  </m:oMath>
                </a14:m>
                <a:r>
                  <a:rPr sz="1250" i="1" spc="96" dirty="0">
                    <a:solidFill>
                      <a:srgbClr val="000000"/>
                    </a:solidFill>
                    <a:latin typeface="QHNACC+TimesNewRomanPS-ItalicMT"/>
                    <a:cs typeface="QHNACC+TimesNewRomanPS-ItalicMT"/>
                  </a:rPr>
                  <a:t> </a:t>
                </a:r>
                <a:r>
                  <a:rPr sz="850" dirty="0">
                    <a:solidFill>
                      <a:srgbClr val="000000"/>
                    </a:solidFill>
                    <a:latin typeface="BTCIPT+SymbolMT"/>
                    <a:cs typeface="BTCIPT+SymbolMT"/>
                  </a:rPr>
                  <a:t>⎟</a:t>
                </a:r>
              </a:p>
            </p:txBody>
          </p:sp>
        </mc:Choice>
        <mc:Fallback xmlns="">
          <p:sp>
            <p:nvSpPr>
              <p:cNvPr id="51" name="object 51"/>
              <p:cNvSpPr txBox="1">
                <a:spLocks noRot="1" noChangeAspect="1" noMove="1" noResize="1" noEditPoints="1" noAdjustHandles="1" noChangeArrowheads="1" noChangeShapeType="1" noTextEdit="1"/>
              </p:cNvSpPr>
              <p:nvPr/>
            </p:nvSpPr>
            <p:spPr>
              <a:xfrm>
                <a:off x="1659974" y="2038054"/>
                <a:ext cx="650040" cy="179536"/>
              </a:xfrm>
              <a:prstGeom prst="rect">
                <a:avLst/>
              </a:prstGeom>
              <a:blipFill rotWithShape="0">
                <a:blip r:embed="rId7"/>
                <a:stretch>
                  <a:fillRect l="-14953" t="-33333" r="-2804" b="-50000"/>
                </a:stretch>
              </a:blipFill>
            </p:spPr>
            <p:txBody>
              <a:bodyPr/>
              <a:lstStyle/>
              <a:p>
                <a:r>
                  <a:rPr lang="zh-CN" altLang="en-US">
                    <a:noFill/>
                  </a:rPr>
                  <a:t> </a:t>
                </a:r>
                <a:endParaRPr lang="zh-CN" altLang="en-US">
                  <a:noFill/>
                </a:endParaRPr>
              </a:p>
            </p:txBody>
          </p:sp>
        </mc:Fallback>
      </mc:AlternateContent>
      <p:sp>
        <p:nvSpPr>
          <p:cNvPr id="52" name="object 52"/>
          <p:cNvSpPr txBox="1"/>
          <p:nvPr/>
        </p:nvSpPr>
        <p:spPr>
          <a:xfrm>
            <a:off x="1731158" y="2132496"/>
            <a:ext cx="112493" cy="163982"/>
          </a:xfrm>
          <a:prstGeom prst="rect">
            <a:avLst/>
          </a:prstGeom>
        </p:spPr>
        <p:txBody>
          <a:bodyPr vert="horz" wrap="square" lIns="0" tIns="0" rIns="0" bIns="0" rtlCol="0">
            <a:spAutoFit/>
          </a:bodyPr>
          <a:lstStyle/>
          <a:p>
            <a:pPr marL="0" marR="0">
              <a:lnSpc>
                <a:spcPts val="540"/>
              </a:lnSpc>
              <a:spcBef>
                <a:spcPts val="0"/>
              </a:spcBef>
              <a:spcAft>
                <a:spcPts val="0"/>
              </a:spcAft>
            </a:pPr>
            <a:r>
              <a:rPr sz="500" i="1" dirty="0">
                <a:solidFill>
                  <a:srgbClr val="000000"/>
                </a:solidFill>
                <a:latin typeface="QHNACC+TimesNewRomanPS-ItalicMT"/>
                <a:cs typeface="QHNACC+TimesNewRomanPS-ItalicMT"/>
              </a:rPr>
              <a:t>i</a:t>
            </a:r>
          </a:p>
        </p:txBody>
      </p:sp>
      <p:sp>
        <p:nvSpPr>
          <p:cNvPr id="53" name="object 53"/>
          <p:cNvSpPr txBox="1"/>
          <p:nvPr/>
        </p:nvSpPr>
        <p:spPr>
          <a:xfrm>
            <a:off x="2056456" y="2143198"/>
            <a:ext cx="202758" cy="292271"/>
          </a:xfrm>
          <a:prstGeom prst="rect">
            <a:avLst/>
          </a:prstGeom>
        </p:spPr>
        <p:txBody>
          <a:bodyPr vert="horz" wrap="square" lIns="0" tIns="0" rIns="0" bIns="0" rtlCol="0">
            <a:spAutoFit/>
          </a:bodyPr>
          <a:lstStyle/>
          <a:p>
            <a:pPr marL="0" marR="0">
              <a:lnSpc>
                <a:spcPts val="1025"/>
              </a:lnSpc>
              <a:spcBef>
                <a:spcPts val="0"/>
              </a:spcBef>
              <a:spcAft>
                <a:spcPts val="0"/>
              </a:spcAft>
            </a:pPr>
            <a:r>
              <a:rPr sz="850" dirty="0">
                <a:solidFill>
                  <a:srgbClr val="000000"/>
                </a:solidFill>
                <a:latin typeface="BTCIPT+SymbolMT"/>
                <a:cs typeface="BTCIPT+SymbolMT"/>
              </a:rPr>
              <a:t>⎠</a:t>
            </a:r>
          </a:p>
        </p:txBody>
      </p:sp>
      <p:sp>
        <p:nvSpPr>
          <p:cNvPr id="54" name="object 54"/>
          <p:cNvSpPr txBox="1"/>
          <p:nvPr/>
        </p:nvSpPr>
        <p:spPr>
          <a:xfrm>
            <a:off x="1542009" y="2186466"/>
            <a:ext cx="179291" cy="171285"/>
          </a:xfrm>
          <a:prstGeom prst="rect">
            <a:avLst/>
          </a:prstGeom>
        </p:spPr>
        <p:txBody>
          <a:bodyPr vert="horz" wrap="square" lIns="0" tIns="0" rIns="0" bIns="0" rtlCol="0">
            <a:spAutoFit/>
          </a:bodyPr>
          <a:lstStyle/>
          <a:p>
            <a:pPr marL="0" marR="0">
              <a:lnSpc>
                <a:spcPts val="600"/>
              </a:lnSpc>
              <a:spcBef>
                <a:spcPts val="0"/>
              </a:spcBef>
              <a:spcAft>
                <a:spcPts val="0"/>
              </a:spcAft>
            </a:pPr>
            <a:r>
              <a:rPr sz="500" i="1" spc="35" dirty="0">
                <a:solidFill>
                  <a:srgbClr val="000000"/>
                </a:solidFill>
                <a:latin typeface="QHNACC+TimesNewRomanPS-ItalicMT"/>
                <a:cs typeface="QHNACC+TimesNewRomanPS-ItalicMT"/>
              </a:rPr>
              <a:t>i</a:t>
            </a:r>
            <a:r>
              <a:rPr sz="500" spc="-31" dirty="0">
                <a:solidFill>
                  <a:srgbClr val="000000"/>
                </a:solidFill>
                <a:latin typeface="BTCIPT+SymbolMT"/>
                <a:cs typeface="BTCIPT+SymbolMT"/>
              </a:rPr>
              <a:t>=</a:t>
            </a:r>
            <a:r>
              <a:rPr sz="500" dirty="0">
                <a:solidFill>
                  <a:srgbClr val="000000"/>
                </a:solidFill>
                <a:latin typeface="PJGUIU+TimesNewRomanPSMT"/>
                <a:cs typeface="PJGUIU+TimesNewRomanPSMT"/>
              </a:rPr>
              <a:t>1</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7E43E5E-6ED6-3643-A9E4-FFE05CD159E5}"/>
              </a:ext>
            </a:extLst>
          </p:cNvPr>
          <p:cNvSpPr>
            <a:spLocks noGrp="1"/>
          </p:cNvSpPr>
          <p:nvPr>
            <p:ph type="title"/>
          </p:nvPr>
        </p:nvSpPr>
        <p:spPr/>
        <p:txBody>
          <a:bodyPr/>
          <a:lstStyle/>
          <a:p>
            <a:r>
              <a:rPr lang="zh-CN" altLang="en-US" sz="1400" b="1" dirty="0">
                <a:latin typeface="KaiTi" panose="02010609060101010101" pitchFamily="49" charset="-122"/>
                <a:ea typeface="KaiTi" panose="02010609060101010101" pitchFamily="49" charset="-122"/>
              </a:rPr>
              <a:t>第三节</a:t>
            </a:r>
            <a:r>
              <a:rPr lang="en-US" altLang="zh-CN" sz="1400" b="1" dirty="0">
                <a:latin typeface="KaiTi" panose="02010609060101010101" pitchFamily="49" charset="-122"/>
                <a:ea typeface="KaiTi" panose="02010609060101010101" pitchFamily="49" charset="-122"/>
              </a:rPr>
              <a:t> </a:t>
            </a:r>
            <a:r>
              <a:rPr lang="zh-CN" altLang="en-US" sz="1400" b="1" dirty="0">
                <a:latin typeface="KaiTi" panose="02010609060101010101" pitchFamily="49" charset="-122"/>
                <a:ea typeface="KaiTi" panose="02010609060101010101" pitchFamily="49" charset="-122"/>
              </a:rPr>
              <a:t>一些重要的概率分布</a:t>
            </a:r>
            <a:endParaRPr lang="zh-CN" altLang="en-US" dirty="0">
              <a:latin typeface="KaiTi" panose="02010609060101010101" pitchFamily="49" charset="-122"/>
              <a:ea typeface="KaiTi" panose="02010609060101010101" pitchFamily="49" charset="-122"/>
            </a:endParaRPr>
          </a:p>
        </p:txBody>
      </p:sp>
      <p:sp>
        <p:nvSpPr>
          <p:cNvPr id="5" name="文本占位符 4">
            <a:extLst>
              <a:ext uri="{FF2B5EF4-FFF2-40B4-BE49-F238E27FC236}">
                <a16:creationId xmlns:a16="http://schemas.microsoft.com/office/drawing/2014/main" id="{F4F80BF5-67C9-3C45-BCFD-278DC4CB4616}"/>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6489953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733288" y="329756"/>
            <a:ext cx="1816889" cy="179536"/>
          </a:xfrm>
          <a:prstGeom prst="rect">
            <a:avLst/>
          </a:prstGeom>
        </p:spPr>
        <p:txBody>
          <a:bodyPr vert="horz" wrap="square" lIns="0" tIns="0" rIns="0" bIns="0" rtlCol="0">
            <a:spAutoFit/>
          </a:bodyPr>
          <a:lstStyle/>
          <a:p>
            <a:pPr marL="0" marR="0">
              <a:lnSpc>
                <a:spcPts val="1365"/>
              </a:lnSpc>
              <a:spcBef>
                <a:spcPts val="0"/>
              </a:spcBef>
              <a:spcAft>
                <a:spcPts val="0"/>
              </a:spcAft>
            </a:pPr>
            <a:r>
              <a:rPr sz="1350" spc="15" dirty="0" err="1">
                <a:solidFill>
                  <a:srgbClr val="FF0000"/>
                </a:solidFill>
                <a:latin typeface="KaiTi" panose="02010609060101010101" pitchFamily="49" charset="-122"/>
                <a:ea typeface="KaiTi" panose="02010609060101010101" pitchFamily="49" charset="-122"/>
                <a:cs typeface="SimSun"/>
              </a:rPr>
              <a:t>几种重要的分布</a:t>
            </a:r>
            <a:endParaRPr sz="1350" spc="15" dirty="0">
              <a:solidFill>
                <a:srgbClr val="FF0000"/>
              </a:solidFill>
              <a:latin typeface="KaiTi" panose="02010609060101010101" pitchFamily="49" charset="-122"/>
              <a:ea typeface="KaiTi" panose="02010609060101010101" pitchFamily="49" charset="-122"/>
              <a:cs typeface="SimSun"/>
            </a:endParaRPr>
          </a:p>
        </p:txBody>
      </p:sp>
      <p:sp>
        <p:nvSpPr>
          <p:cNvPr id="5" name="object 5"/>
          <p:cNvSpPr txBox="1"/>
          <p:nvPr/>
        </p:nvSpPr>
        <p:spPr>
          <a:xfrm>
            <a:off x="368443" y="626120"/>
            <a:ext cx="3011780" cy="1452770"/>
          </a:xfrm>
          <a:prstGeom prst="rect">
            <a:avLst/>
          </a:prstGeom>
        </p:spPr>
        <p:txBody>
          <a:bodyPr vert="horz" wrap="square" lIns="0" tIns="0" rIns="0" bIns="0" rtlCol="0">
            <a:spAutoFit/>
          </a:bodyPr>
          <a:lstStyle/>
          <a:p>
            <a:pPr marL="122555" marR="0">
              <a:lnSpc>
                <a:spcPct val="120000"/>
              </a:lnSpc>
              <a:spcBef>
                <a:spcPts val="0"/>
              </a:spcBef>
              <a:spcAft>
                <a:spcPts val="0"/>
              </a:spcAft>
            </a:pPr>
            <a:r>
              <a:rPr sz="1000" spc="10" dirty="0" err="1">
                <a:solidFill>
                  <a:srgbClr val="FF0000"/>
                </a:solidFill>
                <a:latin typeface="KaiTi" panose="02010609060101010101" pitchFamily="49" charset="-122"/>
                <a:ea typeface="KaiTi" panose="02010609060101010101" pitchFamily="49" charset="-122"/>
                <a:cs typeface="SimHei"/>
              </a:rPr>
              <a:t>随机变量的分布是对随机变量最完整的描</a:t>
            </a:r>
            <a:r>
              <a:rPr sz="1000" dirty="0" err="1">
                <a:solidFill>
                  <a:srgbClr val="FF0000"/>
                </a:solidFill>
                <a:latin typeface="KaiTi" panose="02010609060101010101" pitchFamily="49" charset="-122"/>
                <a:ea typeface="KaiTi" panose="02010609060101010101" pitchFamily="49" charset="-122"/>
                <a:cs typeface="SimHei"/>
              </a:rPr>
              <a:t>述。</a:t>
            </a:r>
            <a:r>
              <a:rPr sz="1000" dirty="0" err="1">
                <a:solidFill>
                  <a:srgbClr val="000000"/>
                </a:solidFill>
                <a:latin typeface="KaiTi" panose="02010609060101010101" pitchFamily="49" charset="-122"/>
                <a:ea typeface="KaiTi" panose="02010609060101010101" pitchFamily="49" charset="-122"/>
                <a:cs typeface="SimHei"/>
              </a:rPr>
              <a:t>如果一个随机变量的分布已经确定，那</a:t>
            </a:r>
            <a:r>
              <a:rPr sz="1000" spc="10" dirty="0" err="1">
                <a:solidFill>
                  <a:srgbClr val="000000"/>
                </a:solidFill>
                <a:latin typeface="KaiTi" panose="02010609060101010101" pitchFamily="49" charset="-122"/>
                <a:ea typeface="KaiTi" panose="02010609060101010101" pitchFamily="49" charset="-122"/>
                <a:cs typeface="SimHei"/>
              </a:rPr>
              <a:t>么这个随机变量的一切性质便都是已知的</a:t>
            </a:r>
            <a:r>
              <a:rPr sz="1000" spc="10" dirty="0">
                <a:solidFill>
                  <a:srgbClr val="000000"/>
                </a:solidFill>
                <a:latin typeface="KaiTi" panose="02010609060101010101" pitchFamily="49" charset="-122"/>
                <a:ea typeface="KaiTi" panose="02010609060101010101" pitchFamily="49" charset="-122"/>
                <a:cs typeface="SimHei"/>
              </a:rPr>
              <a:t>。</a:t>
            </a:r>
            <a:endParaRPr lang="en-US" sz="1000" spc="10" dirty="0">
              <a:solidFill>
                <a:srgbClr val="000000"/>
              </a:solidFill>
              <a:latin typeface="KaiTi" panose="02010609060101010101" pitchFamily="49" charset="-122"/>
              <a:ea typeface="KaiTi" panose="02010609060101010101" pitchFamily="49" charset="-122"/>
              <a:cs typeface="SimHei"/>
            </a:endParaRPr>
          </a:p>
          <a:p>
            <a:pPr>
              <a:lnSpc>
                <a:spcPct val="120000"/>
              </a:lnSpc>
            </a:pPr>
            <a:r>
              <a:rPr lang="en-US" altLang="zh-CN" sz="1000" spc="10" dirty="0">
                <a:solidFill>
                  <a:srgbClr val="000000"/>
                </a:solidFill>
                <a:latin typeface="KaiTi" panose="02010609060101010101" pitchFamily="49" charset="-122"/>
                <a:ea typeface="KaiTi" panose="02010609060101010101" pitchFamily="49" charset="-122"/>
                <a:cs typeface="SimHei"/>
              </a:rPr>
              <a:t>  </a:t>
            </a:r>
            <a:r>
              <a:rPr lang="zh-CN" altLang="en-US" sz="1000" spc="10" dirty="0">
                <a:solidFill>
                  <a:srgbClr val="000000"/>
                </a:solidFill>
                <a:latin typeface="KaiTi" panose="02010609060101010101" pitchFamily="49" charset="-122"/>
                <a:ea typeface="KaiTi" panose="02010609060101010101" pitchFamily="49" charset="-122"/>
                <a:cs typeface="SimHei"/>
              </a:rPr>
              <a:t>例如，</a:t>
            </a:r>
            <a:r>
              <a:rPr lang="zh-CN" altLang="en-US" sz="1000" dirty="0">
                <a:solidFill>
                  <a:srgbClr val="000000"/>
                </a:solidFill>
                <a:latin typeface="KaiTi" panose="02010609060101010101" pitchFamily="49" charset="-122"/>
                <a:ea typeface="KaiTi" panose="02010609060101010101" pitchFamily="49" charset="-122"/>
                <a:cs typeface="SimHei"/>
              </a:rPr>
              <a:t>已知</a:t>
            </a:r>
            <a:r>
              <a:rPr lang="en-US" altLang="zh-CN" sz="1000" dirty="0">
                <a:solidFill>
                  <a:srgbClr val="000000"/>
                </a:solidFill>
                <a:latin typeface="KaiTi" panose="02010609060101010101" pitchFamily="49" charset="-122"/>
                <a:ea typeface="KaiTi" panose="02010609060101010101" pitchFamily="49" charset="-122"/>
                <a:cs typeface="SimHei"/>
              </a:rPr>
              <a:t>X</a:t>
            </a:r>
            <a:r>
              <a:rPr lang="zh-CN" altLang="en-US" sz="1000" dirty="0">
                <a:solidFill>
                  <a:srgbClr val="000000"/>
                </a:solidFill>
                <a:latin typeface="KaiTi" panose="02010609060101010101" pitchFamily="49" charset="-122"/>
                <a:ea typeface="KaiTi" panose="02010609060101010101" pitchFamily="49" charset="-122"/>
                <a:cs typeface="SimHei"/>
              </a:rPr>
              <a:t>服从数学期望和方差已知的正态分布，那么你便了解这个</a:t>
            </a:r>
            <a:r>
              <a:rPr lang="en-US" altLang="zh-CN" sz="1000" dirty="0">
                <a:solidFill>
                  <a:srgbClr val="000000"/>
                </a:solidFill>
                <a:latin typeface="KaiTi" panose="02010609060101010101" pitchFamily="49" charset="-122"/>
                <a:ea typeface="KaiTi" panose="02010609060101010101" pitchFamily="49" charset="-122"/>
                <a:cs typeface="SimHei"/>
              </a:rPr>
              <a:t>X</a:t>
            </a:r>
            <a:r>
              <a:rPr lang="zh-CN" altLang="en-US" sz="1000" dirty="0">
                <a:solidFill>
                  <a:srgbClr val="000000"/>
                </a:solidFill>
                <a:latin typeface="KaiTi" panose="02010609060101010101" pitchFamily="49" charset="-122"/>
                <a:ea typeface="KaiTi" panose="02010609060101010101" pitchFamily="49" charset="-122"/>
                <a:cs typeface="SimHei"/>
              </a:rPr>
              <a:t>自身的一切性质</a:t>
            </a:r>
            <a:r>
              <a:rPr lang="en-US" altLang="zh-CN" sz="1000" dirty="0">
                <a:solidFill>
                  <a:srgbClr val="000000"/>
                </a:solidFill>
                <a:latin typeface="KaiTi" panose="02010609060101010101" pitchFamily="49" charset="-122"/>
                <a:ea typeface="KaiTi" panose="02010609060101010101" pitchFamily="49" charset="-122"/>
                <a:cs typeface="SimHei"/>
              </a:rPr>
              <a:t>,</a:t>
            </a:r>
            <a:r>
              <a:rPr lang="zh-CN" altLang="en-US" sz="1000" dirty="0">
                <a:solidFill>
                  <a:srgbClr val="000000"/>
                </a:solidFill>
                <a:latin typeface="KaiTi" panose="02010609060101010101" pitchFamily="49" charset="-122"/>
                <a:ea typeface="KaiTi" panose="02010609060101010101" pitchFamily="49" charset="-122"/>
                <a:cs typeface="SimHei"/>
              </a:rPr>
              <a:t>可以通</a:t>
            </a:r>
            <a:r>
              <a:rPr lang="zh-CN" altLang="en-US" sz="1000" spc="10" dirty="0">
                <a:solidFill>
                  <a:srgbClr val="000000"/>
                </a:solidFill>
                <a:latin typeface="KaiTi" panose="02010609060101010101" pitchFamily="49" charset="-122"/>
                <a:ea typeface="KaiTi" panose="02010609060101010101" pitchFamily="49" charset="-122"/>
                <a:cs typeface="SimHei"/>
              </a:rPr>
              <a:t>过查正态分布表确定研究中所需的一切数据。</a:t>
            </a:r>
            <a:endParaRPr lang="en-US" altLang="zh-CN" sz="1000" spc="10" dirty="0">
              <a:solidFill>
                <a:srgbClr val="000000"/>
              </a:solidFill>
              <a:latin typeface="KaiTi" panose="02010609060101010101" pitchFamily="49" charset="-122"/>
              <a:ea typeface="KaiTi" panose="02010609060101010101" pitchFamily="49" charset="-122"/>
              <a:cs typeface="SimHei"/>
            </a:endParaRPr>
          </a:p>
          <a:p>
            <a:pPr>
              <a:lnSpc>
                <a:spcPct val="120000"/>
              </a:lnSpc>
            </a:pPr>
            <a:r>
              <a:rPr lang="zh-CN" altLang="en-US" sz="1000" spc="10" dirty="0">
                <a:solidFill>
                  <a:srgbClr val="000000"/>
                </a:solidFill>
                <a:latin typeface="KaiTi" panose="02010609060101010101" pitchFamily="49" charset="-122"/>
                <a:ea typeface="KaiTi" panose="02010609060101010101" pitchFamily="49" charset="-122"/>
                <a:cs typeface="SimHei"/>
              </a:rPr>
              <a:t>   分布的数学形式和图形属“技术问题”，我们</a:t>
            </a:r>
            <a:r>
              <a:rPr lang="zh-CN" altLang="en-US" sz="1000" dirty="0">
                <a:solidFill>
                  <a:srgbClr val="000000"/>
                </a:solidFill>
                <a:latin typeface="KaiTi" panose="02010609060101010101" pitchFamily="49" charset="-122"/>
                <a:ea typeface="KaiTi" panose="02010609060101010101" pitchFamily="49" charset="-122"/>
                <a:cs typeface="SimHei"/>
              </a:rPr>
              <a:t>所要研究的则是</a:t>
            </a:r>
            <a:r>
              <a:rPr lang="en-US" altLang="zh-CN" sz="1000" dirty="0">
                <a:solidFill>
                  <a:srgbClr val="FF0000"/>
                </a:solidFill>
                <a:latin typeface="KaiTi" panose="02010609060101010101" pitchFamily="49" charset="-122"/>
                <a:ea typeface="KaiTi" panose="02010609060101010101" pitchFamily="49" charset="-122"/>
                <a:cs typeface="SimHei"/>
              </a:rPr>
              <a:t>X</a:t>
            </a:r>
            <a:r>
              <a:rPr lang="zh-CN" altLang="en-US" sz="1000" dirty="0">
                <a:solidFill>
                  <a:srgbClr val="FF0000"/>
                </a:solidFill>
                <a:latin typeface="KaiTi" panose="02010609060101010101" pitchFamily="49" charset="-122"/>
                <a:ea typeface="KaiTi" panose="02010609060101010101" pitchFamily="49" charset="-122"/>
                <a:cs typeface="SimHei"/>
              </a:rPr>
              <a:t>究竟属于何种分布上。</a:t>
            </a:r>
          </a:p>
        </p:txBody>
      </p:sp>
      <p:sp>
        <p:nvSpPr>
          <p:cNvPr id="10" name="object 10"/>
          <p:cNvSpPr txBox="1"/>
          <p:nvPr/>
        </p:nvSpPr>
        <p:spPr>
          <a:xfrm>
            <a:off x="3299551" y="2384197"/>
            <a:ext cx="161345" cy="168321"/>
          </a:xfrm>
          <a:prstGeom prst="rect">
            <a:avLst/>
          </a:prstGeom>
        </p:spPr>
        <p:txBody>
          <a:bodyPr vert="horz" wrap="square" lIns="0" tIns="0" rIns="0" bIns="0" rtlCol="0">
            <a:spAutoFit/>
          </a:bodyPr>
          <a:lstStyle/>
          <a:p>
            <a:pPr marL="0" marR="0">
              <a:lnSpc>
                <a:spcPts val="575"/>
              </a:lnSpc>
              <a:spcBef>
                <a:spcPts val="0"/>
              </a:spcBef>
              <a:spcAft>
                <a:spcPts val="0"/>
              </a:spcAft>
            </a:pPr>
            <a:r>
              <a:rPr sz="500" spc="-13" dirty="0">
                <a:solidFill>
                  <a:srgbClr val="000000"/>
                </a:solidFill>
                <a:latin typeface="Tahoma"/>
                <a:cs typeface="Tahoma"/>
              </a:rPr>
              <a:t>82</a:t>
            </a:r>
          </a:p>
        </p:txBody>
      </p:sp>
    </p:spTree>
    <p:extLst>
      <p:ext uri="{BB962C8B-B14F-4D97-AF65-F5344CB8AC3E}">
        <p14:creationId xmlns:p14="http://schemas.microsoft.com/office/powerpoint/2010/main" val="6460347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4">
            <a:extLst>
              <a:ext uri="{FF2B5EF4-FFF2-40B4-BE49-F238E27FC236}">
                <a16:creationId xmlns:a16="http://schemas.microsoft.com/office/drawing/2014/main" id="{5437A8B2-E366-DC44-8B3A-21112E64D576}"/>
              </a:ext>
            </a:extLst>
          </p:cNvPr>
          <p:cNvSpPr>
            <a:spLocks noChangeArrowheads="1"/>
          </p:cNvSpPr>
          <p:nvPr/>
        </p:nvSpPr>
        <p:spPr bwMode="auto">
          <a:xfrm>
            <a:off x="1191542" y="209409"/>
            <a:ext cx="1480145" cy="333938"/>
          </a:xfrm>
          <a:prstGeom prst="rect">
            <a:avLst/>
          </a:prstGeom>
          <a:noFill/>
          <a:ln>
            <a:noFill/>
          </a:ln>
          <a:effectLst/>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68686"/>
                  </a:outerShdw>
                </a:effectLst>
              </a14:hiddenEffects>
            </a:ext>
          </a:extLst>
        </p:spPr>
        <p:txBody>
          <a:bodyPr wrap="square">
            <a:spAutoFit/>
          </a:bodyPr>
          <a:lstStyle>
            <a:lvl1pPr algn="ctr">
              <a:defRPr kumimoji="1" sz="3200">
                <a:solidFill>
                  <a:schemeClr val="tx1"/>
                </a:solidFill>
                <a:latin typeface="宋体" panose="02010600030101010101" pitchFamily="2" charset="-122"/>
                <a:ea typeface="宋体" panose="02010600030101010101" pitchFamily="2" charset="-122"/>
              </a:defRPr>
            </a:lvl1pPr>
            <a:lvl2pPr marL="742950" indent="-285750" algn="ctr">
              <a:defRPr kumimoji="1" sz="3200">
                <a:solidFill>
                  <a:schemeClr val="tx1"/>
                </a:solidFill>
                <a:latin typeface="宋体" panose="02010600030101010101" pitchFamily="2" charset="-122"/>
                <a:ea typeface="宋体" panose="02010600030101010101" pitchFamily="2" charset="-122"/>
              </a:defRPr>
            </a:lvl2pPr>
            <a:lvl3pPr marL="1143000" indent="-228600" algn="ctr">
              <a:defRPr kumimoji="1" sz="3200">
                <a:solidFill>
                  <a:schemeClr val="tx1"/>
                </a:solidFill>
                <a:latin typeface="宋体" panose="02010600030101010101" pitchFamily="2" charset="-122"/>
                <a:ea typeface="宋体" panose="02010600030101010101" pitchFamily="2" charset="-122"/>
              </a:defRPr>
            </a:lvl3pPr>
            <a:lvl4pPr marL="1600200" indent="-228600" algn="ctr">
              <a:defRPr kumimoji="1" sz="3200">
                <a:solidFill>
                  <a:schemeClr val="tx1"/>
                </a:solidFill>
                <a:latin typeface="宋体" panose="02010600030101010101" pitchFamily="2" charset="-122"/>
                <a:ea typeface="宋体" panose="02010600030101010101" pitchFamily="2" charset="-122"/>
              </a:defRPr>
            </a:lvl4pPr>
            <a:lvl5pPr marL="2057400" indent="-228600" algn="ctr">
              <a:defRPr kumimoji="1" sz="3200">
                <a:solidFill>
                  <a:schemeClr val="tx1"/>
                </a:solidFill>
                <a:latin typeface="宋体" panose="02010600030101010101" pitchFamily="2" charset="-122"/>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9pPr>
          </a:lstStyle>
          <a:p>
            <a:pPr algn="dist" eaLnBrk="1" hangingPunct="1"/>
            <a:r>
              <a:rPr lang="zh-CN" altLang="en-US" sz="1570" b="1" dirty="0">
                <a:latin typeface="SimHei" panose="02010609060101010101" pitchFamily="49" charset="-122"/>
                <a:ea typeface="SimHei" panose="02010609060101010101" pitchFamily="49" charset="-122"/>
              </a:rPr>
              <a:t>本节主要内容</a:t>
            </a:r>
          </a:p>
        </p:txBody>
      </p:sp>
      <p:pic>
        <p:nvPicPr>
          <p:cNvPr id="4101" name="Picture 5">
            <a:extLst>
              <a:ext uri="{FF2B5EF4-FFF2-40B4-BE49-F238E27FC236}">
                <a16:creationId xmlns:a16="http://schemas.microsoft.com/office/drawing/2014/main" id="{DD0D30FA-DF48-8140-AA98-CDCAFD9A99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7404" y="1765018"/>
            <a:ext cx="898090" cy="756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3" name="Rectangle 7">
            <a:extLst>
              <a:ext uri="{FF2B5EF4-FFF2-40B4-BE49-F238E27FC236}">
                <a16:creationId xmlns:a16="http://schemas.microsoft.com/office/drawing/2014/main" id="{EE13D534-61B0-8342-9F58-2890FDC767A1}"/>
              </a:ext>
            </a:extLst>
          </p:cNvPr>
          <p:cNvSpPr>
            <a:spLocks noChangeArrowheads="1"/>
          </p:cNvSpPr>
          <p:nvPr/>
        </p:nvSpPr>
        <p:spPr bwMode="auto">
          <a:xfrm>
            <a:off x="653062" y="747889"/>
            <a:ext cx="2841978" cy="329071"/>
          </a:xfrm>
          <a:prstGeom prst="rect">
            <a:avLst/>
          </a:prstGeom>
          <a:solidFill>
            <a:srgbClr val="9933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kumimoji="1" sz="3200">
                <a:solidFill>
                  <a:schemeClr val="tx1"/>
                </a:solidFill>
                <a:latin typeface="宋体" panose="02010600030101010101" pitchFamily="2" charset="-122"/>
                <a:ea typeface="宋体" panose="02010600030101010101" pitchFamily="2" charset="-122"/>
              </a:defRPr>
            </a:lvl1pPr>
            <a:lvl2pPr marL="742950" indent="-285750" algn="ctr">
              <a:defRPr kumimoji="1" sz="3200">
                <a:solidFill>
                  <a:schemeClr val="tx1"/>
                </a:solidFill>
                <a:latin typeface="宋体" panose="02010600030101010101" pitchFamily="2" charset="-122"/>
                <a:ea typeface="宋体" panose="02010600030101010101" pitchFamily="2" charset="-122"/>
              </a:defRPr>
            </a:lvl2pPr>
            <a:lvl3pPr marL="1143000" indent="-228600" algn="ctr">
              <a:defRPr kumimoji="1" sz="3200">
                <a:solidFill>
                  <a:schemeClr val="tx1"/>
                </a:solidFill>
                <a:latin typeface="宋体" panose="02010600030101010101" pitchFamily="2" charset="-122"/>
                <a:ea typeface="宋体" panose="02010600030101010101" pitchFamily="2" charset="-122"/>
              </a:defRPr>
            </a:lvl3pPr>
            <a:lvl4pPr marL="1600200" indent="-228600" algn="ctr">
              <a:defRPr kumimoji="1" sz="3200">
                <a:solidFill>
                  <a:schemeClr val="tx1"/>
                </a:solidFill>
                <a:latin typeface="宋体" panose="02010600030101010101" pitchFamily="2" charset="-122"/>
                <a:ea typeface="宋体" panose="02010600030101010101" pitchFamily="2" charset="-122"/>
              </a:defRPr>
            </a:lvl4pPr>
            <a:lvl5pPr marL="2057400" indent="-228600" algn="ctr">
              <a:defRPr kumimoji="1" sz="3200">
                <a:solidFill>
                  <a:schemeClr val="tx1"/>
                </a:solidFill>
                <a:latin typeface="宋体" panose="02010600030101010101" pitchFamily="2" charset="-122"/>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9pPr>
          </a:lstStyle>
          <a:p>
            <a:pPr eaLnBrk="1" hangingPunct="1"/>
            <a:r>
              <a:rPr lang="zh-CN" altLang="en-US" sz="1413" b="1">
                <a:latin typeface="隶书" pitchFamily="49" charset="-122"/>
                <a:ea typeface="楷体_GB2312" pitchFamily="49" charset="-122"/>
              </a:rPr>
              <a:t>正态分布（</a:t>
            </a:r>
            <a:r>
              <a:rPr lang="en-US" altLang="zh-CN" sz="1413" b="1">
                <a:latin typeface="隶书" pitchFamily="49" charset="-122"/>
                <a:ea typeface="楷体_GB2312" pitchFamily="49" charset="-122"/>
              </a:rPr>
              <a:t>normal distribution</a:t>
            </a:r>
            <a:r>
              <a:rPr lang="zh-CN" altLang="en-US" sz="1413" b="1">
                <a:latin typeface="隶书" pitchFamily="49" charset="-122"/>
                <a:ea typeface="楷体_GB2312" pitchFamily="49" charset="-122"/>
              </a:rPr>
              <a:t>）</a:t>
            </a:r>
          </a:p>
        </p:txBody>
      </p:sp>
      <p:sp>
        <p:nvSpPr>
          <p:cNvPr id="4104" name="Rectangle 8">
            <a:extLst>
              <a:ext uri="{FF2B5EF4-FFF2-40B4-BE49-F238E27FC236}">
                <a16:creationId xmlns:a16="http://schemas.microsoft.com/office/drawing/2014/main" id="{6B1B7667-E4DB-6845-A57E-DCC363E6CEC6}"/>
              </a:ext>
            </a:extLst>
          </p:cNvPr>
          <p:cNvSpPr>
            <a:spLocks noChangeArrowheads="1"/>
          </p:cNvSpPr>
          <p:nvPr/>
        </p:nvSpPr>
        <p:spPr bwMode="auto">
          <a:xfrm>
            <a:off x="673446" y="1580968"/>
            <a:ext cx="1406031" cy="299156"/>
          </a:xfrm>
          <a:prstGeom prst="rect">
            <a:avLst/>
          </a:prstGeom>
          <a:solidFill>
            <a:srgbClr val="9933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kumimoji="1" sz="3200">
                <a:solidFill>
                  <a:schemeClr val="tx1"/>
                </a:solidFill>
                <a:latin typeface="宋体" panose="02010600030101010101" pitchFamily="2" charset="-122"/>
                <a:ea typeface="宋体" panose="02010600030101010101" pitchFamily="2" charset="-122"/>
              </a:defRPr>
            </a:lvl1pPr>
            <a:lvl2pPr marL="742950" indent="-285750" algn="ctr">
              <a:defRPr kumimoji="1" sz="3200">
                <a:solidFill>
                  <a:schemeClr val="tx1"/>
                </a:solidFill>
                <a:latin typeface="宋体" panose="02010600030101010101" pitchFamily="2" charset="-122"/>
                <a:ea typeface="宋体" panose="02010600030101010101" pitchFamily="2" charset="-122"/>
              </a:defRPr>
            </a:lvl2pPr>
            <a:lvl3pPr marL="1143000" indent="-228600" algn="ctr">
              <a:defRPr kumimoji="1" sz="3200">
                <a:solidFill>
                  <a:schemeClr val="tx1"/>
                </a:solidFill>
                <a:latin typeface="宋体" panose="02010600030101010101" pitchFamily="2" charset="-122"/>
                <a:ea typeface="宋体" panose="02010600030101010101" pitchFamily="2" charset="-122"/>
              </a:defRPr>
            </a:lvl3pPr>
            <a:lvl4pPr marL="1600200" indent="-228600" algn="ctr">
              <a:defRPr kumimoji="1" sz="3200">
                <a:solidFill>
                  <a:schemeClr val="tx1"/>
                </a:solidFill>
                <a:latin typeface="宋体" panose="02010600030101010101" pitchFamily="2" charset="-122"/>
                <a:ea typeface="宋体" panose="02010600030101010101" pitchFamily="2" charset="-122"/>
              </a:defRPr>
            </a:lvl4pPr>
            <a:lvl5pPr marL="2057400" indent="-228600" algn="ctr">
              <a:defRPr kumimoji="1" sz="3200">
                <a:solidFill>
                  <a:schemeClr val="tx1"/>
                </a:solidFill>
                <a:latin typeface="宋体" panose="02010600030101010101" pitchFamily="2" charset="-122"/>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9pPr>
          </a:lstStyle>
          <a:p>
            <a:pPr eaLnBrk="1" hangingPunct="1"/>
            <a:r>
              <a:rPr lang="en-US" altLang="zh-CN" sz="1413" b="1">
                <a:latin typeface="隶书" pitchFamily="49" charset="-122"/>
                <a:ea typeface="楷体_GB2312" pitchFamily="49" charset="-122"/>
              </a:rPr>
              <a:t>χ</a:t>
            </a:r>
            <a:r>
              <a:rPr lang="en-US" altLang="zh-CN" sz="1413" b="1" baseline="30000">
                <a:latin typeface="隶书" pitchFamily="49" charset="-122"/>
                <a:ea typeface="楷体_GB2312" pitchFamily="49" charset="-122"/>
              </a:rPr>
              <a:t>2</a:t>
            </a:r>
            <a:r>
              <a:rPr lang="zh-CN" altLang="en-US" sz="1413" b="1">
                <a:latin typeface="隶书" pitchFamily="49" charset="-122"/>
                <a:ea typeface="楷体_GB2312" pitchFamily="49" charset="-122"/>
              </a:rPr>
              <a:t>分布</a:t>
            </a:r>
          </a:p>
        </p:txBody>
      </p:sp>
      <p:sp>
        <p:nvSpPr>
          <p:cNvPr id="4107" name="Rectangle 11">
            <a:extLst>
              <a:ext uri="{FF2B5EF4-FFF2-40B4-BE49-F238E27FC236}">
                <a16:creationId xmlns:a16="http://schemas.microsoft.com/office/drawing/2014/main" id="{23BAB0AE-7B99-9F4A-984C-6CF0275A1954}"/>
              </a:ext>
            </a:extLst>
          </p:cNvPr>
          <p:cNvSpPr>
            <a:spLocks noChangeArrowheads="1"/>
          </p:cNvSpPr>
          <p:nvPr/>
        </p:nvSpPr>
        <p:spPr bwMode="auto">
          <a:xfrm>
            <a:off x="653062" y="1166707"/>
            <a:ext cx="1794933" cy="299156"/>
          </a:xfrm>
          <a:prstGeom prst="rect">
            <a:avLst/>
          </a:prstGeom>
          <a:solidFill>
            <a:srgbClr val="9933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kumimoji="1" sz="3200">
                <a:solidFill>
                  <a:schemeClr val="tx1"/>
                </a:solidFill>
                <a:latin typeface="宋体" panose="02010600030101010101" pitchFamily="2" charset="-122"/>
                <a:ea typeface="宋体" panose="02010600030101010101" pitchFamily="2" charset="-122"/>
              </a:defRPr>
            </a:lvl1pPr>
            <a:lvl2pPr marL="742950" indent="-285750" algn="ctr">
              <a:defRPr kumimoji="1" sz="3200">
                <a:solidFill>
                  <a:schemeClr val="tx1"/>
                </a:solidFill>
                <a:latin typeface="宋体" panose="02010600030101010101" pitchFamily="2" charset="-122"/>
                <a:ea typeface="宋体" panose="02010600030101010101" pitchFamily="2" charset="-122"/>
              </a:defRPr>
            </a:lvl2pPr>
            <a:lvl3pPr marL="1143000" indent="-228600" algn="ctr">
              <a:defRPr kumimoji="1" sz="3200">
                <a:solidFill>
                  <a:schemeClr val="tx1"/>
                </a:solidFill>
                <a:latin typeface="宋体" panose="02010600030101010101" pitchFamily="2" charset="-122"/>
                <a:ea typeface="宋体" panose="02010600030101010101" pitchFamily="2" charset="-122"/>
              </a:defRPr>
            </a:lvl3pPr>
            <a:lvl4pPr marL="1600200" indent="-228600" algn="ctr">
              <a:defRPr kumimoji="1" sz="3200">
                <a:solidFill>
                  <a:schemeClr val="tx1"/>
                </a:solidFill>
                <a:latin typeface="宋体" panose="02010600030101010101" pitchFamily="2" charset="-122"/>
                <a:ea typeface="宋体" panose="02010600030101010101" pitchFamily="2" charset="-122"/>
              </a:defRPr>
            </a:lvl4pPr>
            <a:lvl5pPr marL="2057400" indent="-228600" algn="ctr">
              <a:defRPr kumimoji="1" sz="3200">
                <a:solidFill>
                  <a:schemeClr val="tx1"/>
                </a:solidFill>
                <a:latin typeface="宋体" panose="02010600030101010101" pitchFamily="2" charset="-122"/>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9pPr>
          </a:lstStyle>
          <a:p>
            <a:pPr eaLnBrk="1" hangingPunct="1"/>
            <a:r>
              <a:rPr lang="en-US" altLang="zh-CN" sz="1413" b="1" dirty="0">
                <a:latin typeface="隶书" pitchFamily="49" charset="-122"/>
                <a:ea typeface="楷体_GB2312" pitchFamily="49" charset="-122"/>
              </a:rPr>
              <a:t>t</a:t>
            </a:r>
            <a:r>
              <a:rPr lang="zh-CN" altLang="en-US" sz="1413" b="1" dirty="0">
                <a:latin typeface="隶书" pitchFamily="49" charset="-122"/>
                <a:ea typeface="楷体_GB2312" pitchFamily="49" charset="-122"/>
              </a:rPr>
              <a:t>分布（学生分布）</a:t>
            </a:r>
          </a:p>
        </p:txBody>
      </p:sp>
      <p:sp>
        <p:nvSpPr>
          <p:cNvPr id="4108" name="Rectangle 12">
            <a:extLst>
              <a:ext uri="{FF2B5EF4-FFF2-40B4-BE49-F238E27FC236}">
                <a16:creationId xmlns:a16="http://schemas.microsoft.com/office/drawing/2014/main" id="{1A39DB60-CDB1-C64A-A078-6A1B3AC10330}"/>
              </a:ext>
            </a:extLst>
          </p:cNvPr>
          <p:cNvSpPr>
            <a:spLocks noChangeArrowheads="1"/>
          </p:cNvSpPr>
          <p:nvPr/>
        </p:nvSpPr>
        <p:spPr bwMode="auto">
          <a:xfrm>
            <a:off x="673446" y="2008705"/>
            <a:ext cx="1615440" cy="269240"/>
          </a:xfrm>
          <a:prstGeom prst="rect">
            <a:avLst/>
          </a:prstGeom>
          <a:solidFill>
            <a:srgbClr val="993366"/>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kumimoji="1" sz="3200">
                <a:solidFill>
                  <a:schemeClr val="tx1"/>
                </a:solidFill>
                <a:latin typeface="宋体" panose="02010600030101010101" pitchFamily="2" charset="-122"/>
                <a:ea typeface="宋体" panose="02010600030101010101" pitchFamily="2" charset="-122"/>
              </a:defRPr>
            </a:lvl1pPr>
            <a:lvl2pPr marL="742950" indent="-285750" algn="ctr">
              <a:defRPr kumimoji="1" sz="3200">
                <a:solidFill>
                  <a:schemeClr val="tx1"/>
                </a:solidFill>
                <a:latin typeface="宋体" panose="02010600030101010101" pitchFamily="2" charset="-122"/>
                <a:ea typeface="宋体" panose="02010600030101010101" pitchFamily="2" charset="-122"/>
              </a:defRPr>
            </a:lvl2pPr>
            <a:lvl3pPr marL="1143000" indent="-228600" algn="ctr">
              <a:defRPr kumimoji="1" sz="3200">
                <a:solidFill>
                  <a:schemeClr val="tx1"/>
                </a:solidFill>
                <a:latin typeface="宋体" panose="02010600030101010101" pitchFamily="2" charset="-122"/>
                <a:ea typeface="宋体" panose="02010600030101010101" pitchFamily="2" charset="-122"/>
              </a:defRPr>
            </a:lvl3pPr>
            <a:lvl4pPr marL="1600200" indent="-228600" algn="ctr">
              <a:defRPr kumimoji="1" sz="3200">
                <a:solidFill>
                  <a:schemeClr val="tx1"/>
                </a:solidFill>
                <a:latin typeface="宋体" panose="02010600030101010101" pitchFamily="2" charset="-122"/>
                <a:ea typeface="宋体" panose="02010600030101010101" pitchFamily="2" charset="-122"/>
              </a:defRPr>
            </a:lvl4pPr>
            <a:lvl5pPr marL="2057400" indent="-228600" algn="ctr">
              <a:defRPr kumimoji="1" sz="3200">
                <a:solidFill>
                  <a:schemeClr val="tx1"/>
                </a:solidFill>
                <a:latin typeface="宋体" panose="02010600030101010101" pitchFamily="2" charset="-122"/>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9pPr>
          </a:lstStyle>
          <a:p>
            <a:pPr eaLnBrk="1" hangingPunct="1"/>
            <a:r>
              <a:rPr lang="en-US" altLang="zh-CN" sz="1413" b="1">
                <a:latin typeface="隶书" pitchFamily="49" charset="-122"/>
                <a:ea typeface="楷体_GB2312" pitchFamily="49" charset="-122"/>
              </a:rPr>
              <a:t>F</a:t>
            </a:r>
            <a:r>
              <a:rPr lang="zh-CN" altLang="en-US" sz="1413" b="1">
                <a:latin typeface="隶书" pitchFamily="49" charset="-122"/>
                <a:ea typeface="楷体_GB2312" pitchFamily="49" charset="-122"/>
              </a:rPr>
              <a:t>分布</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100"/>
                                        </p:tgtEl>
                                        <p:attrNameLst>
                                          <p:attrName>style.visibility</p:attrName>
                                        </p:attrNameLst>
                                      </p:cBhvr>
                                      <p:to>
                                        <p:strVal val="visible"/>
                                      </p:to>
                                    </p:set>
                                    <p:anim calcmode="lin" valueType="num">
                                      <p:cBhvr additive="base">
                                        <p:cTn id="7" dur="500" fill="hold"/>
                                        <p:tgtEl>
                                          <p:spTgt spid="4100"/>
                                        </p:tgtEl>
                                        <p:attrNameLst>
                                          <p:attrName>ppt_x</p:attrName>
                                        </p:attrNameLst>
                                      </p:cBhvr>
                                      <p:tavLst>
                                        <p:tav tm="0">
                                          <p:val>
                                            <p:strVal val="0-#ppt_w/2"/>
                                          </p:val>
                                        </p:tav>
                                        <p:tav tm="100000">
                                          <p:val>
                                            <p:strVal val="#ppt_x"/>
                                          </p:val>
                                        </p:tav>
                                      </p:tavLst>
                                    </p:anim>
                                    <p:anim calcmode="lin" valueType="num">
                                      <p:cBhvr additive="base">
                                        <p:cTn id="8" dur="500" fill="hold"/>
                                        <p:tgtEl>
                                          <p:spTgt spid="410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103"/>
                                        </p:tgtEl>
                                        <p:attrNameLst>
                                          <p:attrName>style.visibility</p:attrName>
                                        </p:attrNameLst>
                                      </p:cBhvr>
                                      <p:to>
                                        <p:strVal val="visible"/>
                                      </p:to>
                                    </p:set>
                                    <p:anim calcmode="lin" valueType="num">
                                      <p:cBhvr additive="base">
                                        <p:cTn id="13" dur="500" fill="hold"/>
                                        <p:tgtEl>
                                          <p:spTgt spid="4103"/>
                                        </p:tgtEl>
                                        <p:attrNameLst>
                                          <p:attrName>ppt_x</p:attrName>
                                        </p:attrNameLst>
                                      </p:cBhvr>
                                      <p:tavLst>
                                        <p:tav tm="0">
                                          <p:val>
                                            <p:strVal val="0-#ppt_w/2"/>
                                          </p:val>
                                        </p:tav>
                                        <p:tav tm="100000">
                                          <p:val>
                                            <p:strVal val="#ppt_x"/>
                                          </p:val>
                                        </p:tav>
                                      </p:tavLst>
                                    </p:anim>
                                    <p:anim calcmode="lin" valueType="num">
                                      <p:cBhvr additive="base">
                                        <p:cTn id="14" dur="500" fill="hold"/>
                                        <p:tgtEl>
                                          <p:spTgt spid="410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104"/>
                                        </p:tgtEl>
                                        <p:attrNameLst>
                                          <p:attrName>style.visibility</p:attrName>
                                        </p:attrNameLst>
                                      </p:cBhvr>
                                      <p:to>
                                        <p:strVal val="visible"/>
                                      </p:to>
                                    </p:set>
                                    <p:anim calcmode="lin" valueType="num">
                                      <p:cBhvr additive="base">
                                        <p:cTn id="19" dur="500" fill="hold"/>
                                        <p:tgtEl>
                                          <p:spTgt spid="4104"/>
                                        </p:tgtEl>
                                        <p:attrNameLst>
                                          <p:attrName>ppt_x</p:attrName>
                                        </p:attrNameLst>
                                      </p:cBhvr>
                                      <p:tavLst>
                                        <p:tav tm="0">
                                          <p:val>
                                            <p:strVal val="0-#ppt_w/2"/>
                                          </p:val>
                                        </p:tav>
                                        <p:tav tm="100000">
                                          <p:val>
                                            <p:strVal val="#ppt_x"/>
                                          </p:val>
                                        </p:tav>
                                      </p:tavLst>
                                    </p:anim>
                                    <p:anim calcmode="lin" valueType="num">
                                      <p:cBhvr additive="base">
                                        <p:cTn id="20" dur="500" fill="hold"/>
                                        <p:tgtEl>
                                          <p:spTgt spid="4104"/>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107"/>
                                        </p:tgtEl>
                                        <p:attrNameLst>
                                          <p:attrName>style.visibility</p:attrName>
                                        </p:attrNameLst>
                                      </p:cBhvr>
                                      <p:to>
                                        <p:strVal val="visible"/>
                                      </p:to>
                                    </p:set>
                                    <p:anim calcmode="lin" valueType="num">
                                      <p:cBhvr additive="base">
                                        <p:cTn id="25" dur="500" fill="hold"/>
                                        <p:tgtEl>
                                          <p:spTgt spid="4107"/>
                                        </p:tgtEl>
                                        <p:attrNameLst>
                                          <p:attrName>ppt_x</p:attrName>
                                        </p:attrNameLst>
                                      </p:cBhvr>
                                      <p:tavLst>
                                        <p:tav tm="0">
                                          <p:val>
                                            <p:strVal val="0-#ppt_w/2"/>
                                          </p:val>
                                        </p:tav>
                                        <p:tav tm="100000">
                                          <p:val>
                                            <p:strVal val="#ppt_x"/>
                                          </p:val>
                                        </p:tav>
                                      </p:tavLst>
                                    </p:anim>
                                    <p:anim calcmode="lin" valueType="num">
                                      <p:cBhvr additive="base">
                                        <p:cTn id="26" dur="500" fill="hold"/>
                                        <p:tgtEl>
                                          <p:spTgt spid="4107"/>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108"/>
                                        </p:tgtEl>
                                        <p:attrNameLst>
                                          <p:attrName>style.visibility</p:attrName>
                                        </p:attrNameLst>
                                      </p:cBhvr>
                                      <p:to>
                                        <p:strVal val="visible"/>
                                      </p:to>
                                    </p:set>
                                    <p:anim calcmode="lin" valueType="num">
                                      <p:cBhvr additive="base">
                                        <p:cTn id="31" dur="500" fill="hold"/>
                                        <p:tgtEl>
                                          <p:spTgt spid="4108"/>
                                        </p:tgtEl>
                                        <p:attrNameLst>
                                          <p:attrName>ppt_x</p:attrName>
                                        </p:attrNameLst>
                                      </p:cBhvr>
                                      <p:tavLst>
                                        <p:tav tm="0">
                                          <p:val>
                                            <p:strVal val="0-#ppt_w/2"/>
                                          </p:val>
                                        </p:tav>
                                        <p:tav tm="100000">
                                          <p:val>
                                            <p:strVal val="#ppt_x"/>
                                          </p:val>
                                        </p:tav>
                                      </p:tavLst>
                                    </p:anim>
                                    <p:anim calcmode="lin" valueType="num">
                                      <p:cBhvr additive="base">
                                        <p:cTn id="32" dur="500" fill="hold"/>
                                        <p:tgtEl>
                                          <p:spTgt spid="4108"/>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4101"/>
                                        </p:tgtEl>
                                        <p:attrNameLst>
                                          <p:attrName>style.visibility</p:attrName>
                                        </p:attrNameLst>
                                      </p:cBhvr>
                                      <p:to>
                                        <p:strVal val="visible"/>
                                      </p:to>
                                    </p:set>
                                    <p:anim calcmode="lin" valueType="num">
                                      <p:cBhvr additive="base">
                                        <p:cTn id="37" dur="500" fill="hold"/>
                                        <p:tgtEl>
                                          <p:spTgt spid="4101"/>
                                        </p:tgtEl>
                                        <p:attrNameLst>
                                          <p:attrName>ppt_x</p:attrName>
                                        </p:attrNameLst>
                                      </p:cBhvr>
                                      <p:tavLst>
                                        <p:tav tm="0">
                                          <p:val>
                                            <p:strVal val="0-#ppt_w/2"/>
                                          </p:val>
                                        </p:tav>
                                        <p:tav tm="100000">
                                          <p:val>
                                            <p:strVal val="#ppt_x"/>
                                          </p:val>
                                        </p:tav>
                                      </p:tavLst>
                                    </p:anim>
                                    <p:anim calcmode="lin" valueType="num">
                                      <p:cBhvr additive="base">
                                        <p:cTn id="38" dur="500" fill="hold"/>
                                        <p:tgtEl>
                                          <p:spTgt spid="410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0" grpId="0" autoUpdateAnimBg="0"/>
      <p:bldP spid="4103" grpId="0" animBg="1" autoUpdateAnimBg="0"/>
      <p:bldP spid="4104" grpId="0" animBg="1" autoUpdateAnimBg="0"/>
      <p:bldP spid="4107" grpId="0" animBg="1" autoUpdateAnimBg="0"/>
      <p:bldP spid="4108" grpId="0" animBg="1"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6B94A2B5-D165-4E40-ACCB-44E6185B4799}"/>
              </a:ext>
            </a:extLst>
          </p:cNvPr>
          <p:cNvSpPr>
            <a:spLocks noChangeArrowheads="1"/>
          </p:cNvSpPr>
          <p:nvPr/>
        </p:nvSpPr>
        <p:spPr bwMode="auto">
          <a:xfrm>
            <a:off x="144498" y="313671"/>
            <a:ext cx="3470204" cy="269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148" tIns="18074" rIns="36148" bIns="18074" anchor="ctr"/>
          <a:lstStyle>
            <a:lvl1pPr algn="ctr">
              <a:defRPr kumimoji="1" sz="3200">
                <a:solidFill>
                  <a:schemeClr val="tx1"/>
                </a:solidFill>
                <a:latin typeface="宋体" panose="02010600030101010101" pitchFamily="2" charset="-122"/>
                <a:ea typeface="宋体" panose="02010600030101010101" pitchFamily="2" charset="-122"/>
              </a:defRPr>
            </a:lvl1pPr>
            <a:lvl2pPr marL="742950" indent="-285750" algn="ctr">
              <a:defRPr kumimoji="1" sz="3200">
                <a:solidFill>
                  <a:schemeClr val="tx1"/>
                </a:solidFill>
                <a:latin typeface="宋体" panose="02010600030101010101" pitchFamily="2" charset="-122"/>
                <a:ea typeface="宋体" panose="02010600030101010101" pitchFamily="2" charset="-122"/>
              </a:defRPr>
            </a:lvl2pPr>
            <a:lvl3pPr marL="1143000" indent="-228600" algn="ctr">
              <a:defRPr kumimoji="1" sz="3200">
                <a:solidFill>
                  <a:schemeClr val="tx1"/>
                </a:solidFill>
                <a:latin typeface="宋体" panose="02010600030101010101" pitchFamily="2" charset="-122"/>
                <a:ea typeface="宋体" panose="02010600030101010101" pitchFamily="2" charset="-122"/>
              </a:defRPr>
            </a:lvl3pPr>
            <a:lvl4pPr marL="1600200" indent="-228600" algn="ctr">
              <a:defRPr kumimoji="1" sz="3200">
                <a:solidFill>
                  <a:schemeClr val="tx1"/>
                </a:solidFill>
                <a:latin typeface="宋体" panose="02010600030101010101" pitchFamily="2" charset="-122"/>
                <a:ea typeface="宋体" panose="02010600030101010101" pitchFamily="2" charset="-122"/>
              </a:defRPr>
            </a:lvl4pPr>
            <a:lvl5pPr marL="2057400" indent="-228600" algn="ctr">
              <a:defRPr kumimoji="1" sz="3200">
                <a:solidFill>
                  <a:schemeClr val="tx1"/>
                </a:solidFill>
                <a:latin typeface="宋体" panose="02010600030101010101" pitchFamily="2" charset="-122"/>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9pPr>
          </a:lstStyle>
          <a:p>
            <a:pPr eaLnBrk="1" hangingPunct="1">
              <a:buClr>
                <a:srgbClr val="FF0000"/>
              </a:buClr>
              <a:buSzPct val="70000"/>
              <a:buFont typeface="Marlett" pitchFamily="2" charset="2"/>
              <a:buNone/>
            </a:pPr>
            <a:r>
              <a:rPr lang="zh-CN" altLang="en-US" sz="1400" b="1" dirty="0">
                <a:latin typeface="华文新魏" panose="02010800040101010101" pitchFamily="2" charset="-122"/>
                <a:ea typeface="华文新魏" panose="02010800040101010101" pitchFamily="2" charset="-122"/>
              </a:rPr>
              <a:t>一、正态分布</a:t>
            </a:r>
            <a:r>
              <a:rPr lang="zh-CN" altLang="en-US" sz="1400" b="1" dirty="0">
                <a:ea typeface="华文新魏" panose="02010800040101010101" pitchFamily="2" charset="-122"/>
              </a:rPr>
              <a:t>（</a:t>
            </a:r>
            <a:r>
              <a:rPr lang="en-US" altLang="zh-CN" sz="1400" b="1" dirty="0">
                <a:ea typeface="华文新魏" panose="02010800040101010101" pitchFamily="2" charset="-122"/>
              </a:rPr>
              <a:t>normal distribution</a:t>
            </a:r>
            <a:r>
              <a:rPr lang="zh-CN" altLang="en-US" sz="1400" b="1" dirty="0">
                <a:ea typeface="华文新魏" panose="02010800040101010101" pitchFamily="2" charset="-122"/>
              </a:rPr>
              <a:t>）</a:t>
            </a:r>
            <a:r>
              <a:rPr lang="zh-CN" altLang="en-US" sz="2000" b="1" u="sng" dirty="0">
                <a:latin typeface="隶书" pitchFamily="49" charset="-122"/>
                <a:ea typeface="隶书" pitchFamily="49" charset="-122"/>
              </a:rPr>
              <a:t> </a:t>
            </a:r>
          </a:p>
        </p:txBody>
      </p:sp>
      <p:sp>
        <p:nvSpPr>
          <p:cNvPr id="66563" name="Rectangle 3">
            <a:extLst>
              <a:ext uri="{FF2B5EF4-FFF2-40B4-BE49-F238E27FC236}">
                <a16:creationId xmlns:a16="http://schemas.microsoft.com/office/drawing/2014/main" id="{67C67D8F-65F6-F44E-A6B1-D4F5FA4D690A}"/>
              </a:ext>
            </a:extLst>
          </p:cNvPr>
          <p:cNvSpPr>
            <a:spLocks noChangeArrowheads="1"/>
          </p:cNvSpPr>
          <p:nvPr/>
        </p:nvSpPr>
        <p:spPr bwMode="auto">
          <a:xfrm>
            <a:off x="443653" y="770136"/>
            <a:ext cx="2732091"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a:defRPr kumimoji="1" sz="3200">
                <a:solidFill>
                  <a:schemeClr val="tx1"/>
                </a:solidFill>
                <a:latin typeface="宋体" panose="02010600030101010101" pitchFamily="2" charset="-122"/>
                <a:ea typeface="宋体" panose="02010600030101010101" pitchFamily="2" charset="-122"/>
              </a:defRPr>
            </a:lvl1pPr>
            <a:lvl2pPr marL="742950" indent="-285750" algn="ctr">
              <a:defRPr kumimoji="1" sz="3200">
                <a:solidFill>
                  <a:schemeClr val="tx1"/>
                </a:solidFill>
                <a:latin typeface="宋体" panose="02010600030101010101" pitchFamily="2" charset="-122"/>
                <a:ea typeface="宋体" panose="02010600030101010101" pitchFamily="2" charset="-122"/>
              </a:defRPr>
            </a:lvl2pPr>
            <a:lvl3pPr marL="1143000" indent="-228600" algn="ctr">
              <a:defRPr kumimoji="1" sz="3200">
                <a:solidFill>
                  <a:schemeClr val="tx1"/>
                </a:solidFill>
                <a:latin typeface="宋体" panose="02010600030101010101" pitchFamily="2" charset="-122"/>
                <a:ea typeface="宋体" panose="02010600030101010101" pitchFamily="2" charset="-122"/>
              </a:defRPr>
            </a:lvl3pPr>
            <a:lvl4pPr marL="1600200" indent="-228600" algn="ctr">
              <a:defRPr kumimoji="1" sz="3200">
                <a:solidFill>
                  <a:schemeClr val="tx1"/>
                </a:solidFill>
                <a:latin typeface="宋体" panose="02010600030101010101" pitchFamily="2" charset="-122"/>
                <a:ea typeface="宋体" panose="02010600030101010101" pitchFamily="2" charset="-122"/>
              </a:defRPr>
            </a:lvl4pPr>
            <a:lvl5pPr marL="2057400" indent="-228600" algn="ctr">
              <a:defRPr kumimoji="1" sz="3200">
                <a:solidFill>
                  <a:schemeClr val="tx1"/>
                </a:solidFill>
                <a:latin typeface="宋体" panose="02010600030101010101" pitchFamily="2" charset="-122"/>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9pPr>
          </a:lstStyle>
          <a:p>
            <a:pPr algn="l" eaLnBrk="1" hangingPunct="1"/>
            <a:r>
              <a:rPr lang="en-US" altLang="zh-CN" sz="1100" b="1" dirty="0">
                <a:latin typeface="KaiTi" panose="02010609060101010101" pitchFamily="49" charset="-122"/>
                <a:ea typeface="KaiTi" panose="02010609060101010101" pitchFamily="49" charset="-122"/>
              </a:rPr>
              <a:t>1.</a:t>
            </a:r>
            <a:r>
              <a:rPr lang="zh-CN" altLang="en-US" sz="1100" b="1" dirty="0">
                <a:latin typeface="KaiTi" panose="02010609060101010101" pitchFamily="49" charset="-122"/>
                <a:ea typeface="KaiTi" panose="02010609060101010101" pitchFamily="49" charset="-122"/>
              </a:rPr>
              <a:t>原理：</a:t>
            </a:r>
            <a:r>
              <a:rPr lang="zh-CN" altLang="en-US" sz="1100" dirty="0">
                <a:latin typeface="KaiTi" panose="02010609060101010101" pitchFamily="49" charset="-122"/>
                <a:ea typeface="KaiTi" panose="02010609060101010101" pitchFamily="49" charset="-122"/>
              </a:rPr>
              <a:t>对于其值依赖于众多微小原因且每一因素均产生或正或负影响的连续型随机变量来说，正态分布是一个相当好的模型。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6562"/>
                                        </p:tgtEl>
                                        <p:attrNameLst>
                                          <p:attrName>style.visibility</p:attrName>
                                        </p:attrNameLst>
                                      </p:cBhvr>
                                      <p:to>
                                        <p:strVal val="visible"/>
                                      </p:to>
                                    </p:set>
                                    <p:anim calcmode="lin" valueType="num">
                                      <p:cBhvr additive="base">
                                        <p:cTn id="7" dur="500" fill="hold"/>
                                        <p:tgtEl>
                                          <p:spTgt spid="66562"/>
                                        </p:tgtEl>
                                        <p:attrNameLst>
                                          <p:attrName>ppt_x</p:attrName>
                                        </p:attrNameLst>
                                      </p:cBhvr>
                                      <p:tavLst>
                                        <p:tav tm="0">
                                          <p:val>
                                            <p:strVal val="0-#ppt_w/2"/>
                                          </p:val>
                                        </p:tav>
                                        <p:tav tm="100000">
                                          <p:val>
                                            <p:strVal val="#ppt_x"/>
                                          </p:val>
                                        </p:tav>
                                      </p:tavLst>
                                    </p:anim>
                                    <p:anim calcmode="lin" valueType="num">
                                      <p:cBhvr additive="base">
                                        <p:cTn id="8" dur="500" fill="hold"/>
                                        <p:tgtEl>
                                          <p:spTgt spid="6656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6563"/>
                                        </p:tgtEl>
                                        <p:attrNameLst>
                                          <p:attrName>style.visibility</p:attrName>
                                        </p:attrNameLst>
                                      </p:cBhvr>
                                      <p:to>
                                        <p:strVal val="visible"/>
                                      </p:to>
                                    </p:set>
                                    <p:anim calcmode="lin" valueType="num">
                                      <p:cBhvr additive="base">
                                        <p:cTn id="13" dur="500" fill="hold"/>
                                        <p:tgtEl>
                                          <p:spTgt spid="66563"/>
                                        </p:tgtEl>
                                        <p:attrNameLst>
                                          <p:attrName>ppt_x</p:attrName>
                                        </p:attrNameLst>
                                      </p:cBhvr>
                                      <p:tavLst>
                                        <p:tav tm="0">
                                          <p:val>
                                            <p:strVal val="0-#ppt_w/2"/>
                                          </p:val>
                                        </p:tav>
                                        <p:tav tm="100000">
                                          <p:val>
                                            <p:strVal val="#ppt_x"/>
                                          </p:val>
                                        </p:tav>
                                      </p:tavLst>
                                    </p:anim>
                                    <p:anim calcmode="lin" valueType="num">
                                      <p:cBhvr additive="base">
                                        <p:cTn id="14" dur="500" fill="hold"/>
                                        <p:tgtEl>
                                          <p:spTgt spid="665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2" grpId="0" autoUpdateAnimBg="0"/>
      <p:bldP spid="66563" grpId="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071" name="Group 7">
            <a:extLst>
              <a:ext uri="{FF2B5EF4-FFF2-40B4-BE49-F238E27FC236}">
                <a16:creationId xmlns:a16="http://schemas.microsoft.com/office/drawing/2014/main" id="{FF95A636-AE5D-E84A-B1D2-B75642B1EBE1}"/>
              </a:ext>
            </a:extLst>
          </p:cNvPr>
          <p:cNvGrpSpPr>
            <a:grpSpLocks/>
          </p:cNvGrpSpPr>
          <p:nvPr/>
        </p:nvGrpSpPr>
        <p:grpSpPr bwMode="auto">
          <a:xfrm>
            <a:off x="264160" y="628227"/>
            <a:ext cx="3111218" cy="865058"/>
            <a:chOff x="288" y="1008"/>
            <a:chExt cx="4992" cy="1388"/>
          </a:xfrm>
        </p:grpSpPr>
        <p:sp>
          <p:nvSpPr>
            <p:cNvPr id="31750" name="Rectangle 4">
              <a:extLst>
                <a:ext uri="{FF2B5EF4-FFF2-40B4-BE49-F238E27FC236}">
                  <a16:creationId xmlns:a16="http://schemas.microsoft.com/office/drawing/2014/main" id="{160FFE4F-A708-7F42-9BFF-64FAEF8A86EF}"/>
                </a:ext>
              </a:extLst>
            </p:cNvPr>
            <p:cNvSpPr>
              <a:spLocks noChangeArrowheads="1"/>
            </p:cNvSpPr>
            <p:nvPr/>
          </p:nvSpPr>
          <p:spPr bwMode="auto">
            <a:xfrm>
              <a:off x="288" y="1008"/>
              <a:ext cx="4992" cy="1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3200">
                  <a:solidFill>
                    <a:schemeClr val="tx1"/>
                  </a:solidFill>
                  <a:latin typeface="宋体" panose="02010600030101010101" pitchFamily="2" charset="-122"/>
                  <a:ea typeface="宋体" panose="02010600030101010101" pitchFamily="2" charset="-122"/>
                </a:defRPr>
              </a:lvl1pPr>
              <a:lvl2pPr marL="742950" indent="-285750" algn="ctr">
                <a:defRPr kumimoji="1" sz="3200">
                  <a:solidFill>
                    <a:schemeClr val="tx1"/>
                  </a:solidFill>
                  <a:latin typeface="宋体" panose="02010600030101010101" pitchFamily="2" charset="-122"/>
                  <a:ea typeface="宋体" panose="02010600030101010101" pitchFamily="2" charset="-122"/>
                </a:defRPr>
              </a:lvl2pPr>
              <a:lvl3pPr marL="1143000" indent="-228600" algn="ctr">
                <a:defRPr kumimoji="1" sz="3200">
                  <a:solidFill>
                    <a:schemeClr val="tx1"/>
                  </a:solidFill>
                  <a:latin typeface="宋体" panose="02010600030101010101" pitchFamily="2" charset="-122"/>
                  <a:ea typeface="宋体" panose="02010600030101010101" pitchFamily="2" charset="-122"/>
                </a:defRPr>
              </a:lvl3pPr>
              <a:lvl4pPr marL="1600200" indent="-228600" algn="ctr">
                <a:defRPr kumimoji="1" sz="3200">
                  <a:solidFill>
                    <a:schemeClr val="tx1"/>
                  </a:solidFill>
                  <a:latin typeface="宋体" panose="02010600030101010101" pitchFamily="2" charset="-122"/>
                  <a:ea typeface="宋体" panose="02010600030101010101" pitchFamily="2" charset="-122"/>
                </a:defRPr>
              </a:lvl4pPr>
              <a:lvl5pPr marL="2057400" indent="-228600" algn="ctr">
                <a:defRPr kumimoji="1" sz="3200">
                  <a:solidFill>
                    <a:schemeClr val="tx1"/>
                  </a:solidFill>
                  <a:latin typeface="宋体" panose="02010600030101010101" pitchFamily="2" charset="-122"/>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9pPr>
            </a:lstStyle>
            <a:p>
              <a:pPr algn="just" eaLnBrk="1" hangingPunct="1"/>
              <a:r>
                <a:rPr lang="en-US" altLang="zh-CN" sz="1256" b="1" dirty="0">
                  <a:latin typeface="华文新魏" panose="02010800040101010101" pitchFamily="2" charset="-122"/>
                  <a:ea typeface="华文新魏" panose="02010800040101010101" pitchFamily="2" charset="-122"/>
                </a:rPr>
                <a:t>                     </a:t>
              </a:r>
              <a:r>
                <a:rPr lang="zh-CN" altLang="en-US" sz="1256" b="1" dirty="0">
                  <a:latin typeface="华文新魏" panose="02010800040101010101" pitchFamily="2" charset="-122"/>
                  <a:ea typeface="华文新魏" panose="02010800040101010101" pitchFamily="2" charset="-122"/>
                </a:rPr>
                <a:t>表示随机变量服从以</a:t>
              </a:r>
              <a:r>
                <a:rPr lang="en-US" altLang="zh-CN" sz="1256" b="1" dirty="0">
                  <a:ea typeface="华文新魏" panose="02010800040101010101" pitchFamily="2" charset="-122"/>
                </a:rPr>
                <a:t>µ</a:t>
              </a:r>
              <a:r>
                <a:rPr lang="zh-CN" altLang="en-US" sz="1256" b="1" dirty="0">
                  <a:latin typeface="华文新魏" panose="02010800040101010101" pitchFamily="2" charset="-122"/>
                  <a:ea typeface="华文新魏" panose="02010800040101010101" pitchFamily="2" charset="-122"/>
                </a:rPr>
                <a:t>为均值，以</a:t>
              </a:r>
              <a:r>
                <a:rPr lang="en-US" altLang="zh-CN" sz="1256" b="1" dirty="0">
                  <a:latin typeface="华文新魏" panose="02010800040101010101" pitchFamily="2" charset="-122"/>
                  <a:ea typeface="华文新魏" panose="02010800040101010101" pitchFamily="2" charset="-122"/>
                </a:rPr>
                <a:t>δ</a:t>
              </a:r>
              <a:r>
                <a:rPr lang="en-US" altLang="zh-CN" sz="1256" b="1" baseline="30000" dirty="0">
                  <a:latin typeface="华文新魏" panose="02010800040101010101" pitchFamily="2" charset="-122"/>
                  <a:ea typeface="华文新魏" panose="02010800040101010101" pitchFamily="2" charset="-122"/>
                </a:rPr>
                <a:t>2</a:t>
              </a:r>
              <a:r>
                <a:rPr lang="zh-CN" altLang="en-US" sz="1256" b="1" dirty="0">
                  <a:latin typeface="华文新魏" panose="02010800040101010101" pitchFamily="2" charset="-122"/>
                  <a:ea typeface="华文新魏" panose="02010800040101010101" pitchFamily="2" charset="-122"/>
                </a:rPr>
                <a:t>为方差的正态分布。正态分布的概率密度函数为：</a:t>
              </a:r>
              <a:endParaRPr lang="zh-CN" altLang="en-US" sz="1256" dirty="0">
                <a:latin typeface="华文新魏" panose="02010800040101010101" pitchFamily="2" charset="-122"/>
                <a:ea typeface="华文新魏" panose="02010800040101010101" pitchFamily="2" charset="-122"/>
              </a:endParaRPr>
            </a:p>
            <a:p>
              <a:pPr eaLnBrk="1" hangingPunct="1"/>
              <a:endParaRPr lang="en-US" altLang="zh-CN" sz="1256" dirty="0">
                <a:latin typeface="华文新魏" panose="02010800040101010101" pitchFamily="2" charset="-122"/>
                <a:ea typeface="华文新魏" panose="02010800040101010101" pitchFamily="2" charset="-122"/>
              </a:endParaRPr>
            </a:p>
          </p:txBody>
        </p:sp>
        <p:graphicFrame>
          <p:nvGraphicFramePr>
            <p:cNvPr id="31751" name="Object 3">
              <a:extLst>
                <a:ext uri="{FF2B5EF4-FFF2-40B4-BE49-F238E27FC236}">
                  <a16:creationId xmlns:a16="http://schemas.microsoft.com/office/drawing/2014/main" id="{EE67DF13-E8B9-BF4A-B29E-DB11653A1B1F}"/>
                </a:ext>
              </a:extLst>
            </p:cNvPr>
            <p:cNvGraphicFramePr>
              <a:graphicFrameLocks noChangeAspect="1"/>
            </p:cNvGraphicFramePr>
            <p:nvPr/>
          </p:nvGraphicFramePr>
          <p:xfrm>
            <a:off x="528" y="1056"/>
            <a:ext cx="1152" cy="299"/>
          </p:xfrm>
          <a:graphic>
            <a:graphicData uri="http://schemas.openxmlformats.org/presentationml/2006/ole">
              <mc:AlternateContent xmlns:mc="http://schemas.openxmlformats.org/markup-compatibility/2006">
                <mc:Choice xmlns:v="urn:schemas-microsoft-com:vml" Requires="v">
                  <p:oleObj r:id="rId2" imgW="20485100" imgH="5270500" progId="Equation.3">
                    <p:embed/>
                  </p:oleObj>
                </mc:Choice>
                <mc:Fallback>
                  <p:oleObj r:id="rId2" imgW="20485100" imgH="5270500" progId="Equation.3">
                    <p:embed/>
                    <p:pic>
                      <p:nvPicPr>
                        <p:cNvPr id="31751" name="Object 3">
                          <a:extLst>
                            <a:ext uri="{FF2B5EF4-FFF2-40B4-BE49-F238E27FC236}">
                              <a16:creationId xmlns:a16="http://schemas.microsoft.com/office/drawing/2014/main" id="{EE67DF13-E8B9-BF4A-B29E-DB11653A1B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 y="1056"/>
                          <a:ext cx="1152" cy="29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1752" name="Object 2">
              <a:extLst>
                <a:ext uri="{FF2B5EF4-FFF2-40B4-BE49-F238E27FC236}">
                  <a16:creationId xmlns:a16="http://schemas.microsoft.com/office/drawing/2014/main" id="{321E5985-FB51-9049-A7CC-5598E5968809}"/>
                </a:ext>
              </a:extLst>
            </p:cNvPr>
            <p:cNvGraphicFramePr>
              <a:graphicFrameLocks noChangeAspect="1"/>
            </p:cNvGraphicFramePr>
            <p:nvPr>
              <p:extLst>
                <p:ext uri="{D42A27DB-BD31-4B8C-83A1-F6EECF244321}">
                  <p14:modId xmlns:p14="http://schemas.microsoft.com/office/powerpoint/2010/main" val="1011007140"/>
                </p:ext>
              </p:extLst>
            </p:nvPr>
          </p:nvGraphicFramePr>
          <p:xfrm>
            <a:off x="2302" y="1729"/>
            <a:ext cx="2382" cy="420"/>
          </p:xfrm>
          <a:graphic>
            <a:graphicData uri="http://schemas.openxmlformats.org/presentationml/2006/ole">
              <mc:AlternateContent xmlns:mc="http://schemas.openxmlformats.org/markup-compatibility/2006">
                <mc:Choice xmlns:v="urn:schemas-microsoft-com:vml" Requires="v">
                  <p:oleObj r:id="rId4" imgW="39497000" imgH="7023100" progId="Equation.3">
                    <p:embed/>
                  </p:oleObj>
                </mc:Choice>
                <mc:Fallback>
                  <p:oleObj r:id="rId4" imgW="39497000" imgH="7023100" progId="Equation.3">
                    <p:embed/>
                    <p:pic>
                      <p:nvPicPr>
                        <p:cNvPr id="31752" name="Object 2">
                          <a:extLst>
                            <a:ext uri="{FF2B5EF4-FFF2-40B4-BE49-F238E27FC236}">
                              <a16:creationId xmlns:a16="http://schemas.microsoft.com/office/drawing/2014/main" id="{321E5985-FB51-9049-A7CC-5598E59688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2" y="1729"/>
                          <a:ext cx="2382" cy="42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88069" name="Object 5">
            <a:extLst>
              <a:ext uri="{FF2B5EF4-FFF2-40B4-BE49-F238E27FC236}">
                <a16:creationId xmlns:a16="http://schemas.microsoft.com/office/drawing/2014/main" id="{69F3427F-5EEF-E84D-9FB4-17485D050130}"/>
              </a:ext>
            </a:extLst>
          </p:cNvPr>
          <p:cNvGraphicFramePr>
            <a:graphicFrameLocks noChangeAspect="1"/>
          </p:cNvGraphicFramePr>
          <p:nvPr>
            <p:extLst>
              <p:ext uri="{D42A27DB-BD31-4B8C-83A1-F6EECF244321}">
                <p14:modId xmlns:p14="http://schemas.microsoft.com/office/powerpoint/2010/main" val="1314105341"/>
              </p:ext>
            </p:extLst>
          </p:nvPr>
        </p:nvGraphicFramePr>
        <p:xfrm>
          <a:off x="563317" y="1428211"/>
          <a:ext cx="2108372" cy="1042315"/>
        </p:xfrm>
        <a:graphic>
          <a:graphicData uri="http://schemas.openxmlformats.org/presentationml/2006/ole">
            <mc:AlternateContent xmlns:mc="http://schemas.openxmlformats.org/markup-compatibility/2006">
              <mc:Choice xmlns:v="urn:schemas-microsoft-com:vml" Requires="v">
                <p:oleObj name="位图图像" r:id="rId6" imgW="2032000" imgH="2032000" progId="Paint.Picture">
                  <p:embed/>
                </p:oleObj>
              </mc:Choice>
              <mc:Fallback>
                <p:oleObj name="位图图像" r:id="rId6" imgW="2032000" imgH="2032000" progId="Paint.Picture">
                  <p:embed/>
                  <p:pic>
                    <p:nvPicPr>
                      <p:cNvPr id="88069" name="Object 5">
                        <a:extLst>
                          <a:ext uri="{FF2B5EF4-FFF2-40B4-BE49-F238E27FC236}">
                            <a16:creationId xmlns:a16="http://schemas.microsoft.com/office/drawing/2014/main" id="{69F3427F-5EEF-E84D-9FB4-17485D05013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3317" y="1428211"/>
                        <a:ext cx="2108372" cy="1042315"/>
                      </a:xfrm>
                      <a:prstGeom prst="rect">
                        <a:avLst/>
                      </a:prstGeom>
                      <a:noFill/>
                      <a:ln>
                        <a:noFill/>
                      </a:ln>
                    </p:spPr>
                  </p:pic>
                </p:oleObj>
              </mc:Fallback>
            </mc:AlternateContent>
          </a:graphicData>
        </a:graphic>
      </p:graphicFrame>
      <p:sp>
        <p:nvSpPr>
          <p:cNvPr id="88070" name="Rectangle 6">
            <a:extLst>
              <a:ext uri="{FF2B5EF4-FFF2-40B4-BE49-F238E27FC236}">
                <a16:creationId xmlns:a16="http://schemas.microsoft.com/office/drawing/2014/main" id="{89E476F9-2AD7-6B4D-9977-FE85B4E370E1}"/>
              </a:ext>
            </a:extLst>
          </p:cNvPr>
          <p:cNvSpPr>
            <a:spLocks noChangeArrowheads="1"/>
          </p:cNvSpPr>
          <p:nvPr/>
        </p:nvSpPr>
        <p:spPr bwMode="auto">
          <a:xfrm>
            <a:off x="511448" y="95252"/>
            <a:ext cx="1136791" cy="1977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kumimoji="1" sz="3200">
                <a:solidFill>
                  <a:schemeClr val="tx1"/>
                </a:solidFill>
                <a:latin typeface="宋体" panose="02010600030101010101" pitchFamily="2" charset="-122"/>
                <a:ea typeface="宋体" panose="02010600030101010101" pitchFamily="2" charset="-122"/>
              </a:defRPr>
            </a:lvl1pPr>
            <a:lvl2pPr marL="742950" indent="-285750" algn="ctr">
              <a:defRPr kumimoji="1" sz="3200">
                <a:solidFill>
                  <a:schemeClr val="tx1"/>
                </a:solidFill>
                <a:latin typeface="宋体" panose="02010600030101010101" pitchFamily="2" charset="-122"/>
                <a:ea typeface="宋体" panose="02010600030101010101" pitchFamily="2" charset="-122"/>
              </a:defRPr>
            </a:lvl2pPr>
            <a:lvl3pPr marL="1143000" indent="-228600" algn="ctr">
              <a:defRPr kumimoji="1" sz="3200">
                <a:solidFill>
                  <a:schemeClr val="tx1"/>
                </a:solidFill>
                <a:latin typeface="宋体" panose="02010600030101010101" pitchFamily="2" charset="-122"/>
                <a:ea typeface="宋体" panose="02010600030101010101" pitchFamily="2" charset="-122"/>
              </a:defRPr>
            </a:lvl3pPr>
            <a:lvl4pPr marL="1600200" indent="-228600" algn="ctr">
              <a:defRPr kumimoji="1" sz="3200">
                <a:solidFill>
                  <a:schemeClr val="tx1"/>
                </a:solidFill>
                <a:latin typeface="宋体" panose="02010600030101010101" pitchFamily="2" charset="-122"/>
                <a:ea typeface="宋体" panose="02010600030101010101" pitchFamily="2" charset="-122"/>
              </a:defRPr>
            </a:lvl4pPr>
            <a:lvl5pPr marL="2057400" indent="-228600" algn="ctr">
              <a:defRPr kumimoji="1" sz="3200">
                <a:solidFill>
                  <a:schemeClr val="tx1"/>
                </a:solidFill>
                <a:latin typeface="宋体" panose="02010600030101010101" pitchFamily="2" charset="-122"/>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9pPr>
          </a:lstStyle>
          <a:p>
            <a:pPr eaLnBrk="1" hangingPunct="1"/>
            <a:r>
              <a:rPr lang="en-US" altLang="zh-CN" sz="1256" dirty="0">
                <a:latin typeface="KaiTi" panose="02010609060101010101" pitchFamily="49" charset="-122"/>
                <a:ea typeface="KaiTi" panose="02010609060101010101" pitchFamily="49" charset="-122"/>
              </a:rPr>
              <a:t>2.</a:t>
            </a:r>
            <a:r>
              <a:rPr lang="zh-CN" altLang="en-US" sz="1256" dirty="0">
                <a:latin typeface="KaiTi" panose="02010609060101010101" pitchFamily="49" charset="-122"/>
                <a:ea typeface="KaiTi" panose="02010609060101010101" pitchFamily="49" charset="-122"/>
              </a:rPr>
              <a:t>概率密度曲线</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8070"/>
                                        </p:tgtEl>
                                        <p:attrNameLst>
                                          <p:attrName>style.visibility</p:attrName>
                                        </p:attrNameLst>
                                      </p:cBhvr>
                                      <p:to>
                                        <p:strVal val="visible"/>
                                      </p:to>
                                    </p:set>
                                    <p:anim calcmode="lin" valueType="num">
                                      <p:cBhvr additive="base">
                                        <p:cTn id="7" dur="500" fill="hold"/>
                                        <p:tgtEl>
                                          <p:spTgt spid="88070"/>
                                        </p:tgtEl>
                                        <p:attrNameLst>
                                          <p:attrName>ppt_x</p:attrName>
                                        </p:attrNameLst>
                                      </p:cBhvr>
                                      <p:tavLst>
                                        <p:tav tm="0">
                                          <p:val>
                                            <p:strVal val="0-#ppt_w/2"/>
                                          </p:val>
                                        </p:tav>
                                        <p:tav tm="100000">
                                          <p:val>
                                            <p:strVal val="#ppt_x"/>
                                          </p:val>
                                        </p:tav>
                                      </p:tavLst>
                                    </p:anim>
                                    <p:anim calcmode="lin" valueType="num">
                                      <p:cBhvr additive="base">
                                        <p:cTn id="8" dur="500" fill="hold"/>
                                        <p:tgtEl>
                                          <p:spTgt spid="8807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88071"/>
                                        </p:tgtEl>
                                        <p:attrNameLst>
                                          <p:attrName>style.visibility</p:attrName>
                                        </p:attrNameLst>
                                      </p:cBhvr>
                                      <p:to>
                                        <p:strVal val="visible"/>
                                      </p:to>
                                    </p:set>
                                    <p:anim calcmode="lin" valueType="num">
                                      <p:cBhvr additive="base">
                                        <p:cTn id="13" dur="500" fill="hold"/>
                                        <p:tgtEl>
                                          <p:spTgt spid="88071"/>
                                        </p:tgtEl>
                                        <p:attrNameLst>
                                          <p:attrName>ppt_x</p:attrName>
                                        </p:attrNameLst>
                                      </p:cBhvr>
                                      <p:tavLst>
                                        <p:tav tm="0">
                                          <p:val>
                                            <p:strVal val="0-#ppt_w/2"/>
                                          </p:val>
                                        </p:tav>
                                        <p:tav tm="100000">
                                          <p:val>
                                            <p:strVal val="#ppt_x"/>
                                          </p:val>
                                        </p:tav>
                                      </p:tavLst>
                                    </p:anim>
                                    <p:anim calcmode="lin" valueType="num">
                                      <p:cBhvr additive="base">
                                        <p:cTn id="14" dur="500" fill="hold"/>
                                        <p:tgtEl>
                                          <p:spTgt spid="88071"/>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88069"/>
                                        </p:tgtEl>
                                        <p:attrNameLst>
                                          <p:attrName>style.visibility</p:attrName>
                                        </p:attrNameLst>
                                      </p:cBhvr>
                                      <p:to>
                                        <p:strVal val="visible"/>
                                      </p:to>
                                    </p:set>
                                    <p:anim calcmode="lin" valueType="num">
                                      <p:cBhvr additive="base">
                                        <p:cTn id="19" dur="500" fill="hold"/>
                                        <p:tgtEl>
                                          <p:spTgt spid="88069"/>
                                        </p:tgtEl>
                                        <p:attrNameLst>
                                          <p:attrName>ppt_x</p:attrName>
                                        </p:attrNameLst>
                                      </p:cBhvr>
                                      <p:tavLst>
                                        <p:tav tm="0">
                                          <p:val>
                                            <p:strVal val="0-#ppt_w/2"/>
                                          </p:val>
                                        </p:tav>
                                        <p:tav tm="100000">
                                          <p:val>
                                            <p:strVal val="#ppt_x"/>
                                          </p:val>
                                        </p:tav>
                                      </p:tavLst>
                                    </p:anim>
                                    <p:anim calcmode="lin" valueType="num">
                                      <p:cBhvr additive="base">
                                        <p:cTn id="20" dur="500" fill="hold"/>
                                        <p:tgtEl>
                                          <p:spTgt spid="880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70" grpId="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8F138962-322F-D343-8125-15885B43504A}"/>
              </a:ext>
            </a:extLst>
          </p:cNvPr>
          <p:cNvSpPr>
            <a:spLocks noChangeArrowheads="1"/>
          </p:cNvSpPr>
          <p:nvPr/>
        </p:nvSpPr>
        <p:spPr bwMode="auto">
          <a:xfrm>
            <a:off x="264160" y="179493"/>
            <a:ext cx="2662484" cy="285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3200">
                <a:solidFill>
                  <a:schemeClr val="tx1"/>
                </a:solidFill>
                <a:latin typeface="宋体" panose="02010600030101010101" pitchFamily="2" charset="-122"/>
                <a:ea typeface="宋体" panose="02010600030101010101" pitchFamily="2" charset="-122"/>
              </a:defRPr>
            </a:lvl1pPr>
            <a:lvl2pPr marL="742950" indent="-285750" algn="ctr">
              <a:defRPr kumimoji="1" sz="3200">
                <a:solidFill>
                  <a:schemeClr val="tx1"/>
                </a:solidFill>
                <a:latin typeface="宋体" panose="02010600030101010101" pitchFamily="2" charset="-122"/>
                <a:ea typeface="宋体" panose="02010600030101010101" pitchFamily="2" charset="-122"/>
              </a:defRPr>
            </a:lvl2pPr>
            <a:lvl3pPr marL="1143000" indent="-228600" algn="ctr">
              <a:defRPr kumimoji="1" sz="3200">
                <a:solidFill>
                  <a:schemeClr val="tx1"/>
                </a:solidFill>
                <a:latin typeface="宋体" panose="02010600030101010101" pitchFamily="2" charset="-122"/>
                <a:ea typeface="宋体" panose="02010600030101010101" pitchFamily="2" charset="-122"/>
              </a:defRPr>
            </a:lvl3pPr>
            <a:lvl4pPr marL="1600200" indent="-228600" algn="ctr">
              <a:defRPr kumimoji="1" sz="3200">
                <a:solidFill>
                  <a:schemeClr val="tx1"/>
                </a:solidFill>
                <a:latin typeface="宋体" panose="02010600030101010101" pitchFamily="2" charset="-122"/>
                <a:ea typeface="宋体" panose="02010600030101010101" pitchFamily="2" charset="-122"/>
              </a:defRPr>
            </a:lvl4pPr>
            <a:lvl5pPr marL="2057400" indent="-228600" algn="ctr">
              <a:defRPr kumimoji="1" sz="3200">
                <a:solidFill>
                  <a:schemeClr val="tx1"/>
                </a:solidFill>
                <a:latin typeface="宋体" panose="02010600030101010101" pitchFamily="2" charset="-122"/>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9pPr>
          </a:lstStyle>
          <a:p>
            <a:pPr eaLnBrk="1" hangingPunct="1"/>
            <a:r>
              <a:rPr lang="en-US" altLang="zh-CN" sz="1256" b="1" dirty="0">
                <a:latin typeface="华文新魏" panose="02010800040101010101" pitchFamily="2" charset="-122"/>
                <a:ea typeface="华文新魏" panose="02010800040101010101" pitchFamily="2" charset="-122"/>
              </a:rPr>
              <a:t>3.</a:t>
            </a:r>
            <a:r>
              <a:rPr lang="zh-CN" altLang="en-US" sz="1256" b="1" dirty="0">
                <a:latin typeface="华文新魏" panose="02010800040101010101" pitchFamily="2" charset="-122"/>
                <a:ea typeface="华文新魏" panose="02010800040101010101" pitchFamily="2" charset="-122"/>
              </a:rPr>
              <a:t>正态分布的性质 </a:t>
            </a:r>
          </a:p>
        </p:txBody>
      </p:sp>
      <p:grpSp>
        <p:nvGrpSpPr>
          <p:cNvPr id="89099" name="Group 11">
            <a:extLst>
              <a:ext uri="{FF2B5EF4-FFF2-40B4-BE49-F238E27FC236}">
                <a16:creationId xmlns:a16="http://schemas.microsoft.com/office/drawing/2014/main" id="{94F11712-7C78-FD4C-87AA-A3E4DEA127BA}"/>
              </a:ext>
            </a:extLst>
          </p:cNvPr>
          <p:cNvGrpSpPr>
            <a:grpSpLocks/>
          </p:cNvGrpSpPr>
          <p:nvPr/>
        </p:nvGrpSpPr>
        <p:grpSpPr bwMode="auto">
          <a:xfrm>
            <a:off x="147037" y="631784"/>
            <a:ext cx="3465125" cy="1638467"/>
            <a:chOff x="96" y="1100"/>
            <a:chExt cx="5424" cy="2559"/>
          </a:xfrm>
        </p:grpSpPr>
        <p:sp>
          <p:nvSpPr>
            <p:cNvPr id="32773" name="Rectangle 8">
              <a:extLst>
                <a:ext uri="{FF2B5EF4-FFF2-40B4-BE49-F238E27FC236}">
                  <a16:creationId xmlns:a16="http://schemas.microsoft.com/office/drawing/2014/main" id="{89DCF2CA-C5A4-994A-ABA4-909F92BC4A6E}"/>
                </a:ext>
              </a:extLst>
            </p:cNvPr>
            <p:cNvSpPr>
              <a:spLocks noChangeArrowheads="1"/>
            </p:cNvSpPr>
            <p:nvPr/>
          </p:nvSpPr>
          <p:spPr bwMode="auto">
            <a:xfrm>
              <a:off x="96" y="1100"/>
              <a:ext cx="5424" cy="2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331788" algn="ctr">
                <a:defRPr kumimoji="1" sz="3200">
                  <a:solidFill>
                    <a:schemeClr val="tx1"/>
                  </a:solidFill>
                  <a:latin typeface="宋体" panose="02010600030101010101" pitchFamily="2" charset="-122"/>
                  <a:ea typeface="宋体" panose="02010600030101010101" pitchFamily="2" charset="-122"/>
                </a:defRPr>
              </a:lvl1pPr>
              <a:lvl2pPr marL="742950" indent="-285750" algn="ctr">
                <a:defRPr kumimoji="1" sz="3200">
                  <a:solidFill>
                    <a:schemeClr val="tx1"/>
                  </a:solidFill>
                  <a:latin typeface="宋体" panose="02010600030101010101" pitchFamily="2" charset="-122"/>
                  <a:ea typeface="宋体" panose="02010600030101010101" pitchFamily="2" charset="-122"/>
                </a:defRPr>
              </a:lvl2pPr>
              <a:lvl3pPr marL="1143000" indent="-228600" algn="ctr">
                <a:defRPr kumimoji="1" sz="3200">
                  <a:solidFill>
                    <a:schemeClr val="tx1"/>
                  </a:solidFill>
                  <a:latin typeface="宋体" panose="02010600030101010101" pitchFamily="2" charset="-122"/>
                  <a:ea typeface="宋体" panose="02010600030101010101" pitchFamily="2" charset="-122"/>
                </a:defRPr>
              </a:lvl3pPr>
              <a:lvl4pPr marL="1600200" indent="-228600" algn="ctr">
                <a:defRPr kumimoji="1" sz="3200">
                  <a:solidFill>
                    <a:schemeClr val="tx1"/>
                  </a:solidFill>
                  <a:latin typeface="宋体" panose="02010600030101010101" pitchFamily="2" charset="-122"/>
                  <a:ea typeface="宋体" panose="02010600030101010101" pitchFamily="2" charset="-122"/>
                </a:defRPr>
              </a:lvl4pPr>
              <a:lvl5pPr marL="2057400" indent="-228600" algn="ctr">
                <a:defRPr kumimoji="1" sz="3200">
                  <a:solidFill>
                    <a:schemeClr val="tx1"/>
                  </a:solidFill>
                  <a:latin typeface="宋体" panose="02010600030101010101" pitchFamily="2" charset="-122"/>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9pPr>
            </a:lstStyle>
            <a:p>
              <a:pPr algn="just" eaLnBrk="1" hangingPunct="1"/>
              <a:r>
                <a:rPr lang="zh-CN" altLang="en-US" sz="1000" b="1" dirty="0">
                  <a:latin typeface="华文新魏" panose="02010800040101010101" pitchFamily="2" charset="-122"/>
                  <a:ea typeface="华文新魏" panose="02010800040101010101" pitchFamily="2" charset="-122"/>
                </a:rPr>
                <a:t>（</a:t>
              </a:r>
              <a:r>
                <a:rPr lang="en-US" altLang="zh-CN" sz="1000" b="1" dirty="0">
                  <a:latin typeface="华文新魏" panose="02010800040101010101" pitchFamily="2" charset="-122"/>
                  <a:ea typeface="华文新魏" panose="02010800040101010101" pitchFamily="2" charset="-122"/>
                </a:rPr>
                <a:t>1</a:t>
              </a:r>
              <a:r>
                <a:rPr lang="zh-CN" altLang="en-US" sz="1000" b="1" dirty="0">
                  <a:latin typeface="华文新魏" panose="02010800040101010101" pitchFamily="2" charset="-122"/>
                  <a:ea typeface="华文新魏" panose="02010800040101010101" pitchFamily="2" charset="-122"/>
                </a:rPr>
                <a:t>）正态分布曲线以均值</a:t>
              </a:r>
              <a:r>
                <a:rPr lang="en-US" altLang="zh-CN" sz="1000" b="1" dirty="0">
                  <a:latin typeface="Times New Roman" panose="02020603050405020304" pitchFamily="18" charset="0"/>
                  <a:ea typeface="华文新魏" panose="02010800040101010101" pitchFamily="2" charset="-122"/>
                </a:rPr>
                <a:t>µ</a:t>
              </a:r>
              <a:r>
                <a:rPr lang="zh-CN" altLang="en-US" sz="1000" b="1" dirty="0">
                  <a:latin typeface="华文新魏" panose="02010800040101010101" pitchFamily="2" charset="-122"/>
                  <a:ea typeface="华文新魏" panose="02010800040101010101" pitchFamily="2" charset="-122"/>
                </a:rPr>
                <a:t>为中心对称分布。呈现中间高，两边低，在均值</a:t>
              </a:r>
              <a:r>
                <a:rPr lang="en-US" altLang="zh-CN" sz="1000" b="1" dirty="0">
                  <a:latin typeface="Times New Roman" panose="02020603050405020304" pitchFamily="18" charset="0"/>
                  <a:ea typeface="华文新魏" panose="02010800040101010101" pitchFamily="2" charset="-122"/>
                </a:rPr>
                <a:t>µ</a:t>
              </a:r>
              <a:r>
                <a:rPr lang="zh-CN" altLang="en-US" sz="1000" b="1" dirty="0">
                  <a:latin typeface="华文新魏" panose="02010800040101010101" pitchFamily="2" charset="-122"/>
                  <a:ea typeface="华文新魏" panose="02010800040101010101" pitchFamily="2" charset="-122"/>
                </a:rPr>
                <a:t>处达到最高，向两边逐渐降低。</a:t>
              </a:r>
              <a:endParaRPr lang="zh-CN" altLang="en-US" sz="300" dirty="0">
                <a:latin typeface="华文新魏" panose="02010800040101010101" pitchFamily="2" charset="-122"/>
                <a:ea typeface="华文新魏" panose="02010800040101010101" pitchFamily="2" charset="-122"/>
              </a:endParaRPr>
            </a:p>
            <a:p>
              <a:pPr algn="just" eaLnBrk="1" hangingPunct="1"/>
              <a:r>
                <a:rPr lang="zh-CN" altLang="en-US" sz="1000" b="1" dirty="0">
                  <a:latin typeface="华文新魏" panose="02010800040101010101" pitchFamily="2" charset="-122"/>
                  <a:ea typeface="华文新魏" panose="02010800040101010101" pitchFamily="2" charset="-122"/>
                </a:rPr>
                <a:t>（</a:t>
              </a:r>
              <a:r>
                <a:rPr lang="en-US" altLang="zh-CN" sz="1000" b="1" dirty="0">
                  <a:latin typeface="华文新魏" panose="02010800040101010101" pitchFamily="2" charset="-122"/>
                  <a:ea typeface="华文新魏" panose="02010800040101010101" pitchFamily="2" charset="-122"/>
                </a:rPr>
                <a:t>2</a:t>
              </a:r>
              <a:r>
                <a:rPr lang="zh-CN" altLang="en-US" sz="1000" b="1" dirty="0">
                  <a:latin typeface="华文新魏" panose="02010800040101010101" pitchFamily="2" charset="-122"/>
                  <a:ea typeface="华文新魏" panose="02010800040101010101" pitchFamily="2" charset="-122"/>
                </a:rPr>
                <a:t>）正态曲线下的面积约有</a:t>
              </a:r>
              <a:r>
                <a:rPr lang="en-US" altLang="zh-CN" sz="1000" b="1" dirty="0">
                  <a:latin typeface="华文新魏" panose="02010800040101010101" pitchFamily="2" charset="-122"/>
                  <a:ea typeface="华文新魏" panose="02010800040101010101" pitchFamily="2" charset="-122"/>
                </a:rPr>
                <a:t>68</a:t>
              </a:r>
              <a:r>
                <a:rPr lang="zh-CN" altLang="en-US" sz="1000" b="1" dirty="0">
                  <a:latin typeface="华文新魏" panose="02010800040101010101" pitchFamily="2" charset="-122"/>
                  <a:ea typeface="华文新魏" panose="02010800040101010101" pitchFamily="2" charset="-122"/>
                </a:rPr>
                <a:t>％位于        两值之间，约有</a:t>
              </a:r>
              <a:r>
                <a:rPr lang="en-US" altLang="zh-CN" sz="1000" b="1" dirty="0">
                  <a:latin typeface="华文新魏" panose="02010800040101010101" pitchFamily="2" charset="-122"/>
                  <a:ea typeface="华文新魏" panose="02010800040101010101" pitchFamily="2" charset="-122"/>
                </a:rPr>
                <a:t>95</a:t>
              </a:r>
              <a:r>
                <a:rPr lang="zh-CN" altLang="en-US" sz="1000" b="1" dirty="0">
                  <a:latin typeface="华文新魏" panose="02010800040101010101" pitchFamily="2" charset="-122"/>
                  <a:ea typeface="华文新魏" panose="02010800040101010101" pitchFamily="2" charset="-122"/>
                </a:rPr>
                <a:t>％的面积位于       两值之间，约有</a:t>
              </a:r>
              <a:r>
                <a:rPr lang="en-US" altLang="zh-CN" sz="1000" b="1" dirty="0">
                  <a:latin typeface="华文新魏" panose="02010800040101010101" pitchFamily="2" charset="-122"/>
                  <a:ea typeface="华文新魏" panose="02010800040101010101" pitchFamily="2" charset="-122"/>
                </a:rPr>
                <a:t>99.7</a:t>
              </a:r>
              <a:r>
                <a:rPr lang="zh-CN" altLang="en-US" sz="1000" b="1" dirty="0">
                  <a:latin typeface="华文新魏" panose="02010800040101010101" pitchFamily="2" charset="-122"/>
                  <a:ea typeface="华文新魏" panose="02010800040101010101" pitchFamily="2" charset="-122"/>
                </a:rPr>
                <a:t>％的面积位于            两值之间。</a:t>
              </a:r>
              <a:endParaRPr lang="zh-CN" altLang="en-US" sz="300" dirty="0">
                <a:latin typeface="华文新魏" panose="02010800040101010101" pitchFamily="2" charset="-122"/>
                <a:ea typeface="华文新魏" panose="02010800040101010101" pitchFamily="2" charset="-122"/>
              </a:endParaRPr>
            </a:p>
            <a:p>
              <a:pPr algn="just" eaLnBrk="1" hangingPunct="1"/>
              <a:r>
                <a:rPr lang="zh-CN" altLang="en-US" sz="1000" b="1" dirty="0">
                  <a:latin typeface="华文新魏" panose="02010800040101010101" pitchFamily="2" charset="-122"/>
                  <a:ea typeface="华文新魏" panose="02010800040101010101" pitchFamily="2" charset="-122"/>
                </a:rPr>
                <a:t>（</a:t>
              </a:r>
              <a:r>
                <a:rPr lang="en-US" altLang="zh-CN" sz="1000" b="1" dirty="0">
                  <a:latin typeface="华文新魏" panose="02010800040101010101" pitchFamily="2" charset="-122"/>
                  <a:ea typeface="华文新魏" panose="02010800040101010101" pitchFamily="2" charset="-122"/>
                </a:rPr>
                <a:t>3</a:t>
              </a:r>
              <a:r>
                <a:rPr lang="zh-CN" altLang="en-US" sz="1000" b="1" dirty="0">
                  <a:latin typeface="华文新魏" panose="02010800040101010101" pitchFamily="2" charset="-122"/>
                  <a:ea typeface="华文新魏" panose="02010800040101010101" pitchFamily="2" charset="-122"/>
                </a:rPr>
                <a:t>）正态分布可由两个参数</a:t>
              </a:r>
              <a:r>
                <a:rPr lang="en-US" altLang="zh-CN" sz="1000" b="1" dirty="0">
                  <a:latin typeface="Times New Roman" panose="02020603050405020304" pitchFamily="18" charset="0"/>
                  <a:ea typeface="华文新魏" panose="02010800040101010101" pitchFamily="2" charset="-122"/>
                </a:rPr>
                <a:t>µ</a:t>
              </a:r>
              <a:r>
                <a:rPr lang="zh-CN" altLang="en-US" sz="1000" b="1" dirty="0">
                  <a:latin typeface="华文新魏" panose="02010800040101010101" pitchFamily="2" charset="-122"/>
                  <a:ea typeface="华文新魏" panose="02010800040101010101" pitchFamily="2" charset="-122"/>
                </a:rPr>
                <a:t>、</a:t>
              </a:r>
              <a:r>
                <a:rPr lang="en-US" altLang="zh-CN" sz="1000" b="1" dirty="0">
                  <a:latin typeface="华文新魏" panose="02010800040101010101" pitchFamily="2" charset="-122"/>
                  <a:ea typeface="华文新魏" panose="02010800040101010101" pitchFamily="2" charset="-122"/>
                </a:rPr>
                <a:t>δ</a:t>
              </a:r>
              <a:r>
                <a:rPr lang="en-US" altLang="zh-CN" sz="1000" b="1" baseline="30000" dirty="0">
                  <a:latin typeface="华文新魏" panose="02010800040101010101" pitchFamily="2" charset="-122"/>
                  <a:ea typeface="华文新魏" panose="02010800040101010101" pitchFamily="2" charset="-122"/>
                </a:rPr>
                <a:t>2</a:t>
              </a:r>
              <a:r>
                <a:rPr lang="zh-CN" altLang="en-US" sz="1000" b="1" dirty="0">
                  <a:latin typeface="华文新魏" panose="02010800040101010101" pitchFamily="2" charset="-122"/>
                  <a:ea typeface="华文新魏" panose="02010800040101010101" pitchFamily="2" charset="-122"/>
                </a:rPr>
                <a:t>来描述。</a:t>
              </a:r>
              <a:endParaRPr lang="zh-CN" altLang="en-US" sz="300" dirty="0">
                <a:latin typeface="华文新魏" panose="02010800040101010101" pitchFamily="2" charset="-122"/>
                <a:ea typeface="华文新魏" panose="02010800040101010101" pitchFamily="2" charset="-122"/>
              </a:endParaRPr>
            </a:p>
            <a:p>
              <a:pPr eaLnBrk="1" hangingPunct="1"/>
              <a:r>
                <a:rPr lang="zh-CN" altLang="en-US" sz="1000" b="1" dirty="0">
                  <a:latin typeface="华文新魏" panose="02010800040101010101" pitchFamily="2" charset="-122"/>
                  <a:ea typeface="华文新魏" panose="02010800040101010101" pitchFamily="2" charset="-122"/>
                </a:rPr>
                <a:t>（</a:t>
              </a:r>
              <a:r>
                <a:rPr lang="en-US" altLang="zh-CN" sz="1000" b="1" dirty="0">
                  <a:latin typeface="华文新魏" panose="02010800040101010101" pitchFamily="2" charset="-122"/>
                  <a:ea typeface="华文新魏" panose="02010800040101010101" pitchFamily="2" charset="-122"/>
                </a:rPr>
                <a:t>4</a:t>
              </a:r>
              <a:r>
                <a:rPr lang="zh-CN" altLang="en-US" sz="1000" b="1" dirty="0">
                  <a:latin typeface="华文新魏" panose="02010800040101010101" pitchFamily="2" charset="-122"/>
                  <a:ea typeface="华文新魏" panose="02010800040101010101" pitchFamily="2" charset="-122"/>
                </a:rPr>
                <a:t>）两个（多个）正态分布的随机变量的线性组合仍服从正态分布。若                       </a:t>
              </a:r>
              <a:r>
                <a:rPr lang="en-US" altLang="zh-CN" sz="1000" b="1" dirty="0">
                  <a:latin typeface="华文新魏" panose="02010800040101010101" pitchFamily="2" charset="-122"/>
                  <a:ea typeface="华文新魏" panose="02010800040101010101" pitchFamily="2" charset="-122"/>
                </a:rPr>
                <a:t>,                      ,</a:t>
              </a:r>
              <a:r>
                <a:rPr lang="zh-CN" altLang="en-US" sz="1000" b="1" dirty="0">
                  <a:latin typeface="华文新魏" panose="02010800040101010101" pitchFamily="2" charset="-122"/>
                  <a:ea typeface="华文新魏" panose="02010800040101010101" pitchFamily="2" charset="-122"/>
                </a:rPr>
                <a:t>且</a:t>
              </a:r>
              <a:r>
                <a:rPr lang="en-US" altLang="zh-CN" sz="1000" b="1" dirty="0">
                  <a:latin typeface="华文新魏" panose="02010800040101010101" pitchFamily="2" charset="-122"/>
                  <a:ea typeface="华文新魏" panose="02010800040101010101" pitchFamily="2" charset="-122"/>
                </a:rPr>
                <a:t>X</a:t>
              </a:r>
              <a:r>
                <a:rPr lang="zh-CN" altLang="en-US" sz="1000" b="1" dirty="0">
                  <a:latin typeface="华文新魏" panose="02010800040101010101" pitchFamily="2" charset="-122"/>
                  <a:ea typeface="华文新魏" panose="02010800040101010101" pitchFamily="2" charset="-122"/>
                </a:rPr>
                <a:t>、</a:t>
              </a:r>
              <a:r>
                <a:rPr lang="en-US" altLang="zh-CN" sz="1000" b="1" dirty="0">
                  <a:latin typeface="华文新魏" panose="02010800040101010101" pitchFamily="2" charset="-122"/>
                  <a:ea typeface="华文新魏" panose="02010800040101010101" pitchFamily="2" charset="-122"/>
                </a:rPr>
                <a:t>Y</a:t>
              </a:r>
              <a:r>
                <a:rPr lang="zh-CN" altLang="en-US" sz="1000" b="1" dirty="0">
                  <a:latin typeface="华文新魏" panose="02010800040101010101" pitchFamily="2" charset="-122"/>
                  <a:ea typeface="华文新魏" panose="02010800040101010101" pitchFamily="2" charset="-122"/>
                </a:rPr>
                <a:t>相互独立，则它们的线性组合</a:t>
              </a:r>
              <a:r>
                <a:rPr lang="en-US" altLang="zh-CN" sz="1000" b="1" dirty="0">
                  <a:latin typeface="华文新魏" panose="02010800040101010101" pitchFamily="2" charset="-122"/>
                  <a:ea typeface="华文新魏" panose="02010800040101010101" pitchFamily="2" charset="-122"/>
                </a:rPr>
                <a:t>W=</a:t>
              </a:r>
              <a:r>
                <a:rPr lang="en-US" altLang="zh-CN" sz="1000" b="1" dirty="0" err="1">
                  <a:latin typeface="华文新魏" panose="02010800040101010101" pitchFamily="2" charset="-122"/>
                  <a:ea typeface="华文新魏" panose="02010800040101010101" pitchFamily="2" charset="-122"/>
                </a:rPr>
                <a:t>aX+bY</a:t>
              </a:r>
              <a:r>
                <a:rPr lang="zh-CN" altLang="en-US" sz="1000" b="1" dirty="0">
                  <a:latin typeface="华文新魏" panose="02010800040101010101" pitchFamily="2" charset="-122"/>
                  <a:ea typeface="华文新魏" panose="02010800040101010101" pitchFamily="2" charset="-122"/>
                </a:rPr>
                <a:t>也服从正态分布，</a:t>
              </a:r>
              <a:r>
                <a:rPr lang="zh-CN" altLang="en-US" sz="300" dirty="0">
                  <a:latin typeface="华文新魏" panose="02010800040101010101" pitchFamily="2" charset="-122"/>
                  <a:ea typeface="华文新魏" panose="02010800040101010101" pitchFamily="2" charset="-122"/>
                </a:rPr>
                <a:t> </a:t>
              </a:r>
              <a:endParaRPr lang="zh-CN" altLang="en-US" sz="900" dirty="0">
                <a:latin typeface="华文新魏" panose="02010800040101010101" pitchFamily="2" charset="-122"/>
                <a:ea typeface="华文新魏" panose="02010800040101010101" pitchFamily="2" charset="-122"/>
              </a:endParaRPr>
            </a:p>
          </p:txBody>
        </p:sp>
        <p:graphicFrame>
          <p:nvGraphicFramePr>
            <p:cNvPr id="32774" name="Object 7">
              <a:extLst>
                <a:ext uri="{FF2B5EF4-FFF2-40B4-BE49-F238E27FC236}">
                  <a16:creationId xmlns:a16="http://schemas.microsoft.com/office/drawing/2014/main" id="{DC1E7474-010B-7D40-A386-D4AB24628BD9}"/>
                </a:ext>
              </a:extLst>
            </p:cNvPr>
            <p:cNvGraphicFramePr>
              <a:graphicFrameLocks noChangeAspect="1"/>
            </p:cNvGraphicFramePr>
            <p:nvPr>
              <p:extLst>
                <p:ext uri="{D42A27DB-BD31-4B8C-83A1-F6EECF244321}">
                  <p14:modId xmlns:p14="http://schemas.microsoft.com/office/powerpoint/2010/main" val="3740215202"/>
                </p:ext>
              </p:extLst>
            </p:nvPr>
          </p:nvGraphicFramePr>
          <p:xfrm>
            <a:off x="4020" y="1614"/>
            <a:ext cx="516" cy="264"/>
          </p:xfrm>
          <a:graphic>
            <a:graphicData uri="http://schemas.openxmlformats.org/presentationml/2006/ole">
              <mc:AlternateContent xmlns:mc="http://schemas.openxmlformats.org/markup-compatibility/2006">
                <mc:Choice xmlns:v="urn:schemas-microsoft-com:vml" Requires="v">
                  <p:oleObj r:id="rId2" imgW="9067800" imgH="4686300" progId="Equation.3">
                    <p:embed/>
                  </p:oleObj>
                </mc:Choice>
                <mc:Fallback>
                  <p:oleObj r:id="rId2" imgW="9067800" imgH="4686300" progId="Equation.3">
                    <p:embed/>
                    <p:pic>
                      <p:nvPicPr>
                        <p:cNvPr id="32774" name="Object 7">
                          <a:extLst>
                            <a:ext uri="{FF2B5EF4-FFF2-40B4-BE49-F238E27FC236}">
                              <a16:creationId xmlns:a16="http://schemas.microsoft.com/office/drawing/2014/main" id="{DC1E7474-010B-7D40-A386-D4AB24628B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0" y="1614"/>
                          <a:ext cx="516" cy="26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75" name="Object 6">
              <a:extLst>
                <a:ext uri="{FF2B5EF4-FFF2-40B4-BE49-F238E27FC236}">
                  <a16:creationId xmlns:a16="http://schemas.microsoft.com/office/drawing/2014/main" id="{6BD21ABE-D89A-914B-8B73-BD73292F4426}"/>
                </a:ext>
              </a:extLst>
            </p:cNvPr>
            <p:cNvGraphicFramePr>
              <a:graphicFrameLocks noChangeAspect="1"/>
            </p:cNvGraphicFramePr>
            <p:nvPr>
              <p:extLst>
                <p:ext uri="{D42A27DB-BD31-4B8C-83A1-F6EECF244321}">
                  <p14:modId xmlns:p14="http://schemas.microsoft.com/office/powerpoint/2010/main" val="4274910301"/>
                </p:ext>
              </p:extLst>
            </p:nvPr>
          </p:nvGraphicFramePr>
          <p:xfrm>
            <a:off x="1993" y="1914"/>
            <a:ext cx="600" cy="264"/>
          </p:xfrm>
          <a:graphic>
            <a:graphicData uri="http://schemas.openxmlformats.org/presentationml/2006/ole">
              <mc:AlternateContent xmlns:mc="http://schemas.openxmlformats.org/markup-compatibility/2006">
                <mc:Choice xmlns:v="urn:schemas-microsoft-com:vml" Requires="v">
                  <p:oleObj r:id="rId4" imgW="10528300" imgH="4686300" progId="Equation.3">
                    <p:embed/>
                  </p:oleObj>
                </mc:Choice>
                <mc:Fallback>
                  <p:oleObj r:id="rId4" imgW="10528300" imgH="4686300" progId="Equation.3">
                    <p:embed/>
                    <p:pic>
                      <p:nvPicPr>
                        <p:cNvPr id="32775" name="Object 6">
                          <a:extLst>
                            <a:ext uri="{FF2B5EF4-FFF2-40B4-BE49-F238E27FC236}">
                              <a16:creationId xmlns:a16="http://schemas.microsoft.com/office/drawing/2014/main" id="{6BD21ABE-D89A-914B-8B73-BD73292F44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3" y="1914"/>
                          <a:ext cx="600" cy="26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76" name="Object 5">
              <a:extLst>
                <a:ext uri="{FF2B5EF4-FFF2-40B4-BE49-F238E27FC236}">
                  <a16:creationId xmlns:a16="http://schemas.microsoft.com/office/drawing/2014/main" id="{8F02BB67-524B-A947-B91E-8B8252A9647F}"/>
                </a:ext>
              </a:extLst>
            </p:cNvPr>
            <p:cNvGraphicFramePr>
              <a:graphicFrameLocks noChangeAspect="1"/>
            </p:cNvGraphicFramePr>
            <p:nvPr>
              <p:extLst>
                <p:ext uri="{D42A27DB-BD31-4B8C-83A1-F6EECF244321}">
                  <p14:modId xmlns:p14="http://schemas.microsoft.com/office/powerpoint/2010/main" val="1382035757"/>
                </p:ext>
              </p:extLst>
            </p:nvPr>
          </p:nvGraphicFramePr>
          <p:xfrm>
            <a:off x="410" y="2139"/>
            <a:ext cx="582" cy="264"/>
          </p:xfrm>
          <a:graphic>
            <a:graphicData uri="http://schemas.openxmlformats.org/presentationml/2006/ole">
              <mc:AlternateContent xmlns:mc="http://schemas.openxmlformats.org/markup-compatibility/2006">
                <mc:Choice xmlns:v="urn:schemas-microsoft-com:vml" Requires="v">
                  <p:oleObj r:id="rId6" imgW="10236200" imgH="4686300" progId="Equation.3">
                    <p:embed/>
                  </p:oleObj>
                </mc:Choice>
                <mc:Fallback>
                  <p:oleObj r:id="rId6" imgW="10236200" imgH="4686300" progId="Equation.3">
                    <p:embed/>
                    <p:pic>
                      <p:nvPicPr>
                        <p:cNvPr id="32776" name="Object 5">
                          <a:extLst>
                            <a:ext uri="{FF2B5EF4-FFF2-40B4-BE49-F238E27FC236}">
                              <a16:creationId xmlns:a16="http://schemas.microsoft.com/office/drawing/2014/main" id="{8F02BB67-524B-A947-B91E-8B8252A9647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0" y="2139"/>
                          <a:ext cx="582" cy="26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77" name="Object 4">
              <a:extLst>
                <a:ext uri="{FF2B5EF4-FFF2-40B4-BE49-F238E27FC236}">
                  <a16:creationId xmlns:a16="http://schemas.microsoft.com/office/drawing/2014/main" id="{C3BBD352-2EC0-7B41-8847-AED9D204AFB1}"/>
                </a:ext>
              </a:extLst>
            </p:cNvPr>
            <p:cNvGraphicFramePr>
              <a:graphicFrameLocks noChangeAspect="1"/>
            </p:cNvGraphicFramePr>
            <p:nvPr>
              <p:extLst>
                <p:ext uri="{D42A27DB-BD31-4B8C-83A1-F6EECF244321}">
                  <p14:modId xmlns:p14="http://schemas.microsoft.com/office/powerpoint/2010/main" val="448606476"/>
                </p:ext>
              </p:extLst>
            </p:nvPr>
          </p:nvGraphicFramePr>
          <p:xfrm>
            <a:off x="1869" y="2857"/>
            <a:ext cx="1086" cy="258"/>
          </p:xfrm>
          <a:graphic>
            <a:graphicData uri="http://schemas.openxmlformats.org/presentationml/2006/ole">
              <mc:AlternateContent xmlns:mc="http://schemas.openxmlformats.org/markup-compatibility/2006">
                <mc:Choice xmlns:v="urn:schemas-microsoft-com:vml" Requires="v">
                  <p:oleObj r:id="rId8" imgW="23406100" imgH="5562600" progId="Equation.3">
                    <p:embed/>
                  </p:oleObj>
                </mc:Choice>
                <mc:Fallback>
                  <p:oleObj r:id="rId8" imgW="23406100" imgH="5562600" progId="Equation.3">
                    <p:embed/>
                    <p:pic>
                      <p:nvPicPr>
                        <p:cNvPr id="32777" name="Object 4">
                          <a:extLst>
                            <a:ext uri="{FF2B5EF4-FFF2-40B4-BE49-F238E27FC236}">
                              <a16:creationId xmlns:a16="http://schemas.microsoft.com/office/drawing/2014/main" id="{C3BBD352-2EC0-7B41-8847-AED9D204AFB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69" y="2857"/>
                          <a:ext cx="1086" cy="25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78" name="Object 3">
              <a:extLst>
                <a:ext uri="{FF2B5EF4-FFF2-40B4-BE49-F238E27FC236}">
                  <a16:creationId xmlns:a16="http://schemas.microsoft.com/office/drawing/2014/main" id="{BE19DCEC-CA55-EC4B-997D-0E07B81CF289}"/>
                </a:ext>
              </a:extLst>
            </p:cNvPr>
            <p:cNvGraphicFramePr>
              <a:graphicFrameLocks noChangeAspect="1"/>
            </p:cNvGraphicFramePr>
            <p:nvPr>
              <p:extLst>
                <p:ext uri="{D42A27DB-BD31-4B8C-83A1-F6EECF244321}">
                  <p14:modId xmlns:p14="http://schemas.microsoft.com/office/powerpoint/2010/main" val="1542960893"/>
                </p:ext>
              </p:extLst>
            </p:nvPr>
          </p:nvGraphicFramePr>
          <p:xfrm>
            <a:off x="3146" y="2857"/>
            <a:ext cx="1002" cy="258"/>
          </p:xfrm>
          <a:graphic>
            <a:graphicData uri="http://schemas.openxmlformats.org/presentationml/2006/ole">
              <mc:AlternateContent xmlns:mc="http://schemas.openxmlformats.org/markup-compatibility/2006">
                <mc:Choice xmlns:v="urn:schemas-microsoft-com:vml" Requires="v">
                  <p:oleObj r:id="rId10" imgW="21653500" imgH="5562600" progId="Equation.3">
                    <p:embed/>
                  </p:oleObj>
                </mc:Choice>
                <mc:Fallback>
                  <p:oleObj r:id="rId10" imgW="21653500" imgH="5562600" progId="Equation.3">
                    <p:embed/>
                    <p:pic>
                      <p:nvPicPr>
                        <p:cNvPr id="32778" name="Object 3">
                          <a:extLst>
                            <a:ext uri="{FF2B5EF4-FFF2-40B4-BE49-F238E27FC236}">
                              <a16:creationId xmlns:a16="http://schemas.microsoft.com/office/drawing/2014/main" id="{BE19DCEC-CA55-EC4B-997D-0E07B81CF28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46" y="2857"/>
                          <a:ext cx="1002" cy="25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2779" name="Object 9">
              <a:extLst>
                <a:ext uri="{FF2B5EF4-FFF2-40B4-BE49-F238E27FC236}">
                  <a16:creationId xmlns:a16="http://schemas.microsoft.com/office/drawing/2014/main" id="{2A615E1C-8AAF-9642-876B-55039AA8953F}"/>
                </a:ext>
              </a:extLst>
            </p:cNvPr>
            <p:cNvGraphicFramePr>
              <a:graphicFrameLocks noChangeAspect="1"/>
            </p:cNvGraphicFramePr>
            <p:nvPr>
              <p:extLst>
                <p:ext uri="{D42A27DB-BD31-4B8C-83A1-F6EECF244321}">
                  <p14:modId xmlns:p14="http://schemas.microsoft.com/office/powerpoint/2010/main" val="773189017"/>
                </p:ext>
              </p:extLst>
            </p:nvPr>
          </p:nvGraphicFramePr>
          <p:xfrm>
            <a:off x="1845" y="3401"/>
            <a:ext cx="2220" cy="258"/>
          </p:xfrm>
          <a:graphic>
            <a:graphicData uri="http://schemas.openxmlformats.org/presentationml/2006/ole">
              <mc:AlternateContent xmlns:mc="http://schemas.openxmlformats.org/markup-compatibility/2006">
                <mc:Choice xmlns:v="urn:schemas-microsoft-com:vml" Requires="v">
                  <p:oleObj r:id="rId12" imgW="47980600" imgH="5562600" progId="Equation.3">
                    <p:embed/>
                  </p:oleObj>
                </mc:Choice>
                <mc:Fallback>
                  <p:oleObj r:id="rId12" imgW="47980600" imgH="5562600" progId="Equation.3">
                    <p:embed/>
                    <p:pic>
                      <p:nvPicPr>
                        <p:cNvPr id="32779" name="Object 9">
                          <a:extLst>
                            <a:ext uri="{FF2B5EF4-FFF2-40B4-BE49-F238E27FC236}">
                              <a16:creationId xmlns:a16="http://schemas.microsoft.com/office/drawing/2014/main" id="{2A615E1C-8AAF-9642-876B-55039AA8953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845" y="3401"/>
                          <a:ext cx="2220" cy="25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9090"/>
                                        </p:tgtEl>
                                        <p:attrNameLst>
                                          <p:attrName>style.visibility</p:attrName>
                                        </p:attrNameLst>
                                      </p:cBhvr>
                                      <p:to>
                                        <p:strVal val="visible"/>
                                      </p:to>
                                    </p:set>
                                    <p:anim calcmode="lin" valueType="num">
                                      <p:cBhvr additive="base">
                                        <p:cTn id="7" dur="500" fill="hold"/>
                                        <p:tgtEl>
                                          <p:spTgt spid="89090"/>
                                        </p:tgtEl>
                                        <p:attrNameLst>
                                          <p:attrName>ppt_x</p:attrName>
                                        </p:attrNameLst>
                                      </p:cBhvr>
                                      <p:tavLst>
                                        <p:tav tm="0">
                                          <p:val>
                                            <p:strVal val="0-#ppt_w/2"/>
                                          </p:val>
                                        </p:tav>
                                        <p:tav tm="100000">
                                          <p:val>
                                            <p:strVal val="#ppt_x"/>
                                          </p:val>
                                        </p:tav>
                                      </p:tavLst>
                                    </p:anim>
                                    <p:anim calcmode="lin" valueType="num">
                                      <p:cBhvr additive="base">
                                        <p:cTn id="8" dur="500" fill="hold"/>
                                        <p:tgtEl>
                                          <p:spTgt spid="8909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89099"/>
                                        </p:tgtEl>
                                        <p:attrNameLst>
                                          <p:attrName>style.visibility</p:attrName>
                                        </p:attrNameLst>
                                      </p:cBhvr>
                                      <p:to>
                                        <p:strVal val="visible"/>
                                      </p:to>
                                    </p:set>
                                    <p:anim calcmode="lin" valueType="num">
                                      <p:cBhvr additive="base">
                                        <p:cTn id="13" dur="500" fill="hold"/>
                                        <p:tgtEl>
                                          <p:spTgt spid="89099"/>
                                        </p:tgtEl>
                                        <p:attrNameLst>
                                          <p:attrName>ppt_x</p:attrName>
                                        </p:attrNameLst>
                                      </p:cBhvr>
                                      <p:tavLst>
                                        <p:tav tm="0">
                                          <p:val>
                                            <p:strVal val="0-#ppt_w/2"/>
                                          </p:val>
                                        </p:tav>
                                        <p:tav tm="100000">
                                          <p:val>
                                            <p:strVal val="#ppt_x"/>
                                          </p:val>
                                        </p:tav>
                                      </p:tavLst>
                                    </p:anim>
                                    <p:anim calcmode="lin" valueType="num">
                                      <p:cBhvr additive="base">
                                        <p:cTn id="14" dur="500" fill="hold"/>
                                        <p:tgtEl>
                                          <p:spTgt spid="890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0"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0" y="0"/>
            <a:ext cx="3784600" cy="2705100"/>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585972" y="460677"/>
            <a:ext cx="1033465" cy="302312"/>
          </a:xfrm>
          <a:prstGeom prst="rect">
            <a:avLst/>
          </a:prstGeom>
        </p:spPr>
        <p:txBody>
          <a:bodyPr vert="horz" wrap="square" lIns="0" tIns="0" rIns="0" bIns="0" rtlCol="0">
            <a:spAutoFit/>
          </a:bodyPr>
          <a:lstStyle/>
          <a:p>
            <a:pPr marL="0" marR="0">
              <a:lnSpc>
                <a:spcPts val="955"/>
              </a:lnSpc>
              <a:spcBef>
                <a:spcPts val="0"/>
              </a:spcBef>
              <a:spcAft>
                <a:spcPts val="0"/>
              </a:spcAft>
            </a:pPr>
            <a:r>
              <a:rPr sz="950" spc="10" dirty="0">
                <a:solidFill>
                  <a:srgbClr val="323299"/>
                </a:solidFill>
                <a:latin typeface="SimSun"/>
                <a:cs typeface="SimSun"/>
              </a:rPr>
              <a:t>正态分布的图形</a:t>
            </a:r>
          </a:p>
        </p:txBody>
      </p:sp>
      <p:sp>
        <p:nvSpPr>
          <p:cNvPr id="4" name="object 4"/>
          <p:cNvSpPr txBox="1"/>
          <p:nvPr/>
        </p:nvSpPr>
        <p:spPr>
          <a:xfrm>
            <a:off x="1666313" y="1305935"/>
            <a:ext cx="447180" cy="268508"/>
          </a:xfrm>
          <a:prstGeom prst="rect">
            <a:avLst/>
          </a:prstGeom>
        </p:spPr>
        <p:txBody>
          <a:bodyPr vert="horz" wrap="square" lIns="0" tIns="0" rIns="0" bIns="0" rtlCol="0">
            <a:spAutoFit/>
          </a:bodyPr>
          <a:lstStyle/>
          <a:p>
            <a:pPr marL="0" marR="0">
              <a:lnSpc>
                <a:spcPts val="915"/>
              </a:lnSpc>
              <a:spcBef>
                <a:spcPts val="0"/>
              </a:spcBef>
              <a:spcAft>
                <a:spcPts val="0"/>
              </a:spcAft>
            </a:pPr>
            <a:r>
              <a:rPr sz="800" dirty="0">
                <a:solidFill>
                  <a:srgbClr val="000000"/>
                </a:solidFill>
                <a:latin typeface="WIPHOD+ArialMT"/>
                <a:cs typeface="WIPHOD+ArialMT"/>
              </a:rPr>
              <a:t>68.3%</a:t>
            </a:r>
          </a:p>
        </p:txBody>
      </p:sp>
      <p:sp>
        <p:nvSpPr>
          <p:cNvPr id="5" name="object 5"/>
          <p:cNvSpPr txBox="1"/>
          <p:nvPr/>
        </p:nvSpPr>
        <p:spPr>
          <a:xfrm>
            <a:off x="1789209" y="1649680"/>
            <a:ext cx="210200" cy="268508"/>
          </a:xfrm>
          <a:prstGeom prst="rect">
            <a:avLst/>
          </a:prstGeom>
        </p:spPr>
        <p:txBody>
          <a:bodyPr vert="horz" wrap="square" lIns="0" tIns="0" rIns="0" bIns="0" rtlCol="0">
            <a:spAutoFit/>
          </a:bodyPr>
          <a:lstStyle/>
          <a:p>
            <a:pPr marL="0" marR="0">
              <a:lnSpc>
                <a:spcPts val="915"/>
              </a:lnSpc>
              <a:spcBef>
                <a:spcPts val="0"/>
              </a:spcBef>
              <a:spcAft>
                <a:spcPts val="0"/>
              </a:spcAft>
            </a:pPr>
            <a:r>
              <a:rPr sz="800" dirty="0">
                <a:solidFill>
                  <a:srgbClr val="000000"/>
                </a:solidFill>
                <a:latin typeface="WIPHOD+ArialMT"/>
                <a:cs typeface="WIPHOD+ArialMT"/>
              </a:rPr>
              <a:t>u</a:t>
            </a:r>
          </a:p>
        </p:txBody>
      </p:sp>
      <p:sp>
        <p:nvSpPr>
          <p:cNvPr id="6" name="object 6"/>
          <p:cNvSpPr txBox="1"/>
          <p:nvPr/>
        </p:nvSpPr>
        <p:spPr>
          <a:xfrm>
            <a:off x="1690737" y="1772576"/>
            <a:ext cx="447180" cy="268508"/>
          </a:xfrm>
          <a:prstGeom prst="rect">
            <a:avLst/>
          </a:prstGeom>
        </p:spPr>
        <p:txBody>
          <a:bodyPr vert="horz" wrap="square" lIns="0" tIns="0" rIns="0" bIns="0" rtlCol="0">
            <a:spAutoFit/>
          </a:bodyPr>
          <a:lstStyle/>
          <a:p>
            <a:pPr marL="0" marR="0">
              <a:lnSpc>
                <a:spcPts val="915"/>
              </a:lnSpc>
              <a:spcBef>
                <a:spcPts val="0"/>
              </a:spcBef>
              <a:spcAft>
                <a:spcPts val="0"/>
              </a:spcAft>
            </a:pPr>
            <a:r>
              <a:rPr sz="800" dirty="0">
                <a:solidFill>
                  <a:srgbClr val="000000"/>
                </a:solidFill>
                <a:latin typeface="WIPHOD+ArialMT"/>
                <a:cs typeface="WIPHOD+ArialMT"/>
              </a:rPr>
              <a:t>95.4%</a:t>
            </a:r>
          </a:p>
        </p:txBody>
      </p:sp>
      <p:sp>
        <p:nvSpPr>
          <p:cNvPr id="7" name="object 7"/>
          <p:cNvSpPr txBox="1"/>
          <p:nvPr/>
        </p:nvSpPr>
        <p:spPr>
          <a:xfrm>
            <a:off x="1715679" y="2017848"/>
            <a:ext cx="447180" cy="268508"/>
          </a:xfrm>
          <a:prstGeom prst="rect">
            <a:avLst/>
          </a:prstGeom>
        </p:spPr>
        <p:txBody>
          <a:bodyPr vert="horz" wrap="square" lIns="0" tIns="0" rIns="0" bIns="0" rtlCol="0">
            <a:spAutoFit/>
          </a:bodyPr>
          <a:lstStyle/>
          <a:p>
            <a:pPr marL="0" marR="0">
              <a:lnSpc>
                <a:spcPts val="915"/>
              </a:lnSpc>
              <a:spcBef>
                <a:spcPts val="0"/>
              </a:spcBef>
              <a:spcAft>
                <a:spcPts val="0"/>
              </a:spcAft>
            </a:pPr>
            <a:r>
              <a:rPr sz="800" dirty="0">
                <a:solidFill>
                  <a:srgbClr val="000000"/>
                </a:solidFill>
                <a:latin typeface="WIPHOD+ArialMT"/>
                <a:cs typeface="WIPHOD+ArialMT"/>
              </a:rPr>
              <a:t>99.7%</a:t>
            </a:r>
          </a:p>
        </p:txBody>
      </p:sp>
      <p:sp>
        <p:nvSpPr>
          <p:cNvPr id="10" name="object 10"/>
          <p:cNvSpPr txBox="1"/>
          <p:nvPr/>
        </p:nvSpPr>
        <p:spPr>
          <a:xfrm>
            <a:off x="3299551" y="2384197"/>
            <a:ext cx="161345" cy="168321"/>
          </a:xfrm>
          <a:prstGeom prst="rect">
            <a:avLst/>
          </a:prstGeom>
        </p:spPr>
        <p:txBody>
          <a:bodyPr vert="horz" wrap="square" lIns="0" tIns="0" rIns="0" bIns="0" rtlCol="0">
            <a:spAutoFit/>
          </a:bodyPr>
          <a:lstStyle/>
          <a:p>
            <a:pPr marL="0" marR="0">
              <a:lnSpc>
                <a:spcPts val="575"/>
              </a:lnSpc>
              <a:spcBef>
                <a:spcPts val="0"/>
              </a:spcBef>
              <a:spcAft>
                <a:spcPts val="0"/>
              </a:spcAft>
            </a:pPr>
            <a:r>
              <a:rPr sz="500" spc="-13" dirty="0">
                <a:solidFill>
                  <a:srgbClr val="000000"/>
                </a:solidFill>
                <a:latin typeface="Tahoma"/>
                <a:cs typeface="Tahoma"/>
              </a:rPr>
              <a:t>88</a:t>
            </a:r>
          </a:p>
        </p:txBody>
      </p:sp>
    </p:spTree>
    <p:extLst>
      <p:ext uri="{BB962C8B-B14F-4D97-AF65-F5344CB8AC3E}">
        <p14:creationId xmlns:p14="http://schemas.microsoft.com/office/powerpoint/2010/main" val="28581700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655464" y="161145"/>
            <a:ext cx="2307623" cy="384721"/>
          </a:xfrm>
          <a:prstGeom prst="rect">
            <a:avLst/>
          </a:prstGeom>
        </p:spPr>
        <p:txBody>
          <a:bodyPr vert="horz" wrap="square" lIns="0" tIns="0" rIns="0" bIns="0" rtlCol="0">
            <a:spAutoFit/>
          </a:bodyPr>
          <a:lstStyle/>
          <a:p>
            <a:pPr>
              <a:lnSpc>
                <a:spcPts val="990"/>
              </a:lnSpc>
            </a:pPr>
            <a:r>
              <a:rPr sz="950" dirty="0" err="1">
                <a:solidFill>
                  <a:srgbClr val="323299"/>
                </a:solidFill>
                <a:latin typeface="KaiTi" panose="02010609060101010101" pitchFamily="49" charset="-122"/>
                <a:ea typeface="KaiTi" panose="02010609060101010101" pitchFamily="49" charset="-122"/>
                <a:cs typeface="SimSun"/>
              </a:rPr>
              <a:t>例</a:t>
            </a:r>
            <a:r>
              <a:rPr sz="900" b="1" dirty="0" err="1">
                <a:solidFill>
                  <a:srgbClr val="000000"/>
                </a:solidFill>
                <a:latin typeface="KaiTi" panose="02010609060101010101" pitchFamily="49" charset="-122"/>
                <a:ea typeface="KaiTi" panose="02010609060101010101" pitchFamily="49" charset="-122"/>
                <a:cs typeface="WAOISR+Arial-BoldMT"/>
              </a:rPr>
              <a:t>X</a:t>
            </a:r>
            <a:r>
              <a:rPr sz="900" spc="-10" dirty="0" err="1">
                <a:solidFill>
                  <a:srgbClr val="000000"/>
                </a:solidFill>
                <a:latin typeface="KaiTi" panose="02010609060101010101" pitchFamily="49" charset="-122"/>
                <a:ea typeface="KaiTi" panose="02010609060101010101" pitchFamily="49" charset="-122"/>
                <a:cs typeface="SimSun"/>
              </a:rPr>
              <a:t>：</a:t>
            </a:r>
            <a:r>
              <a:rPr sz="900" dirty="0" err="1">
                <a:solidFill>
                  <a:srgbClr val="FF0000"/>
                </a:solidFill>
                <a:latin typeface="KaiTi" panose="02010609060101010101" pitchFamily="49" charset="-122"/>
                <a:ea typeface="KaiTi" panose="02010609060101010101" pitchFamily="49" charset="-122"/>
                <a:cs typeface="SimSun"/>
              </a:rPr>
              <a:t>非商业区</a:t>
            </a:r>
            <a:r>
              <a:rPr sz="900" dirty="0" err="1">
                <a:solidFill>
                  <a:srgbClr val="000000"/>
                </a:solidFill>
                <a:latin typeface="KaiTi" panose="02010609060101010101" pitchFamily="49" charset="-122"/>
                <a:ea typeface="KaiTi" panose="02010609060101010101" pitchFamily="49" charset="-122"/>
                <a:cs typeface="SimSun"/>
              </a:rPr>
              <a:t>每日出售的玫瑰花数量</a:t>
            </a:r>
            <a:r>
              <a:rPr sz="900" dirty="0">
                <a:solidFill>
                  <a:srgbClr val="000000"/>
                </a:solidFill>
                <a:latin typeface="KaiTi" panose="02010609060101010101" pitchFamily="49" charset="-122"/>
                <a:ea typeface="KaiTi" panose="02010609060101010101" pitchFamily="49" charset="-122"/>
                <a:cs typeface="SimSun"/>
              </a:rPr>
              <a:t>，</a:t>
            </a:r>
            <a:endParaRPr lang="en-US" sz="900" dirty="0">
              <a:solidFill>
                <a:srgbClr val="000000"/>
              </a:solidFill>
              <a:latin typeface="KaiTi" panose="02010609060101010101" pitchFamily="49" charset="-122"/>
              <a:ea typeface="KaiTi" panose="02010609060101010101" pitchFamily="49" charset="-122"/>
              <a:cs typeface="SimSun"/>
            </a:endParaRPr>
          </a:p>
          <a:p>
            <a:pPr>
              <a:lnSpc>
                <a:spcPts val="990"/>
              </a:lnSpc>
            </a:pPr>
            <a:r>
              <a:rPr lang="zh-CN" altLang="en-US" sz="900" b="1" dirty="0">
                <a:solidFill>
                  <a:srgbClr val="000000"/>
                </a:solidFill>
                <a:latin typeface="KaiTi" panose="02010609060101010101" pitchFamily="49" charset="-122"/>
                <a:ea typeface="KaiTi" panose="02010609060101010101" pitchFamily="49" charset="-122"/>
                <a:cs typeface="WAOISR+Arial-BoldMT"/>
              </a:rPr>
              <a:t>  </a:t>
            </a:r>
            <a:r>
              <a:rPr lang="en-US" altLang="zh-CN" sz="900" b="1" dirty="0">
                <a:solidFill>
                  <a:srgbClr val="000000"/>
                </a:solidFill>
                <a:latin typeface="KaiTi" panose="02010609060101010101" pitchFamily="49" charset="-122"/>
                <a:ea typeface="KaiTi" panose="02010609060101010101" pitchFamily="49" charset="-122"/>
                <a:cs typeface="WAOISR+Arial-BoldMT"/>
              </a:rPr>
              <a:t>Y</a:t>
            </a:r>
            <a:r>
              <a:rPr lang="zh-CN" altLang="en-US" sz="900" spc="-10" dirty="0">
                <a:solidFill>
                  <a:srgbClr val="000000"/>
                </a:solidFill>
                <a:latin typeface="KaiTi" panose="02010609060101010101" pitchFamily="49" charset="-122"/>
                <a:ea typeface="KaiTi" panose="02010609060101010101" pitchFamily="49" charset="-122"/>
                <a:cs typeface="SimSun"/>
              </a:rPr>
              <a:t>：</a:t>
            </a:r>
            <a:r>
              <a:rPr lang="zh-CN" altLang="en-US" sz="900" dirty="0">
                <a:solidFill>
                  <a:srgbClr val="FF0000"/>
                </a:solidFill>
                <a:latin typeface="KaiTi" panose="02010609060101010101" pitchFamily="49" charset="-122"/>
                <a:ea typeface="KaiTi" panose="02010609060101010101" pitchFamily="49" charset="-122"/>
                <a:cs typeface="SimSun"/>
              </a:rPr>
              <a:t>商业区</a:t>
            </a:r>
            <a:r>
              <a:rPr lang="zh-CN" altLang="en-US" sz="900" dirty="0">
                <a:solidFill>
                  <a:srgbClr val="000000"/>
                </a:solidFill>
                <a:latin typeface="KaiTi" panose="02010609060101010101" pitchFamily="49" charset="-122"/>
                <a:ea typeface="KaiTi" panose="02010609060101010101" pitchFamily="49" charset="-122"/>
                <a:cs typeface="SimSun"/>
              </a:rPr>
              <a:t>每日出售的玫瑰花的数量，</a:t>
            </a:r>
          </a:p>
          <a:p>
            <a:pPr marL="0" marR="0">
              <a:lnSpc>
                <a:spcPts val="990"/>
              </a:lnSpc>
              <a:spcBef>
                <a:spcPts val="0"/>
              </a:spcBef>
              <a:spcAft>
                <a:spcPts val="0"/>
              </a:spcAft>
            </a:pPr>
            <a:endParaRPr sz="900" dirty="0">
              <a:solidFill>
                <a:srgbClr val="000000"/>
              </a:solidFill>
              <a:latin typeface="KaiTi" panose="02010609060101010101" pitchFamily="49" charset="-122"/>
              <a:ea typeface="KaiTi" panose="02010609060101010101" pitchFamily="49" charset="-122"/>
              <a:cs typeface="SimSun"/>
            </a:endParaRPr>
          </a:p>
        </p:txBody>
      </p:sp>
      <p:sp>
        <p:nvSpPr>
          <p:cNvPr id="5" name="object 5"/>
          <p:cNvSpPr txBox="1"/>
          <p:nvPr/>
        </p:nvSpPr>
        <p:spPr>
          <a:xfrm>
            <a:off x="512413" y="698128"/>
            <a:ext cx="2992159" cy="294953"/>
          </a:xfrm>
          <a:prstGeom prst="rect">
            <a:avLst/>
          </a:prstGeom>
        </p:spPr>
        <p:txBody>
          <a:bodyPr vert="horz" wrap="square" lIns="0" tIns="0" rIns="0" bIns="0" rtlCol="0">
            <a:spAutoFit/>
          </a:bodyPr>
          <a:lstStyle/>
          <a:p>
            <a:pPr marL="0" marR="0">
              <a:lnSpc>
                <a:spcPts val="990"/>
              </a:lnSpc>
              <a:spcBef>
                <a:spcPts val="0"/>
              </a:spcBef>
              <a:spcAft>
                <a:spcPts val="0"/>
              </a:spcAft>
            </a:pPr>
            <a:r>
              <a:rPr sz="900" dirty="0">
                <a:solidFill>
                  <a:srgbClr val="000000"/>
                </a:solidFill>
                <a:latin typeface="KaiTi" panose="02010609060101010101" pitchFamily="49" charset="-122"/>
                <a:ea typeface="KaiTi" panose="02010609060101010101" pitchFamily="49" charset="-122"/>
                <a:cs typeface="SimSun"/>
              </a:rPr>
              <a:t>假定</a:t>
            </a:r>
            <a:r>
              <a:rPr sz="900" b="1" dirty="0">
                <a:solidFill>
                  <a:srgbClr val="000000"/>
                </a:solidFill>
                <a:latin typeface="KaiTi" panose="02010609060101010101" pitchFamily="49" charset="-122"/>
                <a:ea typeface="KaiTi" panose="02010609060101010101" pitchFamily="49" charset="-122"/>
                <a:cs typeface="WAOISR+Arial-BoldMT"/>
              </a:rPr>
              <a:t>X</a:t>
            </a:r>
            <a:r>
              <a:rPr sz="900" spc="-10" dirty="0">
                <a:solidFill>
                  <a:srgbClr val="000000"/>
                </a:solidFill>
                <a:latin typeface="KaiTi" panose="02010609060101010101" pitchFamily="49" charset="-122"/>
                <a:ea typeface="KaiTi" panose="02010609060101010101" pitchFamily="49" charset="-122"/>
                <a:cs typeface="SimSun"/>
              </a:rPr>
              <a:t>和</a:t>
            </a:r>
            <a:r>
              <a:rPr sz="900" b="1" dirty="0">
                <a:solidFill>
                  <a:srgbClr val="000000"/>
                </a:solidFill>
                <a:latin typeface="KaiTi" panose="02010609060101010101" pitchFamily="49" charset="-122"/>
                <a:ea typeface="KaiTi" panose="02010609060101010101" pitchFamily="49" charset="-122"/>
                <a:cs typeface="WAOISR+Arial-BoldMT"/>
              </a:rPr>
              <a:t>Y</a:t>
            </a:r>
            <a:r>
              <a:rPr sz="900" dirty="0">
                <a:solidFill>
                  <a:srgbClr val="000000"/>
                </a:solidFill>
                <a:latin typeface="KaiTi" panose="02010609060101010101" pitchFamily="49" charset="-122"/>
                <a:ea typeface="KaiTi" panose="02010609060101010101" pitchFamily="49" charset="-122"/>
                <a:cs typeface="SimSun"/>
              </a:rPr>
              <a:t>相互独立，</a:t>
            </a:r>
            <a:r>
              <a:rPr sz="900" b="1" dirty="0">
                <a:solidFill>
                  <a:srgbClr val="000000"/>
                </a:solidFill>
                <a:latin typeface="KaiTi" panose="02010609060101010101" pitchFamily="49" charset="-122"/>
                <a:ea typeface="KaiTi" panose="02010609060101010101" pitchFamily="49" charset="-122"/>
                <a:cs typeface="WAOISR+Arial-BoldMT"/>
              </a:rPr>
              <a:t>X~N(100,64)</a:t>
            </a:r>
            <a:r>
              <a:rPr sz="900" spc="-10" dirty="0">
                <a:solidFill>
                  <a:srgbClr val="000000"/>
                </a:solidFill>
                <a:latin typeface="KaiTi" panose="02010609060101010101" pitchFamily="49" charset="-122"/>
                <a:ea typeface="KaiTi" panose="02010609060101010101" pitchFamily="49" charset="-122"/>
                <a:cs typeface="SimSun"/>
              </a:rPr>
              <a:t>，</a:t>
            </a:r>
            <a:r>
              <a:rPr sz="900" b="1" dirty="0">
                <a:solidFill>
                  <a:srgbClr val="000000"/>
                </a:solidFill>
                <a:latin typeface="KaiTi" panose="02010609060101010101" pitchFamily="49" charset="-122"/>
                <a:ea typeface="KaiTi" panose="02010609060101010101" pitchFamily="49" charset="-122"/>
                <a:cs typeface="WAOISR+Arial-BoldMT"/>
              </a:rPr>
              <a:t>Y~N(150,81)</a:t>
            </a:r>
          </a:p>
          <a:p>
            <a:pPr marL="0" marR="0">
              <a:lnSpc>
                <a:spcPts val="885"/>
              </a:lnSpc>
              <a:spcBef>
                <a:spcPts val="390"/>
              </a:spcBef>
              <a:spcAft>
                <a:spcPts val="0"/>
              </a:spcAft>
            </a:pPr>
            <a:r>
              <a:rPr sz="900" spc="-10" dirty="0">
                <a:solidFill>
                  <a:srgbClr val="000000"/>
                </a:solidFill>
                <a:latin typeface="KaiTi" panose="02010609060101010101" pitchFamily="49" charset="-122"/>
                <a:ea typeface="KaiTi" panose="02010609060101010101" pitchFamily="49" charset="-122"/>
                <a:cs typeface="SimSun"/>
              </a:rPr>
              <a:t>求</a:t>
            </a:r>
            <a:r>
              <a:rPr sz="900" dirty="0">
                <a:solidFill>
                  <a:srgbClr val="FF0065"/>
                </a:solidFill>
                <a:latin typeface="KaiTi" panose="02010609060101010101" pitchFamily="49" charset="-122"/>
                <a:ea typeface="KaiTi" panose="02010609060101010101" pitchFamily="49" charset="-122"/>
                <a:cs typeface="SimSun"/>
              </a:rPr>
              <a:t>两天内</a:t>
            </a:r>
            <a:r>
              <a:rPr sz="900" dirty="0">
                <a:solidFill>
                  <a:srgbClr val="000000"/>
                </a:solidFill>
                <a:latin typeface="KaiTi" panose="02010609060101010101" pitchFamily="49" charset="-122"/>
                <a:ea typeface="KaiTi" panose="02010609060101010101" pitchFamily="49" charset="-122"/>
                <a:cs typeface="SimSun"/>
              </a:rPr>
              <a:t>两花商出售玫瑰花数量的</a:t>
            </a:r>
            <a:r>
              <a:rPr sz="900" dirty="0">
                <a:solidFill>
                  <a:srgbClr val="FF0065"/>
                </a:solidFill>
                <a:latin typeface="KaiTi" panose="02010609060101010101" pitchFamily="49" charset="-122"/>
                <a:ea typeface="KaiTi" panose="02010609060101010101" pitchFamily="49" charset="-122"/>
                <a:cs typeface="SimSun"/>
              </a:rPr>
              <a:t>和</a:t>
            </a:r>
            <a:r>
              <a:rPr sz="900" dirty="0">
                <a:solidFill>
                  <a:srgbClr val="000000"/>
                </a:solidFill>
                <a:latin typeface="KaiTi" panose="02010609060101010101" pitchFamily="49" charset="-122"/>
                <a:ea typeface="KaiTi" panose="02010609060101010101" pitchFamily="49" charset="-122"/>
                <a:cs typeface="SimSun"/>
              </a:rPr>
              <a:t>的期望和方差？</a:t>
            </a:r>
          </a:p>
        </p:txBody>
      </p:sp>
      <p:sp>
        <p:nvSpPr>
          <p:cNvPr id="6" name="object 6"/>
          <p:cNvSpPr txBox="1"/>
          <p:nvPr/>
        </p:nvSpPr>
        <p:spPr>
          <a:xfrm>
            <a:off x="583456" y="1307256"/>
            <a:ext cx="3113866" cy="730969"/>
          </a:xfrm>
          <a:prstGeom prst="rect">
            <a:avLst/>
          </a:prstGeom>
        </p:spPr>
        <p:txBody>
          <a:bodyPr vert="horz" wrap="square" lIns="0" tIns="0" rIns="0" bIns="0" rtlCol="0">
            <a:spAutoFit/>
          </a:bodyPr>
          <a:lstStyle/>
          <a:p>
            <a:pPr marL="0" marR="0">
              <a:lnSpc>
                <a:spcPts val="990"/>
              </a:lnSpc>
              <a:spcBef>
                <a:spcPts val="0"/>
              </a:spcBef>
              <a:spcAft>
                <a:spcPts val="0"/>
              </a:spcAft>
            </a:pPr>
            <a:r>
              <a:rPr sz="900" dirty="0">
                <a:solidFill>
                  <a:srgbClr val="323299"/>
                </a:solidFill>
                <a:latin typeface="KaiTi" panose="02010609060101010101" pitchFamily="49" charset="-122"/>
                <a:ea typeface="KaiTi" panose="02010609060101010101" pitchFamily="49" charset="-122"/>
                <a:cs typeface="SimSun"/>
              </a:rPr>
              <a:t>解：</a:t>
            </a:r>
            <a:r>
              <a:rPr sz="900" spc="-10" dirty="0">
                <a:solidFill>
                  <a:srgbClr val="000000"/>
                </a:solidFill>
                <a:latin typeface="KaiTi" panose="02010609060101010101" pitchFamily="49" charset="-122"/>
                <a:ea typeface="KaiTi" panose="02010609060101010101" pitchFamily="49" charset="-122"/>
                <a:cs typeface="SimSun"/>
              </a:rPr>
              <a:t>设随机变量</a:t>
            </a:r>
            <a:r>
              <a:rPr sz="900" b="1" spc="-11" dirty="0">
                <a:solidFill>
                  <a:srgbClr val="000000"/>
                </a:solidFill>
                <a:latin typeface="KaiTi" panose="02010609060101010101" pitchFamily="49" charset="-122"/>
                <a:ea typeface="KaiTi" panose="02010609060101010101" pitchFamily="49" charset="-122"/>
                <a:cs typeface="WAOISR+Arial-BoldMT"/>
              </a:rPr>
              <a:t>W</a:t>
            </a:r>
            <a:r>
              <a:rPr sz="900" dirty="0">
                <a:solidFill>
                  <a:srgbClr val="000000"/>
                </a:solidFill>
                <a:latin typeface="KaiTi" panose="02010609060101010101" pitchFamily="49" charset="-122"/>
                <a:ea typeface="KaiTi" panose="02010609060101010101" pitchFamily="49" charset="-122"/>
                <a:cs typeface="SimSun"/>
              </a:rPr>
              <a:t>表示两天内两花商出售玫瑰花数量的</a:t>
            </a:r>
          </a:p>
          <a:p>
            <a:pPr marL="0" marR="0">
              <a:lnSpc>
                <a:spcPts val="990"/>
              </a:lnSpc>
              <a:spcBef>
                <a:spcPts val="180"/>
              </a:spcBef>
              <a:spcAft>
                <a:spcPts val="0"/>
              </a:spcAft>
            </a:pPr>
            <a:r>
              <a:rPr sz="900" dirty="0">
                <a:solidFill>
                  <a:srgbClr val="000000"/>
                </a:solidFill>
                <a:latin typeface="KaiTi" panose="02010609060101010101" pitchFamily="49" charset="-122"/>
                <a:ea typeface="KaiTi" panose="02010609060101010101" pitchFamily="49" charset="-122"/>
                <a:cs typeface="SimSun"/>
              </a:rPr>
              <a:t>和，则有：</a:t>
            </a:r>
            <a:r>
              <a:rPr sz="900" b="1" dirty="0">
                <a:solidFill>
                  <a:srgbClr val="000000"/>
                </a:solidFill>
                <a:latin typeface="KaiTi" panose="02010609060101010101" pitchFamily="49" charset="-122"/>
                <a:ea typeface="KaiTi" panose="02010609060101010101" pitchFamily="49" charset="-122"/>
                <a:cs typeface="WAOISR+Arial-BoldMT"/>
              </a:rPr>
              <a:t>W=2X+2Y</a:t>
            </a:r>
            <a:r>
              <a:rPr sz="900" b="1" spc="243" dirty="0">
                <a:solidFill>
                  <a:srgbClr val="000000"/>
                </a:solidFill>
                <a:latin typeface="KaiTi" panose="02010609060101010101" pitchFamily="49" charset="-122"/>
                <a:ea typeface="KaiTi" panose="02010609060101010101" pitchFamily="49" charset="-122"/>
                <a:cs typeface="WAOISR+Arial-BoldMT"/>
              </a:rPr>
              <a:t> </a:t>
            </a:r>
            <a:r>
              <a:rPr sz="900" b="1" dirty="0">
                <a:solidFill>
                  <a:srgbClr val="FF0065"/>
                </a:solidFill>
                <a:latin typeface="KaiTi" panose="02010609060101010101" pitchFamily="49" charset="-122"/>
                <a:ea typeface="KaiTi" panose="02010609060101010101" pitchFamily="49" charset="-122"/>
                <a:cs typeface="WAOISR+Arial-BoldMT"/>
              </a:rPr>
              <a:t>LY: W=(x1+x2)+(y1+y2)</a:t>
            </a:r>
          </a:p>
          <a:p>
            <a:pPr marL="62865" marR="0">
              <a:lnSpc>
                <a:spcPts val="990"/>
              </a:lnSpc>
              <a:spcBef>
                <a:spcPts val="130"/>
              </a:spcBef>
              <a:spcAft>
                <a:spcPts val="0"/>
              </a:spcAft>
            </a:pPr>
            <a:r>
              <a:rPr sz="900" b="1" dirty="0">
                <a:solidFill>
                  <a:srgbClr val="000000"/>
                </a:solidFill>
                <a:latin typeface="KaiTi" panose="02010609060101010101" pitchFamily="49" charset="-122"/>
                <a:ea typeface="KaiTi" panose="02010609060101010101" pitchFamily="49" charset="-122"/>
                <a:cs typeface="WAOISR+Arial-BoldMT"/>
              </a:rPr>
              <a:t>E(W) =</a:t>
            </a:r>
            <a:r>
              <a:rPr sz="900" b="1" spc="-12" dirty="0">
                <a:solidFill>
                  <a:srgbClr val="000000"/>
                </a:solidFill>
                <a:latin typeface="KaiTi" panose="02010609060101010101" pitchFamily="49" charset="-122"/>
                <a:ea typeface="KaiTi" panose="02010609060101010101" pitchFamily="49" charset="-122"/>
                <a:cs typeface="WAOISR+Arial-BoldMT"/>
              </a:rPr>
              <a:t> </a:t>
            </a:r>
            <a:r>
              <a:rPr sz="900" b="1" dirty="0">
                <a:solidFill>
                  <a:srgbClr val="000000"/>
                </a:solidFill>
                <a:latin typeface="KaiTi" panose="02010609060101010101" pitchFamily="49" charset="-122"/>
                <a:ea typeface="KaiTi" panose="02010609060101010101" pitchFamily="49" charset="-122"/>
                <a:cs typeface="WAOISR+Arial-BoldMT"/>
              </a:rPr>
              <a:t>E(2X+2Y) =</a:t>
            </a:r>
            <a:r>
              <a:rPr sz="900" b="1" spc="-12" dirty="0">
                <a:solidFill>
                  <a:srgbClr val="000000"/>
                </a:solidFill>
                <a:latin typeface="KaiTi" panose="02010609060101010101" pitchFamily="49" charset="-122"/>
                <a:ea typeface="KaiTi" panose="02010609060101010101" pitchFamily="49" charset="-122"/>
                <a:cs typeface="WAOISR+Arial-BoldMT"/>
              </a:rPr>
              <a:t> </a:t>
            </a:r>
            <a:r>
              <a:rPr sz="900" b="1" dirty="0">
                <a:solidFill>
                  <a:srgbClr val="000000"/>
                </a:solidFill>
                <a:latin typeface="KaiTi" panose="02010609060101010101" pitchFamily="49" charset="-122"/>
                <a:ea typeface="KaiTi" panose="02010609060101010101" pitchFamily="49" charset="-122"/>
                <a:cs typeface="WAOISR+Arial-BoldMT"/>
              </a:rPr>
              <a:t>2E(X) +</a:t>
            </a:r>
            <a:r>
              <a:rPr sz="900" b="1" spc="-12" dirty="0">
                <a:solidFill>
                  <a:srgbClr val="000000"/>
                </a:solidFill>
                <a:latin typeface="KaiTi" panose="02010609060101010101" pitchFamily="49" charset="-122"/>
                <a:ea typeface="KaiTi" panose="02010609060101010101" pitchFamily="49" charset="-122"/>
                <a:cs typeface="WAOISR+Arial-BoldMT"/>
              </a:rPr>
              <a:t> </a:t>
            </a:r>
            <a:r>
              <a:rPr sz="900" b="1" dirty="0">
                <a:solidFill>
                  <a:srgbClr val="000000"/>
                </a:solidFill>
                <a:latin typeface="KaiTi" panose="02010609060101010101" pitchFamily="49" charset="-122"/>
                <a:ea typeface="KaiTi" panose="02010609060101010101" pitchFamily="49" charset="-122"/>
                <a:cs typeface="WAOISR+Arial-BoldMT"/>
              </a:rPr>
              <a:t>2E(Y) =</a:t>
            </a:r>
            <a:r>
              <a:rPr sz="900" b="1" spc="234" dirty="0">
                <a:solidFill>
                  <a:srgbClr val="000000"/>
                </a:solidFill>
                <a:latin typeface="KaiTi" panose="02010609060101010101" pitchFamily="49" charset="-122"/>
                <a:ea typeface="KaiTi" panose="02010609060101010101" pitchFamily="49" charset="-122"/>
                <a:cs typeface="WAOISR+Arial-BoldMT"/>
              </a:rPr>
              <a:t> </a:t>
            </a:r>
            <a:r>
              <a:rPr sz="900" b="1" dirty="0">
                <a:solidFill>
                  <a:srgbClr val="000000"/>
                </a:solidFill>
                <a:latin typeface="KaiTi" panose="02010609060101010101" pitchFamily="49" charset="-122"/>
                <a:ea typeface="KaiTi" panose="02010609060101010101" pitchFamily="49" charset="-122"/>
                <a:cs typeface="WAOISR+Arial-BoldMT"/>
              </a:rPr>
              <a:t>=</a:t>
            </a:r>
            <a:r>
              <a:rPr sz="900" b="1" spc="-12" dirty="0">
                <a:solidFill>
                  <a:srgbClr val="000000"/>
                </a:solidFill>
                <a:latin typeface="KaiTi" panose="02010609060101010101" pitchFamily="49" charset="-122"/>
                <a:ea typeface="KaiTi" panose="02010609060101010101" pitchFamily="49" charset="-122"/>
                <a:cs typeface="WAOISR+Arial-BoldMT"/>
              </a:rPr>
              <a:t> </a:t>
            </a:r>
            <a:r>
              <a:rPr sz="900" b="1" dirty="0">
                <a:solidFill>
                  <a:srgbClr val="000000"/>
                </a:solidFill>
                <a:latin typeface="KaiTi" panose="02010609060101010101" pitchFamily="49" charset="-122"/>
                <a:ea typeface="KaiTi" panose="02010609060101010101" pitchFamily="49" charset="-122"/>
                <a:cs typeface="WAOISR+Arial-BoldMT"/>
              </a:rPr>
              <a:t>500</a:t>
            </a:r>
          </a:p>
          <a:p>
            <a:pPr marL="0" marR="0">
              <a:lnSpc>
                <a:spcPts val="990"/>
              </a:lnSpc>
              <a:spcBef>
                <a:spcPts val="180"/>
              </a:spcBef>
              <a:spcAft>
                <a:spcPts val="0"/>
              </a:spcAft>
            </a:pPr>
            <a:r>
              <a:rPr sz="900" b="1" dirty="0">
                <a:solidFill>
                  <a:srgbClr val="000000"/>
                </a:solidFill>
                <a:latin typeface="KaiTi" panose="02010609060101010101" pitchFamily="49" charset="-122"/>
                <a:ea typeface="KaiTi" panose="02010609060101010101" pitchFamily="49" charset="-122"/>
                <a:cs typeface="WAOISR+Arial-BoldMT"/>
              </a:rPr>
              <a:t>Var(W)=Var(2X+2Y)= 4Var (X)+4Var (Y)= 580</a:t>
            </a:r>
          </a:p>
          <a:p>
            <a:pPr marL="0" marR="0">
              <a:lnSpc>
                <a:spcPts val="990"/>
              </a:lnSpc>
              <a:spcBef>
                <a:spcPts val="180"/>
              </a:spcBef>
              <a:spcAft>
                <a:spcPts val="0"/>
              </a:spcAft>
            </a:pPr>
            <a:r>
              <a:rPr sz="900" spc="-10" dirty="0">
                <a:solidFill>
                  <a:srgbClr val="000000"/>
                </a:solidFill>
                <a:latin typeface="KaiTi" panose="02010609060101010101" pitchFamily="49" charset="-122"/>
                <a:ea typeface="KaiTi" panose="02010609060101010101" pitchFamily="49" charset="-122"/>
                <a:cs typeface="SimSun"/>
              </a:rPr>
              <a:t>所以：</a:t>
            </a:r>
            <a:r>
              <a:rPr sz="900" b="1" dirty="0">
                <a:solidFill>
                  <a:srgbClr val="000000"/>
                </a:solidFill>
                <a:latin typeface="KaiTi" panose="02010609060101010101" pitchFamily="49" charset="-122"/>
                <a:ea typeface="KaiTi" panose="02010609060101010101" pitchFamily="49" charset="-122"/>
                <a:cs typeface="WAOISR+Arial-BoldMT"/>
              </a:rPr>
              <a:t>W~N(500,580)</a:t>
            </a:r>
          </a:p>
        </p:txBody>
      </p:sp>
      <p:sp>
        <p:nvSpPr>
          <p:cNvPr id="9" name="object 9"/>
          <p:cNvSpPr txBox="1"/>
          <p:nvPr/>
        </p:nvSpPr>
        <p:spPr>
          <a:xfrm>
            <a:off x="3299551" y="2361857"/>
            <a:ext cx="161345" cy="168321"/>
          </a:xfrm>
          <a:prstGeom prst="rect">
            <a:avLst/>
          </a:prstGeom>
        </p:spPr>
        <p:txBody>
          <a:bodyPr vert="horz" wrap="square" lIns="0" tIns="0" rIns="0" bIns="0" rtlCol="0">
            <a:spAutoFit/>
          </a:bodyPr>
          <a:lstStyle/>
          <a:p>
            <a:pPr marL="0" marR="0">
              <a:lnSpc>
                <a:spcPts val="575"/>
              </a:lnSpc>
              <a:spcBef>
                <a:spcPts val="0"/>
              </a:spcBef>
              <a:spcAft>
                <a:spcPts val="0"/>
              </a:spcAft>
            </a:pPr>
            <a:r>
              <a:rPr sz="500" spc="-13" dirty="0">
                <a:solidFill>
                  <a:srgbClr val="000000"/>
                </a:solidFill>
                <a:latin typeface="Tahoma"/>
                <a:cs typeface="Tahoma"/>
              </a:rPr>
              <a:t>90</a:t>
            </a:r>
          </a:p>
        </p:txBody>
      </p:sp>
    </p:spTree>
    <p:extLst>
      <p:ext uri="{BB962C8B-B14F-4D97-AF65-F5344CB8AC3E}">
        <p14:creationId xmlns:p14="http://schemas.microsoft.com/office/powerpoint/2010/main" val="18306662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3">
            <a:extLst>
              <a:ext uri="{FF2B5EF4-FFF2-40B4-BE49-F238E27FC236}">
                <a16:creationId xmlns:a16="http://schemas.microsoft.com/office/drawing/2014/main" id="{5D560D2A-44E6-2A4D-B040-45BD25C2C7C9}"/>
              </a:ext>
            </a:extLst>
          </p:cNvPr>
          <p:cNvSpPr>
            <a:spLocks noGrp="1"/>
          </p:cNvSpPr>
          <p:nvPr>
            <p:ph type="sldNum" sz="quarter" idx="12"/>
          </p:nvPr>
        </p:nvSpPr>
        <p:spPr/>
        <p:txBody>
          <a:bodyPr/>
          <a:lstStyle/>
          <a:p>
            <a:pPr>
              <a:defRPr/>
            </a:pPr>
            <a:fld id="{BD13CFD7-B5CE-B742-B080-91F26AAF96C0}" type="slidenum">
              <a:rPr lang="en-US" altLang="zh-CN"/>
              <a:pPr>
                <a:defRPr/>
              </a:pPr>
              <a:t>69</a:t>
            </a:fld>
            <a:endParaRPr lang="en-US" altLang="zh-CN"/>
          </a:p>
        </p:txBody>
      </p:sp>
      <p:sp>
        <p:nvSpPr>
          <p:cNvPr id="90114" name="Rectangle 2">
            <a:extLst>
              <a:ext uri="{FF2B5EF4-FFF2-40B4-BE49-F238E27FC236}">
                <a16:creationId xmlns:a16="http://schemas.microsoft.com/office/drawing/2014/main" id="{EC80E402-CD6C-0F4D-8717-A08096CB18D1}"/>
              </a:ext>
            </a:extLst>
          </p:cNvPr>
          <p:cNvSpPr>
            <a:spLocks noChangeArrowheads="1"/>
          </p:cNvSpPr>
          <p:nvPr/>
        </p:nvSpPr>
        <p:spPr bwMode="auto">
          <a:xfrm>
            <a:off x="727472" y="350245"/>
            <a:ext cx="1645356" cy="285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3200">
                <a:solidFill>
                  <a:schemeClr val="tx1"/>
                </a:solidFill>
                <a:latin typeface="宋体" panose="02010600030101010101" pitchFamily="2" charset="-122"/>
                <a:ea typeface="宋体" panose="02010600030101010101" pitchFamily="2" charset="-122"/>
              </a:defRPr>
            </a:lvl1pPr>
            <a:lvl2pPr marL="742950" indent="-285750" algn="ctr">
              <a:defRPr kumimoji="1" sz="3200">
                <a:solidFill>
                  <a:schemeClr val="tx1"/>
                </a:solidFill>
                <a:latin typeface="宋体" panose="02010600030101010101" pitchFamily="2" charset="-122"/>
                <a:ea typeface="宋体" panose="02010600030101010101" pitchFamily="2" charset="-122"/>
              </a:defRPr>
            </a:lvl2pPr>
            <a:lvl3pPr marL="1143000" indent="-228600" algn="ctr">
              <a:defRPr kumimoji="1" sz="3200">
                <a:solidFill>
                  <a:schemeClr val="tx1"/>
                </a:solidFill>
                <a:latin typeface="宋体" panose="02010600030101010101" pitchFamily="2" charset="-122"/>
                <a:ea typeface="宋体" panose="02010600030101010101" pitchFamily="2" charset="-122"/>
              </a:defRPr>
            </a:lvl3pPr>
            <a:lvl4pPr marL="1600200" indent="-228600" algn="ctr">
              <a:defRPr kumimoji="1" sz="3200">
                <a:solidFill>
                  <a:schemeClr val="tx1"/>
                </a:solidFill>
                <a:latin typeface="宋体" panose="02010600030101010101" pitchFamily="2" charset="-122"/>
                <a:ea typeface="宋体" panose="02010600030101010101" pitchFamily="2" charset="-122"/>
              </a:defRPr>
            </a:lvl4pPr>
            <a:lvl5pPr marL="2057400" indent="-228600" algn="ctr">
              <a:defRPr kumimoji="1" sz="3200">
                <a:solidFill>
                  <a:schemeClr val="tx1"/>
                </a:solidFill>
                <a:latin typeface="宋体" panose="02010600030101010101" pitchFamily="2" charset="-122"/>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9pPr>
          </a:lstStyle>
          <a:p>
            <a:pPr eaLnBrk="1" hangingPunct="1"/>
            <a:r>
              <a:rPr lang="en-US" altLang="zh-CN" sz="1256" b="1" dirty="0">
                <a:latin typeface="KaiTi" panose="02010609060101010101" pitchFamily="49" charset="-122"/>
                <a:ea typeface="KaiTi" panose="02010609060101010101" pitchFamily="49" charset="-122"/>
              </a:rPr>
              <a:t>4.</a:t>
            </a:r>
            <a:r>
              <a:rPr lang="zh-CN" altLang="en-US" sz="1256" b="1" dirty="0">
                <a:latin typeface="KaiTi" panose="02010609060101010101" pitchFamily="49" charset="-122"/>
                <a:ea typeface="KaiTi" panose="02010609060101010101" pitchFamily="49" charset="-122"/>
              </a:rPr>
              <a:t>标准正态分布 </a:t>
            </a:r>
          </a:p>
        </p:txBody>
      </p:sp>
      <p:grpSp>
        <p:nvGrpSpPr>
          <p:cNvPr id="90121" name="Group 9">
            <a:extLst>
              <a:ext uri="{FF2B5EF4-FFF2-40B4-BE49-F238E27FC236}">
                <a16:creationId xmlns:a16="http://schemas.microsoft.com/office/drawing/2014/main" id="{FA9E34E0-7616-4747-B817-0FD8A6897C0A}"/>
              </a:ext>
            </a:extLst>
          </p:cNvPr>
          <p:cNvGrpSpPr>
            <a:grpSpLocks/>
          </p:cNvGrpSpPr>
          <p:nvPr/>
        </p:nvGrpSpPr>
        <p:grpSpPr bwMode="auto">
          <a:xfrm>
            <a:off x="413738" y="736670"/>
            <a:ext cx="2662484" cy="563409"/>
            <a:chOff x="528" y="1182"/>
            <a:chExt cx="4272" cy="904"/>
          </a:xfrm>
        </p:grpSpPr>
        <p:sp>
          <p:nvSpPr>
            <p:cNvPr id="33798" name="Rectangle 8">
              <a:extLst>
                <a:ext uri="{FF2B5EF4-FFF2-40B4-BE49-F238E27FC236}">
                  <a16:creationId xmlns:a16="http://schemas.microsoft.com/office/drawing/2014/main" id="{888E5523-D507-2F40-91BF-A18EED8611BD}"/>
                </a:ext>
              </a:extLst>
            </p:cNvPr>
            <p:cNvSpPr>
              <a:spLocks noChangeArrowheads="1"/>
            </p:cNvSpPr>
            <p:nvPr/>
          </p:nvSpPr>
          <p:spPr bwMode="auto">
            <a:xfrm>
              <a:off x="528" y="1182"/>
              <a:ext cx="4272" cy="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3200">
                  <a:solidFill>
                    <a:schemeClr val="tx1"/>
                  </a:solidFill>
                  <a:latin typeface="宋体" panose="02010600030101010101" pitchFamily="2" charset="-122"/>
                  <a:ea typeface="宋体" panose="02010600030101010101" pitchFamily="2" charset="-122"/>
                </a:defRPr>
              </a:lvl1pPr>
              <a:lvl2pPr marL="742950" indent="-285750" algn="ctr">
                <a:defRPr kumimoji="1" sz="3200">
                  <a:solidFill>
                    <a:schemeClr val="tx1"/>
                  </a:solidFill>
                  <a:latin typeface="宋体" panose="02010600030101010101" pitchFamily="2" charset="-122"/>
                  <a:ea typeface="宋体" panose="02010600030101010101" pitchFamily="2" charset="-122"/>
                </a:defRPr>
              </a:lvl2pPr>
              <a:lvl3pPr marL="1143000" indent="-228600" algn="ctr">
                <a:defRPr kumimoji="1" sz="3200">
                  <a:solidFill>
                    <a:schemeClr val="tx1"/>
                  </a:solidFill>
                  <a:latin typeface="宋体" panose="02010600030101010101" pitchFamily="2" charset="-122"/>
                  <a:ea typeface="宋体" panose="02010600030101010101" pitchFamily="2" charset="-122"/>
                </a:defRPr>
              </a:lvl3pPr>
              <a:lvl4pPr marL="1600200" indent="-228600" algn="ctr">
                <a:defRPr kumimoji="1" sz="3200">
                  <a:solidFill>
                    <a:schemeClr val="tx1"/>
                  </a:solidFill>
                  <a:latin typeface="宋体" panose="02010600030101010101" pitchFamily="2" charset="-122"/>
                  <a:ea typeface="宋体" panose="02010600030101010101" pitchFamily="2" charset="-122"/>
                </a:defRPr>
              </a:lvl4pPr>
              <a:lvl5pPr marL="2057400" indent="-228600" algn="ctr">
                <a:defRPr kumimoji="1" sz="3200">
                  <a:solidFill>
                    <a:schemeClr val="tx1"/>
                  </a:solidFill>
                  <a:latin typeface="宋体" panose="02010600030101010101" pitchFamily="2" charset="-122"/>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9pPr>
            </a:lstStyle>
            <a:p>
              <a:pPr algn="l" eaLnBrk="1" hangingPunct="1"/>
              <a:r>
                <a:rPr lang="zh-CN" altLang="en-US" sz="1021" b="1" dirty="0">
                  <a:latin typeface="KaiTi" panose="02010609060101010101" pitchFamily="49" charset="-122"/>
                  <a:ea typeface="KaiTi" panose="02010609060101010101" pitchFamily="49" charset="-122"/>
                </a:rPr>
                <a:t>若               并且              ，则</a:t>
              </a:r>
              <a:r>
                <a:rPr lang="en-US" altLang="zh-CN" sz="1021" b="1" dirty="0">
                  <a:latin typeface="KaiTi" panose="02010609060101010101" pitchFamily="49" charset="-122"/>
                  <a:ea typeface="KaiTi" panose="02010609060101010101" pitchFamily="49" charset="-122"/>
                </a:rPr>
                <a:t>,          </a:t>
              </a:r>
              <a:r>
                <a:rPr lang="zh-CN" altLang="en-US" sz="1021" b="1" dirty="0">
                  <a:latin typeface="KaiTi" panose="02010609060101010101" pitchFamily="49" charset="-122"/>
                  <a:ea typeface="KaiTi" panose="02010609060101010101" pitchFamily="49" charset="-122"/>
                </a:rPr>
                <a:t>也就是说</a:t>
              </a:r>
              <a:r>
                <a:rPr lang="en-US" altLang="zh-CN" sz="1021" b="1" dirty="0">
                  <a:latin typeface="KaiTi" panose="02010609060101010101" pitchFamily="49" charset="-122"/>
                  <a:ea typeface="KaiTi" panose="02010609060101010101" pitchFamily="49" charset="-122"/>
                </a:rPr>
                <a:t>,</a:t>
              </a:r>
              <a:r>
                <a:rPr lang="zh-CN" altLang="en-US" sz="1021" b="1" dirty="0">
                  <a:latin typeface="KaiTi" panose="02010609060101010101" pitchFamily="49" charset="-122"/>
                  <a:ea typeface="KaiTi" panose="02010609060101010101" pitchFamily="49" charset="-122"/>
                </a:rPr>
                <a:t>由随机变量</a:t>
              </a:r>
              <a:r>
                <a:rPr lang="en-US" altLang="zh-CN" sz="1021" b="1" dirty="0">
                  <a:latin typeface="KaiTi" panose="02010609060101010101" pitchFamily="49" charset="-122"/>
                  <a:ea typeface="KaiTi" panose="02010609060101010101" pitchFamily="49" charset="-122"/>
                </a:rPr>
                <a:t>X</a:t>
              </a:r>
              <a:r>
                <a:rPr lang="zh-CN" altLang="en-US" sz="1021" b="1" dirty="0">
                  <a:latin typeface="KaiTi" panose="02010609060101010101" pitchFamily="49" charset="-122"/>
                  <a:ea typeface="KaiTi" panose="02010609060101010101" pitchFamily="49" charset="-122"/>
                </a:rPr>
                <a:t>的线性变换</a:t>
              </a:r>
              <a:r>
                <a:rPr lang="en-US" altLang="zh-CN" sz="1021" b="1" dirty="0">
                  <a:latin typeface="KaiTi" panose="02010609060101010101" pitchFamily="49" charset="-122"/>
                  <a:ea typeface="KaiTi" panose="02010609060101010101" pitchFamily="49" charset="-122"/>
                </a:rPr>
                <a:t>Z</a:t>
              </a:r>
              <a:r>
                <a:rPr lang="zh-CN" altLang="en-US" sz="1021" b="1" dirty="0">
                  <a:latin typeface="KaiTi" panose="02010609060101010101" pitchFamily="49" charset="-122"/>
                  <a:ea typeface="KaiTi" panose="02010609060101010101" pitchFamily="49" charset="-122"/>
                </a:rPr>
                <a:t>服从标准正态分布。</a:t>
              </a:r>
              <a:r>
                <a:rPr lang="zh-CN" altLang="en-US" sz="432" dirty="0">
                  <a:latin typeface="KaiTi" panose="02010609060101010101" pitchFamily="49" charset="-122"/>
                  <a:ea typeface="KaiTi" panose="02010609060101010101" pitchFamily="49" charset="-122"/>
                </a:rPr>
                <a:t> </a:t>
              </a:r>
              <a:endParaRPr lang="zh-CN" altLang="en-US" sz="1256" dirty="0">
                <a:latin typeface="KaiTi" panose="02010609060101010101" pitchFamily="49" charset="-122"/>
                <a:ea typeface="KaiTi" panose="02010609060101010101" pitchFamily="49" charset="-122"/>
              </a:endParaRPr>
            </a:p>
          </p:txBody>
        </p:sp>
        <p:graphicFrame>
          <p:nvGraphicFramePr>
            <p:cNvPr id="33799" name="Object 7">
              <a:extLst>
                <a:ext uri="{FF2B5EF4-FFF2-40B4-BE49-F238E27FC236}">
                  <a16:creationId xmlns:a16="http://schemas.microsoft.com/office/drawing/2014/main" id="{1400882D-D163-6D47-B4D6-A8885108B3D2}"/>
                </a:ext>
              </a:extLst>
            </p:cNvPr>
            <p:cNvGraphicFramePr>
              <a:graphicFrameLocks noChangeAspect="1"/>
            </p:cNvGraphicFramePr>
            <p:nvPr>
              <p:extLst>
                <p:ext uri="{D42A27DB-BD31-4B8C-83A1-F6EECF244321}">
                  <p14:modId xmlns:p14="http://schemas.microsoft.com/office/powerpoint/2010/main" val="1232574551"/>
                </p:ext>
              </p:extLst>
            </p:nvPr>
          </p:nvGraphicFramePr>
          <p:xfrm>
            <a:off x="1188" y="1238"/>
            <a:ext cx="948" cy="246"/>
          </p:xfrm>
          <a:graphic>
            <a:graphicData uri="http://schemas.openxmlformats.org/presentationml/2006/ole">
              <mc:AlternateContent xmlns:mc="http://schemas.openxmlformats.org/markup-compatibility/2006">
                <mc:Choice xmlns:v="urn:schemas-microsoft-com:vml" Requires="v">
                  <p:oleObj r:id="rId2" imgW="20485100" imgH="5270500" progId="Equation.3">
                    <p:embed/>
                  </p:oleObj>
                </mc:Choice>
                <mc:Fallback>
                  <p:oleObj r:id="rId2" imgW="20485100" imgH="5270500" progId="Equation.3">
                    <p:embed/>
                    <p:pic>
                      <p:nvPicPr>
                        <p:cNvPr id="33799" name="Object 7">
                          <a:extLst>
                            <a:ext uri="{FF2B5EF4-FFF2-40B4-BE49-F238E27FC236}">
                              <a16:creationId xmlns:a16="http://schemas.microsoft.com/office/drawing/2014/main" id="{1400882D-D163-6D47-B4D6-A8885108B3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8" y="1238"/>
                          <a:ext cx="948" cy="24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800" name="Object 6">
              <a:extLst>
                <a:ext uri="{FF2B5EF4-FFF2-40B4-BE49-F238E27FC236}">
                  <a16:creationId xmlns:a16="http://schemas.microsoft.com/office/drawing/2014/main" id="{CEDB162B-33DF-D74D-B9D4-6FA655956C68}"/>
                </a:ext>
              </a:extLst>
            </p:cNvPr>
            <p:cNvGraphicFramePr>
              <a:graphicFrameLocks noChangeAspect="1"/>
            </p:cNvGraphicFramePr>
            <p:nvPr>
              <p:extLst>
                <p:ext uri="{D42A27DB-BD31-4B8C-83A1-F6EECF244321}">
                  <p14:modId xmlns:p14="http://schemas.microsoft.com/office/powerpoint/2010/main" val="1814328535"/>
                </p:ext>
              </p:extLst>
            </p:nvPr>
          </p:nvGraphicFramePr>
          <p:xfrm>
            <a:off x="3111" y="1198"/>
            <a:ext cx="660" cy="294"/>
          </p:xfrm>
          <a:graphic>
            <a:graphicData uri="http://schemas.openxmlformats.org/presentationml/2006/ole">
              <mc:AlternateContent xmlns:mc="http://schemas.openxmlformats.org/markup-compatibility/2006">
                <mc:Choice xmlns:v="urn:schemas-microsoft-com:vml" Requires="v">
                  <p:oleObj r:id="rId4" imgW="12293600" imgH="5562600" progId="Equation.3">
                    <p:embed/>
                  </p:oleObj>
                </mc:Choice>
                <mc:Fallback>
                  <p:oleObj r:id="rId4" imgW="12293600" imgH="5562600" progId="Equation.3">
                    <p:embed/>
                    <p:pic>
                      <p:nvPicPr>
                        <p:cNvPr id="33800" name="Object 6">
                          <a:extLst>
                            <a:ext uri="{FF2B5EF4-FFF2-40B4-BE49-F238E27FC236}">
                              <a16:creationId xmlns:a16="http://schemas.microsoft.com/office/drawing/2014/main" id="{CEDB162B-33DF-D74D-B9D4-6FA655956C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1" y="1198"/>
                          <a:ext cx="660" cy="29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801" name="Object 5">
              <a:extLst>
                <a:ext uri="{FF2B5EF4-FFF2-40B4-BE49-F238E27FC236}">
                  <a16:creationId xmlns:a16="http://schemas.microsoft.com/office/drawing/2014/main" id="{EE544703-FC8D-3442-B97B-AB4C755CAADF}"/>
                </a:ext>
              </a:extLst>
            </p:cNvPr>
            <p:cNvGraphicFramePr>
              <a:graphicFrameLocks noChangeAspect="1"/>
            </p:cNvGraphicFramePr>
            <p:nvPr>
              <p:extLst>
                <p:ext uri="{D42A27DB-BD31-4B8C-83A1-F6EECF244321}">
                  <p14:modId xmlns:p14="http://schemas.microsoft.com/office/powerpoint/2010/main" val="3748289324"/>
                </p:ext>
              </p:extLst>
            </p:nvPr>
          </p:nvGraphicFramePr>
          <p:xfrm>
            <a:off x="1031" y="1520"/>
            <a:ext cx="864" cy="252"/>
          </p:xfrm>
          <a:graphic>
            <a:graphicData uri="http://schemas.openxmlformats.org/presentationml/2006/ole">
              <mc:AlternateContent xmlns:mc="http://schemas.openxmlformats.org/markup-compatibility/2006">
                <mc:Choice xmlns:v="urn:schemas-microsoft-com:vml" Requires="v">
                  <p:oleObj r:id="rId6" imgW="15798800" imgH="4686300" progId="Equation.3">
                    <p:embed/>
                  </p:oleObj>
                </mc:Choice>
                <mc:Fallback>
                  <p:oleObj r:id="rId6" imgW="15798800" imgH="4686300" progId="Equation.3">
                    <p:embed/>
                    <p:pic>
                      <p:nvPicPr>
                        <p:cNvPr id="33801" name="Object 5">
                          <a:extLst>
                            <a:ext uri="{FF2B5EF4-FFF2-40B4-BE49-F238E27FC236}">
                              <a16:creationId xmlns:a16="http://schemas.microsoft.com/office/drawing/2014/main" id="{EE544703-FC8D-3442-B97B-AB4C755CAAD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1" y="1520"/>
                          <a:ext cx="864" cy="25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90115" name="Object 3">
            <a:extLst>
              <a:ext uri="{FF2B5EF4-FFF2-40B4-BE49-F238E27FC236}">
                <a16:creationId xmlns:a16="http://schemas.microsoft.com/office/drawing/2014/main" id="{E4136B60-5E3C-1E49-81D3-432C639D183F}"/>
              </a:ext>
            </a:extLst>
          </p:cNvPr>
          <p:cNvGraphicFramePr>
            <a:graphicFrameLocks noChangeAspect="1"/>
          </p:cNvGraphicFramePr>
          <p:nvPr>
            <p:extLst>
              <p:ext uri="{D42A27DB-BD31-4B8C-83A1-F6EECF244321}">
                <p14:modId xmlns:p14="http://schemas.microsoft.com/office/powerpoint/2010/main" val="2230032605"/>
              </p:ext>
            </p:extLst>
          </p:nvPr>
        </p:nvGraphicFramePr>
        <p:xfrm>
          <a:off x="851253" y="1490216"/>
          <a:ext cx="2109047" cy="1219059"/>
        </p:xfrm>
        <a:graphic>
          <a:graphicData uri="http://schemas.openxmlformats.org/presentationml/2006/ole">
            <mc:AlternateContent xmlns:mc="http://schemas.openxmlformats.org/markup-compatibility/2006">
              <mc:Choice xmlns:v="urn:schemas-microsoft-com:vml" Requires="v">
                <p:oleObj r:id="rId8" imgW="2032000" imgH="2032000" progId="PBrush">
                  <p:embed/>
                </p:oleObj>
              </mc:Choice>
              <mc:Fallback>
                <p:oleObj r:id="rId8" imgW="2032000" imgH="2032000" progId="PBrush">
                  <p:embed/>
                  <p:pic>
                    <p:nvPicPr>
                      <p:cNvPr id="90115" name="Object 3">
                        <a:extLst>
                          <a:ext uri="{FF2B5EF4-FFF2-40B4-BE49-F238E27FC236}">
                            <a16:creationId xmlns:a16="http://schemas.microsoft.com/office/drawing/2014/main" id="{E4136B60-5E3C-1E49-81D3-432C639D183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1253" y="1490216"/>
                        <a:ext cx="2109047" cy="1219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0114"/>
                                        </p:tgtEl>
                                        <p:attrNameLst>
                                          <p:attrName>style.visibility</p:attrName>
                                        </p:attrNameLst>
                                      </p:cBhvr>
                                      <p:to>
                                        <p:strVal val="visible"/>
                                      </p:to>
                                    </p:set>
                                    <p:anim calcmode="lin" valueType="num">
                                      <p:cBhvr additive="base">
                                        <p:cTn id="7" dur="500" fill="hold"/>
                                        <p:tgtEl>
                                          <p:spTgt spid="90114"/>
                                        </p:tgtEl>
                                        <p:attrNameLst>
                                          <p:attrName>ppt_x</p:attrName>
                                        </p:attrNameLst>
                                      </p:cBhvr>
                                      <p:tavLst>
                                        <p:tav tm="0">
                                          <p:val>
                                            <p:strVal val="0-#ppt_w/2"/>
                                          </p:val>
                                        </p:tav>
                                        <p:tav tm="100000">
                                          <p:val>
                                            <p:strVal val="#ppt_x"/>
                                          </p:val>
                                        </p:tav>
                                      </p:tavLst>
                                    </p:anim>
                                    <p:anim calcmode="lin" valueType="num">
                                      <p:cBhvr additive="base">
                                        <p:cTn id="8" dur="500" fill="hold"/>
                                        <p:tgtEl>
                                          <p:spTgt spid="9011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90121"/>
                                        </p:tgtEl>
                                        <p:attrNameLst>
                                          <p:attrName>style.visibility</p:attrName>
                                        </p:attrNameLst>
                                      </p:cBhvr>
                                      <p:to>
                                        <p:strVal val="visible"/>
                                      </p:to>
                                    </p:set>
                                    <p:anim calcmode="lin" valueType="num">
                                      <p:cBhvr additive="base">
                                        <p:cTn id="13" dur="500" fill="hold"/>
                                        <p:tgtEl>
                                          <p:spTgt spid="90121"/>
                                        </p:tgtEl>
                                        <p:attrNameLst>
                                          <p:attrName>ppt_x</p:attrName>
                                        </p:attrNameLst>
                                      </p:cBhvr>
                                      <p:tavLst>
                                        <p:tav tm="0">
                                          <p:val>
                                            <p:strVal val="0-#ppt_w/2"/>
                                          </p:val>
                                        </p:tav>
                                        <p:tav tm="100000">
                                          <p:val>
                                            <p:strVal val="#ppt_x"/>
                                          </p:val>
                                        </p:tav>
                                      </p:tavLst>
                                    </p:anim>
                                    <p:anim calcmode="lin" valueType="num">
                                      <p:cBhvr additive="base">
                                        <p:cTn id="14" dur="500" fill="hold"/>
                                        <p:tgtEl>
                                          <p:spTgt spid="90121"/>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90115"/>
                                        </p:tgtEl>
                                        <p:attrNameLst>
                                          <p:attrName>style.visibility</p:attrName>
                                        </p:attrNameLst>
                                      </p:cBhvr>
                                      <p:to>
                                        <p:strVal val="visible"/>
                                      </p:to>
                                    </p:set>
                                    <p:anim calcmode="lin" valueType="num">
                                      <p:cBhvr additive="base">
                                        <p:cTn id="19" dur="500" fill="hold"/>
                                        <p:tgtEl>
                                          <p:spTgt spid="90115"/>
                                        </p:tgtEl>
                                        <p:attrNameLst>
                                          <p:attrName>ppt_x</p:attrName>
                                        </p:attrNameLst>
                                      </p:cBhvr>
                                      <p:tavLst>
                                        <p:tav tm="0">
                                          <p:val>
                                            <p:strVal val="0-#ppt_w/2"/>
                                          </p:val>
                                        </p:tav>
                                        <p:tav tm="100000">
                                          <p:val>
                                            <p:strVal val="#ppt_x"/>
                                          </p:val>
                                        </p:tav>
                                      </p:tavLst>
                                    </p:anim>
                                    <p:anim calcmode="lin" valueType="num">
                                      <p:cBhvr additive="base">
                                        <p:cTn id="20" dur="500" fill="hold"/>
                                        <p:tgtEl>
                                          <p:spTgt spid="901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4"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335E99-1740-CF4F-B279-93662A2799F6}"/>
              </a:ext>
            </a:extLst>
          </p:cNvPr>
          <p:cNvSpPr>
            <a:spLocks noGrp="1"/>
          </p:cNvSpPr>
          <p:nvPr>
            <p:ph type="title"/>
          </p:nvPr>
        </p:nvSpPr>
        <p:spPr/>
        <p:txBody>
          <a:bodyPr>
            <a:normAutofit fontScale="90000"/>
          </a:bodyPr>
          <a:lstStyle/>
          <a:p>
            <a:r>
              <a:rPr lang="en-US" altLang="zh-CN" sz="1400" b="1" dirty="0">
                <a:solidFill>
                  <a:schemeClr val="tx2"/>
                </a:solidFill>
                <a:latin typeface="KaiTi" panose="02010609060101010101" pitchFamily="49" charset="-122"/>
                <a:ea typeface="KaiTi" panose="02010609060101010101" pitchFamily="49" charset="-122"/>
              </a:rPr>
              <a:t> </a:t>
            </a:r>
            <a:r>
              <a:rPr lang="zh-CN" altLang="en-US" sz="1400" b="1" dirty="0">
                <a:solidFill>
                  <a:schemeClr val="tx2"/>
                </a:solidFill>
                <a:latin typeface="KaiTi" panose="02010609060101010101" pitchFamily="49" charset="-122"/>
                <a:ea typeface="KaiTi" panose="02010609060101010101" pitchFamily="49" charset="-122"/>
              </a:rPr>
              <a:t>二、实验、样本空间和事件</a:t>
            </a:r>
            <a:br>
              <a:rPr lang="zh-CN" altLang="en-US" sz="1800" b="1" dirty="0">
                <a:solidFill>
                  <a:schemeClr val="tx2"/>
                </a:solidFill>
                <a:latin typeface="KaiTi" panose="02010609060101010101" pitchFamily="49" charset="-122"/>
                <a:ea typeface="KaiTi" panose="02010609060101010101" pitchFamily="49" charset="-122"/>
              </a:rPr>
            </a:br>
            <a:endParaRPr lang="zh-CN" altLang="en-US" dirty="0">
              <a:latin typeface="KaiTi" panose="02010609060101010101" pitchFamily="49" charset="-122"/>
              <a:ea typeface="KaiTi" panose="02010609060101010101" pitchFamily="49" charset="-122"/>
            </a:endParaRPr>
          </a:p>
        </p:txBody>
      </p:sp>
      <p:sp>
        <p:nvSpPr>
          <p:cNvPr id="3" name="内容占位符 2">
            <a:extLst>
              <a:ext uri="{FF2B5EF4-FFF2-40B4-BE49-F238E27FC236}">
                <a16:creationId xmlns:a16="http://schemas.microsoft.com/office/drawing/2014/main" id="{48F1B091-5290-7143-A814-DE83E3142CA7}"/>
              </a:ext>
            </a:extLst>
          </p:cNvPr>
          <p:cNvSpPr>
            <a:spLocks noGrp="1"/>
          </p:cNvSpPr>
          <p:nvPr>
            <p:ph idx="1"/>
          </p:nvPr>
        </p:nvSpPr>
        <p:spPr/>
        <p:txBody>
          <a:bodyPr>
            <a:normAutofit/>
          </a:bodyPr>
          <a:lstStyle/>
          <a:p>
            <a:r>
              <a:rPr lang="zh-CN" altLang="en-US" sz="1050" dirty="0">
                <a:latin typeface="KaiTi" panose="02010609060101010101" pitchFamily="49" charset="-122"/>
                <a:ea typeface="KaiTi" panose="02010609060101010101" pitchFamily="49" charset="-122"/>
              </a:rPr>
              <a:t>互斥事件：</a:t>
            </a:r>
            <a:endParaRPr lang="en-US" altLang="zh-CN" sz="1050" dirty="0">
              <a:latin typeface="KaiTi" panose="02010609060101010101" pitchFamily="49" charset="-122"/>
              <a:ea typeface="KaiTi" panose="02010609060101010101" pitchFamily="49" charset="-122"/>
            </a:endParaRPr>
          </a:p>
          <a:p>
            <a:r>
              <a:rPr lang="zh-CN" altLang="en-US" sz="1050" dirty="0">
                <a:latin typeface="KaiTi" panose="02010609060101010101" pitchFamily="49" charset="-122"/>
                <a:ea typeface="KaiTi" panose="02010609060101010101" pitchFamily="49" charset="-122"/>
              </a:rPr>
              <a:t>等可能事件</a:t>
            </a:r>
            <a:endParaRPr lang="en-US" altLang="zh-CN" sz="1050" dirty="0">
              <a:latin typeface="KaiTi" panose="02010609060101010101" pitchFamily="49" charset="-122"/>
              <a:ea typeface="KaiTi" panose="02010609060101010101" pitchFamily="49" charset="-122"/>
            </a:endParaRPr>
          </a:p>
          <a:p>
            <a:r>
              <a:rPr lang="zh-CN" altLang="en-US" sz="1050" dirty="0">
                <a:latin typeface="KaiTi" panose="02010609060101010101" pitchFamily="49" charset="-122"/>
                <a:ea typeface="KaiTi" panose="02010609060101010101" pitchFamily="49" charset="-122"/>
              </a:rPr>
              <a:t>完备事件：可以穷举实验所有可能结果，成为完备事件。</a:t>
            </a:r>
            <a:endParaRPr lang="zh-CN" altLang="en-US" sz="1000"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23290756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3">
            <a:extLst>
              <a:ext uri="{FF2B5EF4-FFF2-40B4-BE49-F238E27FC236}">
                <a16:creationId xmlns:a16="http://schemas.microsoft.com/office/drawing/2014/main" id="{4ADCC462-5AA8-F243-AB2B-0E54387C3207}"/>
              </a:ext>
            </a:extLst>
          </p:cNvPr>
          <p:cNvSpPr>
            <a:spLocks noGrp="1"/>
          </p:cNvSpPr>
          <p:nvPr>
            <p:ph type="sldNum" sz="quarter" idx="12"/>
          </p:nvPr>
        </p:nvSpPr>
        <p:spPr/>
        <p:txBody>
          <a:bodyPr/>
          <a:lstStyle/>
          <a:p>
            <a:pPr>
              <a:defRPr/>
            </a:pPr>
            <a:fld id="{53D5D93D-63CB-CE44-8E24-69D5A85D48EA}" type="slidenum">
              <a:rPr lang="en-US" altLang="zh-CN"/>
              <a:pPr>
                <a:defRPr/>
              </a:pPr>
              <a:t>70</a:t>
            </a:fld>
            <a:endParaRPr lang="en-US" altLang="zh-CN"/>
          </a:p>
        </p:txBody>
      </p:sp>
      <p:grpSp>
        <p:nvGrpSpPr>
          <p:cNvPr id="91143" name="Group 7">
            <a:extLst>
              <a:ext uri="{FF2B5EF4-FFF2-40B4-BE49-F238E27FC236}">
                <a16:creationId xmlns:a16="http://schemas.microsoft.com/office/drawing/2014/main" id="{F6F07F9D-3EA0-C447-AD23-189184957B81}"/>
              </a:ext>
            </a:extLst>
          </p:cNvPr>
          <p:cNvGrpSpPr>
            <a:grpSpLocks/>
          </p:cNvGrpSpPr>
          <p:nvPr/>
        </p:nvGrpSpPr>
        <p:grpSpPr bwMode="auto">
          <a:xfrm>
            <a:off x="323991" y="807719"/>
            <a:ext cx="3230880" cy="527261"/>
            <a:chOff x="384" y="1296"/>
            <a:chExt cx="5184" cy="846"/>
          </a:xfrm>
        </p:grpSpPr>
        <p:sp>
          <p:nvSpPr>
            <p:cNvPr id="34822" name="Rectangle 4">
              <a:extLst>
                <a:ext uri="{FF2B5EF4-FFF2-40B4-BE49-F238E27FC236}">
                  <a16:creationId xmlns:a16="http://schemas.microsoft.com/office/drawing/2014/main" id="{C17829B0-59A4-2F46-B1F9-F6F76CAC7400}"/>
                </a:ext>
              </a:extLst>
            </p:cNvPr>
            <p:cNvSpPr>
              <a:spLocks noChangeArrowheads="1"/>
            </p:cNvSpPr>
            <p:nvPr/>
          </p:nvSpPr>
          <p:spPr bwMode="auto">
            <a:xfrm>
              <a:off x="384" y="1296"/>
              <a:ext cx="5184" cy="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3200">
                  <a:solidFill>
                    <a:schemeClr val="tx1"/>
                  </a:solidFill>
                  <a:latin typeface="宋体" panose="02010600030101010101" pitchFamily="2" charset="-122"/>
                  <a:ea typeface="宋体" panose="02010600030101010101" pitchFamily="2" charset="-122"/>
                </a:defRPr>
              </a:lvl1pPr>
              <a:lvl2pPr marL="742950" indent="-285750" algn="ctr">
                <a:defRPr kumimoji="1" sz="3200">
                  <a:solidFill>
                    <a:schemeClr val="tx1"/>
                  </a:solidFill>
                  <a:latin typeface="宋体" panose="02010600030101010101" pitchFamily="2" charset="-122"/>
                  <a:ea typeface="宋体" panose="02010600030101010101" pitchFamily="2" charset="-122"/>
                </a:defRPr>
              </a:lvl2pPr>
              <a:lvl3pPr marL="1143000" indent="-228600" algn="ctr">
                <a:defRPr kumimoji="1" sz="3200">
                  <a:solidFill>
                    <a:schemeClr val="tx1"/>
                  </a:solidFill>
                  <a:latin typeface="宋体" panose="02010600030101010101" pitchFamily="2" charset="-122"/>
                  <a:ea typeface="宋体" panose="02010600030101010101" pitchFamily="2" charset="-122"/>
                </a:defRPr>
              </a:lvl3pPr>
              <a:lvl4pPr marL="1600200" indent="-228600" algn="ctr">
                <a:defRPr kumimoji="1" sz="3200">
                  <a:solidFill>
                    <a:schemeClr val="tx1"/>
                  </a:solidFill>
                  <a:latin typeface="宋体" panose="02010600030101010101" pitchFamily="2" charset="-122"/>
                  <a:ea typeface="宋体" panose="02010600030101010101" pitchFamily="2" charset="-122"/>
                </a:defRPr>
              </a:lvl4pPr>
              <a:lvl5pPr marL="2057400" indent="-228600" algn="ctr">
                <a:defRPr kumimoji="1" sz="3200">
                  <a:solidFill>
                    <a:schemeClr val="tx1"/>
                  </a:solidFill>
                  <a:latin typeface="宋体" panose="02010600030101010101" pitchFamily="2" charset="-122"/>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9pPr>
            </a:lstStyle>
            <a:p>
              <a:pPr algn="l" eaLnBrk="1" hangingPunct="1"/>
              <a:r>
                <a:rPr lang="zh-CN" altLang="en-US" sz="1413" b="1" dirty="0">
                  <a:latin typeface="KaiTi" panose="02010609060101010101" pitchFamily="49" charset="-122"/>
                  <a:ea typeface="KaiTi" panose="02010609060101010101" pitchFamily="49" charset="-122"/>
                </a:rPr>
                <a:t>变量</a:t>
              </a:r>
              <a:r>
                <a:rPr lang="en-US" altLang="zh-CN" sz="1413" b="1" dirty="0">
                  <a:latin typeface="KaiTi" panose="02010609060101010101" pitchFamily="49" charset="-122"/>
                  <a:ea typeface="KaiTi" panose="02010609060101010101" pitchFamily="49" charset="-122"/>
                </a:rPr>
                <a:t>X</a:t>
              </a:r>
              <a:r>
                <a:rPr lang="zh-CN" altLang="en-US" sz="1413" b="1" dirty="0">
                  <a:latin typeface="KaiTi" panose="02010609060101010101" pitchFamily="49" charset="-122"/>
                  <a:ea typeface="KaiTi" panose="02010609060101010101" pitchFamily="49" charset="-122"/>
                </a:rPr>
                <a:t>表示面包房日出售的面包数，假定     </a:t>
              </a:r>
              <a:r>
                <a:rPr lang="en-US" altLang="zh-CN" sz="1413" b="1" dirty="0">
                  <a:latin typeface="KaiTi" panose="02010609060101010101" pitchFamily="49" charset="-122"/>
                  <a:ea typeface="KaiTi" panose="02010609060101010101" pitchFamily="49" charset="-122"/>
                </a:rPr>
                <a:t>     </a:t>
              </a:r>
              <a:r>
                <a:rPr lang="zh-CN" altLang="en-US" sz="1413" b="1" dirty="0">
                  <a:latin typeface="KaiTi" panose="02010609060101010101" pitchFamily="49" charset="-122"/>
                  <a:ea typeface="KaiTi" panose="02010609060101010101" pitchFamily="49" charset="-122"/>
                </a:rPr>
                <a:t>。求：</a:t>
              </a:r>
              <a:r>
                <a:rPr lang="zh-CN" altLang="en-US" sz="1413" dirty="0">
                  <a:latin typeface="KaiTi" panose="02010609060101010101" pitchFamily="49" charset="-122"/>
                  <a:ea typeface="KaiTi" panose="02010609060101010101" pitchFamily="49" charset="-122"/>
                </a:rPr>
                <a:t> </a:t>
              </a:r>
            </a:p>
          </p:txBody>
        </p:sp>
        <p:graphicFrame>
          <p:nvGraphicFramePr>
            <p:cNvPr id="34823" name="Object 2">
              <a:extLst>
                <a:ext uri="{FF2B5EF4-FFF2-40B4-BE49-F238E27FC236}">
                  <a16:creationId xmlns:a16="http://schemas.microsoft.com/office/drawing/2014/main" id="{872A20CD-7055-A447-8E61-677005B964C1}"/>
                </a:ext>
              </a:extLst>
            </p:cNvPr>
            <p:cNvGraphicFramePr>
              <a:graphicFrameLocks noChangeAspect="1"/>
            </p:cNvGraphicFramePr>
            <p:nvPr>
              <p:extLst>
                <p:ext uri="{D42A27DB-BD31-4B8C-83A1-F6EECF244321}">
                  <p14:modId xmlns:p14="http://schemas.microsoft.com/office/powerpoint/2010/main" val="3852261584"/>
                </p:ext>
              </p:extLst>
            </p:nvPr>
          </p:nvGraphicFramePr>
          <p:xfrm>
            <a:off x="916" y="1773"/>
            <a:ext cx="1200" cy="300"/>
          </p:xfrm>
          <a:graphic>
            <a:graphicData uri="http://schemas.openxmlformats.org/presentationml/2006/ole">
              <mc:AlternateContent xmlns:mc="http://schemas.openxmlformats.org/markup-compatibility/2006">
                <mc:Choice xmlns:v="urn:schemas-microsoft-com:vml" Requires="v">
                  <p:oleObj r:id="rId2" imgW="18719800" imgH="4686300" progId="Equation.3">
                    <p:embed/>
                  </p:oleObj>
                </mc:Choice>
                <mc:Fallback>
                  <p:oleObj r:id="rId2" imgW="18719800" imgH="4686300" progId="Equation.3">
                    <p:embed/>
                    <p:pic>
                      <p:nvPicPr>
                        <p:cNvPr id="34823" name="Object 2">
                          <a:extLst>
                            <a:ext uri="{FF2B5EF4-FFF2-40B4-BE49-F238E27FC236}">
                              <a16:creationId xmlns:a16="http://schemas.microsoft.com/office/drawing/2014/main" id="{872A20CD-7055-A447-8E61-677005B964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6" y="1773"/>
                          <a:ext cx="1200" cy="3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91141" name="Rectangle 5">
            <a:extLst>
              <a:ext uri="{FF2B5EF4-FFF2-40B4-BE49-F238E27FC236}">
                <a16:creationId xmlns:a16="http://schemas.microsoft.com/office/drawing/2014/main" id="{A6E3F68E-9BAC-7A41-9BD9-0A09555B64B0}"/>
              </a:ext>
            </a:extLst>
          </p:cNvPr>
          <p:cNvSpPr>
            <a:spLocks noChangeArrowheads="1"/>
          </p:cNvSpPr>
          <p:nvPr/>
        </p:nvSpPr>
        <p:spPr bwMode="auto">
          <a:xfrm>
            <a:off x="383822" y="1357421"/>
            <a:ext cx="299155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3200">
                <a:solidFill>
                  <a:schemeClr val="tx1"/>
                </a:solidFill>
                <a:latin typeface="宋体" panose="02010600030101010101" pitchFamily="2" charset="-122"/>
                <a:ea typeface="宋体" panose="02010600030101010101" pitchFamily="2" charset="-122"/>
              </a:defRPr>
            </a:lvl1pPr>
            <a:lvl2pPr marL="742950" indent="-285750" algn="ctr">
              <a:defRPr kumimoji="1" sz="3200">
                <a:solidFill>
                  <a:schemeClr val="tx1"/>
                </a:solidFill>
                <a:latin typeface="宋体" panose="02010600030101010101" pitchFamily="2" charset="-122"/>
                <a:ea typeface="宋体" panose="02010600030101010101" pitchFamily="2" charset="-122"/>
              </a:defRPr>
            </a:lvl2pPr>
            <a:lvl3pPr marL="1143000" indent="-228600" algn="ctr">
              <a:defRPr kumimoji="1" sz="3200">
                <a:solidFill>
                  <a:schemeClr val="tx1"/>
                </a:solidFill>
                <a:latin typeface="宋体" panose="02010600030101010101" pitchFamily="2" charset="-122"/>
                <a:ea typeface="宋体" panose="02010600030101010101" pitchFamily="2" charset="-122"/>
              </a:defRPr>
            </a:lvl3pPr>
            <a:lvl4pPr marL="1600200" indent="-228600" algn="ctr">
              <a:defRPr kumimoji="1" sz="3200">
                <a:solidFill>
                  <a:schemeClr val="tx1"/>
                </a:solidFill>
                <a:latin typeface="宋体" panose="02010600030101010101" pitchFamily="2" charset="-122"/>
                <a:ea typeface="宋体" panose="02010600030101010101" pitchFamily="2" charset="-122"/>
              </a:defRPr>
            </a:lvl4pPr>
            <a:lvl5pPr marL="2057400" indent="-228600" algn="ctr">
              <a:defRPr kumimoji="1" sz="3200">
                <a:solidFill>
                  <a:schemeClr val="tx1"/>
                </a:solidFill>
                <a:latin typeface="宋体" panose="02010600030101010101" pitchFamily="2" charset="-122"/>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9pPr>
          </a:lstStyle>
          <a:p>
            <a:pPr algn="l" eaLnBrk="1" hangingPunct="1"/>
            <a:r>
              <a:rPr lang="zh-CN" altLang="en-US" sz="1200" b="1" dirty="0">
                <a:latin typeface="KaiTi" panose="02010609060101010101" pitchFamily="49" charset="-122"/>
                <a:ea typeface="KaiTi" panose="02010609060101010101" pitchFamily="49" charset="-122"/>
              </a:rPr>
              <a:t>（</a:t>
            </a:r>
            <a:r>
              <a:rPr lang="en-US" altLang="zh-CN" sz="1200" b="1" dirty="0">
                <a:latin typeface="KaiTi" panose="02010609060101010101" pitchFamily="49" charset="-122"/>
                <a:ea typeface="KaiTi" panose="02010609060101010101" pitchFamily="49" charset="-122"/>
              </a:rPr>
              <a:t>1</a:t>
            </a:r>
            <a:r>
              <a:rPr lang="zh-CN" altLang="en-US" sz="1200" b="1" dirty="0">
                <a:latin typeface="KaiTi" panose="02010609060101010101" pitchFamily="49" charset="-122"/>
                <a:ea typeface="KaiTi" panose="02010609060101010101" pitchFamily="49" charset="-122"/>
              </a:rPr>
              <a:t>）任一天出售面包数大于</a:t>
            </a:r>
            <a:r>
              <a:rPr lang="en-US" altLang="zh-CN" sz="1200" b="1" dirty="0">
                <a:latin typeface="KaiTi" panose="02010609060101010101" pitchFamily="49" charset="-122"/>
                <a:ea typeface="KaiTi" panose="02010609060101010101" pitchFamily="49" charset="-122"/>
              </a:rPr>
              <a:t>75</a:t>
            </a:r>
            <a:r>
              <a:rPr lang="zh-CN" altLang="en-US" sz="1200" b="1" dirty="0">
                <a:latin typeface="KaiTi" panose="02010609060101010101" pitchFamily="49" charset="-122"/>
                <a:ea typeface="KaiTi" panose="02010609060101010101" pitchFamily="49" charset="-122"/>
              </a:rPr>
              <a:t>条的概率。</a:t>
            </a:r>
            <a:endParaRPr lang="zh-CN" altLang="en-US" sz="700" dirty="0">
              <a:latin typeface="KaiTi" panose="02010609060101010101" pitchFamily="49" charset="-122"/>
              <a:ea typeface="KaiTi" panose="02010609060101010101" pitchFamily="49" charset="-122"/>
            </a:endParaRPr>
          </a:p>
          <a:p>
            <a:pPr algn="l" eaLnBrk="1" hangingPunct="1"/>
            <a:r>
              <a:rPr lang="zh-CN" altLang="en-US" sz="1200" b="1" dirty="0">
                <a:latin typeface="KaiTi" panose="02010609060101010101" pitchFamily="49" charset="-122"/>
                <a:ea typeface="KaiTi" panose="02010609060101010101" pitchFamily="49" charset="-122"/>
              </a:rPr>
              <a:t>（</a:t>
            </a:r>
            <a:r>
              <a:rPr lang="en-US" altLang="zh-CN" sz="1200" b="1" dirty="0">
                <a:latin typeface="KaiTi" panose="02010609060101010101" pitchFamily="49" charset="-122"/>
                <a:ea typeface="KaiTi" panose="02010609060101010101" pitchFamily="49" charset="-122"/>
              </a:rPr>
              <a:t>2</a:t>
            </a:r>
            <a:r>
              <a:rPr lang="zh-CN" altLang="en-US" sz="1200" b="1" dirty="0">
                <a:latin typeface="KaiTi" panose="02010609060101010101" pitchFamily="49" charset="-122"/>
                <a:ea typeface="KaiTi" panose="02010609060101010101" pitchFamily="49" charset="-122"/>
              </a:rPr>
              <a:t>）任一天出售面包数小于或等于</a:t>
            </a:r>
            <a:r>
              <a:rPr lang="en-US" altLang="zh-CN" sz="1200" b="1" dirty="0">
                <a:latin typeface="KaiTi" panose="02010609060101010101" pitchFamily="49" charset="-122"/>
                <a:ea typeface="KaiTi" panose="02010609060101010101" pitchFamily="49" charset="-122"/>
              </a:rPr>
              <a:t>75</a:t>
            </a:r>
            <a:r>
              <a:rPr lang="zh-CN" altLang="en-US" sz="1200" b="1" dirty="0">
                <a:latin typeface="KaiTi" panose="02010609060101010101" pitchFamily="49" charset="-122"/>
                <a:ea typeface="KaiTi" panose="02010609060101010101" pitchFamily="49" charset="-122"/>
              </a:rPr>
              <a:t>条的概率。</a:t>
            </a:r>
            <a:endParaRPr lang="en-US" altLang="zh-CN" sz="1200" b="1" dirty="0">
              <a:latin typeface="KaiTi" panose="02010609060101010101" pitchFamily="49" charset="-122"/>
              <a:ea typeface="KaiTi" panose="02010609060101010101" pitchFamily="49" charset="-122"/>
            </a:endParaRPr>
          </a:p>
          <a:p>
            <a:pPr algn="l" eaLnBrk="1" hangingPunct="1"/>
            <a:r>
              <a:rPr lang="zh-CN" altLang="en-US" sz="1200" b="1" dirty="0">
                <a:latin typeface="KaiTi" panose="02010609060101010101" pitchFamily="49" charset="-122"/>
                <a:ea typeface="KaiTi" panose="02010609060101010101" pitchFamily="49" charset="-122"/>
              </a:rPr>
              <a:t>（</a:t>
            </a:r>
            <a:r>
              <a:rPr lang="en-US" altLang="zh-CN" sz="1200" b="1" dirty="0">
                <a:latin typeface="KaiTi" panose="02010609060101010101" pitchFamily="49" charset="-122"/>
                <a:ea typeface="KaiTi" panose="02010609060101010101" pitchFamily="49" charset="-122"/>
              </a:rPr>
              <a:t>3</a:t>
            </a:r>
            <a:r>
              <a:rPr lang="zh-CN" altLang="en-US" sz="1200" b="1" dirty="0">
                <a:latin typeface="KaiTi" panose="02010609060101010101" pitchFamily="49" charset="-122"/>
                <a:ea typeface="KaiTi" panose="02010609060101010101" pitchFamily="49" charset="-122"/>
              </a:rPr>
              <a:t>）任一天出售面包数在</a:t>
            </a:r>
            <a:r>
              <a:rPr lang="en-US" altLang="zh-CN" sz="1200" b="1" dirty="0">
                <a:latin typeface="KaiTi" panose="02010609060101010101" pitchFamily="49" charset="-122"/>
                <a:ea typeface="KaiTi" panose="02010609060101010101" pitchFamily="49" charset="-122"/>
              </a:rPr>
              <a:t>65-75</a:t>
            </a:r>
            <a:r>
              <a:rPr lang="zh-CN" altLang="en-US" sz="1200" b="1" dirty="0">
                <a:latin typeface="KaiTi" panose="02010609060101010101" pitchFamily="49" charset="-122"/>
                <a:ea typeface="KaiTi" panose="02010609060101010101" pitchFamily="49" charset="-122"/>
              </a:rPr>
              <a:t>条的概率。</a:t>
            </a:r>
            <a:r>
              <a:rPr lang="zh-CN" altLang="en-US" sz="700" dirty="0">
                <a:latin typeface="KaiTi" panose="02010609060101010101" pitchFamily="49" charset="-122"/>
                <a:ea typeface="KaiTi" panose="02010609060101010101" pitchFamily="49" charset="-122"/>
              </a:rPr>
              <a:t> </a:t>
            </a:r>
            <a:endParaRPr lang="zh-CN" altLang="en-US" sz="1800" dirty="0">
              <a:latin typeface="KaiTi" panose="02010609060101010101" pitchFamily="49" charset="-122"/>
              <a:ea typeface="KaiTi" panose="02010609060101010101" pitchFamily="49" charset="-122"/>
            </a:endParaRPr>
          </a:p>
        </p:txBody>
      </p:sp>
      <p:sp>
        <p:nvSpPr>
          <p:cNvPr id="91142" name="Rectangle 6">
            <a:extLst>
              <a:ext uri="{FF2B5EF4-FFF2-40B4-BE49-F238E27FC236}">
                <a16:creationId xmlns:a16="http://schemas.microsoft.com/office/drawing/2014/main" id="{AE096958-A27D-1D41-BB1E-58E618EA84C1}"/>
              </a:ext>
            </a:extLst>
          </p:cNvPr>
          <p:cNvSpPr>
            <a:spLocks noChangeArrowheads="1"/>
          </p:cNvSpPr>
          <p:nvPr/>
        </p:nvSpPr>
        <p:spPr bwMode="auto">
          <a:xfrm>
            <a:off x="655464" y="149578"/>
            <a:ext cx="2232247" cy="476542"/>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kumimoji="1" sz="3200">
                <a:solidFill>
                  <a:schemeClr val="tx1"/>
                </a:solidFill>
                <a:latin typeface="宋体" panose="02010600030101010101" pitchFamily="2" charset="-122"/>
                <a:ea typeface="宋体" panose="02010600030101010101" pitchFamily="2" charset="-122"/>
              </a:defRPr>
            </a:lvl1pPr>
            <a:lvl2pPr marL="742950" indent="-285750" algn="ctr">
              <a:defRPr kumimoji="1" sz="3200">
                <a:solidFill>
                  <a:schemeClr val="tx1"/>
                </a:solidFill>
                <a:latin typeface="宋体" panose="02010600030101010101" pitchFamily="2" charset="-122"/>
                <a:ea typeface="宋体" panose="02010600030101010101" pitchFamily="2" charset="-122"/>
              </a:defRPr>
            </a:lvl2pPr>
            <a:lvl3pPr marL="1143000" indent="-228600" algn="ctr">
              <a:defRPr kumimoji="1" sz="3200">
                <a:solidFill>
                  <a:schemeClr val="tx1"/>
                </a:solidFill>
                <a:latin typeface="宋体" panose="02010600030101010101" pitchFamily="2" charset="-122"/>
                <a:ea typeface="宋体" panose="02010600030101010101" pitchFamily="2" charset="-122"/>
              </a:defRPr>
            </a:lvl3pPr>
            <a:lvl4pPr marL="1600200" indent="-228600" algn="ctr">
              <a:defRPr kumimoji="1" sz="3200">
                <a:solidFill>
                  <a:schemeClr val="tx1"/>
                </a:solidFill>
                <a:latin typeface="宋体" panose="02010600030101010101" pitchFamily="2" charset="-122"/>
                <a:ea typeface="宋体" panose="02010600030101010101" pitchFamily="2" charset="-122"/>
              </a:defRPr>
            </a:lvl4pPr>
            <a:lvl5pPr marL="2057400" indent="-228600" algn="ctr">
              <a:defRPr kumimoji="1" sz="3200">
                <a:solidFill>
                  <a:schemeClr val="tx1"/>
                </a:solidFill>
                <a:latin typeface="宋体" panose="02010600030101010101" pitchFamily="2" charset="-122"/>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9pPr>
          </a:lstStyle>
          <a:p>
            <a:pPr eaLnBrk="1" hangingPunct="1"/>
            <a:r>
              <a:rPr lang="zh-CN" altLang="en-US" sz="1413" b="1" dirty="0">
                <a:ea typeface="华文新魏" panose="02010800040101010101" pitchFamily="2" charset="-122"/>
              </a:rPr>
              <a:t>使用标准正态分布表的训练</a:t>
            </a:r>
            <a:endParaRPr lang="en-US" altLang="zh-CN" sz="1413" b="1" dirty="0">
              <a:ea typeface="华文新魏" panose="020108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1142"/>
                                        </p:tgtEl>
                                        <p:attrNameLst>
                                          <p:attrName>style.visibility</p:attrName>
                                        </p:attrNameLst>
                                      </p:cBhvr>
                                      <p:to>
                                        <p:strVal val="visible"/>
                                      </p:to>
                                    </p:set>
                                    <p:anim calcmode="lin" valueType="num">
                                      <p:cBhvr additive="base">
                                        <p:cTn id="7" dur="500" fill="hold"/>
                                        <p:tgtEl>
                                          <p:spTgt spid="91142"/>
                                        </p:tgtEl>
                                        <p:attrNameLst>
                                          <p:attrName>ppt_x</p:attrName>
                                        </p:attrNameLst>
                                      </p:cBhvr>
                                      <p:tavLst>
                                        <p:tav tm="0">
                                          <p:val>
                                            <p:strVal val="0-#ppt_w/2"/>
                                          </p:val>
                                        </p:tav>
                                        <p:tav tm="100000">
                                          <p:val>
                                            <p:strVal val="#ppt_x"/>
                                          </p:val>
                                        </p:tav>
                                      </p:tavLst>
                                    </p:anim>
                                    <p:anim calcmode="lin" valueType="num">
                                      <p:cBhvr additive="base">
                                        <p:cTn id="8" dur="500" fill="hold"/>
                                        <p:tgtEl>
                                          <p:spTgt spid="9114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91143"/>
                                        </p:tgtEl>
                                        <p:attrNameLst>
                                          <p:attrName>style.visibility</p:attrName>
                                        </p:attrNameLst>
                                      </p:cBhvr>
                                      <p:to>
                                        <p:strVal val="visible"/>
                                      </p:to>
                                    </p:set>
                                    <p:anim calcmode="lin" valueType="num">
                                      <p:cBhvr additive="base">
                                        <p:cTn id="13" dur="500" fill="hold"/>
                                        <p:tgtEl>
                                          <p:spTgt spid="91143"/>
                                        </p:tgtEl>
                                        <p:attrNameLst>
                                          <p:attrName>ppt_x</p:attrName>
                                        </p:attrNameLst>
                                      </p:cBhvr>
                                      <p:tavLst>
                                        <p:tav tm="0">
                                          <p:val>
                                            <p:strVal val="0-#ppt_w/2"/>
                                          </p:val>
                                        </p:tav>
                                        <p:tav tm="100000">
                                          <p:val>
                                            <p:strVal val="#ppt_x"/>
                                          </p:val>
                                        </p:tav>
                                      </p:tavLst>
                                    </p:anim>
                                    <p:anim calcmode="lin" valueType="num">
                                      <p:cBhvr additive="base">
                                        <p:cTn id="14" dur="500" fill="hold"/>
                                        <p:tgtEl>
                                          <p:spTgt spid="9114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1141"/>
                                        </p:tgtEl>
                                        <p:attrNameLst>
                                          <p:attrName>style.visibility</p:attrName>
                                        </p:attrNameLst>
                                      </p:cBhvr>
                                      <p:to>
                                        <p:strVal val="visible"/>
                                      </p:to>
                                    </p:set>
                                    <p:anim calcmode="lin" valueType="num">
                                      <p:cBhvr additive="base">
                                        <p:cTn id="19" dur="500" fill="hold"/>
                                        <p:tgtEl>
                                          <p:spTgt spid="91141"/>
                                        </p:tgtEl>
                                        <p:attrNameLst>
                                          <p:attrName>ppt_x</p:attrName>
                                        </p:attrNameLst>
                                      </p:cBhvr>
                                      <p:tavLst>
                                        <p:tav tm="0">
                                          <p:val>
                                            <p:strVal val="0-#ppt_w/2"/>
                                          </p:val>
                                        </p:tav>
                                        <p:tav tm="100000">
                                          <p:val>
                                            <p:strVal val="#ppt_x"/>
                                          </p:val>
                                        </p:tav>
                                      </p:tavLst>
                                    </p:anim>
                                    <p:anim calcmode="lin" valueType="num">
                                      <p:cBhvr additive="base">
                                        <p:cTn id="20" dur="500" fill="hold"/>
                                        <p:tgtEl>
                                          <p:spTgt spid="911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1" grpId="0" autoUpdateAnimBg="0"/>
      <p:bldP spid="91142" grpId="0" animBg="1"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bject 25"/>
          <p:cNvSpPr txBox="1"/>
          <p:nvPr/>
        </p:nvSpPr>
        <p:spPr>
          <a:xfrm>
            <a:off x="3266455" y="2373027"/>
            <a:ext cx="194393" cy="168321"/>
          </a:xfrm>
          <a:prstGeom prst="rect">
            <a:avLst/>
          </a:prstGeom>
        </p:spPr>
        <p:txBody>
          <a:bodyPr vert="horz" wrap="square" lIns="0" tIns="0" rIns="0" bIns="0" rtlCol="0">
            <a:spAutoFit/>
          </a:bodyPr>
          <a:lstStyle/>
          <a:p>
            <a:pPr marL="0" marR="0">
              <a:lnSpc>
                <a:spcPts val="575"/>
              </a:lnSpc>
              <a:spcBef>
                <a:spcPts val="0"/>
              </a:spcBef>
              <a:spcAft>
                <a:spcPts val="0"/>
              </a:spcAft>
            </a:pPr>
            <a:r>
              <a:rPr sz="500" spc="-13" dirty="0">
                <a:solidFill>
                  <a:srgbClr val="000000"/>
                </a:solidFill>
                <a:latin typeface="Tahoma"/>
                <a:cs typeface="Tahoma"/>
              </a:rPr>
              <a:t>110</a:t>
            </a:r>
          </a:p>
        </p:txBody>
      </p:sp>
      <p:sp>
        <p:nvSpPr>
          <p:cNvPr id="2" name="标题 1">
            <a:extLst>
              <a:ext uri="{FF2B5EF4-FFF2-40B4-BE49-F238E27FC236}">
                <a16:creationId xmlns:a16="http://schemas.microsoft.com/office/drawing/2014/main" id="{2721EE6C-DCDB-4B4C-BEDB-4EFD2394820F}"/>
              </a:ext>
            </a:extLst>
          </p:cNvPr>
          <p:cNvSpPr>
            <a:spLocks noGrp="1"/>
          </p:cNvSpPr>
          <p:nvPr>
            <p:ph type="title"/>
          </p:nvPr>
        </p:nvSpPr>
        <p:spPr/>
        <p:txBody>
          <a:bodyPr>
            <a:normAutofit/>
          </a:bodyPr>
          <a:lstStyle/>
          <a:p>
            <a:r>
              <a:rPr lang="en-US" altLang="zh-CN" sz="1800" dirty="0">
                <a:latin typeface="KaiTi" panose="02010609060101010101" pitchFamily="49" charset="-122"/>
                <a:ea typeface="KaiTi" panose="02010609060101010101" pitchFamily="49" charset="-122"/>
              </a:rPr>
              <a:t>6</a:t>
            </a:r>
            <a:r>
              <a:rPr lang="zh-CN" altLang="en-US" sz="1800" dirty="0">
                <a:latin typeface="KaiTi" panose="02010609060101010101" pitchFamily="49" charset="-122"/>
                <a:ea typeface="KaiTi" panose="02010609060101010101" pitchFamily="49" charset="-122"/>
              </a:rPr>
              <a:t>、中心极限定理</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07122E2-F8DB-3044-BAE9-B39BB805C49D}"/>
                  </a:ext>
                </a:extLst>
              </p:cNvPr>
              <p:cNvSpPr>
                <a:spLocks noGrp="1"/>
              </p:cNvSpPr>
              <p:nvPr>
                <p:ph idx="1"/>
              </p:nvPr>
            </p:nvSpPr>
            <p:spPr>
              <a:xfrm>
                <a:off x="593434" y="770136"/>
                <a:ext cx="2726325" cy="1656184"/>
              </a:xfrm>
            </p:spPr>
            <p:txBody>
              <a:bodyPr>
                <a:noAutofit/>
              </a:bodyPr>
              <a:lstStyle/>
              <a:p>
                <a:pPr>
                  <a:lnSpc>
                    <a:spcPct val="150000"/>
                  </a:lnSpc>
                </a:pPr>
                <a:r>
                  <a:rPr lang="zh-CN" altLang="en-US" sz="800" spc="10" dirty="0">
                    <a:solidFill>
                      <a:srgbClr val="FF0065"/>
                    </a:solidFill>
                    <a:latin typeface="KaiTi" panose="02010609060101010101" pitchFamily="49" charset="-122"/>
                    <a:ea typeface="KaiTi" panose="02010609060101010101" pitchFamily="49" charset="-122"/>
                    <a:cs typeface="SimSun"/>
                  </a:rPr>
                  <a:t>如果</a:t>
                </a:r>
                <a:r>
                  <a:rPr lang="zh-CN" altLang="en-US" sz="800" dirty="0">
                    <a:solidFill>
                      <a:srgbClr val="000000"/>
                    </a:solidFill>
                    <a:latin typeface="KaiTi" panose="02010609060101010101" pitchFamily="49" charset="-122"/>
                    <a:ea typeface="KaiTi" panose="02010609060101010101" pitchFamily="49" charset="-122"/>
                    <a:cs typeface="SimSun"/>
                  </a:rPr>
                  <a:t>样本（</a:t>
                </a:r>
                <a:r>
                  <a:rPr lang="zh-CN" altLang="en-US" sz="800" spc="-78" dirty="0">
                    <a:solidFill>
                      <a:srgbClr val="000000"/>
                    </a:solidFill>
                    <a:latin typeface="KaiTi" panose="02010609060101010101" pitchFamily="49" charset="-122"/>
                    <a:ea typeface="KaiTi" panose="02010609060101010101" pitchFamily="49" charset="-122"/>
                    <a:cs typeface="SimSun"/>
                  </a:rPr>
                  <a:t> </a:t>
                </a:r>
                <a14:m>
                  <m:oMath xmlns:m="http://schemas.openxmlformats.org/officeDocument/2006/math">
                    <m:sSub>
                      <m:sSubPr>
                        <m:ctrlPr>
                          <a:rPr lang="ar-AE" altLang="zh-CN" sz="800" i="1" spc="-78">
                            <a:solidFill>
                              <a:srgbClr val="000000"/>
                            </a:solidFill>
                            <a:latin typeface="Cambria Math" panose="02040503050406030204" pitchFamily="18" charset="0"/>
                          </a:rPr>
                        </m:ctrlPr>
                      </m:sSubPr>
                      <m:e>
                        <m:r>
                          <m:rPr>
                            <m:nor/>
                          </m:rPr>
                          <a:rPr lang="en-US" altLang="zh-CN" sz="800" dirty="0">
                            <a:solidFill>
                              <a:srgbClr val="000000"/>
                            </a:solidFill>
                            <a:latin typeface="KaiTi" panose="02010609060101010101" pitchFamily="49" charset="-122"/>
                            <a:ea typeface="KaiTi" panose="02010609060101010101" pitchFamily="49" charset="-122"/>
                            <a:cs typeface="QHNACC+TimesNewRomanPS-ItalicMT"/>
                          </a:rPr>
                          <m:t>X</m:t>
                        </m:r>
                      </m:e>
                      <m:sub>
                        <m:r>
                          <a:rPr lang="ar-AE" altLang="zh-CN" sz="800" i="0" spc="-78">
                            <a:solidFill>
                              <a:srgbClr val="000000"/>
                            </a:solidFill>
                            <a:latin typeface="Cambria Math" panose="02040503050406030204" pitchFamily="18" charset="0"/>
                          </a:rPr>
                          <m:t>1</m:t>
                        </m:r>
                      </m:sub>
                    </m:sSub>
                  </m:oMath>
                </a14:m>
                <a:r>
                  <a:rPr lang="ar-AE" altLang="zh-CN" sz="800" spc="158" dirty="0">
                    <a:solidFill>
                      <a:srgbClr val="000000"/>
                    </a:solidFill>
                    <a:latin typeface="KaiTi" panose="02010609060101010101" pitchFamily="49" charset="-122"/>
                    <a:ea typeface="KaiTi" panose="02010609060101010101" pitchFamily="49" charset="-122"/>
                    <a:cs typeface="QHNACC+TimesNewRomanPS-ItalicMT"/>
                  </a:rPr>
                  <a:t> </a:t>
                </a:r>
                <a:r>
                  <a:rPr lang="ar-AE" altLang="zh-CN" sz="800" dirty="0">
                    <a:solidFill>
                      <a:srgbClr val="000000"/>
                    </a:solidFill>
                    <a:latin typeface="KaiTi" panose="02010609060101010101" pitchFamily="49" charset="-122"/>
                    <a:ea typeface="KaiTi" panose="02010609060101010101" pitchFamily="49" charset="-122"/>
                    <a:cs typeface="PJGUIU+TimesNewRomanPSMT"/>
                  </a:rPr>
                  <a:t>,</a:t>
                </a:r>
                <a:r>
                  <a:rPr lang="ar-AE" altLang="zh-CN" sz="800" spc="-70" dirty="0">
                    <a:solidFill>
                      <a:srgbClr val="000000"/>
                    </a:solidFill>
                    <a:latin typeface="KaiTi" panose="02010609060101010101" pitchFamily="49" charset="-122"/>
                    <a:ea typeface="KaiTi" panose="02010609060101010101" pitchFamily="49" charset="-122"/>
                    <a:cs typeface="PJGUIU+TimesNewRomanPSMT"/>
                  </a:rPr>
                  <a:t> </a:t>
                </a:r>
                <a14:m>
                  <m:oMath xmlns:m="http://schemas.openxmlformats.org/officeDocument/2006/math">
                    <m:sSub>
                      <m:sSubPr>
                        <m:ctrlPr>
                          <a:rPr lang="ar-AE" altLang="zh-CN" sz="800" i="1" spc="-78">
                            <a:solidFill>
                              <a:srgbClr val="000000"/>
                            </a:solidFill>
                            <a:latin typeface="Cambria Math" panose="02040503050406030204" pitchFamily="18" charset="0"/>
                          </a:rPr>
                        </m:ctrlPr>
                      </m:sSubPr>
                      <m:e>
                        <m:r>
                          <m:rPr>
                            <m:nor/>
                          </m:rPr>
                          <a:rPr lang="en-US" altLang="zh-CN" sz="800" dirty="0">
                            <a:solidFill>
                              <a:srgbClr val="000000"/>
                            </a:solidFill>
                            <a:latin typeface="KaiTi" panose="02010609060101010101" pitchFamily="49" charset="-122"/>
                            <a:ea typeface="KaiTi" panose="02010609060101010101" pitchFamily="49" charset="-122"/>
                            <a:cs typeface="QHNACC+TimesNewRomanPS-ItalicMT"/>
                          </a:rPr>
                          <m:t>X</m:t>
                        </m:r>
                      </m:e>
                      <m:sub>
                        <m:r>
                          <a:rPr lang="ar-AE" altLang="zh-CN" sz="800" i="0" dirty="0">
                            <a:solidFill>
                              <a:srgbClr val="000000"/>
                            </a:solidFill>
                            <a:latin typeface="Cambria Math" panose="02040503050406030204" pitchFamily="18" charset="0"/>
                            <a:cs typeface="QHNACC+TimesNewRomanPS-ItalicMT"/>
                          </a:rPr>
                          <m:t>2</m:t>
                        </m:r>
                      </m:sub>
                    </m:sSub>
                  </m:oMath>
                </a14:m>
                <a:r>
                  <a:rPr lang="ar-AE" altLang="zh-CN" sz="800" spc="262" dirty="0">
                    <a:solidFill>
                      <a:srgbClr val="000000"/>
                    </a:solidFill>
                    <a:latin typeface="KaiTi" panose="02010609060101010101" pitchFamily="49" charset="-122"/>
                    <a:ea typeface="KaiTi" panose="02010609060101010101" pitchFamily="49" charset="-122"/>
                    <a:cs typeface="QHNACC+TimesNewRomanPS-ItalicMT"/>
                  </a:rPr>
                  <a:t> </a:t>
                </a:r>
                <a:r>
                  <a:rPr lang="ar-AE" altLang="zh-CN" sz="800" spc="16" dirty="0">
                    <a:solidFill>
                      <a:srgbClr val="000000"/>
                    </a:solidFill>
                    <a:latin typeface="KaiTi" panose="02010609060101010101" pitchFamily="49" charset="-122"/>
                    <a:ea typeface="KaiTi" panose="02010609060101010101" pitchFamily="49" charset="-122"/>
                    <a:cs typeface="PJGUIU+TimesNewRomanPSMT"/>
                  </a:rPr>
                  <a:t>,</a:t>
                </a:r>
                <a14:m>
                  <m:oMath xmlns:m="http://schemas.openxmlformats.org/officeDocument/2006/math">
                    <m:r>
                      <a:rPr lang="ar-AE" altLang="zh-CN" sz="800" i="1" spc="16" dirty="0" smtClean="0">
                        <a:solidFill>
                          <a:srgbClr val="000000"/>
                        </a:solidFill>
                        <a:latin typeface="Cambria Math" panose="02040503050406030204" pitchFamily="18" charset="0"/>
                        <a:ea typeface="Cambria Math" panose="02040503050406030204" pitchFamily="18" charset="0"/>
                        <a:cs typeface="PJGUIU+TimesNewRomanPSMT"/>
                      </a:rPr>
                      <m:t>⋯</m:t>
                    </m:r>
                  </m:oMath>
                </a14:m>
                <a:r>
                  <a:rPr lang="en-US" altLang="zh-CN" sz="800" dirty="0">
                    <a:solidFill>
                      <a:srgbClr val="000000"/>
                    </a:solidFill>
                    <a:latin typeface="KaiTi" panose="02010609060101010101" pitchFamily="49" charset="-122"/>
                    <a:ea typeface="KaiTi" panose="02010609060101010101" pitchFamily="49" charset="-122"/>
                    <a:cs typeface="PJGUIU+TimesNewRomanPSMT"/>
                  </a:rPr>
                  <a:t>,</a:t>
                </a:r>
                <a:r>
                  <a:rPr lang="en-US" altLang="zh-CN" sz="800" spc="-72" dirty="0">
                    <a:solidFill>
                      <a:srgbClr val="000000"/>
                    </a:solidFill>
                    <a:latin typeface="KaiTi" panose="02010609060101010101" pitchFamily="49" charset="-122"/>
                    <a:ea typeface="KaiTi" panose="02010609060101010101" pitchFamily="49" charset="-122"/>
                    <a:cs typeface="PJGUIU+TimesNewRomanPSMT"/>
                  </a:rPr>
                  <a:t> </a:t>
                </a:r>
                <a14:m>
                  <m:oMath xmlns:m="http://schemas.openxmlformats.org/officeDocument/2006/math">
                    <m:sSub>
                      <m:sSubPr>
                        <m:ctrlPr>
                          <a:rPr lang="ar-AE" altLang="zh-CN" sz="800" i="1" spc="-78">
                            <a:solidFill>
                              <a:srgbClr val="000000"/>
                            </a:solidFill>
                            <a:latin typeface="Cambria Math" panose="02040503050406030204" pitchFamily="18" charset="0"/>
                          </a:rPr>
                        </m:ctrlPr>
                      </m:sSubPr>
                      <m:e>
                        <m:r>
                          <m:rPr>
                            <m:nor/>
                          </m:rPr>
                          <a:rPr lang="en-US" altLang="zh-CN" sz="800" dirty="0">
                            <a:solidFill>
                              <a:srgbClr val="000000"/>
                            </a:solidFill>
                            <a:latin typeface="KaiTi" panose="02010609060101010101" pitchFamily="49" charset="-122"/>
                            <a:ea typeface="KaiTi" panose="02010609060101010101" pitchFamily="49" charset="-122"/>
                            <a:cs typeface="QHNACC+TimesNewRomanPS-ItalicMT"/>
                          </a:rPr>
                          <m:t>X</m:t>
                        </m:r>
                      </m:e>
                      <m:sub>
                        <m:r>
                          <m:rPr>
                            <m:sty m:val="p"/>
                          </m:rPr>
                          <a:rPr lang="ar-AE" altLang="zh-CN" sz="800" i="0" dirty="0">
                            <a:solidFill>
                              <a:srgbClr val="000000"/>
                            </a:solidFill>
                            <a:latin typeface="Cambria Math" panose="02040503050406030204" pitchFamily="18" charset="0"/>
                            <a:cs typeface="QHNACC+TimesNewRomanPS-ItalicMT"/>
                          </a:rPr>
                          <m:t>n</m:t>
                        </m:r>
                      </m:sub>
                    </m:sSub>
                    <m:r>
                      <a:rPr lang="ar-AE" altLang="zh-CN" sz="800" i="0" spc="-78">
                        <a:solidFill>
                          <a:srgbClr val="000000"/>
                        </a:solidFill>
                        <a:latin typeface="Cambria Math" panose="02040503050406030204" pitchFamily="18" charset="0"/>
                      </a:rPr>
                      <m:t> </m:t>
                    </m:r>
                  </m:oMath>
                </a14:m>
                <a:r>
                  <a:rPr lang="zh-CN" altLang="ar-AE" sz="800" dirty="0">
                    <a:solidFill>
                      <a:srgbClr val="000000"/>
                    </a:solidFill>
                    <a:latin typeface="KaiTi" panose="02010609060101010101" pitchFamily="49" charset="-122"/>
                    <a:ea typeface="KaiTi" panose="02010609060101010101" pitchFamily="49" charset="-122"/>
                    <a:cs typeface="SimSun"/>
                  </a:rPr>
                  <a:t>）</a:t>
                </a:r>
                <a:r>
                  <a:rPr lang="zh-CN" altLang="en-US" sz="800" dirty="0">
                    <a:solidFill>
                      <a:srgbClr val="000000"/>
                    </a:solidFill>
                    <a:latin typeface="KaiTi" panose="02010609060101010101" pitchFamily="49" charset="-122"/>
                    <a:ea typeface="KaiTi" panose="02010609060101010101" pitchFamily="49" charset="-122"/>
                    <a:cs typeface="SimSun"/>
                  </a:rPr>
                  <a:t>是来自于正态总体（均值为</a:t>
                </a:r>
                <a14:m>
                  <m:oMath xmlns:m="http://schemas.openxmlformats.org/officeDocument/2006/math">
                    <m:r>
                      <m:rPr>
                        <m:sty m:val="p"/>
                      </m:rPr>
                      <a:rPr lang="zh-CN" altLang="en-US" sz="800" i="0">
                        <a:solidFill>
                          <a:srgbClr val="000000"/>
                        </a:solidFill>
                        <a:latin typeface="Cambria Math" panose="02040503050406030204" pitchFamily="18" charset="0"/>
                        <a:cs typeface="SimSun"/>
                      </a:rPr>
                      <m:t>μ</m:t>
                    </m:r>
                  </m:oMath>
                </a14:m>
                <a:r>
                  <a:rPr lang="zh-CN" altLang="en-US" sz="800" spc="10" dirty="0">
                    <a:solidFill>
                      <a:srgbClr val="000000"/>
                    </a:solidFill>
                    <a:latin typeface="KaiTi" panose="02010609060101010101" pitchFamily="49" charset="-122"/>
                    <a:ea typeface="KaiTi" panose="02010609060101010101" pitchFamily="49" charset="-122"/>
                    <a:cs typeface="SimSun"/>
                  </a:rPr>
                  <a:t>，方差为</a:t>
                </a:r>
                <a14:m>
                  <m:oMath xmlns:m="http://schemas.openxmlformats.org/officeDocument/2006/math">
                    <m:sSup>
                      <m:sSupPr>
                        <m:ctrlPr>
                          <a:rPr lang="ar-AE" altLang="zh-CN" sz="800" i="1" spc="10">
                            <a:solidFill>
                              <a:srgbClr val="000000"/>
                            </a:solidFill>
                            <a:latin typeface="Cambria Math" panose="02040503050406030204" pitchFamily="18" charset="0"/>
                          </a:rPr>
                        </m:ctrlPr>
                      </m:sSupPr>
                      <m:e>
                        <m:r>
                          <m:rPr>
                            <m:sty m:val="p"/>
                          </m:rPr>
                          <a:rPr lang="ar-AE" altLang="zh-CN" sz="800" i="0" spc="10">
                            <a:solidFill>
                              <a:srgbClr val="000000"/>
                            </a:solidFill>
                            <a:latin typeface="Cambria Math" panose="02040503050406030204" pitchFamily="18" charset="0"/>
                            <a:ea typeface="Cambria Math" panose="02040503050406030204" pitchFamily="18" charset="0"/>
                          </a:rPr>
                          <m:t>σ</m:t>
                        </m:r>
                      </m:e>
                      <m:sup>
                        <m:r>
                          <a:rPr lang="ar-AE" altLang="zh-CN" sz="800" i="0" spc="10">
                            <a:solidFill>
                              <a:srgbClr val="000000"/>
                            </a:solidFill>
                            <a:latin typeface="Cambria Math" panose="02040503050406030204" pitchFamily="18" charset="0"/>
                          </a:rPr>
                          <m:t>2</m:t>
                        </m:r>
                      </m:sup>
                    </m:sSup>
                  </m:oMath>
                </a14:m>
                <a:r>
                  <a:rPr lang="zh-CN" altLang="en-US" sz="800" spc="10" dirty="0">
                    <a:solidFill>
                      <a:srgbClr val="000000"/>
                    </a:solidFill>
                    <a:latin typeface="KaiTi" panose="02010609060101010101" pitchFamily="49" charset="-122"/>
                    <a:ea typeface="KaiTi" panose="02010609060101010101" pitchFamily="49" charset="-122"/>
                    <a:cs typeface="SimSun"/>
                  </a:rPr>
                  <a:t>的随机样本，当样本容量</a:t>
                </a:r>
                <a14:m>
                  <m:oMath xmlns:m="http://schemas.openxmlformats.org/officeDocument/2006/math">
                    <m:r>
                      <a:rPr lang="zh-CN" altLang="en-US" sz="800" b="1" i="0" dirty="0">
                        <a:solidFill>
                          <a:srgbClr val="FF0000"/>
                        </a:solidFill>
                        <a:latin typeface="Cambria Math" panose="02040503050406030204" pitchFamily="18" charset="0"/>
                        <a:cs typeface="WAOISR+Arial-BoldMT"/>
                      </a:rPr>
                      <m:t>𝐧</m:t>
                    </m:r>
                  </m:oMath>
                </a14:m>
                <a:r>
                  <a:rPr lang="zh-CN" altLang="en-US" sz="800" spc="10" dirty="0">
                    <a:solidFill>
                      <a:srgbClr val="FF0000"/>
                    </a:solidFill>
                    <a:latin typeface="KaiTi" panose="02010609060101010101" pitchFamily="49" charset="-122"/>
                    <a:ea typeface="KaiTi" panose="02010609060101010101" pitchFamily="49" charset="-122"/>
                    <a:cs typeface="SimSun"/>
                  </a:rPr>
                  <a:t>无限增大</a:t>
                </a:r>
                <a:r>
                  <a:rPr lang="zh-CN" altLang="en-US" sz="800" spc="10" dirty="0">
                    <a:solidFill>
                      <a:srgbClr val="000000"/>
                    </a:solidFill>
                    <a:latin typeface="KaiTi" panose="02010609060101010101" pitchFamily="49" charset="-122"/>
                    <a:ea typeface="KaiTi" panose="02010609060101010101" pitchFamily="49" charset="-122"/>
                    <a:cs typeface="SimSun"/>
                  </a:rPr>
                  <a:t>时，其样本均值也服从正态分布，且其均值仍为</a:t>
                </a:r>
                <a14:m>
                  <m:oMath xmlns:m="http://schemas.openxmlformats.org/officeDocument/2006/math">
                    <m:r>
                      <a:rPr lang="zh-CN" altLang="en-US" sz="800" b="1" i="0" dirty="0">
                        <a:solidFill>
                          <a:srgbClr val="000000"/>
                        </a:solidFill>
                        <a:latin typeface="Cambria Math" panose="02040503050406030204" pitchFamily="18" charset="0"/>
                        <a:cs typeface="WAOISR+Arial-BoldMT"/>
                      </a:rPr>
                      <m:t>𝛍</m:t>
                    </m:r>
                  </m:oMath>
                </a14:m>
                <a:r>
                  <a:rPr lang="zh-CN" altLang="en-US" sz="800" spc="10" dirty="0">
                    <a:solidFill>
                      <a:srgbClr val="000000"/>
                    </a:solidFill>
                    <a:latin typeface="KaiTi" panose="02010609060101010101" pitchFamily="49" charset="-122"/>
                    <a:ea typeface="KaiTi" panose="02010609060101010101" pitchFamily="49" charset="-122"/>
                    <a:cs typeface="SimSun"/>
                  </a:rPr>
                  <a:t>，</a:t>
                </a:r>
                <a:r>
                  <a:rPr lang="zh-CN" altLang="en-US" sz="800" spc="10" dirty="0" err="1">
                    <a:solidFill>
                      <a:srgbClr val="000000"/>
                    </a:solidFill>
                    <a:latin typeface="KaiTi" panose="02010609060101010101" pitchFamily="49" charset="-122"/>
                    <a:ea typeface="KaiTi" panose="02010609060101010101" pitchFamily="49" charset="-122"/>
                    <a:cs typeface="SimSun"/>
                  </a:rPr>
                  <a:t>方差为</a:t>
                </a:r>
                <a14:m>
                  <m:oMath xmlns:m="http://schemas.openxmlformats.org/officeDocument/2006/math">
                    <m:f>
                      <m:fPr>
                        <m:ctrlPr>
                          <a:rPr lang="ar-AE" altLang="zh-CN" sz="800" i="1" spc="10">
                            <a:solidFill>
                              <a:srgbClr val="000000"/>
                            </a:solidFill>
                            <a:latin typeface="Cambria Math" panose="02040503050406030204" pitchFamily="18" charset="0"/>
                          </a:rPr>
                        </m:ctrlPr>
                      </m:fPr>
                      <m:num>
                        <m:sSup>
                          <m:sSupPr>
                            <m:ctrlPr>
                              <a:rPr lang="ar-AE" altLang="zh-CN" sz="800" i="1" spc="10">
                                <a:solidFill>
                                  <a:srgbClr val="000000"/>
                                </a:solidFill>
                                <a:latin typeface="Cambria Math" panose="02040503050406030204" pitchFamily="18" charset="0"/>
                              </a:rPr>
                            </m:ctrlPr>
                          </m:sSupPr>
                          <m:e>
                            <m:r>
                              <m:rPr>
                                <m:sty m:val="p"/>
                              </m:rPr>
                              <a:rPr lang="ar-AE" altLang="zh-CN" sz="800" i="0" spc="10">
                                <a:solidFill>
                                  <a:srgbClr val="000000"/>
                                </a:solidFill>
                                <a:latin typeface="Cambria Math" panose="02040503050406030204" pitchFamily="18" charset="0"/>
                                <a:ea typeface="Cambria Math" panose="02040503050406030204" pitchFamily="18" charset="0"/>
                              </a:rPr>
                              <m:t>σ</m:t>
                            </m:r>
                          </m:e>
                          <m:sup>
                            <m:r>
                              <a:rPr lang="ar-AE" altLang="zh-CN" sz="800" i="0" spc="10">
                                <a:solidFill>
                                  <a:srgbClr val="000000"/>
                                </a:solidFill>
                                <a:latin typeface="Cambria Math" panose="02040503050406030204" pitchFamily="18" charset="0"/>
                              </a:rPr>
                              <m:t>2</m:t>
                            </m:r>
                          </m:sup>
                        </m:sSup>
                      </m:num>
                      <m:den>
                        <m:r>
                          <m:rPr>
                            <m:sty m:val="p"/>
                          </m:rPr>
                          <a:rPr lang="ar-AE" altLang="zh-CN" sz="800" i="0" spc="10">
                            <a:solidFill>
                              <a:srgbClr val="000000"/>
                            </a:solidFill>
                            <a:latin typeface="Cambria Math" panose="02040503050406030204" pitchFamily="18" charset="0"/>
                          </a:rPr>
                          <m:t>n</m:t>
                        </m:r>
                      </m:den>
                    </m:f>
                  </m:oMath>
                </a14:m>
                <a:r>
                  <a:rPr lang="zh-CN" altLang="en-US" sz="800" spc="10" dirty="0">
                    <a:solidFill>
                      <a:srgbClr val="000000"/>
                    </a:solidFill>
                    <a:latin typeface="Cambria Math" panose="02040503050406030204" pitchFamily="18" charset="0"/>
                  </a:rPr>
                  <a:t>，</a:t>
                </a:r>
                <a:endParaRPr lang="en-US" altLang="zh-CN" sz="800" spc="10" dirty="0">
                  <a:solidFill>
                    <a:srgbClr val="000000"/>
                  </a:solidFill>
                  <a:latin typeface="Cambria Math" panose="02040503050406030204" pitchFamily="18" charset="0"/>
                </a:endParaRPr>
              </a:p>
              <a:p>
                <a:pPr algn="ctr">
                  <a:lnSpc>
                    <a:spcPct val="150000"/>
                  </a:lnSpc>
                </a:pPr>
                <a14:m>
                  <m:oMath xmlns:m="http://schemas.openxmlformats.org/officeDocument/2006/math">
                    <m:acc>
                      <m:accPr>
                        <m:chr m:val="̅"/>
                        <m:ctrlPr>
                          <a:rPr lang="ar-AE" altLang="zh-CN" sz="800" i="1" spc="-25">
                            <a:solidFill>
                              <a:srgbClr val="000000"/>
                            </a:solidFill>
                            <a:latin typeface="Cambria Math" panose="02040503050406030204" pitchFamily="18" charset="0"/>
                            <a:cs typeface="PJGUIU+TimesNewRomanPSMT"/>
                          </a:rPr>
                        </m:ctrlPr>
                      </m:accPr>
                      <m:e>
                        <m:r>
                          <m:rPr>
                            <m:sty m:val="p"/>
                          </m:rPr>
                          <a:rPr lang="ar-AE" altLang="zh-CN" sz="800" i="0" spc="-25">
                            <a:solidFill>
                              <a:srgbClr val="000000"/>
                            </a:solidFill>
                            <a:latin typeface="Cambria Math" panose="02040503050406030204" pitchFamily="18" charset="0"/>
                            <a:cs typeface="PJGUIU+TimesNewRomanPSMT"/>
                          </a:rPr>
                          <m:t>X</m:t>
                        </m:r>
                      </m:e>
                    </m:acc>
                    <m:r>
                      <a:rPr lang="ar-AE" altLang="zh-CN" sz="800" i="0" spc="-25">
                        <a:solidFill>
                          <a:srgbClr val="000000"/>
                        </a:solidFill>
                        <a:latin typeface="Cambria Math" panose="02040503050406030204" pitchFamily="18" charset="0"/>
                        <a:ea typeface="Cambria Math" panose="02040503050406030204" pitchFamily="18" charset="0"/>
                        <a:cs typeface="PJGUIU+TimesNewRomanPSMT"/>
                      </a:rPr>
                      <m:t>~</m:t>
                    </m:r>
                  </m:oMath>
                </a14:m>
                <a:r>
                  <a:rPr lang="en-US" altLang="zh-CN" sz="800" spc="62" dirty="0">
                    <a:solidFill>
                      <a:srgbClr val="000000"/>
                    </a:solidFill>
                    <a:latin typeface="QHNACC+TimesNewRomanPS-ItalicMT"/>
                    <a:cs typeface="QHNACC+TimesNewRomanPS-ItalicMT"/>
                  </a:rPr>
                  <a:t>N</a:t>
                </a:r>
                <a:r>
                  <a:rPr lang="en-US" altLang="zh-CN" sz="800" spc="-24" dirty="0">
                    <a:solidFill>
                      <a:srgbClr val="000000"/>
                    </a:solidFill>
                    <a:latin typeface="PJGUIU+TimesNewRomanPSMT"/>
                    <a:cs typeface="PJGUIU+TimesNewRomanPSMT"/>
                  </a:rPr>
                  <a:t>(</a:t>
                </a:r>
                <a14:m>
                  <m:oMath xmlns:m="http://schemas.openxmlformats.org/officeDocument/2006/math">
                    <m:r>
                      <m:rPr>
                        <m:sty m:val="p"/>
                      </m:rPr>
                      <a:rPr lang="en-US" altLang="zh-CN" sz="800" i="0" spc="-24">
                        <a:solidFill>
                          <a:srgbClr val="000000"/>
                        </a:solidFill>
                        <a:latin typeface="Cambria Math" panose="02040503050406030204" pitchFamily="18" charset="0"/>
                        <a:cs typeface="PJGUIU+TimesNewRomanPSMT"/>
                      </a:rPr>
                      <m:t>μ</m:t>
                    </m:r>
                    <m:r>
                      <a:rPr lang="en-US" altLang="zh-CN" sz="800" i="0" spc="-24">
                        <a:solidFill>
                          <a:srgbClr val="000000"/>
                        </a:solidFill>
                        <a:latin typeface="Cambria Math" panose="02040503050406030204" pitchFamily="18" charset="0"/>
                        <a:cs typeface="PJGUIU+TimesNewRomanPSMT"/>
                      </a:rPr>
                      <m:t>,</m:t>
                    </m:r>
                    <m:f>
                      <m:fPr>
                        <m:ctrlPr>
                          <a:rPr lang="ar-AE" altLang="zh-CN" sz="800" i="1" spc="10">
                            <a:solidFill>
                              <a:srgbClr val="000000"/>
                            </a:solidFill>
                            <a:latin typeface="Cambria Math" panose="02040503050406030204" pitchFamily="18" charset="0"/>
                          </a:rPr>
                        </m:ctrlPr>
                      </m:fPr>
                      <m:num>
                        <m:sSup>
                          <m:sSupPr>
                            <m:ctrlPr>
                              <a:rPr lang="ar-AE" altLang="zh-CN" sz="800" i="1" spc="10">
                                <a:solidFill>
                                  <a:srgbClr val="000000"/>
                                </a:solidFill>
                                <a:latin typeface="Cambria Math" panose="02040503050406030204" pitchFamily="18" charset="0"/>
                              </a:rPr>
                            </m:ctrlPr>
                          </m:sSupPr>
                          <m:e>
                            <m:r>
                              <m:rPr>
                                <m:sty m:val="p"/>
                              </m:rPr>
                              <a:rPr lang="ar-AE" altLang="zh-CN" sz="800" i="0" spc="10">
                                <a:solidFill>
                                  <a:srgbClr val="000000"/>
                                </a:solidFill>
                                <a:latin typeface="Cambria Math" panose="02040503050406030204" pitchFamily="18" charset="0"/>
                                <a:ea typeface="Cambria Math" panose="02040503050406030204" pitchFamily="18" charset="0"/>
                              </a:rPr>
                              <m:t>σ</m:t>
                            </m:r>
                          </m:e>
                          <m:sup>
                            <m:r>
                              <a:rPr lang="ar-AE" altLang="zh-CN" sz="800" i="0" spc="10">
                                <a:solidFill>
                                  <a:srgbClr val="000000"/>
                                </a:solidFill>
                                <a:latin typeface="Cambria Math" panose="02040503050406030204" pitchFamily="18" charset="0"/>
                              </a:rPr>
                              <m:t>2</m:t>
                            </m:r>
                          </m:sup>
                        </m:sSup>
                      </m:num>
                      <m:den>
                        <m:r>
                          <m:rPr>
                            <m:sty m:val="p"/>
                          </m:rPr>
                          <a:rPr lang="ar-AE" altLang="zh-CN" sz="800" i="0" spc="10">
                            <a:solidFill>
                              <a:srgbClr val="000000"/>
                            </a:solidFill>
                            <a:latin typeface="Cambria Math" panose="02040503050406030204" pitchFamily="18" charset="0"/>
                          </a:rPr>
                          <m:t>n</m:t>
                        </m:r>
                      </m:den>
                    </m:f>
                  </m:oMath>
                </a14:m>
                <a:r>
                  <a:rPr lang="ar-AE" altLang="zh-CN" sz="800" dirty="0">
                    <a:solidFill>
                      <a:srgbClr val="000000"/>
                    </a:solidFill>
                    <a:latin typeface="PJGUIU+TimesNewRomanPSMT"/>
                    <a:cs typeface="PJGUIU+TimesNewRomanPSMT"/>
                  </a:rPr>
                  <a:t>)</a:t>
                </a:r>
                <a:endParaRPr lang="en-US" altLang="zh-CN" sz="800" dirty="0">
                  <a:solidFill>
                    <a:srgbClr val="000000"/>
                  </a:solidFill>
                  <a:latin typeface="PJGUIU+TimesNewRomanPSMT"/>
                  <a:cs typeface="PJGUIU+TimesNewRomanPSMT"/>
                </a:endParaRPr>
              </a:p>
              <a:p>
                <a:pPr marL="0" marR="0">
                  <a:lnSpc>
                    <a:spcPts val="955"/>
                  </a:lnSpc>
                  <a:spcBef>
                    <a:spcPts val="0"/>
                  </a:spcBef>
                  <a:spcAft>
                    <a:spcPts val="0"/>
                  </a:spcAft>
                </a:pPr>
                <a:endParaRPr lang="en-US" altLang="zh-CN" sz="900" spc="10" dirty="0">
                  <a:solidFill>
                    <a:srgbClr val="000000"/>
                  </a:solidFill>
                  <a:latin typeface="SimSun"/>
                  <a:cs typeface="SimSun"/>
                </a:endParaRPr>
              </a:p>
              <a:p>
                <a:pPr marL="0" marR="0">
                  <a:lnSpc>
                    <a:spcPts val="955"/>
                  </a:lnSpc>
                  <a:spcBef>
                    <a:spcPts val="0"/>
                  </a:spcBef>
                  <a:spcAft>
                    <a:spcPts val="0"/>
                  </a:spcAft>
                </a:pPr>
                <a:r>
                  <a:rPr lang="zh-CN" altLang="en-US" sz="900" spc="10" dirty="0">
                    <a:solidFill>
                      <a:srgbClr val="000000"/>
                    </a:solidFill>
                    <a:latin typeface="KaiTi" panose="02010609060101010101" pitchFamily="49" charset="-122"/>
                    <a:ea typeface="KaiTi" panose="02010609060101010101" pitchFamily="49" charset="-122"/>
                    <a:cs typeface="SimSun"/>
                  </a:rPr>
                  <a:t>问题：如果样本不是来自于正态总体呢？</a:t>
                </a:r>
              </a:p>
              <a:p>
                <a:pPr algn="ctr">
                  <a:lnSpc>
                    <a:spcPct val="150000"/>
                  </a:lnSpc>
                </a:pPr>
                <a:endParaRPr lang="ar-AE" altLang="zh-CN" sz="800" spc="10" dirty="0">
                  <a:solidFill>
                    <a:srgbClr val="FF0000"/>
                  </a:solidFill>
                  <a:latin typeface="KaiTi" panose="02010609060101010101" pitchFamily="49" charset="-122"/>
                  <a:ea typeface="KaiTi" panose="02010609060101010101" pitchFamily="49" charset="-122"/>
                  <a:cs typeface="SimSun"/>
                </a:endParaRPr>
              </a:p>
              <a:p>
                <a:endParaRPr lang="zh-CN" altLang="en-US" sz="800" dirty="0"/>
              </a:p>
            </p:txBody>
          </p:sp>
        </mc:Choice>
        <mc:Fallback xmlns="">
          <p:sp>
            <p:nvSpPr>
              <p:cNvPr id="3" name="内容占位符 2">
                <a:extLst>
                  <a:ext uri="{FF2B5EF4-FFF2-40B4-BE49-F238E27FC236}">
                    <a16:creationId xmlns:a16="http://schemas.microsoft.com/office/drawing/2014/main" id="{207122E2-F8DB-3044-BAE9-B39BB805C49D}"/>
                  </a:ext>
                </a:extLst>
              </p:cNvPr>
              <p:cNvSpPr>
                <a:spLocks noGrp="1" noRot="1" noChangeAspect="1" noMove="1" noResize="1" noEditPoints="1" noAdjustHandles="1" noChangeArrowheads="1" noChangeShapeType="1" noTextEdit="1"/>
              </p:cNvSpPr>
              <p:nvPr>
                <p:ph idx="1"/>
              </p:nvPr>
            </p:nvSpPr>
            <p:spPr>
              <a:xfrm>
                <a:off x="593434" y="770136"/>
                <a:ext cx="2726325" cy="1656184"/>
              </a:xfrm>
              <a:blipFill>
                <a:blip r:embed="rId2"/>
                <a:stretch>
                  <a:fillRect r="-2778" b="-45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141289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object 7"/>
              <p:cNvSpPr txBox="1"/>
              <p:nvPr/>
            </p:nvSpPr>
            <p:spPr>
              <a:xfrm>
                <a:off x="223416" y="266080"/>
                <a:ext cx="3312368" cy="2015488"/>
              </a:xfrm>
              <a:prstGeom prst="rect">
                <a:avLst/>
              </a:prstGeom>
            </p:spPr>
            <p:txBody>
              <a:bodyPr vert="horz" wrap="square" lIns="0" tIns="0" rIns="0" bIns="0" rtlCol="0">
                <a:spAutoFit/>
              </a:bodyPr>
              <a:lstStyle/>
              <a:p>
                <a:pPr>
                  <a:lnSpc>
                    <a:spcPct val="150000"/>
                  </a:lnSpc>
                </a:pPr>
                <a:r>
                  <a:rPr lang="zh-CN" altLang="en-US" sz="1000" spc="10" dirty="0">
                    <a:solidFill>
                      <a:srgbClr val="FF0065"/>
                    </a:solidFill>
                    <a:latin typeface="KaiTi" panose="02010609060101010101" pitchFamily="49" charset="-122"/>
                    <a:ea typeface="KaiTi" panose="02010609060101010101" pitchFamily="49" charset="-122"/>
                    <a:cs typeface="SimSun"/>
                  </a:rPr>
                  <a:t>如果</a:t>
                </a:r>
                <a:r>
                  <a:rPr lang="zh-CN" altLang="en-US" sz="1000" dirty="0">
                    <a:solidFill>
                      <a:srgbClr val="000000"/>
                    </a:solidFill>
                    <a:latin typeface="KaiTi" panose="02010609060101010101" pitchFamily="49" charset="-122"/>
                    <a:ea typeface="KaiTi" panose="02010609060101010101" pitchFamily="49" charset="-122"/>
                    <a:cs typeface="SimSun"/>
                  </a:rPr>
                  <a:t>样本（</a:t>
                </a:r>
                <a:r>
                  <a:rPr lang="zh-CN" altLang="en-US" sz="1000" spc="-78" dirty="0">
                    <a:solidFill>
                      <a:srgbClr val="000000"/>
                    </a:solidFill>
                    <a:latin typeface="KaiTi" panose="02010609060101010101" pitchFamily="49" charset="-122"/>
                    <a:ea typeface="KaiTi" panose="02010609060101010101" pitchFamily="49" charset="-122"/>
                    <a:cs typeface="SimSun"/>
                  </a:rPr>
                  <a:t> </a:t>
                </a:r>
                <a14:m>
                  <m:oMath xmlns:m="http://schemas.openxmlformats.org/officeDocument/2006/math">
                    <m:sSub>
                      <m:sSubPr>
                        <m:ctrlPr>
                          <a:rPr lang="ar-AE" altLang="zh-CN" sz="1000" i="1" spc="-78" smtClean="0">
                            <a:solidFill>
                              <a:srgbClr val="000000"/>
                            </a:solidFill>
                            <a:latin typeface="Cambria Math" panose="02040503050406030204" pitchFamily="18" charset="0"/>
                          </a:rPr>
                        </m:ctrlPr>
                      </m:sSubPr>
                      <m:e>
                        <m:r>
                          <m:rPr>
                            <m:nor/>
                          </m:rPr>
                          <a:rPr lang="en-US" altLang="zh-CN" sz="1000" i="1" dirty="0">
                            <a:solidFill>
                              <a:srgbClr val="000000"/>
                            </a:solidFill>
                            <a:latin typeface="KaiTi" panose="02010609060101010101" pitchFamily="49" charset="-122"/>
                            <a:ea typeface="KaiTi" panose="02010609060101010101" pitchFamily="49" charset="-122"/>
                            <a:cs typeface="QHNACC+TimesNewRomanPS-ItalicMT"/>
                          </a:rPr>
                          <m:t>X</m:t>
                        </m:r>
                      </m:e>
                      <m:sub>
                        <m:r>
                          <a:rPr lang="ar-AE" altLang="zh-CN" sz="1000" b="0" i="1" spc="-78" smtClean="0">
                            <a:solidFill>
                              <a:srgbClr val="000000"/>
                            </a:solidFill>
                            <a:latin typeface="Cambria Math" panose="02040503050406030204" pitchFamily="18" charset="0"/>
                          </a:rPr>
                          <m:t>1</m:t>
                        </m:r>
                      </m:sub>
                    </m:sSub>
                  </m:oMath>
                </a14:m>
                <a:r>
                  <a:rPr lang="ar-AE" altLang="zh-CN" sz="1050" i="1" spc="158" dirty="0">
                    <a:solidFill>
                      <a:srgbClr val="000000"/>
                    </a:solidFill>
                    <a:latin typeface="KaiTi" panose="02010609060101010101" pitchFamily="49" charset="-122"/>
                    <a:ea typeface="KaiTi" panose="02010609060101010101" pitchFamily="49" charset="-122"/>
                    <a:cs typeface="QHNACC+TimesNewRomanPS-ItalicMT"/>
                  </a:rPr>
                  <a:t> </a:t>
                </a:r>
                <a:r>
                  <a:rPr lang="ar-AE" altLang="zh-CN" sz="1050" dirty="0">
                    <a:solidFill>
                      <a:srgbClr val="000000"/>
                    </a:solidFill>
                    <a:latin typeface="KaiTi" panose="02010609060101010101" pitchFamily="49" charset="-122"/>
                    <a:ea typeface="KaiTi" panose="02010609060101010101" pitchFamily="49" charset="-122"/>
                    <a:cs typeface="PJGUIU+TimesNewRomanPSMT"/>
                  </a:rPr>
                  <a:t>,</a:t>
                </a:r>
                <a:r>
                  <a:rPr lang="ar-AE" altLang="zh-CN" sz="1050" spc="-70" dirty="0">
                    <a:solidFill>
                      <a:srgbClr val="000000"/>
                    </a:solidFill>
                    <a:latin typeface="KaiTi" panose="02010609060101010101" pitchFamily="49" charset="-122"/>
                    <a:ea typeface="KaiTi" panose="02010609060101010101" pitchFamily="49" charset="-122"/>
                    <a:cs typeface="PJGUIU+TimesNewRomanPSMT"/>
                  </a:rPr>
                  <a:t> </a:t>
                </a:r>
                <a14:m>
                  <m:oMath xmlns:m="http://schemas.openxmlformats.org/officeDocument/2006/math">
                    <m:sSub>
                      <m:sSubPr>
                        <m:ctrlPr>
                          <a:rPr lang="ar-AE" altLang="zh-CN" sz="1050" i="1" spc="-78">
                            <a:solidFill>
                              <a:srgbClr val="000000"/>
                            </a:solidFill>
                            <a:latin typeface="Cambria Math" panose="02040503050406030204" pitchFamily="18" charset="0"/>
                          </a:rPr>
                        </m:ctrlPr>
                      </m:sSubPr>
                      <m:e>
                        <m:r>
                          <m:rPr>
                            <m:nor/>
                          </m:rPr>
                          <a:rPr lang="en-US" altLang="zh-CN" sz="1050" i="1" dirty="0">
                            <a:solidFill>
                              <a:srgbClr val="000000"/>
                            </a:solidFill>
                            <a:latin typeface="KaiTi" panose="02010609060101010101" pitchFamily="49" charset="-122"/>
                            <a:ea typeface="KaiTi" panose="02010609060101010101" pitchFamily="49" charset="-122"/>
                            <a:cs typeface="QHNACC+TimesNewRomanPS-ItalicMT"/>
                          </a:rPr>
                          <m:t>X</m:t>
                        </m:r>
                      </m:e>
                      <m:sub>
                        <m:r>
                          <a:rPr lang="en-US" altLang="zh-CN" sz="1050" b="0" i="1" dirty="0" smtClean="0">
                            <a:solidFill>
                              <a:srgbClr val="000000"/>
                            </a:solidFill>
                            <a:latin typeface="Cambria Math" panose="02040503050406030204" pitchFamily="18" charset="0"/>
                            <a:cs typeface="QHNACC+TimesNewRomanPS-ItalicMT"/>
                          </a:rPr>
                          <m:t>2</m:t>
                        </m:r>
                      </m:sub>
                    </m:sSub>
                  </m:oMath>
                </a14:m>
                <a:r>
                  <a:rPr lang="en-US" altLang="zh-CN" sz="1050" i="1" spc="262" dirty="0">
                    <a:solidFill>
                      <a:srgbClr val="000000"/>
                    </a:solidFill>
                    <a:latin typeface="KaiTi" panose="02010609060101010101" pitchFamily="49" charset="-122"/>
                    <a:ea typeface="KaiTi" panose="02010609060101010101" pitchFamily="49" charset="-122"/>
                    <a:cs typeface="QHNACC+TimesNewRomanPS-ItalicMT"/>
                  </a:rPr>
                  <a:t> </a:t>
                </a:r>
                <a:r>
                  <a:rPr lang="en-US" altLang="zh-CN" sz="1050" spc="16" dirty="0">
                    <a:solidFill>
                      <a:srgbClr val="000000"/>
                    </a:solidFill>
                    <a:latin typeface="KaiTi" panose="02010609060101010101" pitchFamily="49" charset="-122"/>
                    <a:ea typeface="KaiTi" panose="02010609060101010101" pitchFamily="49" charset="-122"/>
                    <a:cs typeface="PJGUIU+TimesNewRomanPSMT"/>
                  </a:rPr>
                  <a:t>,</a:t>
                </a:r>
                <a14:m>
                  <m:oMath xmlns:m="http://schemas.openxmlformats.org/officeDocument/2006/math">
                    <m:r>
                      <a:rPr lang="en-US" altLang="zh-CN" sz="1050" i="1" spc="16" dirty="0" smtClean="0">
                        <a:solidFill>
                          <a:srgbClr val="000000"/>
                        </a:solidFill>
                        <a:latin typeface="Cambria Math" panose="02040503050406030204" pitchFamily="18" charset="0"/>
                        <a:ea typeface="Cambria Math" panose="02040503050406030204" pitchFamily="18" charset="0"/>
                        <a:cs typeface="PJGUIU+TimesNewRomanPSMT"/>
                      </a:rPr>
                      <m:t>⋯</m:t>
                    </m:r>
                  </m:oMath>
                </a14:m>
                <a:r>
                  <a:rPr lang="en-US" altLang="zh-CN" sz="1050" dirty="0">
                    <a:solidFill>
                      <a:srgbClr val="000000"/>
                    </a:solidFill>
                    <a:latin typeface="KaiTi" panose="02010609060101010101" pitchFamily="49" charset="-122"/>
                    <a:ea typeface="KaiTi" panose="02010609060101010101" pitchFamily="49" charset="-122"/>
                    <a:cs typeface="PJGUIU+TimesNewRomanPSMT"/>
                  </a:rPr>
                  <a:t>,</a:t>
                </a:r>
                <a:r>
                  <a:rPr lang="en-US" altLang="zh-CN" sz="1050" spc="-72" dirty="0">
                    <a:solidFill>
                      <a:srgbClr val="000000"/>
                    </a:solidFill>
                    <a:latin typeface="KaiTi" panose="02010609060101010101" pitchFamily="49" charset="-122"/>
                    <a:ea typeface="KaiTi" panose="02010609060101010101" pitchFamily="49" charset="-122"/>
                    <a:cs typeface="PJGUIU+TimesNewRomanPSMT"/>
                  </a:rPr>
                  <a:t> </a:t>
                </a:r>
                <a14:m>
                  <m:oMath xmlns:m="http://schemas.openxmlformats.org/officeDocument/2006/math">
                    <m:sSub>
                      <m:sSubPr>
                        <m:ctrlPr>
                          <a:rPr lang="ar-AE" altLang="zh-CN" sz="1050" i="1" spc="-78">
                            <a:solidFill>
                              <a:srgbClr val="000000"/>
                            </a:solidFill>
                            <a:latin typeface="Cambria Math" panose="02040503050406030204" pitchFamily="18" charset="0"/>
                          </a:rPr>
                        </m:ctrlPr>
                      </m:sSubPr>
                      <m:e>
                        <m:r>
                          <m:rPr>
                            <m:nor/>
                          </m:rPr>
                          <a:rPr lang="en-US" altLang="zh-CN" sz="1050" i="1" dirty="0">
                            <a:solidFill>
                              <a:srgbClr val="000000"/>
                            </a:solidFill>
                            <a:latin typeface="KaiTi" panose="02010609060101010101" pitchFamily="49" charset="-122"/>
                            <a:ea typeface="KaiTi" panose="02010609060101010101" pitchFamily="49" charset="-122"/>
                            <a:cs typeface="QHNACC+TimesNewRomanPS-ItalicMT"/>
                          </a:rPr>
                          <m:t>X</m:t>
                        </m:r>
                      </m:e>
                      <m:sub>
                        <m:r>
                          <a:rPr lang="en-US" altLang="zh-CN" sz="1050" b="0" i="1" dirty="0" smtClean="0">
                            <a:solidFill>
                              <a:srgbClr val="000000"/>
                            </a:solidFill>
                            <a:latin typeface="Cambria Math" panose="02040503050406030204" pitchFamily="18" charset="0"/>
                            <a:cs typeface="QHNACC+TimesNewRomanPS-ItalicMT"/>
                          </a:rPr>
                          <m:t>𝑛</m:t>
                        </m:r>
                      </m:sub>
                    </m:sSub>
                    <m:r>
                      <a:rPr lang="ar-AE" altLang="zh-CN" sz="1050" i="1" spc="-78">
                        <a:solidFill>
                          <a:srgbClr val="000000"/>
                        </a:solidFill>
                        <a:latin typeface="Cambria Math" panose="02040503050406030204" pitchFamily="18" charset="0"/>
                      </a:rPr>
                      <m:t> </m:t>
                    </m:r>
                  </m:oMath>
                </a14:m>
                <a:r>
                  <a:rPr lang="zh-CN" altLang="en-US" sz="1000" dirty="0">
                    <a:solidFill>
                      <a:srgbClr val="000000"/>
                    </a:solidFill>
                    <a:latin typeface="KaiTi" panose="02010609060101010101" pitchFamily="49" charset="-122"/>
                    <a:ea typeface="KaiTi" panose="02010609060101010101" pitchFamily="49" charset="-122"/>
                    <a:cs typeface="SimSun"/>
                  </a:rPr>
                  <a:t>）是来自于任一总体（均值为</a:t>
                </a:r>
                <a14:m>
                  <m:oMath xmlns:m="http://schemas.openxmlformats.org/officeDocument/2006/math">
                    <m:r>
                      <a:rPr lang="zh-CN" altLang="en-US" sz="1000" i="1" smtClean="0">
                        <a:solidFill>
                          <a:srgbClr val="000000"/>
                        </a:solidFill>
                        <a:latin typeface="Cambria Math" panose="02040503050406030204" pitchFamily="18" charset="0"/>
                        <a:cs typeface="SimSun"/>
                      </a:rPr>
                      <m:t>𝜇</m:t>
                    </m:r>
                  </m:oMath>
                </a14:m>
                <a:r>
                  <a:rPr lang="zh-CN" altLang="en-US" sz="1000" spc="10" dirty="0">
                    <a:solidFill>
                      <a:srgbClr val="000000"/>
                    </a:solidFill>
                    <a:latin typeface="KaiTi" panose="02010609060101010101" pitchFamily="49" charset="-122"/>
                    <a:ea typeface="KaiTi" panose="02010609060101010101" pitchFamily="49" charset="-122"/>
                    <a:cs typeface="SimSun"/>
                  </a:rPr>
                  <a:t>，方差为</a:t>
                </a:r>
                <a14:m>
                  <m:oMath xmlns:m="http://schemas.openxmlformats.org/officeDocument/2006/math">
                    <m:sSup>
                      <m:sSupPr>
                        <m:ctrlPr>
                          <a:rPr lang="en-US" altLang="zh-CN" sz="1000" i="1" spc="10" smtClean="0">
                            <a:solidFill>
                              <a:srgbClr val="000000"/>
                            </a:solidFill>
                            <a:latin typeface="Cambria Math" panose="02040503050406030204" pitchFamily="18" charset="0"/>
                          </a:rPr>
                        </m:ctrlPr>
                      </m:sSupPr>
                      <m:e>
                        <m:r>
                          <a:rPr lang="en-US" altLang="zh-CN" sz="1000" i="1" spc="10" smtClean="0">
                            <a:solidFill>
                              <a:srgbClr val="000000"/>
                            </a:solidFill>
                            <a:latin typeface="Cambria Math" panose="02040503050406030204" pitchFamily="18" charset="0"/>
                            <a:ea typeface="Cambria Math" panose="02040503050406030204" pitchFamily="18" charset="0"/>
                          </a:rPr>
                          <m:t>𝜎</m:t>
                        </m:r>
                      </m:e>
                      <m:sup>
                        <m:r>
                          <a:rPr lang="en-US" altLang="zh-CN" sz="1000" b="0" i="1" spc="10" smtClean="0">
                            <a:solidFill>
                              <a:srgbClr val="000000"/>
                            </a:solidFill>
                            <a:latin typeface="Cambria Math" panose="02040503050406030204" pitchFamily="18" charset="0"/>
                          </a:rPr>
                          <m:t>2</m:t>
                        </m:r>
                      </m:sup>
                    </m:sSup>
                  </m:oMath>
                </a14:m>
                <a:r>
                  <a:rPr lang="zh-CN" altLang="en-US" sz="1000" spc="10" dirty="0">
                    <a:solidFill>
                      <a:srgbClr val="000000"/>
                    </a:solidFill>
                    <a:latin typeface="KaiTi" panose="02010609060101010101" pitchFamily="49" charset="-122"/>
                    <a:ea typeface="KaiTi" panose="02010609060101010101" pitchFamily="49" charset="-122"/>
                    <a:cs typeface="SimSun"/>
                  </a:rPr>
                  <a:t>的随机样本，当样本容量</a:t>
                </a:r>
                <a14:m>
                  <m:oMath xmlns:m="http://schemas.openxmlformats.org/officeDocument/2006/math">
                    <m:r>
                      <a:rPr lang="en-US" altLang="zh-CN" sz="1000" b="1" i="1" dirty="0" smtClean="0">
                        <a:solidFill>
                          <a:srgbClr val="FF0000"/>
                        </a:solidFill>
                        <a:latin typeface="Cambria Math" panose="02040503050406030204" pitchFamily="18" charset="0"/>
                        <a:cs typeface="WAOISR+Arial-BoldMT"/>
                      </a:rPr>
                      <m:t>𝒏</m:t>
                    </m:r>
                  </m:oMath>
                </a14:m>
                <a:r>
                  <a:rPr lang="zh-CN" altLang="en-US" sz="1000" spc="10" dirty="0" err="1">
                    <a:solidFill>
                      <a:srgbClr val="FF0000"/>
                    </a:solidFill>
                    <a:latin typeface="KaiTi" panose="02010609060101010101" pitchFamily="49" charset="-122"/>
                    <a:ea typeface="KaiTi" panose="02010609060101010101" pitchFamily="49" charset="-122"/>
                    <a:cs typeface="SimSun"/>
                  </a:rPr>
                  <a:t>无限增</a:t>
                </a:r>
                <a:r>
                  <a:rPr lang="zh-CN" altLang="en-US" sz="1000" spc="10" dirty="0">
                    <a:solidFill>
                      <a:srgbClr val="FF0000"/>
                    </a:solidFill>
                    <a:latin typeface="KaiTi" panose="02010609060101010101" pitchFamily="49" charset="-122"/>
                    <a:ea typeface="KaiTi" panose="02010609060101010101" pitchFamily="49" charset="-122"/>
                    <a:cs typeface="SimSun"/>
                  </a:rPr>
                  <a:t>大</a:t>
                </a:r>
                <a:r>
                  <a:rPr lang="zh-CN" altLang="en-US" sz="1000" spc="10" dirty="0">
                    <a:solidFill>
                      <a:srgbClr val="000000"/>
                    </a:solidFill>
                    <a:latin typeface="KaiTi" panose="02010609060101010101" pitchFamily="49" charset="-122"/>
                    <a:ea typeface="KaiTi" panose="02010609060101010101" pitchFamily="49" charset="-122"/>
                    <a:cs typeface="SimSun"/>
                  </a:rPr>
                  <a:t>时，其样本均值将趋于正态分布，且其均值仍为</a:t>
                </a:r>
                <a14:m>
                  <m:oMath xmlns:m="http://schemas.openxmlformats.org/officeDocument/2006/math">
                    <m:r>
                      <a:rPr lang="zh-CN" altLang="en-US" sz="1000" b="1" i="1" dirty="0">
                        <a:solidFill>
                          <a:srgbClr val="000000"/>
                        </a:solidFill>
                        <a:latin typeface="Cambria Math" panose="02040503050406030204" pitchFamily="18" charset="0"/>
                        <a:cs typeface="WAOISR+Arial-BoldMT"/>
                      </a:rPr>
                      <m:t>𝝁</m:t>
                    </m:r>
                  </m:oMath>
                </a14:m>
                <a:r>
                  <a:rPr lang="zh-CN" altLang="en-US" sz="1000" spc="10" dirty="0">
                    <a:solidFill>
                      <a:srgbClr val="000000"/>
                    </a:solidFill>
                    <a:latin typeface="KaiTi" panose="02010609060101010101" pitchFamily="49" charset="-122"/>
                    <a:ea typeface="KaiTi" panose="02010609060101010101" pitchFamily="49" charset="-122"/>
                    <a:cs typeface="SimSun"/>
                  </a:rPr>
                  <a:t>，</a:t>
                </a:r>
                <a:r>
                  <a:rPr lang="zh-CN" altLang="en-US" sz="1000" spc="10" dirty="0" err="1">
                    <a:solidFill>
                      <a:srgbClr val="000000"/>
                    </a:solidFill>
                    <a:latin typeface="KaiTi" panose="02010609060101010101" pitchFamily="49" charset="-122"/>
                    <a:ea typeface="KaiTi" panose="02010609060101010101" pitchFamily="49" charset="-122"/>
                    <a:cs typeface="SimSun"/>
                  </a:rPr>
                  <a:t>方差为</a:t>
                </a:r>
                <a14:m>
                  <m:oMath xmlns:m="http://schemas.openxmlformats.org/officeDocument/2006/math">
                    <m:f>
                      <m:fPr>
                        <m:ctrlPr>
                          <a:rPr lang="ar-AE" altLang="zh-CN" sz="1000" i="1" spc="10" smtClean="0">
                            <a:solidFill>
                              <a:srgbClr val="000000"/>
                            </a:solidFill>
                            <a:latin typeface="Cambria Math" panose="02040503050406030204" pitchFamily="18" charset="0"/>
                          </a:rPr>
                        </m:ctrlPr>
                      </m:fPr>
                      <m:num>
                        <m:sSup>
                          <m:sSupPr>
                            <m:ctrlPr>
                              <a:rPr lang="ar-AE" altLang="zh-CN" sz="1000" i="1" spc="10" smtClean="0">
                                <a:solidFill>
                                  <a:srgbClr val="000000"/>
                                </a:solidFill>
                                <a:latin typeface="Cambria Math" panose="02040503050406030204" pitchFamily="18" charset="0"/>
                              </a:rPr>
                            </m:ctrlPr>
                          </m:sSupPr>
                          <m:e>
                            <m:r>
                              <a:rPr lang="ar-AE" altLang="zh-CN" sz="1000" i="1" spc="10" smtClean="0">
                                <a:solidFill>
                                  <a:srgbClr val="000000"/>
                                </a:solidFill>
                                <a:latin typeface="Cambria Math" panose="02040503050406030204" pitchFamily="18" charset="0"/>
                                <a:ea typeface="Cambria Math" panose="02040503050406030204" pitchFamily="18" charset="0"/>
                              </a:rPr>
                              <m:t>𝜎</m:t>
                            </m:r>
                          </m:e>
                          <m:sup>
                            <m:r>
                              <a:rPr lang="en-US" altLang="zh-CN" sz="1000" b="0" i="1" spc="10" smtClean="0">
                                <a:solidFill>
                                  <a:srgbClr val="000000"/>
                                </a:solidFill>
                                <a:latin typeface="Cambria Math" panose="02040503050406030204" pitchFamily="18" charset="0"/>
                              </a:rPr>
                              <m:t>2</m:t>
                            </m:r>
                          </m:sup>
                        </m:sSup>
                      </m:num>
                      <m:den>
                        <m:r>
                          <a:rPr lang="ar-AE" altLang="zh-CN" sz="1000" i="1" spc="10">
                            <a:solidFill>
                              <a:srgbClr val="000000"/>
                            </a:solidFill>
                            <a:latin typeface="Cambria Math" panose="02040503050406030204" pitchFamily="18" charset="0"/>
                          </a:rPr>
                          <m:t>𝑛</m:t>
                        </m:r>
                      </m:den>
                    </m:f>
                  </m:oMath>
                </a14:m>
                <a:endParaRPr lang="ar-AE" altLang="zh-CN" sz="1000" spc="10" dirty="0">
                  <a:solidFill>
                    <a:srgbClr val="000000"/>
                  </a:solidFill>
                  <a:latin typeface="KaiTi" panose="02010609060101010101" pitchFamily="49" charset="-122"/>
                  <a:ea typeface="KaiTi" panose="02010609060101010101" pitchFamily="49" charset="-122"/>
                  <a:cs typeface="SimSun"/>
                </a:endParaRPr>
              </a:p>
              <a:p>
                <a:pPr>
                  <a:lnSpc>
                    <a:spcPct val="150000"/>
                  </a:lnSpc>
                </a:pPr>
                <a:endParaRPr lang="ar-AE" altLang="zh-CN" sz="1000" spc="10" dirty="0">
                  <a:solidFill>
                    <a:srgbClr val="000000"/>
                  </a:solidFill>
                  <a:latin typeface="KaiTi" panose="02010609060101010101" pitchFamily="49" charset="-122"/>
                  <a:ea typeface="KaiTi" panose="02010609060101010101" pitchFamily="49" charset="-122"/>
                  <a:cs typeface="SimSun"/>
                </a:endParaRPr>
              </a:p>
              <a:p>
                <a:pPr>
                  <a:lnSpc>
                    <a:spcPct val="150000"/>
                  </a:lnSpc>
                </a:pPr>
                <a:endParaRPr lang="ar-AE" altLang="zh-CN" sz="1000" spc="10" dirty="0">
                  <a:solidFill>
                    <a:srgbClr val="FF0000"/>
                  </a:solidFill>
                  <a:latin typeface="KaiTi" panose="02010609060101010101" pitchFamily="49" charset="-122"/>
                  <a:ea typeface="KaiTi" panose="02010609060101010101" pitchFamily="49" charset="-122"/>
                  <a:cs typeface="SimSun"/>
                </a:endParaRPr>
              </a:p>
              <a:p>
                <a:pPr>
                  <a:lnSpc>
                    <a:spcPct val="150000"/>
                  </a:lnSpc>
                </a:pPr>
                <a:r>
                  <a:rPr lang="zh-CN" altLang="en-US" sz="1000" spc="10" dirty="0">
                    <a:solidFill>
                      <a:srgbClr val="000000"/>
                    </a:solidFill>
                    <a:latin typeface="KaiTi" panose="02010609060101010101" pitchFamily="49" charset="-122"/>
                    <a:ea typeface="KaiTi" panose="02010609060101010101" pitchFamily="49" charset="-122"/>
                    <a:cs typeface="SimSun"/>
                  </a:rPr>
                  <a:t>简言之，若样本容量足够大，则来自于任意分布总</a:t>
                </a:r>
              </a:p>
              <a:p>
                <a:pPr>
                  <a:lnSpc>
                    <a:spcPct val="150000"/>
                  </a:lnSpc>
                  <a:spcBef>
                    <a:spcPts val="485"/>
                  </a:spcBef>
                </a:pPr>
                <a:r>
                  <a:rPr lang="zh-CN" altLang="en-US" sz="1000" spc="10" dirty="0">
                    <a:solidFill>
                      <a:srgbClr val="000000"/>
                    </a:solidFill>
                    <a:latin typeface="KaiTi" panose="02010609060101010101" pitchFamily="49" charset="-122"/>
                    <a:ea typeface="KaiTi" panose="02010609060101010101" pitchFamily="49" charset="-122"/>
                    <a:cs typeface="SimSun"/>
                  </a:rPr>
                  <a:t>体的随机样本，其样本均值近似服从正态分布。</a:t>
                </a:r>
                <a:r>
                  <a:rPr lang="zh-CN" altLang="en-US" sz="1000" dirty="0">
                    <a:solidFill>
                      <a:srgbClr val="000000"/>
                    </a:solidFill>
                    <a:latin typeface="KaiTi" panose="02010609060101010101" pitchFamily="49" charset="-122"/>
                    <a:ea typeface="KaiTi" panose="02010609060101010101" pitchFamily="49" charset="-122"/>
                    <a:cs typeface="SimSun"/>
                  </a:rPr>
                  <a:t>这就是</a:t>
                </a:r>
                <a:r>
                  <a:rPr lang="zh-CN" altLang="en-US" sz="1000" spc="10" dirty="0">
                    <a:solidFill>
                      <a:srgbClr val="FF0065"/>
                    </a:solidFill>
                    <a:latin typeface="KaiTi" panose="02010609060101010101" pitchFamily="49" charset="-122"/>
                    <a:ea typeface="KaiTi" panose="02010609060101010101" pitchFamily="49" charset="-122"/>
                    <a:cs typeface="SimSun"/>
                  </a:rPr>
                  <a:t>中心极限定理</a:t>
                </a:r>
                <a:r>
                  <a:rPr lang="zh-CN" altLang="en-US" sz="1000" dirty="0">
                    <a:solidFill>
                      <a:srgbClr val="000000"/>
                    </a:solidFill>
                    <a:latin typeface="KaiTi" panose="02010609060101010101" pitchFamily="49" charset="-122"/>
                    <a:ea typeface="KaiTi" panose="02010609060101010101" pitchFamily="49" charset="-122"/>
                    <a:cs typeface="SimSun"/>
                  </a:rPr>
                  <a:t>。</a:t>
                </a:r>
                <a:endParaRPr sz="1000" spc="10" dirty="0">
                  <a:solidFill>
                    <a:srgbClr val="000000"/>
                  </a:solidFill>
                  <a:latin typeface="KaiTi" panose="02010609060101010101" pitchFamily="49" charset="-122"/>
                  <a:ea typeface="KaiTi" panose="02010609060101010101" pitchFamily="49" charset="-122"/>
                  <a:cs typeface="SimSun"/>
                </a:endParaRPr>
              </a:p>
            </p:txBody>
          </p:sp>
        </mc:Choice>
        <mc:Fallback xmlns="">
          <p:sp>
            <p:nvSpPr>
              <p:cNvPr id="7" name="object 7"/>
              <p:cNvSpPr txBox="1">
                <a:spLocks noRot="1" noChangeAspect="1" noMove="1" noResize="1" noEditPoints="1" noAdjustHandles="1" noChangeArrowheads="1" noChangeShapeType="1" noTextEdit="1"/>
              </p:cNvSpPr>
              <p:nvPr/>
            </p:nvSpPr>
            <p:spPr>
              <a:xfrm>
                <a:off x="223416" y="266080"/>
                <a:ext cx="3312368" cy="2015488"/>
              </a:xfrm>
              <a:prstGeom prst="rect">
                <a:avLst/>
              </a:prstGeom>
              <a:blipFill>
                <a:blip r:embed="rId2"/>
                <a:stretch>
                  <a:fillRect l="-2290" t="-629" r="-1145" b="-31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object 18"/>
              <p:cNvSpPr txBox="1"/>
              <p:nvPr/>
            </p:nvSpPr>
            <p:spPr>
              <a:xfrm>
                <a:off x="1087512" y="1210900"/>
                <a:ext cx="953194" cy="165815"/>
              </a:xfrm>
              <a:prstGeom prst="rect">
                <a:avLst/>
              </a:prstGeom>
            </p:spPr>
            <p:txBody>
              <a:bodyPr vert="horz" wrap="square" lIns="0" tIns="0" rIns="0" bIns="0" rtlCol="0">
                <a:spAutoFit/>
              </a:bodyPr>
              <a:lstStyle/>
              <a:p>
                <a:pPr>
                  <a:lnSpc>
                    <a:spcPts val="1135"/>
                  </a:lnSpc>
                </a:pPr>
                <a14:m>
                  <m:oMath xmlns:m="http://schemas.openxmlformats.org/officeDocument/2006/math">
                    <m:acc>
                      <m:accPr>
                        <m:chr m:val="̅"/>
                        <m:ctrlPr>
                          <a:rPr lang="en-US" altLang="zh-CN" sz="1000" i="1" spc="-25" smtClean="0">
                            <a:solidFill>
                              <a:srgbClr val="000000"/>
                            </a:solidFill>
                            <a:latin typeface="Cambria Math" panose="02040503050406030204" pitchFamily="18" charset="0"/>
                            <a:cs typeface="PJGUIU+TimesNewRomanPSMT"/>
                          </a:rPr>
                        </m:ctrlPr>
                      </m:accPr>
                      <m:e>
                        <m:r>
                          <a:rPr lang="en-US" altLang="zh-CN" sz="1000" b="0" i="1" spc="-25" smtClean="0">
                            <a:solidFill>
                              <a:srgbClr val="000000"/>
                            </a:solidFill>
                            <a:latin typeface="Cambria Math" panose="02040503050406030204" pitchFamily="18" charset="0"/>
                            <a:cs typeface="PJGUIU+TimesNewRomanPSMT"/>
                          </a:rPr>
                          <m:t>𝑋</m:t>
                        </m:r>
                      </m:e>
                    </m:acc>
                    <m:r>
                      <a:rPr lang="en-US" altLang="zh-CN" sz="1000" i="1" spc="-25" smtClean="0">
                        <a:solidFill>
                          <a:srgbClr val="000000"/>
                        </a:solidFill>
                        <a:latin typeface="Cambria Math" panose="02040503050406030204" pitchFamily="18" charset="0"/>
                        <a:ea typeface="Cambria Math" panose="02040503050406030204" pitchFamily="18" charset="0"/>
                        <a:cs typeface="PJGUIU+TimesNewRomanPSMT"/>
                      </a:rPr>
                      <m:t>~</m:t>
                    </m:r>
                  </m:oMath>
                </a14:m>
                <a:r>
                  <a:rPr lang="en-US" sz="1000" i="1" spc="62" dirty="0">
                    <a:solidFill>
                      <a:srgbClr val="000000"/>
                    </a:solidFill>
                    <a:latin typeface="QHNACC+TimesNewRomanPS-ItalicMT"/>
                    <a:cs typeface="QHNACC+TimesNewRomanPS-ItalicMT"/>
                  </a:rPr>
                  <a:t>N</a:t>
                </a:r>
                <a:r>
                  <a:rPr lang="en-US" sz="1000" spc="-24" dirty="0">
                    <a:solidFill>
                      <a:srgbClr val="000000"/>
                    </a:solidFill>
                    <a:latin typeface="PJGUIU+TimesNewRomanPSMT"/>
                    <a:cs typeface="PJGUIU+TimesNewRomanPSMT"/>
                  </a:rPr>
                  <a:t>(</a:t>
                </a:r>
                <a14:m>
                  <m:oMath xmlns:m="http://schemas.openxmlformats.org/officeDocument/2006/math">
                    <m:r>
                      <a:rPr lang="en-US" altLang="zh-CN" sz="1000" i="1" spc="-24" smtClean="0">
                        <a:solidFill>
                          <a:srgbClr val="000000"/>
                        </a:solidFill>
                        <a:latin typeface="Cambria Math" panose="02040503050406030204" pitchFamily="18" charset="0"/>
                        <a:cs typeface="PJGUIU+TimesNewRomanPSMT"/>
                      </a:rPr>
                      <m:t>𝜇</m:t>
                    </m:r>
                    <m:r>
                      <a:rPr lang="en-US" altLang="zh-CN" sz="1000" b="0" i="1" spc="-24" smtClean="0">
                        <a:solidFill>
                          <a:srgbClr val="000000"/>
                        </a:solidFill>
                        <a:latin typeface="Cambria Math" panose="02040503050406030204" pitchFamily="18" charset="0"/>
                        <a:cs typeface="PJGUIU+TimesNewRomanPSMT"/>
                      </a:rPr>
                      <m:t>,</m:t>
                    </m:r>
                    <m:f>
                      <m:fPr>
                        <m:ctrlPr>
                          <a:rPr lang="ar-AE" altLang="zh-CN" sz="1000" i="1" spc="10" smtClean="0">
                            <a:solidFill>
                              <a:srgbClr val="000000"/>
                            </a:solidFill>
                            <a:latin typeface="Cambria Math" panose="02040503050406030204" pitchFamily="18" charset="0"/>
                          </a:rPr>
                        </m:ctrlPr>
                      </m:fPr>
                      <m:num>
                        <m:sSup>
                          <m:sSupPr>
                            <m:ctrlPr>
                              <a:rPr lang="ar-AE" altLang="zh-CN" sz="1000" i="1" spc="10">
                                <a:solidFill>
                                  <a:srgbClr val="000000"/>
                                </a:solidFill>
                                <a:latin typeface="Cambria Math" panose="02040503050406030204" pitchFamily="18" charset="0"/>
                              </a:rPr>
                            </m:ctrlPr>
                          </m:sSupPr>
                          <m:e>
                            <m:r>
                              <a:rPr lang="ar-AE" altLang="zh-CN" sz="1000" i="1" spc="10">
                                <a:solidFill>
                                  <a:srgbClr val="000000"/>
                                </a:solidFill>
                                <a:latin typeface="Cambria Math" panose="02040503050406030204" pitchFamily="18" charset="0"/>
                                <a:ea typeface="Cambria Math" panose="02040503050406030204" pitchFamily="18" charset="0"/>
                              </a:rPr>
                              <m:t>𝜎</m:t>
                            </m:r>
                          </m:e>
                          <m:sup>
                            <m:r>
                              <a:rPr lang="ar-AE" altLang="zh-CN" sz="1000" i="1" spc="10">
                                <a:solidFill>
                                  <a:srgbClr val="000000"/>
                                </a:solidFill>
                                <a:latin typeface="Cambria Math" panose="02040503050406030204" pitchFamily="18" charset="0"/>
                              </a:rPr>
                              <m:t>2</m:t>
                            </m:r>
                          </m:sup>
                        </m:sSup>
                      </m:num>
                      <m:den>
                        <m:r>
                          <a:rPr lang="ar-AE" altLang="zh-CN" sz="1000" i="1" spc="10">
                            <a:solidFill>
                              <a:srgbClr val="000000"/>
                            </a:solidFill>
                            <a:latin typeface="Cambria Math" panose="02040503050406030204" pitchFamily="18" charset="0"/>
                          </a:rPr>
                          <m:t>𝑛</m:t>
                        </m:r>
                      </m:den>
                    </m:f>
                  </m:oMath>
                </a14:m>
                <a:r>
                  <a:rPr lang="en-US" sz="1000" dirty="0">
                    <a:solidFill>
                      <a:srgbClr val="000000"/>
                    </a:solidFill>
                    <a:latin typeface="PJGUIU+TimesNewRomanPSMT"/>
                    <a:cs typeface="PJGUIU+TimesNewRomanPSMT"/>
                  </a:rPr>
                  <a:t>)</a:t>
                </a:r>
                <a:endParaRPr sz="1000" dirty="0">
                  <a:solidFill>
                    <a:srgbClr val="000000"/>
                  </a:solidFill>
                  <a:latin typeface="PJGUIU+TimesNewRomanPSMT"/>
                  <a:cs typeface="PJGUIU+TimesNewRomanPSMT"/>
                </a:endParaRPr>
              </a:p>
            </p:txBody>
          </p:sp>
        </mc:Choice>
        <mc:Fallback xmlns="">
          <p:sp>
            <p:nvSpPr>
              <p:cNvPr id="18" name="object 18"/>
              <p:cNvSpPr txBox="1">
                <a:spLocks noRot="1" noChangeAspect="1" noMove="1" noResize="1" noEditPoints="1" noAdjustHandles="1" noChangeArrowheads="1" noChangeShapeType="1" noTextEdit="1"/>
              </p:cNvSpPr>
              <p:nvPr/>
            </p:nvSpPr>
            <p:spPr>
              <a:xfrm>
                <a:off x="1087512" y="1210900"/>
                <a:ext cx="953194" cy="165815"/>
              </a:xfrm>
              <a:prstGeom prst="rect">
                <a:avLst/>
              </a:prstGeom>
              <a:blipFill>
                <a:blip r:embed="rId3"/>
                <a:stretch>
                  <a:fillRect l="-3947" t="-42857" b="-21429"/>
                </a:stretch>
              </a:blipFill>
            </p:spPr>
            <p:txBody>
              <a:bodyPr/>
              <a:lstStyle/>
              <a:p>
                <a:r>
                  <a:rPr lang="zh-CN" altLang="en-US">
                    <a:noFill/>
                  </a:rPr>
                  <a:t> </a:t>
                </a:r>
              </a:p>
            </p:txBody>
          </p:sp>
        </mc:Fallback>
      </mc:AlternateContent>
      <p:sp>
        <p:nvSpPr>
          <p:cNvPr id="25" name="object 25"/>
          <p:cNvSpPr txBox="1"/>
          <p:nvPr/>
        </p:nvSpPr>
        <p:spPr>
          <a:xfrm>
            <a:off x="3266455" y="2373027"/>
            <a:ext cx="194393" cy="168321"/>
          </a:xfrm>
          <a:prstGeom prst="rect">
            <a:avLst/>
          </a:prstGeom>
        </p:spPr>
        <p:txBody>
          <a:bodyPr vert="horz" wrap="square" lIns="0" tIns="0" rIns="0" bIns="0" rtlCol="0">
            <a:spAutoFit/>
          </a:bodyPr>
          <a:lstStyle/>
          <a:p>
            <a:pPr marL="0" marR="0">
              <a:lnSpc>
                <a:spcPts val="575"/>
              </a:lnSpc>
              <a:spcBef>
                <a:spcPts val="0"/>
              </a:spcBef>
              <a:spcAft>
                <a:spcPts val="0"/>
              </a:spcAft>
            </a:pPr>
            <a:r>
              <a:rPr sz="500" spc="-13" dirty="0">
                <a:solidFill>
                  <a:srgbClr val="000000"/>
                </a:solidFill>
                <a:latin typeface="Tahoma"/>
                <a:cs typeface="Tahoma"/>
              </a:rPr>
              <a:t>110</a:t>
            </a:r>
          </a:p>
        </p:txBody>
      </p:sp>
    </p:spTree>
    <p:extLst>
      <p:ext uri="{BB962C8B-B14F-4D97-AF65-F5344CB8AC3E}">
        <p14:creationId xmlns:p14="http://schemas.microsoft.com/office/powerpoint/2010/main" val="214889409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1"/>
          <p:cNvSpPr/>
          <p:nvPr/>
        </p:nvSpPr>
        <p:spPr>
          <a:xfrm>
            <a:off x="6350" y="0"/>
            <a:ext cx="3759200" cy="2705100"/>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2267691" y="531229"/>
            <a:ext cx="1091940" cy="575662"/>
          </a:xfrm>
          <a:prstGeom prst="rect">
            <a:avLst/>
          </a:prstGeom>
        </p:spPr>
        <p:txBody>
          <a:bodyPr vert="horz" wrap="square" lIns="0" tIns="0" rIns="0" bIns="0" rtlCol="0">
            <a:spAutoFit/>
          </a:bodyPr>
          <a:lstStyle/>
          <a:p>
            <a:pPr marL="0" marR="0">
              <a:lnSpc>
                <a:spcPts val="820"/>
              </a:lnSpc>
              <a:spcBef>
                <a:spcPts val="0"/>
              </a:spcBef>
              <a:spcAft>
                <a:spcPts val="0"/>
              </a:spcAft>
            </a:pPr>
            <a:r>
              <a:rPr sz="800" spc="22" dirty="0">
                <a:solidFill>
                  <a:srgbClr val="000000"/>
                </a:solidFill>
                <a:latin typeface="SimSun"/>
                <a:cs typeface="SimSun"/>
              </a:rPr>
              <a:t>样本均值的抽样分布</a:t>
            </a:r>
          </a:p>
          <a:p>
            <a:pPr marL="367665" marR="0">
              <a:lnSpc>
                <a:spcPts val="820"/>
              </a:lnSpc>
              <a:spcBef>
                <a:spcPts val="1695"/>
              </a:spcBef>
              <a:spcAft>
                <a:spcPts val="0"/>
              </a:spcAft>
            </a:pPr>
            <a:r>
              <a:rPr sz="800" spc="22" dirty="0">
                <a:solidFill>
                  <a:srgbClr val="000000"/>
                </a:solidFill>
                <a:latin typeface="SimSun"/>
                <a:cs typeface="SimSun"/>
              </a:rPr>
              <a:t>正态总体</a:t>
            </a:r>
          </a:p>
        </p:txBody>
      </p:sp>
      <p:sp>
        <p:nvSpPr>
          <p:cNvPr id="4" name="object 4"/>
          <p:cNvSpPr txBox="1"/>
          <p:nvPr/>
        </p:nvSpPr>
        <p:spPr>
          <a:xfrm>
            <a:off x="1236458" y="1183040"/>
            <a:ext cx="1226880" cy="268508"/>
          </a:xfrm>
          <a:prstGeom prst="rect">
            <a:avLst/>
          </a:prstGeom>
        </p:spPr>
        <p:txBody>
          <a:bodyPr vert="horz" wrap="square" lIns="0" tIns="0" rIns="0" bIns="0" rtlCol="0">
            <a:spAutoFit/>
          </a:bodyPr>
          <a:lstStyle/>
          <a:p>
            <a:pPr marL="0" marR="0">
              <a:lnSpc>
                <a:spcPts val="915"/>
              </a:lnSpc>
              <a:spcBef>
                <a:spcPts val="0"/>
              </a:spcBef>
              <a:spcAft>
                <a:spcPts val="0"/>
              </a:spcAft>
            </a:pPr>
            <a:r>
              <a:rPr sz="800" b="1" dirty="0">
                <a:solidFill>
                  <a:srgbClr val="000000"/>
                </a:solidFill>
                <a:latin typeface="WAOISR+Arial-BoldMT"/>
                <a:cs typeface="WAOISR+Arial-BoldMT"/>
              </a:rPr>
              <a:t>(a)</a:t>
            </a:r>
            <a:r>
              <a:rPr sz="800" spc="22" dirty="0">
                <a:solidFill>
                  <a:srgbClr val="000000"/>
                </a:solidFill>
                <a:latin typeface="SimSun"/>
                <a:cs typeface="SimSun"/>
              </a:rPr>
              <a:t>来自正态总体的样本</a:t>
            </a:r>
          </a:p>
        </p:txBody>
      </p:sp>
      <p:sp>
        <p:nvSpPr>
          <p:cNvPr id="5" name="object 5"/>
          <p:cNvSpPr txBox="1"/>
          <p:nvPr/>
        </p:nvSpPr>
        <p:spPr>
          <a:xfrm>
            <a:off x="2243268" y="1488934"/>
            <a:ext cx="1091940" cy="624767"/>
          </a:xfrm>
          <a:prstGeom prst="rect">
            <a:avLst/>
          </a:prstGeom>
        </p:spPr>
        <p:txBody>
          <a:bodyPr vert="horz" wrap="square" lIns="0" tIns="0" rIns="0" bIns="0" rtlCol="0">
            <a:spAutoFit/>
          </a:bodyPr>
          <a:lstStyle/>
          <a:p>
            <a:pPr marL="0" marR="0">
              <a:lnSpc>
                <a:spcPts val="820"/>
              </a:lnSpc>
              <a:spcBef>
                <a:spcPts val="0"/>
              </a:spcBef>
              <a:spcAft>
                <a:spcPts val="0"/>
              </a:spcAft>
            </a:pPr>
            <a:r>
              <a:rPr sz="800" spc="22" dirty="0">
                <a:solidFill>
                  <a:srgbClr val="000000"/>
                </a:solidFill>
                <a:latin typeface="SimSun"/>
                <a:cs typeface="SimSun"/>
              </a:rPr>
              <a:t>样本均值的抽样分布</a:t>
            </a:r>
          </a:p>
          <a:p>
            <a:pPr marL="368300" marR="0">
              <a:lnSpc>
                <a:spcPts val="820"/>
              </a:lnSpc>
              <a:spcBef>
                <a:spcPts val="2080"/>
              </a:spcBef>
              <a:spcAft>
                <a:spcPts val="0"/>
              </a:spcAft>
            </a:pPr>
            <a:r>
              <a:rPr sz="800" spc="22" dirty="0">
                <a:solidFill>
                  <a:srgbClr val="000000"/>
                </a:solidFill>
                <a:latin typeface="SimSun"/>
                <a:cs typeface="SimSun"/>
              </a:rPr>
              <a:t>非正态总体</a:t>
            </a:r>
          </a:p>
        </p:txBody>
      </p:sp>
      <p:sp>
        <p:nvSpPr>
          <p:cNvPr id="6" name="object 6"/>
          <p:cNvSpPr txBox="1"/>
          <p:nvPr/>
        </p:nvSpPr>
        <p:spPr>
          <a:xfrm>
            <a:off x="1260881" y="2189850"/>
            <a:ext cx="1346997" cy="268508"/>
          </a:xfrm>
          <a:prstGeom prst="rect">
            <a:avLst/>
          </a:prstGeom>
        </p:spPr>
        <p:txBody>
          <a:bodyPr vert="horz" wrap="square" lIns="0" tIns="0" rIns="0" bIns="0" rtlCol="0">
            <a:spAutoFit/>
          </a:bodyPr>
          <a:lstStyle/>
          <a:p>
            <a:pPr marL="0" marR="0">
              <a:lnSpc>
                <a:spcPts val="915"/>
              </a:lnSpc>
              <a:spcBef>
                <a:spcPts val="0"/>
              </a:spcBef>
              <a:spcAft>
                <a:spcPts val="0"/>
              </a:spcAft>
            </a:pPr>
            <a:r>
              <a:rPr sz="800" dirty="0">
                <a:solidFill>
                  <a:srgbClr val="000000"/>
                </a:solidFill>
                <a:latin typeface="WIPHOD+ArialMT"/>
                <a:cs typeface="WIPHOD+ArialMT"/>
              </a:rPr>
              <a:t>(b)</a:t>
            </a:r>
            <a:r>
              <a:rPr sz="800" spc="22" dirty="0">
                <a:solidFill>
                  <a:srgbClr val="000000"/>
                </a:solidFill>
                <a:latin typeface="SimSun"/>
                <a:cs typeface="SimSun"/>
              </a:rPr>
              <a:t>来自非正态总体的样本</a:t>
            </a:r>
          </a:p>
        </p:txBody>
      </p:sp>
    </p:spTree>
    <p:extLst>
      <p:ext uri="{BB962C8B-B14F-4D97-AF65-F5344CB8AC3E}">
        <p14:creationId xmlns:p14="http://schemas.microsoft.com/office/powerpoint/2010/main" val="21727805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5847" name="Rectangle 3">
                <a:extLst>
                  <a:ext uri="{FF2B5EF4-FFF2-40B4-BE49-F238E27FC236}">
                    <a16:creationId xmlns:a16="http://schemas.microsoft.com/office/drawing/2014/main" id="{6BBA945C-65D8-A640-8752-49710C7B0C89}"/>
                  </a:ext>
                </a:extLst>
              </p:cNvPr>
              <p:cNvSpPr>
                <a:spLocks noChangeArrowheads="1"/>
              </p:cNvSpPr>
              <p:nvPr/>
            </p:nvSpPr>
            <p:spPr bwMode="auto">
              <a:xfrm>
                <a:off x="223416" y="250674"/>
                <a:ext cx="3241709" cy="307551"/>
              </a:xfrm>
              <a:prstGeom prst="rect">
                <a:avLst/>
              </a:prstGeom>
              <a:noFill/>
              <a:ln>
                <a:noFill/>
              </a:ln>
              <a:effectLst/>
              <a:extLst>
                <a:ext uri="{909E8E84-426E-40DD-AFC4-6F175D3DCCD1}">
                  <a14:hiddenFill>
                    <a:solidFill>
                      <a:schemeClr val="accent1"/>
                    </a:solidFill>
                  </a14:hiddenFill>
                </a:ext>
                <a:ext uri="{91240B29-F687-4F45-9708-019B960494DF}">
                  <a14:hiddenLine w="12700" cap="sq">
                    <a:solidFill>
                      <a:schemeClr val="tx1"/>
                    </a:solidFill>
                    <a:miter lim="800000"/>
                    <a:headEnd type="none" w="sm" len="sm"/>
                    <a:tailEnd type="none" w="sm" len="sm"/>
                  </a14:hiddenLine>
                </a:ext>
                <a:ext uri="{AF507438-7753-43E0-B8FC-AC1667EBCBE1}">
                  <a14:hiddenEffects>
                    <a:effectLst>
                      <a:outerShdw dist="35921" dir="2700000" algn="ctr" rotWithShape="0">
                        <a:schemeClr val="bg2"/>
                      </a:outerShdw>
                    </a:effectLst>
                  </a14:hiddenEffects>
                </a:ext>
              </a:extLst>
            </p:spPr>
            <p:txBody>
              <a:bodyPr>
                <a:spAutoFit/>
              </a:bodyPr>
              <a:lstStyle>
                <a:lvl1pPr algn="ctr">
                  <a:defRPr kumimoji="1" sz="3200">
                    <a:solidFill>
                      <a:schemeClr val="tx1"/>
                    </a:solidFill>
                    <a:latin typeface="宋体" panose="02010600030101010101" pitchFamily="2" charset="-122"/>
                    <a:ea typeface="宋体" panose="02010600030101010101" pitchFamily="2" charset="-122"/>
                  </a:defRPr>
                </a:lvl1pPr>
                <a:lvl2pPr marL="742950" indent="-285750" algn="ctr">
                  <a:defRPr kumimoji="1" sz="3200">
                    <a:solidFill>
                      <a:schemeClr val="tx1"/>
                    </a:solidFill>
                    <a:latin typeface="宋体" panose="02010600030101010101" pitchFamily="2" charset="-122"/>
                    <a:ea typeface="宋体" panose="02010600030101010101" pitchFamily="2" charset="-122"/>
                  </a:defRPr>
                </a:lvl2pPr>
                <a:lvl3pPr marL="1143000" indent="-228600" algn="ctr">
                  <a:defRPr kumimoji="1" sz="3200">
                    <a:solidFill>
                      <a:schemeClr val="tx1"/>
                    </a:solidFill>
                    <a:latin typeface="宋体" panose="02010600030101010101" pitchFamily="2" charset="-122"/>
                    <a:ea typeface="宋体" panose="02010600030101010101" pitchFamily="2" charset="-122"/>
                  </a:defRPr>
                </a:lvl3pPr>
                <a:lvl4pPr marL="1600200" indent="-228600" algn="ctr">
                  <a:defRPr kumimoji="1" sz="3200">
                    <a:solidFill>
                      <a:schemeClr val="tx1"/>
                    </a:solidFill>
                    <a:latin typeface="宋体" panose="02010600030101010101" pitchFamily="2" charset="-122"/>
                    <a:ea typeface="宋体" panose="02010600030101010101" pitchFamily="2" charset="-122"/>
                  </a:defRPr>
                </a:lvl4pPr>
                <a:lvl5pPr marL="2057400" indent="-228600" algn="ctr">
                  <a:defRPr kumimoji="1" sz="3200">
                    <a:solidFill>
                      <a:schemeClr val="tx1"/>
                    </a:solidFill>
                    <a:latin typeface="宋体" panose="02010600030101010101" pitchFamily="2" charset="-122"/>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9pPr>
              </a:lstStyle>
              <a:p>
                <a:pPr algn="l" eaLnBrk="1" hangingPunct="1"/>
                <a:r>
                  <a:rPr lang="zh-CN" altLang="en-US" sz="1400" b="1" dirty="0">
                    <a:latin typeface="KaiTi" panose="02010609060101010101" pitchFamily="49" charset="-122"/>
                    <a:ea typeface="KaiTi" panose="02010609060101010101" pitchFamily="49" charset="-122"/>
                  </a:rPr>
                  <a:t>样本均值 </a:t>
                </a:r>
                <a14:m>
                  <m:oMath xmlns:m="http://schemas.openxmlformats.org/officeDocument/2006/math">
                    <m:acc>
                      <m:accPr>
                        <m:chr m:val="̅"/>
                        <m:ctrlPr>
                          <a:rPr lang="ar-AE" altLang="zh-CN" sz="1400" i="1" spc="-25" smtClean="0">
                            <a:solidFill>
                              <a:srgbClr val="000000"/>
                            </a:solidFill>
                            <a:latin typeface="Cambria Math" panose="02040503050406030204" pitchFamily="18" charset="0"/>
                            <a:cs typeface="PJGUIU+TimesNewRomanPSMT"/>
                          </a:rPr>
                        </m:ctrlPr>
                      </m:accPr>
                      <m:e>
                        <m:r>
                          <a:rPr lang="ar-AE" altLang="zh-CN" sz="1400" b="0" i="1" spc="-25" smtClean="0">
                            <a:solidFill>
                              <a:srgbClr val="000000"/>
                            </a:solidFill>
                            <a:latin typeface="Cambria Math" panose="02040503050406030204" pitchFamily="18" charset="0"/>
                            <a:cs typeface="PJGUIU+TimesNewRomanPSMT"/>
                          </a:rPr>
                          <m:t>𝑋</m:t>
                        </m:r>
                      </m:e>
                    </m:acc>
                  </m:oMath>
                </a14:m>
                <a:r>
                  <a:rPr lang="zh-CN" altLang="en-US" sz="1400" b="1" dirty="0">
                    <a:latin typeface="KaiTi" panose="02010609060101010101" pitchFamily="49" charset="-122"/>
                    <a:ea typeface="KaiTi" panose="02010609060101010101" pitchFamily="49" charset="-122"/>
                  </a:rPr>
                  <a:t>抽样分布或概率分布</a:t>
                </a:r>
                <a:r>
                  <a:rPr lang="zh-CN" altLang="en-US" sz="1400" b="1" i="1" dirty="0">
                    <a:latin typeface="KaiTi" panose="02010609060101010101" pitchFamily="49" charset="-122"/>
                    <a:ea typeface="KaiTi" panose="02010609060101010101" pitchFamily="49" charset="-122"/>
                  </a:rPr>
                  <a:t> </a:t>
                </a:r>
              </a:p>
            </p:txBody>
          </p:sp>
        </mc:Choice>
        <mc:Fallback xmlns="">
          <p:sp>
            <p:nvSpPr>
              <p:cNvPr id="35847" name="Rectangle 3">
                <a:extLst>
                  <a:ext uri="{FF2B5EF4-FFF2-40B4-BE49-F238E27FC236}">
                    <a16:creationId xmlns:a16="http://schemas.microsoft.com/office/drawing/2014/main" id="{6BBA945C-65D8-A640-8752-49710C7B0C89}"/>
                  </a:ext>
                </a:extLst>
              </p:cNvPr>
              <p:cNvSpPr>
                <a:spLocks noRot="1" noChangeAspect="1" noMove="1" noResize="1" noEditPoints="1" noAdjustHandles="1" noChangeArrowheads="1" noChangeShapeType="1" noTextEdit="1"/>
              </p:cNvSpPr>
              <p:nvPr/>
            </p:nvSpPr>
            <p:spPr bwMode="auto">
              <a:xfrm>
                <a:off x="223416" y="250674"/>
                <a:ext cx="3241709" cy="307551"/>
              </a:xfrm>
              <a:prstGeom prst="rect">
                <a:avLst/>
              </a:prstGeom>
              <a:blipFill>
                <a:blip r:embed="rId2"/>
                <a:stretch>
                  <a:fillRect l="-781" t="-3846" b="-11538"/>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845" name="Rectangle 5">
                <a:extLst>
                  <a:ext uri="{FF2B5EF4-FFF2-40B4-BE49-F238E27FC236}">
                    <a16:creationId xmlns:a16="http://schemas.microsoft.com/office/drawing/2014/main" id="{72BD7875-3D5D-E649-99E4-8CB3688B7F0D}"/>
                  </a:ext>
                </a:extLst>
              </p:cNvPr>
              <p:cNvSpPr>
                <a:spLocks noChangeArrowheads="1"/>
              </p:cNvSpPr>
              <p:nvPr/>
            </p:nvSpPr>
            <p:spPr bwMode="auto">
              <a:xfrm>
                <a:off x="151408" y="640046"/>
                <a:ext cx="3433379" cy="1540230"/>
              </a:xfrm>
              <a:prstGeom prst="rect">
                <a:avLst/>
              </a:prstGeom>
              <a:noFill/>
              <a:ln>
                <a:noFill/>
              </a:ln>
              <a:effectLst/>
              <a:extLst>
                <a:ext uri="{909E8E84-426E-40DD-AFC4-6F175D3DCCD1}">
                  <a14:hiddenFill>
                    <a:solidFill>
                      <a:schemeClr val="accent1"/>
                    </a:solidFill>
                  </a14:hiddenFill>
                </a:ext>
                <a:ext uri="{91240B29-F687-4F45-9708-019B960494DF}">
                  <a14:hiddenLine w="12700" cap="sq">
                    <a:solidFill>
                      <a:schemeClr val="tx1"/>
                    </a:solidFill>
                    <a:miter lim="800000"/>
                    <a:headEnd type="none" w="sm" len="sm"/>
                    <a:tailEnd type="none" w="sm" len="sm"/>
                  </a14:hiddenLine>
                </a:ext>
                <a:ext uri="{AF507438-7753-43E0-B8FC-AC1667EBCBE1}">
                  <a14:hiddenEffects>
                    <a:effectLst>
                      <a:outerShdw dist="35921" dir="2700000" algn="ctr" rotWithShape="0">
                        <a:schemeClr val="bg2"/>
                      </a:outerShdw>
                    </a:effectLst>
                  </a14:hiddenEffects>
                </a:ext>
              </a:extLst>
            </p:spPr>
            <p:txBody>
              <a:bodyPr>
                <a:spAutoFit/>
              </a:bodyPr>
              <a:lstStyle>
                <a:lvl1pPr algn="ctr">
                  <a:defRPr kumimoji="1" sz="3200">
                    <a:solidFill>
                      <a:schemeClr val="tx1"/>
                    </a:solidFill>
                    <a:latin typeface="宋体" panose="02010600030101010101" pitchFamily="2" charset="-122"/>
                    <a:ea typeface="宋体" panose="02010600030101010101" pitchFamily="2" charset="-122"/>
                  </a:defRPr>
                </a:lvl1pPr>
                <a:lvl2pPr marL="742950" indent="-285750" algn="ctr">
                  <a:defRPr kumimoji="1" sz="3200">
                    <a:solidFill>
                      <a:schemeClr val="tx1"/>
                    </a:solidFill>
                    <a:latin typeface="宋体" panose="02010600030101010101" pitchFamily="2" charset="-122"/>
                    <a:ea typeface="宋体" panose="02010600030101010101" pitchFamily="2" charset="-122"/>
                  </a:defRPr>
                </a:lvl2pPr>
                <a:lvl3pPr marL="1143000" indent="-228600" algn="ctr">
                  <a:defRPr kumimoji="1" sz="3200">
                    <a:solidFill>
                      <a:schemeClr val="tx1"/>
                    </a:solidFill>
                    <a:latin typeface="宋体" panose="02010600030101010101" pitchFamily="2" charset="-122"/>
                    <a:ea typeface="宋体" panose="02010600030101010101" pitchFamily="2" charset="-122"/>
                  </a:defRPr>
                </a:lvl3pPr>
                <a:lvl4pPr marL="1600200" indent="-228600" algn="ctr">
                  <a:defRPr kumimoji="1" sz="3200">
                    <a:solidFill>
                      <a:schemeClr val="tx1"/>
                    </a:solidFill>
                    <a:latin typeface="宋体" panose="02010600030101010101" pitchFamily="2" charset="-122"/>
                    <a:ea typeface="宋体" panose="02010600030101010101" pitchFamily="2" charset="-122"/>
                  </a:defRPr>
                </a:lvl4pPr>
                <a:lvl5pPr marL="2057400" indent="-228600" algn="ctr">
                  <a:defRPr kumimoji="1" sz="3200">
                    <a:solidFill>
                      <a:schemeClr val="tx1"/>
                    </a:solidFill>
                    <a:latin typeface="宋体" panose="02010600030101010101" pitchFamily="2" charset="-122"/>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9pPr>
              </a:lstStyle>
              <a:p>
                <a:pPr algn="just" eaLnBrk="1" hangingPunct="1"/>
                <a:r>
                  <a:rPr lang="zh-CN" altLang="en-US" sz="1099" b="1" dirty="0">
                    <a:latin typeface="KaiTi" panose="02010609060101010101" pitchFamily="49" charset="-122"/>
                    <a:ea typeface="KaiTi" panose="02010609060101010101" pitchFamily="49" charset="-122"/>
                  </a:rPr>
                  <a:t>（</a:t>
                </a:r>
                <a:r>
                  <a:rPr lang="en-US" altLang="zh-CN" sz="1099" b="1" dirty="0">
                    <a:latin typeface="KaiTi" panose="02010609060101010101" pitchFamily="49" charset="-122"/>
                    <a:ea typeface="KaiTi" panose="02010609060101010101" pitchFamily="49" charset="-122"/>
                  </a:rPr>
                  <a:t>1</a:t>
                </a:r>
                <a:r>
                  <a:rPr lang="zh-CN" altLang="en-US" sz="1099" b="1" dirty="0">
                    <a:latin typeface="KaiTi" panose="02010609060101010101" pitchFamily="49" charset="-122"/>
                    <a:ea typeface="KaiTi" panose="02010609060101010101" pitchFamily="49" charset="-122"/>
                  </a:rPr>
                  <a:t>）随机抽样：总体中每一个体有同等机会被选入样本。</a:t>
                </a:r>
                <a:endParaRPr lang="zh-CN" altLang="en-US" sz="1099" dirty="0">
                  <a:latin typeface="KaiTi" panose="02010609060101010101" pitchFamily="49" charset="-122"/>
                  <a:ea typeface="KaiTi" panose="02010609060101010101" pitchFamily="49" charset="-122"/>
                </a:endParaRPr>
              </a:p>
              <a:p>
                <a:pPr algn="just" eaLnBrk="1" hangingPunct="1"/>
                <a:r>
                  <a:rPr lang="zh-CN" altLang="en-US" sz="1099" b="1" dirty="0">
                    <a:latin typeface="KaiTi" panose="02010609060101010101" pitchFamily="49" charset="-122"/>
                    <a:ea typeface="KaiTi" panose="02010609060101010101" pitchFamily="49" charset="-122"/>
                  </a:rPr>
                  <a:t>（</a:t>
                </a:r>
                <a:r>
                  <a:rPr lang="en-US" altLang="zh-CN" sz="1099" b="1" dirty="0">
                    <a:latin typeface="KaiTi" panose="02010609060101010101" pitchFamily="49" charset="-122"/>
                    <a:ea typeface="KaiTi" panose="02010609060101010101" pitchFamily="49" charset="-122"/>
                  </a:rPr>
                  <a:t>2</a:t>
                </a:r>
                <a:r>
                  <a:rPr lang="zh-CN" altLang="en-US" sz="1099" b="1" dirty="0">
                    <a:latin typeface="KaiTi" panose="02010609060101010101" pitchFamily="49" charset="-122"/>
                    <a:ea typeface="KaiTi" panose="02010609060101010101" pitchFamily="49" charset="-122"/>
                  </a:rPr>
                  <a:t>）独立同分布随机变量：样本中每一个</a:t>
                </a:r>
                <a:r>
                  <a:rPr lang="en-US" altLang="zh-CN" sz="1099" b="1" dirty="0">
                    <a:latin typeface="KaiTi" panose="02010609060101010101" pitchFamily="49" charset="-122"/>
                    <a:ea typeface="KaiTi" panose="02010609060101010101" pitchFamily="49" charset="-122"/>
                  </a:rPr>
                  <a:t>X</a:t>
                </a:r>
                <a:r>
                  <a:rPr lang="zh-CN" altLang="en-US" sz="1099" b="1" dirty="0">
                    <a:latin typeface="KaiTi" panose="02010609060101010101" pitchFamily="49" charset="-122"/>
                    <a:ea typeface="KaiTi" panose="02010609060101010101" pitchFamily="49" charset="-122"/>
                  </a:rPr>
                  <a:t>有相同的概率密度函数；样本中每一个</a:t>
                </a:r>
                <a:r>
                  <a:rPr lang="en-US" altLang="zh-CN" sz="1099" b="1" dirty="0">
                    <a:latin typeface="KaiTi" panose="02010609060101010101" pitchFamily="49" charset="-122"/>
                    <a:ea typeface="KaiTi" panose="02010609060101010101" pitchFamily="49" charset="-122"/>
                  </a:rPr>
                  <a:t>X</a:t>
                </a:r>
                <a:r>
                  <a:rPr lang="zh-CN" altLang="en-US" sz="1099" b="1" dirty="0">
                    <a:latin typeface="KaiTi" panose="02010609060101010101" pitchFamily="49" charset="-122"/>
                    <a:ea typeface="KaiTi" panose="02010609060101010101" pitchFamily="49" charset="-122"/>
                  </a:rPr>
                  <a:t>是独立抽取得到的。（</a:t>
                </a:r>
                <a:r>
                  <a:rPr lang="en-US" altLang="zh-CN" sz="1099" b="1" dirty="0" err="1">
                    <a:latin typeface="KaiTi" panose="02010609060101010101" pitchFamily="49" charset="-122"/>
                    <a:ea typeface="KaiTi" panose="02010609060101010101" pitchFamily="49" charset="-122"/>
                  </a:rPr>
                  <a:t>iid</a:t>
                </a:r>
                <a:r>
                  <a:rPr lang="en-US" altLang="zh-CN" sz="1099" b="1" dirty="0">
                    <a:latin typeface="KaiTi" panose="02010609060101010101" pitchFamily="49" charset="-122"/>
                    <a:ea typeface="KaiTi" panose="02010609060101010101" pitchFamily="49" charset="-122"/>
                  </a:rPr>
                  <a:t>)</a:t>
                </a:r>
                <a:endParaRPr lang="zh-CN" altLang="en-US" sz="1099" dirty="0">
                  <a:latin typeface="KaiTi" panose="02010609060101010101" pitchFamily="49" charset="-122"/>
                  <a:ea typeface="KaiTi" panose="02010609060101010101" pitchFamily="49" charset="-122"/>
                </a:endParaRPr>
              </a:p>
              <a:p>
                <a:pPr algn="l" eaLnBrk="1" hangingPunct="1"/>
                <a:r>
                  <a:rPr lang="zh-CN" altLang="en-US" sz="1099" b="1" dirty="0">
                    <a:latin typeface="KaiTi" panose="02010609060101010101" pitchFamily="49" charset="-122"/>
                    <a:ea typeface="KaiTi" panose="02010609060101010101" pitchFamily="49" charset="-122"/>
                  </a:rPr>
                  <a:t>（</a:t>
                </a:r>
                <a:r>
                  <a:rPr lang="en-US" altLang="zh-CN" sz="1099" b="1" dirty="0">
                    <a:latin typeface="KaiTi" panose="02010609060101010101" pitchFamily="49" charset="-122"/>
                    <a:ea typeface="KaiTi" panose="02010609060101010101" pitchFamily="49" charset="-122"/>
                  </a:rPr>
                  <a:t>3</a:t>
                </a:r>
                <a:r>
                  <a:rPr lang="zh-CN" altLang="en-US" sz="1099" b="1" dirty="0">
                    <a:latin typeface="KaiTi" panose="02010609060101010101" pitchFamily="49" charset="-122"/>
                    <a:ea typeface="KaiTi" panose="02010609060101010101" pitchFamily="49" charset="-122"/>
                  </a:rPr>
                  <a:t>）若</a:t>
                </a:r>
                <a:r>
                  <a:rPr lang="en-US" altLang="zh-CN" sz="1099" b="1" dirty="0">
                    <a:latin typeface="KaiTi" panose="02010609060101010101" pitchFamily="49" charset="-122"/>
                    <a:ea typeface="KaiTi" panose="02010609060101010101" pitchFamily="49" charset="-122"/>
                  </a:rPr>
                  <a:t>X</a:t>
                </a:r>
                <a:r>
                  <a:rPr lang="en-US" altLang="zh-CN" sz="1099" b="1" baseline="-30000" dirty="0">
                    <a:latin typeface="KaiTi" panose="02010609060101010101" pitchFamily="49" charset="-122"/>
                    <a:ea typeface="KaiTi" panose="02010609060101010101" pitchFamily="49" charset="-122"/>
                  </a:rPr>
                  <a:t>1</a:t>
                </a:r>
                <a:r>
                  <a:rPr lang="zh-CN" altLang="en-US" sz="1099" b="1" dirty="0">
                    <a:latin typeface="KaiTi" panose="02010609060101010101" pitchFamily="49" charset="-122"/>
                    <a:ea typeface="KaiTi" panose="02010609060101010101" pitchFamily="49" charset="-122"/>
                  </a:rPr>
                  <a:t>、</a:t>
                </a:r>
                <a:r>
                  <a:rPr lang="en-US" altLang="zh-CN" sz="1099" b="1" dirty="0">
                    <a:latin typeface="KaiTi" panose="02010609060101010101" pitchFamily="49" charset="-122"/>
                    <a:ea typeface="KaiTi" panose="02010609060101010101" pitchFamily="49" charset="-122"/>
                  </a:rPr>
                  <a:t>X</a:t>
                </a:r>
                <a:r>
                  <a:rPr lang="en-US" altLang="zh-CN" sz="1099" b="1" baseline="-30000" dirty="0">
                    <a:latin typeface="KaiTi" panose="02010609060101010101" pitchFamily="49" charset="-122"/>
                    <a:ea typeface="KaiTi" panose="02010609060101010101" pitchFamily="49" charset="-122"/>
                  </a:rPr>
                  <a:t>2</a:t>
                </a:r>
                <a:r>
                  <a:rPr lang="zh-CN" altLang="en-US" sz="1099" b="1" dirty="0">
                    <a:latin typeface="KaiTi" panose="02010609060101010101" pitchFamily="49" charset="-122"/>
                    <a:ea typeface="KaiTi" panose="02010609060101010101" pitchFamily="49" charset="-122"/>
                  </a:rPr>
                  <a:t>、</a:t>
                </a:r>
                <a:r>
                  <a:rPr lang="en-US" altLang="zh-CN" sz="1099" b="1" dirty="0">
                    <a:latin typeface="KaiTi" panose="02010609060101010101" pitchFamily="49" charset="-122"/>
                    <a:ea typeface="KaiTi" panose="02010609060101010101" pitchFamily="49" charset="-122"/>
                  </a:rPr>
                  <a:t>X</a:t>
                </a:r>
                <a:r>
                  <a:rPr lang="en-US" altLang="zh-CN" sz="1099" b="1" baseline="-30000" dirty="0">
                    <a:latin typeface="KaiTi" panose="02010609060101010101" pitchFamily="49" charset="-122"/>
                    <a:ea typeface="KaiTi" panose="02010609060101010101" pitchFamily="49" charset="-122"/>
                  </a:rPr>
                  <a:t>3 </a:t>
                </a:r>
                <a:r>
                  <a:rPr lang="en-US" altLang="zh-CN" sz="1099" b="1" dirty="0">
                    <a:latin typeface="KaiTi" panose="02010609060101010101" pitchFamily="49" charset="-122"/>
                    <a:ea typeface="KaiTi" panose="02010609060101010101" pitchFamily="49" charset="-122"/>
                  </a:rPr>
                  <a:t>… </a:t>
                </a:r>
                <a:r>
                  <a:rPr lang="en-US" altLang="zh-CN" sz="1099" b="1" dirty="0" err="1">
                    <a:latin typeface="KaiTi" panose="02010609060101010101" pitchFamily="49" charset="-122"/>
                    <a:ea typeface="KaiTi" panose="02010609060101010101" pitchFamily="49" charset="-122"/>
                  </a:rPr>
                  <a:t>X</a:t>
                </a:r>
                <a:r>
                  <a:rPr lang="en-US" altLang="zh-CN" sz="1099" b="1" baseline="-30000" dirty="0" err="1">
                    <a:latin typeface="KaiTi" panose="02010609060101010101" pitchFamily="49" charset="-122"/>
                    <a:ea typeface="KaiTi" panose="02010609060101010101" pitchFamily="49" charset="-122"/>
                  </a:rPr>
                  <a:t>n</a:t>
                </a:r>
                <a:r>
                  <a:rPr lang="zh-CN" altLang="en-US" sz="1099" b="1" dirty="0">
                    <a:latin typeface="KaiTi" panose="02010609060101010101" pitchFamily="49" charset="-122"/>
                    <a:ea typeface="KaiTi" panose="02010609060101010101" pitchFamily="49" charset="-122"/>
                  </a:rPr>
                  <a:t>是来自于均值为</a:t>
                </a:r>
                <a:r>
                  <a:rPr lang="en-US" altLang="zh-CN" sz="1099" b="1" dirty="0">
                    <a:latin typeface="KaiTi" panose="02010609060101010101" pitchFamily="49" charset="-122"/>
                    <a:ea typeface="KaiTi" panose="02010609060101010101" pitchFamily="49" charset="-122"/>
                  </a:rPr>
                  <a:t>µ</a:t>
                </a:r>
                <a:r>
                  <a:rPr lang="zh-CN" altLang="en-US" sz="1099" b="1" dirty="0">
                    <a:latin typeface="KaiTi" panose="02010609060101010101" pitchFamily="49" charset="-122"/>
                    <a:ea typeface="KaiTi" panose="02010609060101010101" pitchFamily="49" charset="-122"/>
                  </a:rPr>
                  <a:t>，方差为</a:t>
                </a:r>
                <a14:m>
                  <m:oMath xmlns:m="http://schemas.openxmlformats.org/officeDocument/2006/math">
                    <m:sSup>
                      <m:sSupPr>
                        <m:ctrlPr>
                          <a:rPr lang="en-US" altLang="zh-CN" sz="1100" i="1" spc="10" smtClean="0">
                            <a:solidFill>
                              <a:srgbClr val="000000"/>
                            </a:solidFill>
                            <a:latin typeface="Cambria Math" panose="02040503050406030204" pitchFamily="18" charset="0"/>
                          </a:rPr>
                        </m:ctrlPr>
                      </m:sSupPr>
                      <m:e>
                        <m:r>
                          <a:rPr lang="en-US" altLang="zh-CN" sz="1100" i="1" spc="10" smtClean="0">
                            <a:solidFill>
                              <a:srgbClr val="000000"/>
                            </a:solidFill>
                            <a:latin typeface="Cambria Math" panose="02040503050406030204" pitchFamily="18" charset="0"/>
                            <a:ea typeface="Cambria Math" panose="02040503050406030204" pitchFamily="18" charset="0"/>
                          </a:rPr>
                          <m:t>𝜎</m:t>
                        </m:r>
                      </m:e>
                      <m:sup>
                        <m:r>
                          <a:rPr lang="en-US" altLang="zh-CN" sz="1100" b="0" i="1" spc="10" smtClean="0">
                            <a:solidFill>
                              <a:srgbClr val="000000"/>
                            </a:solidFill>
                            <a:latin typeface="Cambria Math" panose="02040503050406030204" pitchFamily="18" charset="0"/>
                          </a:rPr>
                          <m:t>2</m:t>
                        </m:r>
                      </m:sup>
                    </m:sSup>
                  </m:oMath>
                </a14:m>
                <a:r>
                  <a:rPr lang="zh-CN" altLang="en-US" sz="1099" b="1" dirty="0">
                    <a:latin typeface="KaiTi" panose="02010609060101010101" pitchFamily="49" charset="-122"/>
                    <a:ea typeface="KaiTi" panose="02010609060101010101" pitchFamily="49" charset="-122"/>
                  </a:rPr>
                  <a:t>的正态总体的一随机样本，则样本均值 </a:t>
                </a:r>
                <a:r>
                  <a:rPr lang="zh-CN" altLang="en-US" sz="1099" b="1" dirty="0">
                    <a:latin typeface="华文新魏" panose="02010800040101010101" pitchFamily="2" charset="-122"/>
                    <a:ea typeface="华文新魏" panose="02010800040101010101" pitchFamily="2" charset="-122"/>
                  </a:rPr>
                  <a:t>  </a:t>
                </a:r>
                <a:endParaRPr lang="en-US" altLang="zh-CN" sz="1099" b="1" dirty="0">
                  <a:latin typeface="华文新魏" panose="02010800040101010101" pitchFamily="2" charset="-122"/>
                  <a:ea typeface="华文新魏" panose="02010800040101010101" pitchFamily="2" charset="-122"/>
                </a:endParaRPr>
              </a:p>
              <a:p>
                <a:pPr algn="l" eaLnBrk="1" hangingPunct="1"/>
                <a14:m>
                  <m:oMath xmlns:m="http://schemas.openxmlformats.org/officeDocument/2006/math">
                    <m:acc>
                      <m:accPr>
                        <m:chr m:val="̅"/>
                        <m:ctrlPr>
                          <a:rPr lang="ar-AE" altLang="zh-CN" sz="1100" i="1" spc="-25" smtClean="0">
                            <a:solidFill>
                              <a:srgbClr val="000000"/>
                            </a:solidFill>
                            <a:latin typeface="Cambria Math" panose="02040503050406030204" pitchFamily="18" charset="0"/>
                            <a:cs typeface="PJGUIU+TimesNewRomanPSMT"/>
                          </a:rPr>
                        </m:ctrlPr>
                      </m:accPr>
                      <m:e>
                        <m:r>
                          <a:rPr lang="ar-AE" altLang="zh-CN" sz="1100" b="0" i="1" spc="-25" smtClean="0">
                            <a:solidFill>
                              <a:srgbClr val="000000"/>
                            </a:solidFill>
                            <a:latin typeface="Cambria Math" panose="02040503050406030204" pitchFamily="18" charset="0"/>
                            <a:cs typeface="PJGUIU+TimesNewRomanPSMT"/>
                          </a:rPr>
                          <m:t>𝑋</m:t>
                        </m:r>
                      </m:e>
                    </m:acc>
                    <m:r>
                      <a:rPr lang="ar-AE" altLang="zh-CN" sz="1100" i="1" spc="-25" smtClean="0">
                        <a:solidFill>
                          <a:srgbClr val="000000"/>
                        </a:solidFill>
                        <a:latin typeface="Cambria Math" panose="02040503050406030204" pitchFamily="18" charset="0"/>
                        <a:ea typeface="Cambria Math" panose="02040503050406030204" pitchFamily="18" charset="0"/>
                        <a:cs typeface="PJGUIU+TimesNewRomanPSMT"/>
                      </a:rPr>
                      <m:t>~</m:t>
                    </m:r>
                  </m:oMath>
                </a14:m>
                <a:r>
                  <a:rPr lang="en-US" altLang="zh-CN" sz="1100" i="1" spc="62" dirty="0">
                    <a:solidFill>
                      <a:srgbClr val="000000"/>
                    </a:solidFill>
                    <a:latin typeface="QHNACC+TimesNewRomanPS-ItalicMT"/>
                    <a:cs typeface="QHNACC+TimesNewRomanPS-ItalicMT"/>
                  </a:rPr>
                  <a:t>N</a:t>
                </a:r>
                <a:r>
                  <a:rPr lang="zh-CN" altLang="en-US" sz="1100" spc="-24" dirty="0">
                    <a:solidFill>
                      <a:srgbClr val="000000"/>
                    </a:solidFill>
                    <a:latin typeface="PJGUIU+TimesNewRomanPSMT"/>
                    <a:cs typeface="PJGUIU+TimesNewRomanPSMT"/>
                  </a:rPr>
                  <a:t>（</a:t>
                </a:r>
                <a14:m>
                  <m:oMath xmlns:m="http://schemas.openxmlformats.org/officeDocument/2006/math">
                    <m:r>
                      <a:rPr lang="en-US" altLang="zh-CN" sz="1100" i="1" spc="-24" smtClean="0">
                        <a:solidFill>
                          <a:srgbClr val="000000"/>
                        </a:solidFill>
                        <a:latin typeface="Cambria Math" panose="02040503050406030204" pitchFamily="18" charset="0"/>
                        <a:cs typeface="PJGUIU+TimesNewRomanPSMT"/>
                      </a:rPr>
                      <m:t>𝜇</m:t>
                    </m:r>
                    <m:r>
                      <a:rPr lang="en-US" altLang="zh-CN" sz="1100" b="0" i="1" spc="-24" smtClean="0">
                        <a:solidFill>
                          <a:srgbClr val="000000"/>
                        </a:solidFill>
                        <a:latin typeface="Cambria Math" panose="02040503050406030204" pitchFamily="18" charset="0"/>
                        <a:cs typeface="PJGUIU+TimesNewRomanPSMT"/>
                      </a:rPr>
                      <m:t>,</m:t>
                    </m:r>
                    <m:f>
                      <m:fPr>
                        <m:ctrlPr>
                          <a:rPr lang="ar-AE" altLang="zh-CN" sz="1100" i="1" spc="10" smtClean="0">
                            <a:solidFill>
                              <a:srgbClr val="000000"/>
                            </a:solidFill>
                            <a:latin typeface="Cambria Math" panose="02040503050406030204" pitchFamily="18" charset="0"/>
                          </a:rPr>
                        </m:ctrlPr>
                      </m:fPr>
                      <m:num>
                        <m:sSup>
                          <m:sSupPr>
                            <m:ctrlPr>
                              <a:rPr lang="ar-AE" altLang="zh-CN" sz="1100" i="1" spc="10">
                                <a:solidFill>
                                  <a:srgbClr val="000000"/>
                                </a:solidFill>
                                <a:latin typeface="Cambria Math" panose="02040503050406030204" pitchFamily="18" charset="0"/>
                              </a:rPr>
                            </m:ctrlPr>
                          </m:sSupPr>
                          <m:e>
                            <m:r>
                              <a:rPr lang="ar-AE" altLang="zh-CN" sz="1100" i="1" spc="10">
                                <a:solidFill>
                                  <a:srgbClr val="000000"/>
                                </a:solidFill>
                                <a:latin typeface="Cambria Math" panose="02040503050406030204" pitchFamily="18" charset="0"/>
                                <a:ea typeface="Cambria Math" panose="02040503050406030204" pitchFamily="18" charset="0"/>
                              </a:rPr>
                              <m:t>𝜎</m:t>
                            </m:r>
                          </m:e>
                          <m:sup>
                            <m:r>
                              <a:rPr lang="ar-AE" altLang="zh-CN" sz="1100" i="1" spc="10">
                                <a:solidFill>
                                  <a:srgbClr val="000000"/>
                                </a:solidFill>
                                <a:latin typeface="Cambria Math" panose="02040503050406030204" pitchFamily="18" charset="0"/>
                              </a:rPr>
                              <m:t>2</m:t>
                            </m:r>
                          </m:sup>
                        </m:sSup>
                      </m:num>
                      <m:den>
                        <m:r>
                          <a:rPr lang="ar-AE" altLang="zh-CN" sz="1100" i="1" spc="10">
                            <a:solidFill>
                              <a:srgbClr val="000000"/>
                            </a:solidFill>
                            <a:latin typeface="Cambria Math" panose="02040503050406030204" pitchFamily="18" charset="0"/>
                          </a:rPr>
                          <m:t>𝑛</m:t>
                        </m:r>
                      </m:den>
                    </m:f>
                    <m:r>
                      <a:rPr lang="zh-CN" altLang="en-US" sz="1100" b="0" i="0" spc="10" smtClean="0">
                        <a:solidFill>
                          <a:srgbClr val="000000"/>
                        </a:solidFill>
                        <a:latin typeface="Cambria Math" panose="02040503050406030204" pitchFamily="18" charset="0"/>
                      </a:rPr>
                      <m:t> ）</m:t>
                    </m:r>
                  </m:oMath>
                </a14:m>
                <a:r>
                  <a:rPr lang="zh-CN" altLang="en-US" sz="1099" b="1" dirty="0">
                    <a:latin typeface="华文新魏" panose="02010800040101010101" pitchFamily="2" charset="-122"/>
                    <a:ea typeface="华文新魏" panose="02010800040101010101" pitchFamily="2" charset="-122"/>
                  </a:rPr>
                  <a:t>。</a:t>
                </a:r>
                <a:r>
                  <a:rPr lang="zh-CN" altLang="en-US" sz="1099" dirty="0">
                    <a:latin typeface="华文新魏" panose="02010800040101010101" pitchFamily="2" charset="-122"/>
                    <a:ea typeface="华文新魏" panose="02010800040101010101" pitchFamily="2" charset="-122"/>
                  </a:rPr>
                  <a:t> </a:t>
                </a:r>
              </a:p>
            </p:txBody>
          </p:sp>
        </mc:Choice>
        <mc:Fallback xmlns="">
          <p:sp>
            <p:nvSpPr>
              <p:cNvPr id="35845" name="Rectangle 5">
                <a:extLst>
                  <a:ext uri="{FF2B5EF4-FFF2-40B4-BE49-F238E27FC236}">
                    <a16:creationId xmlns:a16="http://schemas.microsoft.com/office/drawing/2014/main" id="{72BD7875-3D5D-E649-99E4-8CB3688B7F0D}"/>
                  </a:ext>
                </a:extLst>
              </p:cNvPr>
              <p:cNvSpPr>
                <a:spLocks noRot="1" noChangeAspect="1" noMove="1" noResize="1" noEditPoints="1" noAdjustHandles="1" noChangeArrowheads="1" noChangeShapeType="1" noTextEdit="1"/>
              </p:cNvSpPr>
              <p:nvPr/>
            </p:nvSpPr>
            <p:spPr bwMode="auto">
              <a:xfrm>
                <a:off x="151408" y="640046"/>
                <a:ext cx="3433379" cy="1540230"/>
              </a:xfrm>
              <a:prstGeom prst="rect">
                <a:avLst/>
              </a:prstGeom>
              <a:blipFill>
                <a:blip r:embed="rId3"/>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3">
            <a:extLst>
              <a:ext uri="{FF2B5EF4-FFF2-40B4-BE49-F238E27FC236}">
                <a16:creationId xmlns:a16="http://schemas.microsoft.com/office/drawing/2014/main" id="{CA021D50-8BDF-8C41-B0E4-0E37949062E9}"/>
              </a:ext>
            </a:extLst>
          </p:cNvPr>
          <p:cNvSpPr>
            <a:spLocks noGrp="1"/>
          </p:cNvSpPr>
          <p:nvPr>
            <p:ph type="sldNum" sz="quarter" idx="12"/>
          </p:nvPr>
        </p:nvSpPr>
        <p:spPr/>
        <p:txBody>
          <a:bodyPr/>
          <a:lstStyle/>
          <a:p>
            <a:pPr>
              <a:defRPr/>
            </a:pPr>
            <a:fld id="{F15A19C6-3930-8345-96E0-2540E9030501}" type="slidenum">
              <a:rPr lang="en-US" altLang="zh-CN"/>
              <a:pPr>
                <a:defRPr/>
              </a:pPr>
              <a:t>75</a:t>
            </a:fld>
            <a:endParaRPr lang="en-US" altLang="zh-CN"/>
          </a:p>
        </p:txBody>
      </p:sp>
      <p:grpSp>
        <p:nvGrpSpPr>
          <p:cNvPr id="93190" name="Group 6">
            <a:extLst>
              <a:ext uri="{FF2B5EF4-FFF2-40B4-BE49-F238E27FC236}">
                <a16:creationId xmlns:a16="http://schemas.microsoft.com/office/drawing/2014/main" id="{1C0B4D74-4028-3D46-AF02-FC3254C80A6A}"/>
              </a:ext>
            </a:extLst>
          </p:cNvPr>
          <p:cNvGrpSpPr>
            <a:grpSpLocks/>
          </p:cNvGrpSpPr>
          <p:nvPr/>
        </p:nvGrpSpPr>
        <p:grpSpPr bwMode="auto">
          <a:xfrm>
            <a:off x="79400" y="698128"/>
            <a:ext cx="3081302" cy="1614817"/>
            <a:chOff x="336" y="1152"/>
            <a:chExt cx="4944" cy="2591"/>
          </a:xfrm>
        </p:grpSpPr>
        <p:sp>
          <p:nvSpPr>
            <p:cNvPr id="36869" name="Rectangle 3">
              <a:extLst>
                <a:ext uri="{FF2B5EF4-FFF2-40B4-BE49-F238E27FC236}">
                  <a16:creationId xmlns:a16="http://schemas.microsoft.com/office/drawing/2014/main" id="{DE30CB19-3BD5-0641-9614-7FBBB77DEB31}"/>
                </a:ext>
              </a:extLst>
            </p:cNvPr>
            <p:cNvSpPr>
              <a:spLocks noChangeArrowheads="1"/>
            </p:cNvSpPr>
            <p:nvPr/>
          </p:nvSpPr>
          <p:spPr bwMode="auto">
            <a:xfrm>
              <a:off x="336" y="1152"/>
              <a:ext cx="4944" cy="2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3200">
                  <a:solidFill>
                    <a:schemeClr val="tx1"/>
                  </a:solidFill>
                  <a:latin typeface="宋体" panose="02010600030101010101" pitchFamily="2" charset="-122"/>
                  <a:ea typeface="宋体" panose="02010600030101010101" pitchFamily="2" charset="-122"/>
                </a:defRPr>
              </a:lvl1pPr>
              <a:lvl2pPr marL="742950" indent="-285750" algn="ctr">
                <a:defRPr kumimoji="1" sz="3200">
                  <a:solidFill>
                    <a:schemeClr val="tx1"/>
                  </a:solidFill>
                  <a:latin typeface="宋体" panose="02010600030101010101" pitchFamily="2" charset="-122"/>
                  <a:ea typeface="宋体" panose="02010600030101010101" pitchFamily="2" charset="-122"/>
                </a:defRPr>
              </a:lvl2pPr>
              <a:lvl3pPr marL="1143000" indent="-228600" algn="ctr">
                <a:defRPr kumimoji="1" sz="3200">
                  <a:solidFill>
                    <a:schemeClr val="tx1"/>
                  </a:solidFill>
                  <a:latin typeface="宋体" panose="02010600030101010101" pitchFamily="2" charset="-122"/>
                  <a:ea typeface="宋体" panose="02010600030101010101" pitchFamily="2" charset="-122"/>
                </a:defRPr>
              </a:lvl3pPr>
              <a:lvl4pPr marL="1600200" indent="-228600" algn="ctr">
                <a:defRPr kumimoji="1" sz="3200">
                  <a:solidFill>
                    <a:schemeClr val="tx1"/>
                  </a:solidFill>
                  <a:latin typeface="宋体" panose="02010600030101010101" pitchFamily="2" charset="-122"/>
                  <a:ea typeface="宋体" panose="02010600030101010101" pitchFamily="2" charset="-122"/>
                </a:defRPr>
              </a:lvl4pPr>
              <a:lvl5pPr marL="2057400" indent="-228600" algn="ctr">
                <a:defRPr kumimoji="1" sz="3200">
                  <a:solidFill>
                    <a:schemeClr val="tx1"/>
                  </a:solidFill>
                  <a:latin typeface="宋体" panose="02010600030101010101" pitchFamily="2" charset="-122"/>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9pPr>
            </a:lstStyle>
            <a:p>
              <a:pPr algn="l" eaLnBrk="1" hangingPunct="1"/>
              <a:r>
                <a:rPr lang="zh-CN" altLang="en-US" sz="1099" b="1" dirty="0">
                  <a:latin typeface="KaiTi" panose="02010609060101010101" pitchFamily="49" charset="-122"/>
                  <a:ea typeface="KaiTi" panose="02010609060101010101" pitchFamily="49" charset="-122"/>
                </a:rPr>
                <a:t>例子</a:t>
              </a:r>
              <a:r>
                <a:rPr lang="en-US" altLang="zh-CN" sz="1099" b="1" dirty="0">
                  <a:latin typeface="KaiTi" panose="02010609060101010101" pitchFamily="49" charset="-122"/>
                  <a:ea typeface="KaiTi" panose="02010609060101010101" pitchFamily="49" charset="-122"/>
                </a:rPr>
                <a:t>:</a:t>
              </a:r>
              <a:r>
                <a:rPr lang="zh-CN" altLang="en-US" sz="1099" b="1" dirty="0">
                  <a:latin typeface="KaiTi" panose="02010609060101010101" pitchFamily="49" charset="-122"/>
                  <a:ea typeface="KaiTi" panose="02010609060101010101" pitchFamily="49" charset="-122"/>
                </a:rPr>
                <a:t>令</a:t>
              </a:r>
              <a:r>
                <a:rPr lang="en-US" altLang="zh-CN" sz="1099" b="1" dirty="0">
                  <a:latin typeface="KaiTi" panose="02010609060101010101" pitchFamily="49" charset="-122"/>
                  <a:ea typeface="KaiTi" panose="02010609060101010101" pitchFamily="49" charset="-122"/>
                </a:rPr>
                <a:t>X</a:t>
              </a:r>
              <a:r>
                <a:rPr lang="zh-CN" altLang="en-US" sz="1099" b="1" dirty="0">
                  <a:latin typeface="KaiTi" panose="02010609060101010101" pitchFamily="49" charset="-122"/>
                  <a:ea typeface="KaiTi" panose="02010609060101010101" pitchFamily="49" charset="-122"/>
                </a:rPr>
                <a:t>代表某一型号汽车每消耗一加仑汽油所行驶的距离。已知             。则对于又一个有</a:t>
              </a:r>
              <a:r>
                <a:rPr lang="en-US" altLang="zh-CN" sz="1099" b="1" dirty="0">
                  <a:latin typeface="KaiTi" panose="02010609060101010101" pitchFamily="49" charset="-122"/>
                  <a:ea typeface="KaiTi" panose="02010609060101010101" pitchFamily="49" charset="-122"/>
                </a:rPr>
                <a:t>25</a:t>
              </a:r>
              <a:r>
                <a:rPr lang="zh-CN" altLang="en-US" sz="1099" b="1" dirty="0">
                  <a:latin typeface="KaiTi" panose="02010609060101010101" pitchFamily="49" charset="-122"/>
                  <a:ea typeface="KaiTi" panose="02010609060101010101" pitchFamily="49" charset="-122"/>
                </a:rPr>
                <a:t>辆汽车组成的随机样本，求</a:t>
              </a:r>
              <a:r>
                <a:rPr lang="en-US" altLang="zh-CN" sz="1099" b="1" dirty="0">
                  <a:latin typeface="KaiTi" panose="02010609060101010101" pitchFamily="49" charset="-122"/>
                  <a:ea typeface="KaiTi" panose="02010609060101010101" pitchFamily="49" charset="-122"/>
                </a:rPr>
                <a:t>:</a:t>
              </a:r>
              <a:endParaRPr lang="en-US" altLang="zh-CN" sz="1099" dirty="0">
                <a:latin typeface="KaiTi" panose="02010609060101010101" pitchFamily="49" charset="-122"/>
                <a:ea typeface="KaiTi" panose="02010609060101010101" pitchFamily="49" charset="-122"/>
              </a:endParaRPr>
            </a:p>
            <a:p>
              <a:pPr algn="l" eaLnBrk="1" hangingPunct="1"/>
              <a:r>
                <a:rPr lang="en-US" altLang="zh-CN" sz="1099" b="1" dirty="0">
                  <a:latin typeface="KaiTi" panose="02010609060101010101" pitchFamily="49" charset="-122"/>
                  <a:ea typeface="KaiTi" panose="02010609060101010101" pitchFamily="49" charset="-122"/>
                </a:rPr>
                <a:t>A </a:t>
              </a:r>
              <a:r>
                <a:rPr lang="zh-CN" altLang="en-US" sz="1099" b="1" dirty="0">
                  <a:latin typeface="KaiTi" panose="02010609060101010101" pitchFamily="49" charset="-122"/>
                  <a:ea typeface="KaiTi" panose="02010609060101010101" pitchFamily="49" charset="-122"/>
                </a:rPr>
                <a:t>每消耗一加仑汽油所行驶的平均距离大于</a:t>
              </a:r>
              <a:r>
                <a:rPr lang="en-US" altLang="zh-CN" sz="1099" b="1" dirty="0">
                  <a:latin typeface="KaiTi" panose="02010609060101010101" pitchFamily="49" charset="-122"/>
                  <a:ea typeface="KaiTi" panose="02010609060101010101" pitchFamily="49" charset="-122"/>
                </a:rPr>
                <a:t>21</a:t>
              </a:r>
              <a:r>
                <a:rPr lang="zh-CN" altLang="en-US" sz="1099" b="1" dirty="0">
                  <a:latin typeface="KaiTi" panose="02010609060101010101" pitchFamily="49" charset="-122"/>
                  <a:ea typeface="KaiTi" panose="02010609060101010101" pitchFamily="49" charset="-122"/>
                </a:rPr>
                <a:t>英里的概率。</a:t>
              </a:r>
              <a:endParaRPr lang="zh-CN" altLang="en-US" sz="1099" dirty="0">
                <a:latin typeface="KaiTi" panose="02010609060101010101" pitchFamily="49" charset="-122"/>
                <a:ea typeface="KaiTi" panose="02010609060101010101" pitchFamily="49" charset="-122"/>
              </a:endParaRPr>
            </a:p>
            <a:p>
              <a:pPr algn="l" eaLnBrk="1" hangingPunct="1"/>
              <a:r>
                <a:rPr lang="en-US" altLang="zh-CN" sz="1099" b="1" dirty="0">
                  <a:latin typeface="KaiTi" panose="02010609060101010101" pitchFamily="49" charset="-122"/>
                  <a:ea typeface="KaiTi" panose="02010609060101010101" pitchFamily="49" charset="-122"/>
                </a:rPr>
                <a:t>B </a:t>
              </a:r>
              <a:r>
                <a:rPr lang="zh-CN" altLang="en-US" sz="1099" b="1" dirty="0">
                  <a:latin typeface="KaiTi" panose="02010609060101010101" pitchFamily="49" charset="-122"/>
                  <a:ea typeface="KaiTi" panose="02010609060101010101" pitchFamily="49" charset="-122"/>
                </a:rPr>
                <a:t>每消耗一加仑汽油所行驶的平均距离小于</a:t>
              </a:r>
              <a:r>
                <a:rPr lang="en-US" altLang="zh-CN" sz="1099" b="1" dirty="0">
                  <a:latin typeface="KaiTi" panose="02010609060101010101" pitchFamily="49" charset="-122"/>
                  <a:ea typeface="KaiTi" panose="02010609060101010101" pitchFamily="49" charset="-122"/>
                </a:rPr>
                <a:t>18</a:t>
              </a:r>
              <a:r>
                <a:rPr lang="zh-CN" altLang="en-US" sz="1099" b="1" dirty="0">
                  <a:latin typeface="KaiTi" panose="02010609060101010101" pitchFamily="49" charset="-122"/>
                  <a:ea typeface="KaiTi" panose="02010609060101010101" pitchFamily="49" charset="-122"/>
                </a:rPr>
                <a:t>英里的概率。</a:t>
              </a:r>
              <a:endParaRPr lang="zh-CN" altLang="en-US" sz="1099" dirty="0">
                <a:latin typeface="KaiTi" panose="02010609060101010101" pitchFamily="49" charset="-122"/>
                <a:ea typeface="KaiTi" panose="02010609060101010101" pitchFamily="49" charset="-122"/>
              </a:endParaRPr>
            </a:p>
            <a:p>
              <a:pPr algn="l" eaLnBrk="1" hangingPunct="1"/>
              <a:r>
                <a:rPr lang="en-US" altLang="zh-CN" sz="1099" b="1" dirty="0">
                  <a:latin typeface="KaiTi" panose="02010609060101010101" pitchFamily="49" charset="-122"/>
                  <a:ea typeface="KaiTi" panose="02010609060101010101" pitchFamily="49" charset="-122"/>
                </a:rPr>
                <a:t>C </a:t>
              </a:r>
              <a:r>
                <a:rPr lang="zh-CN" altLang="en-US" sz="1099" b="1" dirty="0">
                  <a:latin typeface="KaiTi" panose="02010609060101010101" pitchFamily="49" charset="-122"/>
                  <a:ea typeface="KaiTi" panose="02010609060101010101" pitchFamily="49" charset="-122"/>
                </a:rPr>
                <a:t>每消耗一加仑汽油所行驶的平均距离介于</a:t>
              </a:r>
              <a:r>
                <a:rPr lang="en-US" altLang="zh-CN" sz="1099" b="1" dirty="0">
                  <a:latin typeface="KaiTi" panose="02010609060101010101" pitchFamily="49" charset="-122"/>
                  <a:ea typeface="KaiTi" panose="02010609060101010101" pitchFamily="49" charset="-122"/>
                </a:rPr>
                <a:t>19</a:t>
              </a:r>
              <a:r>
                <a:rPr lang="zh-CN" altLang="en-US" sz="1099" b="1" dirty="0">
                  <a:latin typeface="KaiTi" panose="02010609060101010101" pitchFamily="49" charset="-122"/>
                  <a:ea typeface="KaiTi" panose="02010609060101010101" pitchFamily="49" charset="-122"/>
                </a:rPr>
                <a:t>和</a:t>
              </a:r>
              <a:r>
                <a:rPr lang="en-US" altLang="zh-CN" sz="1099" b="1" dirty="0">
                  <a:latin typeface="KaiTi" panose="02010609060101010101" pitchFamily="49" charset="-122"/>
                  <a:ea typeface="KaiTi" panose="02010609060101010101" pitchFamily="49" charset="-122"/>
                </a:rPr>
                <a:t>21</a:t>
              </a:r>
              <a:r>
                <a:rPr lang="zh-CN" altLang="en-US" sz="1099" b="1" dirty="0">
                  <a:latin typeface="KaiTi" panose="02010609060101010101" pitchFamily="49" charset="-122"/>
                  <a:ea typeface="KaiTi" panose="02010609060101010101" pitchFamily="49" charset="-122"/>
                </a:rPr>
                <a:t>英里之间的概率。</a:t>
              </a:r>
              <a:r>
                <a:rPr lang="zh-CN" altLang="en-US" sz="1099" dirty="0">
                  <a:latin typeface="KaiTi" panose="02010609060101010101" pitchFamily="49" charset="-122"/>
                  <a:ea typeface="KaiTi" panose="02010609060101010101" pitchFamily="49" charset="-122"/>
                </a:rPr>
                <a:t> </a:t>
              </a:r>
            </a:p>
          </p:txBody>
        </p:sp>
        <p:graphicFrame>
          <p:nvGraphicFramePr>
            <p:cNvPr id="36870" name="Object 2">
              <a:extLst>
                <a:ext uri="{FF2B5EF4-FFF2-40B4-BE49-F238E27FC236}">
                  <a16:creationId xmlns:a16="http://schemas.microsoft.com/office/drawing/2014/main" id="{932C03FC-5C6E-3843-AF29-C25740F22366}"/>
                </a:ext>
              </a:extLst>
            </p:cNvPr>
            <p:cNvGraphicFramePr>
              <a:graphicFrameLocks noChangeAspect="1"/>
            </p:cNvGraphicFramePr>
            <p:nvPr>
              <p:extLst>
                <p:ext uri="{D42A27DB-BD31-4B8C-83A1-F6EECF244321}">
                  <p14:modId xmlns:p14="http://schemas.microsoft.com/office/powerpoint/2010/main" val="2938330673"/>
                </p:ext>
              </p:extLst>
            </p:nvPr>
          </p:nvGraphicFramePr>
          <p:xfrm>
            <a:off x="2672" y="1499"/>
            <a:ext cx="1104" cy="270"/>
          </p:xfrm>
          <a:graphic>
            <a:graphicData uri="http://schemas.openxmlformats.org/presentationml/2006/ole">
              <mc:AlternateContent xmlns:mc="http://schemas.openxmlformats.org/markup-compatibility/2006">
                <mc:Choice xmlns:v="urn:schemas-microsoft-com:vml" Requires="v">
                  <p:oleObj r:id="rId3" imgW="19011900" imgH="4686300" progId="Equation.3">
                    <p:embed/>
                  </p:oleObj>
                </mc:Choice>
                <mc:Fallback>
                  <p:oleObj r:id="rId3" imgW="19011900" imgH="4686300" progId="Equation.3">
                    <p:embed/>
                    <p:pic>
                      <p:nvPicPr>
                        <p:cNvPr id="36870" name="Object 2">
                          <a:extLst>
                            <a:ext uri="{FF2B5EF4-FFF2-40B4-BE49-F238E27FC236}">
                              <a16:creationId xmlns:a16="http://schemas.microsoft.com/office/drawing/2014/main" id="{932C03FC-5C6E-3843-AF29-C25740F223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2" y="1499"/>
                          <a:ext cx="1104" cy="27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93188" name="Rectangle 4">
            <a:extLst>
              <a:ext uri="{FF2B5EF4-FFF2-40B4-BE49-F238E27FC236}">
                <a16:creationId xmlns:a16="http://schemas.microsoft.com/office/drawing/2014/main" id="{6E300A05-BEC7-5442-9831-E5B91D80C451}"/>
              </a:ext>
            </a:extLst>
          </p:cNvPr>
          <p:cNvSpPr>
            <a:spLocks noChangeArrowheads="1"/>
          </p:cNvSpPr>
          <p:nvPr/>
        </p:nvSpPr>
        <p:spPr bwMode="auto">
          <a:xfrm>
            <a:off x="1071880" y="179493"/>
            <a:ext cx="1465862" cy="299156"/>
          </a:xfrm>
          <a:prstGeom prst="rect">
            <a:avLst/>
          </a:prstGeom>
          <a:noFill/>
          <a:ln w="127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kumimoji="1" sz="3200">
                <a:solidFill>
                  <a:schemeClr val="tx1"/>
                </a:solidFill>
                <a:latin typeface="宋体" panose="02010600030101010101" pitchFamily="2" charset="-122"/>
                <a:ea typeface="宋体" panose="02010600030101010101" pitchFamily="2" charset="-122"/>
              </a:defRPr>
            </a:lvl1pPr>
            <a:lvl2pPr marL="742950" indent="-285750" algn="ctr">
              <a:defRPr kumimoji="1" sz="3200">
                <a:solidFill>
                  <a:schemeClr val="tx1"/>
                </a:solidFill>
                <a:latin typeface="宋体" panose="02010600030101010101" pitchFamily="2" charset="-122"/>
                <a:ea typeface="宋体" panose="02010600030101010101" pitchFamily="2" charset="-122"/>
              </a:defRPr>
            </a:lvl2pPr>
            <a:lvl3pPr marL="1143000" indent="-228600" algn="ctr">
              <a:defRPr kumimoji="1" sz="3200">
                <a:solidFill>
                  <a:schemeClr val="tx1"/>
                </a:solidFill>
                <a:latin typeface="宋体" panose="02010600030101010101" pitchFamily="2" charset="-122"/>
                <a:ea typeface="宋体" panose="02010600030101010101" pitchFamily="2" charset="-122"/>
              </a:defRPr>
            </a:lvl3pPr>
            <a:lvl4pPr marL="1600200" indent="-228600" algn="ctr">
              <a:defRPr kumimoji="1" sz="3200">
                <a:solidFill>
                  <a:schemeClr val="tx1"/>
                </a:solidFill>
                <a:latin typeface="宋体" panose="02010600030101010101" pitchFamily="2" charset="-122"/>
                <a:ea typeface="宋体" panose="02010600030101010101" pitchFamily="2" charset="-122"/>
              </a:defRPr>
            </a:lvl4pPr>
            <a:lvl5pPr marL="2057400" indent="-228600" algn="ctr">
              <a:defRPr kumimoji="1" sz="3200">
                <a:solidFill>
                  <a:schemeClr val="tx1"/>
                </a:solidFill>
                <a:latin typeface="宋体" panose="02010600030101010101" pitchFamily="2" charset="-122"/>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9pPr>
          </a:lstStyle>
          <a:p>
            <a:pPr eaLnBrk="1" hangingPunct="1"/>
            <a:r>
              <a:rPr lang="zh-CN" altLang="en-US" sz="1413" b="1" dirty="0">
                <a:latin typeface="KaiTi" panose="02010609060101010101" pitchFamily="49" charset="-122"/>
                <a:ea typeface="KaiTi" panose="02010609060101010101" pitchFamily="49" charset="-122"/>
              </a:rPr>
              <a:t>课堂练习</a:t>
            </a:r>
            <a:r>
              <a:rPr lang="en-US" altLang="zh-CN" sz="1413" b="1" dirty="0">
                <a:latin typeface="KaiTi" panose="02010609060101010101" pitchFamily="49" charset="-122"/>
                <a:ea typeface="KaiTi" panose="02010609060101010101" pitchFamily="49" charset="-122"/>
              </a:rPr>
              <a:t>2</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3188"/>
                                        </p:tgtEl>
                                        <p:attrNameLst>
                                          <p:attrName>style.visibility</p:attrName>
                                        </p:attrNameLst>
                                      </p:cBhvr>
                                      <p:to>
                                        <p:strVal val="visible"/>
                                      </p:to>
                                    </p:set>
                                    <p:anim calcmode="lin" valueType="num">
                                      <p:cBhvr additive="base">
                                        <p:cTn id="7" dur="500" fill="hold"/>
                                        <p:tgtEl>
                                          <p:spTgt spid="93188"/>
                                        </p:tgtEl>
                                        <p:attrNameLst>
                                          <p:attrName>ppt_x</p:attrName>
                                        </p:attrNameLst>
                                      </p:cBhvr>
                                      <p:tavLst>
                                        <p:tav tm="0">
                                          <p:val>
                                            <p:strVal val="0-#ppt_w/2"/>
                                          </p:val>
                                        </p:tav>
                                        <p:tav tm="100000">
                                          <p:val>
                                            <p:strVal val="#ppt_x"/>
                                          </p:val>
                                        </p:tav>
                                      </p:tavLst>
                                    </p:anim>
                                    <p:anim calcmode="lin" valueType="num">
                                      <p:cBhvr additive="base">
                                        <p:cTn id="8" dur="500" fill="hold"/>
                                        <p:tgtEl>
                                          <p:spTgt spid="9318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5" presetClass="entr" presetSubtype="10" fill="hold" nodeType="clickEffect">
                                  <p:stCondLst>
                                    <p:cond delay="0"/>
                                  </p:stCondLst>
                                  <p:childTnLst>
                                    <p:set>
                                      <p:cBhvr>
                                        <p:cTn id="12" dur="1" fill="hold">
                                          <p:stCondLst>
                                            <p:cond delay="0"/>
                                          </p:stCondLst>
                                        </p:cTn>
                                        <p:tgtEl>
                                          <p:spTgt spid="93190"/>
                                        </p:tgtEl>
                                        <p:attrNameLst>
                                          <p:attrName>style.visibility</p:attrName>
                                        </p:attrNameLst>
                                      </p:cBhvr>
                                      <p:to>
                                        <p:strVal val="visible"/>
                                      </p:to>
                                    </p:set>
                                    <p:animEffect transition="in" filter="checkerboard(across)">
                                      <p:cBhvr>
                                        <p:cTn id="13" dur="500"/>
                                        <p:tgtEl>
                                          <p:spTgt spid="93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8" grpId="0" animBg="1"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329771F0-E4AA-F84C-80F6-3FACAC9F58CF}"/>
              </a:ext>
            </a:extLst>
          </p:cNvPr>
          <p:cNvSpPr>
            <a:spLocks noChangeArrowheads="1"/>
          </p:cNvSpPr>
          <p:nvPr/>
        </p:nvSpPr>
        <p:spPr bwMode="auto">
          <a:xfrm>
            <a:off x="295424" y="266080"/>
            <a:ext cx="2393244" cy="418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148" tIns="18074" rIns="36148" bIns="18074" anchor="ctr"/>
          <a:lstStyle>
            <a:lvl1pPr algn="ctr">
              <a:defRPr kumimoji="1" sz="3200">
                <a:solidFill>
                  <a:schemeClr val="tx1"/>
                </a:solidFill>
                <a:latin typeface="宋体" panose="02010600030101010101" pitchFamily="2" charset="-122"/>
                <a:ea typeface="宋体" panose="02010600030101010101" pitchFamily="2" charset="-122"/>
              </a:defRPr>
            </a:lvl1pPr>
            <a:lvl2pPr marL="742950" indent="-285750" algn="ctr">
              <a:defRPr kumimoji="1" sz="3200">
                <a:solidFill>
                  <a:schemeClr val="tx1"/>
                </a:solidFill>
                <a:latin typeface="宋体" panose="02010600030101010101" pitchFamily="2" charset="-122"/>
                <a:ea typeface="宋体" panose="02010600030101010101" pitchFamily="2" charset="-122"/>
              </a:defRPr>
            </a:lvl2pPr>
            <a:lvl3pPr marL="1143000" indent="-228600" algn="ctr">
              <a:defRPr kumimoji="1" sz="3200">
                <a:solidFill>
                  <a:schemeClr val="tx1"/>
                </a:solidFill>
                <a:latin typeface="宋体" panose="02010600030101010101" pitchFamily="2" charset="-122"/>
                <a:ea typeface="宋体" panose="02010600030101010101" pitchFamily="2" charset="-122"/>
              </a:defRPr>
            </a:lvl3pPr>
            <a:lvl4pPr marL="1600200" indent="-228600" algn="ctr">
              <a:defRPr kumimoji="1" sz="3200">
                <a:solidFill>
                  <a:schemeClr val="tx1"/>
                </a:solidFill>
                <a:latin typeface="宋体" panose="02010600030101010101" pitchFamily="2" charset="-122"/>
                <a:ea typeface="宋体" panose="02010600030101010101" pitchFamily="2" charset="-122"/>
              </a:defRPr>
            </a:lvl4pPr>
            <a:lvl5pPr marL="2057400" indent="-228600" algn="ctr">
              <a:defRPr kumimoji="1" sz="3200">
                <a:solidFill>
                  <a:schemeClr val="tx1"/>
                </a:solidFill>
                <a:latin typeface="宋体" panose="02010600030101010101" pitchFamily="2" charset="-122"/>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9pPr>
          </a:lstStyle>
          <a:p>
            <a:pPr eaLnBrk="1" hangingPunct="1">
              <a:buClr>
                <a:srgbClr val="FF0000"/>
              </a:buClr>
              <a:buSzPct val="70000"/>
              <a:buFont typeface="Marlett" pitchFamily="2" charset="2"/>
              <a:buNone/>
            </a:pPr>
            <a:r>
              <a:rPr lang="zh-CN" altLang="en-US" sz="1570" b="1" dirty="0">
                <a:latin typeface="华文新魏" panose="02010800040101010101" pitchFamily="2" charset="-122"/>
                <a:ea typeface="华文新魏" panose="02010800040101010101" pitchFamily="2" charset="-122"/>
              </a:rPr>
              <a:t>二、 </a:t>
            </a:r>
            <a:r>
              <a:rPr lang="en-US" altLang="zh-CN" sz="1570" b="1" dirty="0">
                <a:latin typeface="华文新魏" panose="02010800040101010101" pitchFamily="2" charset="-122"/>
                <a:ea typeface="华文新魏" panose="02010800040101010101" pitchFamily="2" charset="-122"/>
              </a:rPr>
              <a:t>t</a:t>
            </a:r>
            <a:r>
              <a:rPr lang="zh-CN" altLang="en-US" sz="1570" b="1" dirty="0">
                <a:latin typeface="华文新魏" panose="02010800040101010101" pitchFamily="2" charset="-122"/>
                <a:ea typeface="华文新魏" panose="02010800040101010101" pitchFamily="2" charset="-122"/>
              </a:rPr>
              <a:t>分布（学生分布）</a:t>
            </a:r>
            <a:r>
              <a:rPr lang="zh-CN" altLang="en-US" sz="2120" b="1" u="sng" dirty="0">
                <a:latin typeface="隶书" pitchFamily="49" charset="-122"/>
                <a:ea typeface="楷体_GB2312" pitchFamily="49" charset="-122"/>
              </a:rPr>
              <a:t> </a:t>
            </a:r>
          </a:p>
        </p:txBody>
      </p:sp>
      <mc:AlternateContent xmlns:mc="http://schemas.openxmlformats.org/markup-compatibility/2006" xmlns:a14="http://schemas.microsoft.com/office/drawing/2010/main">
        <mc:Choice Requires="a14">
          <p:sp>
            <p:nvSpPr>
              <p:cNvPr id="41989" name="Rectangle 6">
                <a:extLst>
                  <a:ext uri="{FF2B5EF4-FFF2-40B4-BE49-F238E27FC236}">
                    <a16:creationId xmlns:a16="http://schemas.microsoft.com/office/drawing/2014/main" id="{1D2B4199-F994-424E-98FC-F8772E242D95}"/>
                  </a:ext>
                </a:extLst>
              </p:cNvPr>
              <p:cNvSpPr>
                <a:spLocks noChangeArrowheads="1"/>
              </p:cNvSpPr>
              <p:nvPr/>
            </p:nvSpPr>
            <p:spPr bwMode="auto">
              <a:xfrm>
                <a:off x="367432" y="770136"/>
                <a:ext cx="3141133" cy="1611788"/>
              </a:xfrm>
              <a:prstGeom prst="rect">
                <a:avLst/>
              </a:prstGeom>
              <a:noFill/>
              <a:ln>
                <a:noFill/>
              </a:ln>
              <a:effectLst/>
              <a:extLst>
                <a:ext uri="{909E8E84-426E-40DD-AFC4-6F175D3DCCD1}">
                  <a14:hiddenFill>
                    <a:solidFill>
                      <a:schemeClr val="accent1"/>
                    </a:solidFill>
                  </a14:hiddenFill>
                </a:ext>
                <a:ext uri="{91240B29-F687-4F45-9708-019B960494DF}">
                  <a14:hiddenLine w="12700" cap="sq">
                    <a:solidFill>
                      <a:schemeClr val="tx1"/>
                    </a:solidFill>
                    <a:miter lim="800000"/>
                    <a:headEnd type="none" w="sm" len="sm"/>
                    <a:tailEnd type="none" w="sm" len="sm"/>
                  </a14:hiddenLine>
                </a:ext>
                <a:ext uri="{AF507438-7753-43E0-B8FC-AC1667EBCBE1}">
                  <a14:hiddenEffects>
                    <a:effectLst>
                      <a:outerShdw dist="35921" dir="2700000" algn="ctr" rotWithShape="0">
                        <a:schemeClr val="bg2"/>
                      </a:outerShdw>
                    </a:effectLst>
                  </a14:hiddenEffects>
                </a:ext>
              </a:extLst>
            </p:spPr>
            <p:txBody>
              <a:bodyPr>
                <a:spAutoFit/>
              </a:bodyPr>
              <a:lstStyle>
                <a:lvl1pPr marL="457200" indent="-457200" algn="ctr">
                  <a:defRPr kumimoji="1" sz="3200">
                    <a:solidFill>
                      <a:schemeClr val="tx1"/>
                    </a:solidFill>
                    <a:latin typeface="宋体" panose="02010600030101010101" pitchFamily="2" charset="-122"/>
                    <a:ea typeface="宋体" panose="02010600030101010101" pitchFamily="2" charset="-122"/>
                  </a:defRPr>
                </a:lvl1pPr>
                <a:lvl2pPr marL="914400" indent="-457200" algn="ctr">
                  <a:defRPr kumimoji="1" sz="3200">
                    <a:solidFill>
                      <a:schemeClr val="tx1"/>
                    </a:solidFill>
                    <a:latin typeface="宋体" panose="02010600030101010101" pitchFamily="2" charset="-122"/>
                    <a:ea typeface="宋体" panose="02010600030101010101" pitchFamily="2" charset="-122"/>
                  </a:defRPr>
                </a:lvl2pPr>
                <a:lvl3pPr marL="1371600" indent="-457200" algn="ctr">
                  <a:defRPr kumimoji="1" sz="3200">
                    <a:solidFill>
                      <a:schemeClr val="tx1"/>
                    </a:solidFill>
                    <a:latin typeface="宋体" panose="02010600030101010101" pitchFamily="2" charset="-122"/>
                    <a:ea typeface="宋体" panose="02010600030101010101" pitchFamily="2" charset="-122"/>
                  </a:defRPr>
                </a:lvl3pPr>
                <a:lvl4pPr marL="1828800" indent="-457200" algn="ctr">
                  <a:defRPr kumimoji="1" sz="3200">
                    <a:solidFill>
                      <a:schemeClr val="tx1"/>
                    </a:solidFill>
                    <a:latin typeface="宋体" panose="02010600030101010101" pitchFamily="2" charset="-122"/>
                    <a:ea typeface="宋体" panose="02010600030101010101" pitchFamily="2" charset="-122"/>
                  </a:defRPr>
                </a:lvl4pPr>
                <a:lvl5pPr marL="2286000" indent="-457200" algn="ctr">
                  <a:defRPr kumimoji="1" sz="3200">
                    <a:solidFill>
                      <a:schemeClr val="tx1"/>
                    </a:solidFill>
                    <a:latin typeface="宋体" panose="02010600030101010101" pitchFamily="2" charset="-122"/>
                    <a:ea typeface="宋体" panose="02010600030101010101" pitchFamily="2" charset="-122"/>
                  </a:defRPr>
                </a:lvl5pPr>
                <a:lvl6pPr marL="2743200" indent="-4572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6pPr>
                <a:lvl7pPr marL="3200400" indent="-4572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7pPr>
                <a:lvl8pPr marL="3657600" indent="-4572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8pPr>
                <a:lvl9pPr marL="4114800" indent="-4572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9pPr>
              </a:lstStyle>
              <a:p>
                <a:pPr marL="0" indent="0" algn="just"/>
                <a:r>
                  <a:rPr lang="zh-CN" altLang="en-US" sz="1413" b="1" dirty="0">
                    <a:latin typeface="KaiTi" panose="02010609060101010101" pitchFamily="49" charset="-122"/>
                    <a:ea typeface="KaiTi" panose="02010609060101010101" pitchFamily="49" charset="-122"/>
                  </a:rPr>
                  <a:t>若 </a:t>
                </a:r>
                <a14:m>
                  <m:oMath xmlns:m="http://schemas.openxmlformats.org/officeDocument/2006/math">
                    <m:acc>
                      <m:accPr>
                        <m:chr m:val="̅"/>
                        <m:ctrlPr>
                          <a:rPr lang="ar-AE" altLang="zh-CN" sz="1400" i="1" spc="-25">
                            <a:solidFill>
                              <a:srgbClr val="000000"/>
                            </a:solidFill>
                            <a:latin typeface="Cambria Math" panose="02040503050406030204" pitchFamily="18" charset="0"/>
                            <a:cs typeface="PJGUIU+TimesNewRomanPSMT"/>
                          </a:rPr>
                        </m:ctrlPr>
                      </m:accPr>
                      <m:e>
                        <m:r>
                          <a:rPr lang="ar-AE" altLang="zh-CN" sz="1400" i="1" spc="-25">
                            <a:solidFill>
                              <a:srgbClr val="000000"/>
                            </a:solidFill>
                            <a:latin typeface="Cambria Math" panose="02040503050406030204" pitchFamily="18" charset="0"/>
                            <a:cs typeface="PJGUIU+TimesNewRomanPSMT"/>
                          </a:rPr>
                          <m:t>𝑋</m:t>
                        </m:r>
                      </m:e>
                    </m:acc>
                    <m:r>
                      <a:rPr lang="ar-AE" altLang="zh-CN" sz="1400" i="1" spc="-25">
                        <a:solidFill>
                          <a:srgbClr val="000000"/>
                        </a:solidFill>
                        <a:latin typeface="Cambria Math" panose="02040503050406030204" pitchFamily="18" charset="0"/>
                        <a:ea typeface="Cambria Math" panose="02040503050406030204" pitchFamily="18" charset="0"/>
                        <a:cs typeface="PJGUIU+TimesNewRomanPSMT"/>
                      </a:rPr>
                      <m:t>~</m:t>
                    </m:r>
                  </m:oMath>
                </a14:m>
                <a:r>
                  <a:rPr lang="en-US" altLang="zh-CN" sz="1400" i="1" spc="62" dirty="0">
                    <a:solidFill>
                      <a:srgbClr val="000000"/>
                    </a:solidFill>
                    <a:latin typeface="QHNACC+TimesNewRomanPS-ItalicMT"/>
                    <a:cs typeface="QHNACC+TimesNewRomanPS-ItalicMT"/>
                  </a:rPr>
                  <a:t>N</a:t>
                </a:r>
                <a:r>
                  <a:rPr lang="zh-CN" altLang="en-US" sz="1400" spc="-24" dirty="0">
                    <a:solidFill>
                      <a:srgbClr val="000000"/>
                    </a:solidFill>
                    <a:latin typeface="PJGUIU+TimesNewRomanPSMT"/>
                    <a:cs typeface="PJGUIU+TimesNewRomanPSMT"/>
                  </a:rPr>
                  <a:t>（</a:t>
                </a:r>
                <a14:m>
                  <m:oMath xmlns:m="http://schemas.openxmlformats.org/officeDocument/2006/math">
                    <m:r>
                      <a:rPr lang="en-US" altLang="zh-CN" sz="1400" i="1" spc="-24">
                        <a:solidFill>
                          <a:srgbClr val="000000"/>
                        </a:solidFill>
                        <a:latin typeface="Cambria Math" panose="02040503050406030204" pitchFamily="18" charset="0"/>
                        <a:cs typeface="PJGUIU+TimesNewRomanPSMT"/>
                      </a:rPr>
                      <m:t>𝜇</m:t>
                    </m:r>
                    <m:r>
                      <a:rPr lang="en-US" altLang="zh-CN" sz="1400" i="1" spc="-24">
                        <a:solidFill>
                          <a:srgbClr val="000000"/>
                        </a:solidFill>
                        <a:latin typeface="Cambria Math" panose="02040503050406030204" pitchFamily="18" charset="0"/>
                        <a:cs typeface="PJGUIU+TimesNewRomanPSMT"/>
                      </a:rPr>
                      <m:t>,</m:t>
                    </m:r>
                    <m:f>
                      <m:fPr>
                        <m:ctrlPr>
                          <a:rPr lang="ar-AE" altLang="zh-CN" sz="1400" i="1" spc="10">
                            <a:solidFill>
                              <a:srgbClr val="000000"/>
                            </a:solidFill>
                            <a:latin typeface="Cambria Math" panose="02040503050406030204" pitchFamily="18" charset="0"/>
                          </a:rPr>
                        </m:ctrlPr>
                      </m:fPr>
                      <m:num>
                        <m:sSup>
                          <m:sSupPr>
                            <m:ctrlPr>
                              <a:rPr lang="ar-AE" altLang="zh-CN" sz="1400" i="1" spc="10">
                                <a:solidFill>
                                  <a:srgbClr val="000000"/>
                                </a:solidFill>
                                <a:latin typeface="Cambria Math" panose="02040503050406030204" pitchFamily="18" charset="0"/>
                              </a:rPr>
                            </m:ctrlPr>
                          </m:sSupPr>
                          <m:e>
                            <m:r>
                              <a:rPr lang="ar-AE" altLang="zh-CN" sz="1400" i="1" spc="10">
                                <a:solidFill>
                                  <a:srgbClr val="000000"/>
                                </a:solidFill>
                                <a:latin typeface="Cambria Math" panose="02040503050406030204" pitchFamily="18" charset="0"/>
                                <a:ea typeface="Cambria Math" panose="02040503050406030204" pitchFamily="18" charset="0"/>
                              </a:rPr>
                              <m:t>𝜎</m:t>
                            </m:r>
                          </m:e>
                          <m:sup>
                            <m:r>
                              <a:rPr lang="ar-AE" altLang="zh-CN" sz="1400" i="1" spc="10">
                                <a:solidFill>
                                  <a:srgbClr val="000000"/>
                                </a:solidFill>
                                <a:latin typeface="Cambria Math" panose="02040503050406030204" pitchFamily="18" charset="0"/>
                              </a:rPr>
                              <m:t>2</m:t>
                            </m:r>
                          </m:sup>
                        </m:sSup>
                      </m:num>
                      <m:den>
                        <m:r>
                          <a:rPr lang="ar-AE" altLang="zh-CN" sz="1400" i="1" spc="10">
                            <a:solidFill>
                              <a:srgbClr val="000000"/>
                            </a:solidFill>
                            <a:latin typeface="Cambria Math" panose="02040503050406030204" pitchFamily="18" charset="0"/>
                          </a:rPr>
                          <m:t>𝑛</m:t>
                        </m:r>
                      </m:den>
                    </m:f>
                    <m:r>
                      <a:rPr lang="zh-CN" altLang="en-US" sz="1400" spc="10">
                        <a:solidFill>
                          <a:srgbClr val="000000"/>
                        </a:solidFill>
                        <a:latin typeface="Cambria Math" panose="02040503050406030204" pitchFamily="18" charset="0"/>
                      </a:rPr>
                      <m:t> ）</m:t>
                    </m:r>
                  </m:oMath>
                </a14:m>
                <a:r>
                  <a:rPr lang="zh-CN" altLang="en-US" sz="1400" b="1" dirty="0">
                    <a:latin typeface="KaiTi" panose="02010609060101010101" pitchFamily="49" charset="-122"/>
                    <a:ea typeface="KaiTi" panose="02010609060101010101" pitchFamily="49" charset="-122"/>
                  </a:rPr>
                  <a:t>，</a:t>
                </a:r>
                <a:r>
                  <a:rPr lang="zh-CN" altLang="en-US" sz="1413" b="1" dirty="0">
                    <a:latin typeface="KaiTi" panose="02010609060101010101" pitchFamily="49" charset="-122"/>
                    <a:ea typeface="KaiTi" panose="02010609060101010101" pitchFamily="49" charset="-122"/>
                  </a:rPr>
                  <a:t>则</a:t>
                </a:r>
                <a:endParaRPr lang="en-US" altLang="zh-CN" sz="1413" b="1" dirty="0">
                  <a:latin typeface="KaiTi" panose="02010609060101010101" pitchFamily="49" charset="-122"/>
                  <a:ea typeface="KaiTi" panose="02010609060101010101" pitchFamily="49" charset="-122"/>
                </a:endParaRPr>
              </a:p>
              <a:p>
                <a:pPr marL="0" indent="0"/>
                <a14:m>
                  <m:oMathPara xmlns:m="http://schemas.openxmlformats.org/officeDocument/2006/math">
                    <m:oMathParaPr>
                      <m:jc m:val="centerGroup"/>
                    </m:oMathParaPr>
                    <m:oMath xmlns:m="http://schemas.openxmlformats.org/officeDocument/2006/math">
                      <m:r>
                        <a:rPr lang="en-US" altLang="zh-CN" sz="1600" b="0" i="1" spc="-25" smtClean="0">
                          <a:solidFill>
                            <a:srgbClr val="000000"/>
                          </a:solidFill>
                          <a:latin typeface="Cambria Math" panose="02040503050406030204" pitchFamily="18" charset="0"/>
                          <a:cs typeface="PJGUIU+TimesNewRomanPSMT"/>
                        </a:rPr>
                        <m:t>𝑍</m:t>
                      </m:r>
                      <m:r>
                        <a:rPr lang="en-US" altLang="zh-CN" sz="1600" b="0" i="1" spc="-25" smtClean="0">
                          <a:solidFill>
                            <a:srgbClr val="000000"/>
                          </a:solidFill>
                          <a:latin typeface="Cambria Math" panose="02040503050406030204" pitchFamily="18" charset="0"/>
                          <a:cs typeface="PJGUIU+TimesNewRomanPSMT"/>
                        </a:rPr>
                        <m:t>=</m:t>
                      </m:r>
                      <m:f>
                        <m:fPr>
                          <m:ctrlPr>
                            <a:rPr lang="ar-AE" altLang="zh-CN" sz="1600" i="1" spc="-25">
                              <a:solidFill>
                                <a:srgbClr val="000000"/>
                              </a:solidFill>
                              <a:latin typeface="Cambria Math" panose="02040503050406030204" pitchFamily="18" charset="0"/>
                              <a:ea typeface="Cambria Math" panose="02040503050406030204" pitchFamily="18" charset="0"/>
                              <a:cs typeface="PJGUIU+TimesNewRomanPSMT"/>
                            </a:rPr>
                          </m:ctrlPr>
                        </m:fPr>
                        <m:num>
                          <m:acc>
                            <m:accPr>
                              <m:chr m:val="̅"/>
                              <m:ctrlPr>
                                <a:rPr lang="ar-AE" altLang="zh-CN" sz="1600" i="1" spc="-25">
                                  <a:solidFill>
                                    <a:srgbClr val="000000"/>
                                  </a:solidFill>
                                  <a:latin typeface="Cambria Math" panose="02040503050406030204" pitchFamily="18" charset="0"/>
                                  <a:ea typeface="Cambria Math" panose="02040503050406030204" pitchFamily="18" charset="0"/>
                                  <a:cs typeface="PJGUIU+TimesNewRomanPSMT"/>
                                </a:rPr>
                              </m:ctrlPr>
                            </m:accPr>
                            <m:e>
                              <m:r>
                                <a:rPr lang="en-US" altLang="zh-CN" sz="1600" i="1" spc="-25">
                                  <a:solidFill>
                                    <a:srgbClr val="000000"/>
                                  </a:solidFill>
                                  <a:latin typeface="Cambria Math" panose="02040503050406030204" pitchFamily="18" charset="0"/>
                                  <a:ea typeface="Cambria Math" panose="02040503050406030204" pitchFamily="18" charset="0"/>
                                  <a:cs typeface="PJGUIU+TimesNewRomanPSMT"/>
                                </a:rPr>
                                <m:t>𝑋</m:t>
                              </m:r>
                            </m:e>
                          </m:acc>
                          <m:r>
                            <a:rPr lang="en-US" altLang="zh-CN" sz="1600" i="1" spc="-25">
                              <a:solidFill>
                                <a:srgbClr val="000000"/>
                              </a:solidFill>
                              <a:latin typeface="Cambria Math" panose="02040503050406030204" pitchFamily="18" charset="0"/>
                              <a:cs typeface="PJGUIU+TimesNewRomanPSMT"/>
                            </a:rPr>
                            <m:t>−</m:t>
                          </m:r>
                          <m:r>
                            <a:rPr lang="en-US" altLang="zh-CN" sz="1600" i="1" spc="-25">
                              <a:solidFill>
                                <a:srgbClr val="000000"/>
                              </a:solidFill>
                              <a:latin typeface="Cambria Math" panose="02040503050406030204" pitchFamily="18" charset="0"/>
                              <a:ea typeface="Cambria Math" panose="02040503050406030204" pitchFamily="18" charset="0"/>
                              <a:cs typeface="PJGUIU+TimesNewRomanPSMT"/>
                            </a:rPr>
                            <m:t>𝜇</m:t>
                          </m:r>
                        </m:num>
                        <m:den>
                          <m:r>
                            <a:rPr lang="ar-AE" altLang="zh-CN" sz="1600" i="1" spc="-25">
                              <a:solidFill>
                                <a:srgbClr val="000000"/>
                              </a:solidFill>
                              <a:latin typeface="Cambria Math" panose="02040503050406030204" pitchFamily="18" charset="0"/>
                              <a:ea typeface="Cambria Math" panose="02040503050406030204" pitchFamily="18" charset="0"/>
                              <a:cs typeface="PJGUIU+TimesNewRomanPSMT"/>
                            </a:rPr>
                            <m:t>𝜎</m:t>
                          </m:r>
                        </m:den>
                      </m:f>
                      <m:r>
                        <a:rPr lang="ar-AE" altLang="zh-CN" sz="1600" i="1" spc="-25">
                          <a:solidFill>
                            <a:srgbClr val="000000"/>
                          </a:solidFill>
                          <a:latin typeface="Cambria Math" panose="02040503050406030204" pitchFamily="18" charset="0"/>
                          <a:ea typeface="Cambria Math" panose="02040503050406030204" pitchFamily="18" charset="0"/>
                          <a:cs typeface="PJGUIU+TimesNewRomanPSMT"/>
                        </a:rPr>
                        <m:t>~</m:t>
                      </m:r>
                      <m:r>
                        <a:rPr lang="en-US" altLang="zh-CN" sz="1600" i="1" spc="62" dirty="0" smtClean="0">
                          <a:solidFill>
                            <a:srgbClr val="000000"/>
                          </a:solidFill>
                          <a:latin typeface="Cambria Math" panose="02040503050406030204" pitchFamily="18" charset="0"/>
                          <a:cs typeface="QHNACC+TimesNewRomanPS-ItalicMT"/>
                        </a:rPr>
                        <m:t>𝑁</m:t>
                      </m:r>
                      <m:r>
                        <a:rPr lang="zh-CN" altLang="en-US" sz="1600" i="1" spc="-24" dirty="0" smtClean="0">
                          <a:solidFill>
                            <a:srgbClr val="000000"/>
                          </a:solidFill>
                          <a:latin typeface="Cambria Math" panose="02040503050406030204" pitchFamily="18" charset="0"/>
                          <a:cs typeface="PJGUIU+TimesNewRomanPSMT"/>
                        </a:rPr>
                        <m:t>（</m:t>
                      </m:r>
                      <m:r>
                        <a:rPr lang="en-US" altLang="zh-CN" sz="1600" i="1" spc="-24" dirty="0" smtClean="0">
                          <a:solidFill>
                            <a:srgbClr val="000000"/>
                          </a:solidFill>
                          <a:latin typeface="Cambria Math" panose="02040503050406030204" pitchFamily="18" charset="0"/>
                          <a:cs typeface="PJGUIU+TimesNewRomanPSMT"/>
                        </a:rPr>
                        <m:t>0</m:t>
                      </m:r>
                      <m:r>
                        <a:rPr lang="en-US" altLang="zh-CN" sz="1600" b="0" i="1" spc="-24" dirty="0" smtClean="0">
                          <a:solidFill>
                            <a:srgbClr val="000000"/>
                          </a:solidFill>
                          <a:latin typeface="Cambria Math" panose="02040503050406030204" pitchFamily="18" charset="0"/>
                          <a:cs typeface="PJGUIU+TimesNewRomanPSMT"/>
                        </a:rPr>
                        <m:t>,1</m:t>
                      </m:r>
                      <m:r>
                        <a:rPr lang="en-US" altLang="zh-CN" sz="1600" b="1" i="1" spc="-24" dirty="0" smtClean="0">
                          <a:solidFill>
                            <a:srgbClr val="000000"/>
                          </a:solidFill>
                          <a:latin typeface="Cambria Math" panose="02040503050406030204" pitchFamily="18" charset="0"/>
                          <a:cs typeface="PJGUIU+TimesNewRomanPSMT"/>
                        </a:rPr>
                        <m:t>)</m:t>
                      </m:r>
                      <m:r>
                        <a:rPr lang="en-US" altLang="zh-CN" sz="1413" b="1" i="1" dirty="0" smtClean="0">
                          <a:latin typeface="Cambria Math" panose="02040503050406030204" pitchFamily="18" charset="0"/>
                          <a:ea typeface="KaiTi" panose="02010609060101010101" pitchFamily="49" charset="-122"/>
                        </a:rPr>
                        <m:t>,</m:t>
                      </m:r>
                      <m:r>
                        <a:rPr lang="en-US" altLang="zh-CN" sz="1400" i="1" spc="-25" dirty="0">
                          <a:solidFill>
                            <a:srgbClr val="000000"/>
                          </a:solidFill>
                          <a:latin typeface="Cambria Math" panose="02040503050406030204" pitchFamily="18" charset="0"/>
                          <a:cs typeface="PJGUIU+TimesNewRomanPSMT"/>
                        </a:rPr>
                        <m:t> </m:t>
                      </m:r>
                    </m:oMath>
                  </m:oMathPara>
                </a14:m>
                <a:endParaRPr lang="en-US" altLang="zh-CN" sz="1400" spc="-25" dirty="0">
                  <a:solidFill>
                    <a:srgbClr val="000000"/>
                  </a:solidFill>
                  <a:cs typeface="PJGUIU+TimesNewRomanPSMT"/>
                </a:endParaRPr>
              </a:p>
              <a:p>
                <a:pPr marL="0" indent="0" algn="just"/>
                <a14:m>
                  <m:oMathPara xmlns:m="http://schemas.openxmlformats.org/officeDocument/2006/math">
                    <m:oMathParaPr>
                      <m:jc m:val="centerGroup"/>
                    </m:oMathParaPr>
                    <m:oMath xmlns:m="http://schemas.openxmlformats.org/officeDocument/2006/math">
                      <m:r>
                        <a:rPr lang="en-US" altLang="zh-CN" sz="1400" i="1" spc="-25">
                          <a:solidFill>
                            <a:srgbClr val="000000"/>
                          </a:solidFill>
                          <a:latin typeface="Cambria Math" panose="02040503050406030204" pitchFamily="18" charset="0"/>
                          <a:cs typeface="PJGUIU+TimesNewRomanPSMT"/>
                        </a:rPr>
                        <m:t>𝑍</m:t>
                      </m:r>
                      <m:r>
                        <a:rPr lang="en-US" altLang="zh-CN" sz="1400" i="1" spc="-25">
                          <a:solidFill>
                            <a:srgbClr val="000000"/>
                          </a:solidFill>
                          <a:latin typeface="Cambria Math" panose="02040503050406030204" pitchFamily="18" charset="0"/>
                          <a:cs typeface="PJGUIU+TimesNewRomanPSMT"/>
                        </a:rPr>
                        <m:t>=</m:t>
                      </m:r>
                      <m:f>
                        <m:fPr>
                          <m:ctrlPr>
                            <a:rPr lang="ar-AE" altLang="zh-CN" sz="1400" i="1" spc="-25" smtClean="0">
                              <a:solidFill>
                                <a:srgbClr val="000000"/>
                              </a:solidFill>
                              <a:latin typeface="Cambria Math" panose="02040503050406030204" pitchFamily="18" charset="0"/>
                              <a:ea typeface="Cambria Math" panose="02040503050406030204" pitchFamily="18" charset="0"/>
                              <a:cs typeface="PJGUIU+TimesNewRomanPSMT"/>
                            </a:rPr>
                          </m:ctrlPr>
                        </m:fPr>
                        <m:num>
                          <m:acc>
                            <m:accPr>
                              <m:chr m:val="̅"/>
                              <m:ctrlPr>
                                <a:rPr lang="ar-AE" altLang="zh-CN" sz="1400" i="1" spc="-25">
                                  <a:solidFill>
                                    <a:srgbClr val="000000"/>
                                  </a:solidFill>
                                  <a:latin typeface="Cambria Math" panose="02040503050406030204" pitchFamily="18" charset="0"/>
                                  <a:ea typeface="Cambria Math" panose="02040503050406030204" pitchFamily="18" charset="0"/>
                                  <a:cs typeface="PJGUIU+TimesNewRomanPSMT"/>
                                </a:rPr>
                              </m:ctrlPr>
                            </m:accPr>
                            <m:e>
                              <m:r>
                                <a:rPr lang="en-US" altLang="zh-CN" sz="1400" i="1" spc="-25">
                                  <a:solidFill>
                                    <a:srgbClr val="000000"/>
                                  </a:solidFill>
                                  <a:latin typeface="Cambria Math" panose="02040503050406030204" pitchFamily="18" charset="0"/>
                                  <a:ea typeface="Cambria Math" panose="02040503050406030204" pitchFamily="18" charset="0"/>
                                  <a:cs typeface="PJGUIU+TimesNewRomanPSMT"/>
                                </a:rPr>
                                <m:t>𝑋</m:t>
                              </m:r>
                            </m:e>
                          </m:acc>
                          <m:r>
                            <a:rPr lang="en-US" altLang="zh-CN" sz="1400" i="1" spc="-25">
                              <a:solidFill>
                                <a:srgbClr val="000000"/>
                              </a:solidFill>
                              <a:latin typeface="Cambria Math" panose="02040503050406030204" pitchFamily="18" charset="0"/>
                              <a:cs typeface="PJGUIU+TimesNewRomanPSMT"/>
                            </a:rPr>
                            <m:t>−</m:t>
                          </m:r>
                          <m:r>
                            <a:rPr lang="en-US" altLang="zh-CN" sz="1400" i="1" spc="-25">
                              <a:solidFill>
                                <a:srgbClr val="000000"/>
                              </a:solidFill>
                              <a:latin typeface="Cambria Math" panose="02040503050406030204" pitchFamily="18" charset="0"/>
                              <a:ea typeface="Cambria Math" panose="02040503050406030204" pitchFamily="18" charset="0"/>
                              <a:cs typeface="PJGUIU+TimesNewRomanPSMT"/>
                            </a:rPr>
                            <m:t>𝜇</m:t>
                          </m:r>
                        </m:num>
                        <m:den>
                          <m:f>
                            <m:fPr>
                              <m:type m:val="lin"/>
                              <m:ctrlPr>
                                <a:rPr lang="en-US" altLang="zh-CN" sz="1400" i="1" spc="-25" smtClean="0">
                                  <a:solidFill>
                                    <a:srgbClr val="000000"/>
                                  </a:solidFill>
                                  <a:latin typeface="Cambria Math" panose="02040503050406030204" pitchFamily="18" charset="0"/>
                                  <a:ea typeface="Cambria Math" panose="02040503050406030204" pitchFamily="18" charset="0"/>
                                  <a:cs typeface="PJGUIU+TimesNewRomanPSMT"/>
                                </a:rPr>
                              </m:ctrlPr>
                            </m:fPr>
                            <m:num>
                              <m:r>
                                <a:rPr lang="en-US" altLang="zh-CN" sz="1400" b="0" i="1" spc="-25" smtClean="0">
                                  <a:solidFill>
                                    <a:srgbClr val="000000"/>
                                  </a:solidFill>
                                  <a:latin typeface="Cambria Math" panose="02040503050406030204" pitchFamily="18" charset="0"/>
                                  <a:ea typeface="Cambria Math" panose="02040503050406030204" pitchFamily="18" charset="0"/>
                                  <a:cs typeface="PJGUIU+TimesNewRomanPSMT"/>
                                </a:rPr>
                                <m:t>𝑆</m:t>
                              </m:r>
                            </m:num>
                            <m:den>
                              <m:rad>
                                <m:radPr>
                                  <m:degHide m:val="on"/>
                                  <m:ctrlPr>
                                    <a:rPr lang="en-US" altLang="zh-CN" sz="1400" i="1" spc="-25" smtClean="0">
                                      <a:solidFill>
                                        <a:srgbClr val="000000"/>
                                      </a:solidFill>
                                      <a:latin typeface="Cambria Math" panose="02040503050406030204" pitchFamily="18" charset="0"/>
                                      <a:ea typeface="Cambria Math" panose="02040503050406030204" pitchFamily="18" charset="0"/>
                                      <a:cs typeface="PJGUIU+TimesNewRomanPSMT"/>
                                    </a:rPr>
                                  </m:ctrlPr>
                                </m:radPr>
                                <m:deg/>
                                <m:e>
                                  <m:r>
                                    <a:rPr lang="en-US" altLang="zh-CN" sz="1400" b="0" i="1" spc="-25" smtClean="0">
                                      <a:solidFill>
                                        <a:srgbClr val="000000"/>
                                      </a:solidFill>
                                      <a:latin typeface="Cambria Math" panose="02040503050406030204" pitchFamily="18" charset="0"/>
                                      <a:ea typeface="Cambria Math" panose="02040503050406030204" pitchFamily="18" charset="0"/>
                                      <a:cs typeface="PJGUIU+TimesNewRomanPSMT"/>
                                    </a:rPr>
                                    <m:t>𝑛</m:t>
                                  </m:r>
                                </m:e>
                              </m:rad>
                            </m:den>
                          </m:f>
                        </m:den>
                      </m:f>
                      <m:r>
                        <a:rPr lang="ar-AE" altLang="zh-CN" sz="1400" i="1" spc="-25">
                          <a:solidFill>
                            <a:srgbClr val="000000"/>
                          </a:solidFill>
                          <a:latin typeface="Cambria Math" panose="02040503050406030204" pitchFamily="18" charset="0"/>
                          <a:ea typeface="Cambria Math" panose="02040503050406030204" pitchFamily="18" charset="0"/>
                          <a:cs typeface="PJGUIU+TimesNewRomanPSMT"/>
                        </a:rPr>
                        <m:t>~</m:t>
                      </m:r>
                      <m:r>
                        <a:rPr lang="en-US" altLang="zh-CN" sz="1400" b="0" i="1" spc="-25" smtClean="0">
                          <a:solidFill>
                            <a:srgbClr val="000000"/>
                          </a:solidFill>
                          <a:latin typeface="Cambria Math" panose="02040503050406030204" pitchFamily="18" charset="0"/>
                          <a:ea typeface="Cambria Math" panose="02040503050406030204" pitchFamily="18" charset="0"/>
                          <a:cs typeface="PJGUIU+TimesNewRomanPSMT"/>
                        </a:rPr>
                        <m:t>𝑇</m:t>
                      </m:r>
                      <m:d>
                        <m:dPr>
                          <m:begChr m:val="（"/>
                          <m:endChr m:val="）"/>
                          <m:ctrlPr>
                            <a:rPr lang="zh-CN" altLang="en-US" sz="1400" b="0" i="1" spc="-24" dirty="0" smtClean="0">
                              <a:solidFill>
                                <a:srgbClr val="000000"/>
                              </a:solidFill>
                              <a:latin typeface="Cambria Math" panose="02040503050406030204" pitchFamily="18" charset="0"/>
                              <a:ea typeface="Cambria Math" panose="02040503050406030204" pitchFamily="18" charset="0"/>
                              <a:cs typeface="PJGUIU+TimesNewRomanPSMT"/>
                            </a:rPr>
                          </m:ctrlPr>
                        </m:dPr>
                        <m:e>
                          <m:r>
                            <a:rPr lang="en-US" altLang="zh-CN" sz="1400" b="0" i="1" spc="-24" dirty="0" smtClean="0">
                              <a:solidFill>
                                <a:srgbClr val="000000"/>
                              </a:solidFill>
                              <a:latin typeface="Cambria Math" panose="02040503050406030204" pitchFamily="18" charset="0"/>
                              <a:cs typeface="PJGUIU+TimesNewRomanPSMT"/>
                            </a:rPr>
                            <m:t>𝑛</m:t>
                          </m:r>
                          <m:r>
                            <a:rPr lang="en-US" altLang="zh-CN" sz="1400" b="0" i="1" spc="-24" dirty="0" smtClean="0">
                              <a:solidFill>
                                <a:srgbClr val="000000"/>
                              </a:solidFill>
                              <a:latin typeface="Cambria Math" panose="02040503050406030204" pitchFamily="18" charset="0"/>
                              <a:cs typeface="PJGUIU+TimesNewRomanPSMT"/>
                            </a:rPr>
                            <m:t>−1</m:t>
                          </m:r>
                        </m:e>
                      </m:d>
                    </m:oMath>
                  </m:oMathPara>
                </a14:m>
                <a:br>
                  <a:rPr lang="en-US" altLang="zh-CN" sz="1413" b="1" dirty="0">
                    <a:latin typeface="KaiTi" panose="02010609060101010101" pitchFamily="49" charset="-122"/>
                    <a:ea typeface="KaiTi" panose="02010609060101010101" pitchFamily="49" charset="-122"/>
                  </a:rPr>
                </a:br>
                <a:r>
                  <a:rPr lang="zh-CN" altLang="en-US" sz="1413" b="1" dirty="0">
                    <a:latin typeface="KaiTi" panose="02010609060101010101" pitchFamily="49" charset="-122"/>
                    <a:ea typeface="KaiTi" panose="02010609060101010101" pitchFamily="49" charset="-122"/>
                  </a:rPr>
                  <a:t>其中</a:t>
                </a:r>
                <a14:m>
                  <m:oMath xmlns:m="http://schemas.openxmlformats.org/officeDocument/2006/math">
                    <m:r>
                      <a:rPr lang="en-US" altLang="zh-CN" sz="1413" b="1" i="1" smtClean="0">
                        <a:latin typeface="Cambria Math" panose="02040503050406030204" pitchFamily="18" charset="0"/>
                        <a:ea typeface="Cambria Math" panose="02040503050406030204" pitchFamily="18" charset="0"/>
                      </a:rPr>
                      <m:t>𝝈</m:t>
                    </m:r>
                  </m:oMath>
                </a14:m>
                <a:r>
                  <a:rPr lang="zh-CN" altLang="en-US" sz="1413" b="1" dirty="0">
                    <a:latin typeface="KaiTi" panose="02010609060101010101" pitchFamily="49" charset="-122"/>
                    <a:ea typeface="KaiTi" panose="02010609060101010101" pitchFamily="49" charset="-122"/>
                  </a:rPr>
                  <a:t>，</a:t>
                </a:r>
                <a:r>
                  <a:rPr lang="en-US" altLang="zh-CN" sz="1413" b="1" dirty="0">
                    <a:latin typeface="KaiTi" panose="02010609060101010101" pitchFamily="49" charset="-122"/>
                    <a:ea typeface="KaiTi" panose="02010609060101010101" pitchFamily="49" charset="-122"/>
                  </a:rPr>
                  <a:t>S</a:t>
                </a:r>
                <a:r>
                  <a:rPr lang="zh-CN" altLang="en-US" sz="1413" b="1" dirty="0">
                    <a:latin typeface="KaiTi" panose="02010609060101010101" pitchFamily="49" charset="-122"/>
                    <a:ea typeface="KaiTi" panose="02010609060101010101" pitchFamily="49" charset="-122"/>
                  </a:rPr>
                  <a:t>分别为总体和样本标准差。</a:t>
                </a:r>
                <a:r>
                  <a:rPr lang="zh-CN" altLang="en-US" sz="1413" dirty="0">
                    <a:latin typeface="KaiTi" panose="02010609060101010101" pitchFamily="49" charset="-122"/>
                    <a:ea typeface="KaiTi" panose="02010609060101010101" pitchFamily="49" charset="-122"/>
                  </a:rPr>
                  <a:t> </a:t>
                </a:r>
              </a:p>
            </p:txBody>
          </p:sp>
        </mc:Choice>
        <mc:Fallback xmlns="">
          <p:sp>
            <p:nvSpPr>
              <p:cNvPr id="41989" name="Rectangle 6">
                <a:extLst>
                  <a:ext uri="{FF2B5EF4-FFF2-40B4-BE49-F238E27FC236}">
                    <a16:creationId xmlns:a16="http://schemas.microsoft.com/office/drawing/2014/main" id="{1D2B4199-F994-424E-98FC-F8772E242D95}"/>
                  </a:ext>
                </a:extLst>
              </p:cNvPr>
              <p:cNvSpPr>
                <a:spLocks noRot="1" noChangeAspect="1" noMove="1" noResize="1" noEditPoints="1" noAdjustHandles="1" noChangeArrowheads="1" noChangeShapeType="1" noTextEdit="1"/>
              </p:cNvSpPr>
              <p:nvPr/>
            </p:nvSpPr>
            <p:spPr bwMode="auto">
              <a:xfrm>
                <a:off x="367432" y="770136"/>
                <a:ext cx="3141133" cy="1611788"/>
              </a:xfrm>
              <a:prstGeom prst="rect">
                <a:avLst/>
              </a:prstGeom>
              <a:blipFill>
                <a:blip r:embed="rId2"/>
                <a:stretch>
                  <a:fillRect l="-402" b="-19531"/>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28234205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8306"/>
                                        </p:tgtEl>
                                        <p:attrNameLst>
                                          <p:attrName>style.visibility</p:attrName>
                                        </p:attrNameLst>
                                      </p:cBhvr>
                                      <p:to>
                                        <p:strVal val="visible"/>
                                      </p:to>
                                    </p:set>
                                    <p:anim calcmode="lin" valueType="num">
                                      <p:cBhvr additive="base">
                                        <p:cTn id="7" dur="500" fill="hold"/>
                                        <p:tgtEl>
                                          <p:spTgt spid="98306"/>
                                        </p:tgtEl>
                                        <p:attrNameLst>
                                          <p:attrName>ppt_x</p:attrName>
                                        </p:attrNameLst>
                                      </p:cBhvr>
                                      <p:tavLst>
                                        <p:tav tm="0">
                                          <p:val>
                                            <p:strVal val="0-#ppt_w/2"/>
                                          </p:val>
                                        </p:tav>
                                        <p:tav tm="100000">
                                          <p:val>
                                            <p:strVal val="#ppt_x"/>
                                          </p:val>
                                        </p:tav>
                                      </p:tavLst>
                                    </p:anim>
                                    <p:anim calcmode="lin" valueType="num">
                                      <p:cBhvr additive="base">
                                        <p:cTn id="8" dur="500" fill="hold"/>
                                        <p:tgtEl>
                                          <p:spTgt spid="9830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6" grpId="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a:extLst>
              <a:ext uri="{FF2B5EF4-FFF2-40B4-BE49-F238E27FC236}">
                <a16:creationId xmlns:a16="http://schemas.microsoft.com/office/drawing/2014/main" id="{27C496C2-5E4E-3748-9D58-3917A1D74CC6}"/>
              </a:ext>
            </a:extLst>
          </p:cNvPr>
          <p:cNvSpPr>
            <a:spLocks noChangeArrowheads="1"/>
          </p:cNvSpPr>
          <p:nvPr/>
        </p:nvSpPr>
        <p:spPr bwMode="auto">
          <a:xfrm>
            <a:off x="264160" y="239325"/>
            <a:ext cx="2812062" cy="285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3200">
                <a:solidFill>
                  <a:schemeClr val="tx1"/>
                </a:solidFill>
                <a:latin typeface="宋体" panose="02010600030101010101" pitchFamily="2" charset="-122"/>
                <a:ea typeface="宋体" panose="02010600030101010101" pitchFamily="2" charset="-122"/>
              </a:defRPr>
            </a:lvl1pPr>
            <a:lvl2pPr marL="742950" indent="-285750" algn="ctr">
              <a:defRPr kumimoji="1" sz="3200">
                <a:solidFill>
                  <a:schemeClr val="tx1"/>
                </a:solidFill>
                <a:latin typeface="宋体" panose="02010600030101010101" pitchFamily="2" charset="-122"/>
                <a:ea typeface="宋体" panose="02010600030101010101" pitchFamily="2" charset="-122"/>
              </a:defRPr>
            </a:lvl2pPr>
            <a:lvl3pPr marL="1143000" indent="-228600" algn="ctr">
              <a:defRPr kumimoji="1" sz="3200">
                <a:solidFill>
                  <a:schemeClr val="tx1"/>
                </a:solidFill>
                <a:latin typeface="宋体" panose="02010600030101010101" pitchFamily="2" charset="-122"/>
                <a:ea typeface="宋体" panose="02010600030101010101" pitchFamily="2" charset="-122"/>
              </a:defRPr>
            </a:lvl3pPr>
            <a:lvl4pPr marL="1600200" indent="-228600" algn="ctr">
              <a:defRPr kumimoji="1" sz="3200">
                <a:solidFill>
                  <a:schemeClr val="tx1"/>
                </a:solidFill>
                <a:latin typeface="宋体" panose="02010600030101010101" pitchFamily="2" charset="-122"/>
                <a:ea typeface="宋体" panose="02010600030101010101" pitchFamily="2" charset="-122"/>
              </a:defRPr>
            </a:lvl4pPr>
            <a:lvl5pPr marL="2057400" indent="-228600" algn="ctr">
              <a:defRPr kumimoji="1" sz="3200">
                <a:solidFill>
                  <a:schemeClr val="tx1"/>
                </a:solidFill>
                <a:latin typeface="宋体" panose="02010600030101010101" pitchFamily="2" charset="-122"/>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9pPr>
          </a:lstStyle>
          <a:p>
            <a:pPr eaLnBrk="1" hangingPunct="1"/>
            <a:r>
              <a:rPr lang="en-US" altLang="zh-CN" sz="1256" b="1" dirty="0">
                <a:latin typeface="KaiTi" panose="02010609060101010101" pitchFamily="49" charset="-122"/>
                <a:ea typeface="KaiTi" panose="02010609060101010101" pitchFamily="49" charset="-122"/>
              </a:rPr>
              <a:t>2. t</a:t>
            </a:r>
            <a:r>
              <a:rPr lang="zh-CN" altLang="en-US" sz="1256" b="1" dirty="0">
                <a:latin typeface="KaiTi" panose="02010609060101010101" pitchFamily="49" charset="-122"/>
                <a:ea typeface="KaiTi" panose="02010609060101010101" pitchFamily="49" charset="-122"/>
              </a:rPr>
              <a:t>分布性质 </a:t>
            </a:r>
          </a:p>
        </p:txBody>
      </p:sp>
      <p:sp>
        <p:nvSpPr>
          <p:cNvPr id="99333" name="Rectangle 5">
            <a:extLst>
              <a:ext uri="{FF2B5EF4-FFF2-40B4-BE49-F238E27FC236}">
                <a16:creationId xmlns:a16="http://schemas.microsoft.com/office/drawing/2014/main" id="{17C7CB3F-65ED-5E4B-A7A9-9663C907A7A6}"/>
              </a:ext>
            </a:extLst>
          </p:cNvPr>
          <p:cNvSpPr>
            <a:spLocks noChangeArrowheads="1"/>
          </p:cNvSpPr>
          <p:nvPr/>
        </p:nvSpPr>
        <p:spPr bwMode="auto">
          <a:xfrm>
            <a:off x="323991" y="747889"/>
            <a:ext cx="1645356" cy="209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kumimoji="1" sz="3200">
                <a:solidFill>
                  <a:schemeClr val="tx1"/>
                </a:solidFill>
                <a:latin typeface="宋体" panose="02010600030101010101" pitchFamily="2" charset="-122"/>
                <a:ea typeface="宋体" panose="02010600030101010101" pitchFamily="2" charset="-122"/>
              </a:defRPr>
            </a:lvl1pPr>
            <a:lvl2pPr marL="742950" indent="-285750" algn="ctr">
              <a:defRPr kumimoji="1" sz="3200">
                <a:solidFill>
                  <a:schemeClr val="tx1"/>
                </a:solidFill>
                <a:latin typeface="宋体" panose="02010600030101010101" pitchFamily="2" charset="-122"/>
                <a:ea typeface="宋体" panose="02010600030101010101" pitchFamily="2" charset="-122"/>
              </a:defRPr>
            </a:lvl2pPr>
            <a:lvl3pPr marL="1143000" indent="-228600" algn="ctr">
              <a:defRPr kumimoji="1" sz="3200">
                <a:solidFill>
                  <a:schemeClr val="tx1"/>
                </a:solidFill>
                <a:latin typeface="宋体" panose="02010600030101010101" pitchFamily="2" charset="-122"/>
                <a:ea typeface="宋体" panose="02010600030101010101" pitchFamily="2" charset="-122"/>
              </a:defRPr>
            </a:lvl3pPr>
            <a:lvl4pPr marL="1600200" indent="-228600" algn="ctr">
              <a:defRPr kumimoji="1" sz="3200">
                <a:solidFill>
                  <a:schemeClr val="tx1"/>
                </a:solidFill>
                <a:latin typeface="宋体" panose="02010600030101010101" pitchFamily="2" charset="-122"/>
                <a:ea typeface="宋体" panose="02010600030101010101" pitchFamily="2" charset="-122"/>
              </a:defRPr>
            </a:lvl4pPr>
            <a:lvl5pPr marL="2057400" indent="-228600" algn="ctr">
              <a:defRPr kumimoji="1" sz="3200">
                <a:solidFill>
                  <a:schemeClr val="tx1"/>
                </a:solidFill>
                <a:latin typeface="宋体" panose="02010600030101010101" pitchFamily="2" charset="-122"/>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9pPr>
          </a:lstStyle>
          <a:p>
            <a:pPr eaLnBrk="1" hangingPunct="1"/>
            <a:r>
              <a:rPr lang="zh-CN" altLang="en-US" sz="1099" b="1" dirty="0">
                <a:latin typeface="KaiTi" panose="02010609060101010101" pitchFamily="49" charset="-122"/>
                <a:ea typeface="KaiTi" panose="02010609060101010101" pitchFamily="49" charset="-122"/>
              </a:rPr>
              <a:t>（</a:t>
            </a:r>
            <a:r>
              <a:rPr lang="en-US" altLang="zh-CN" sz="1099" b="1" dirty="0">
                <a:latin typeface="KaiTi" panose="02010609060101010101" pitchFamily="49" charset="-122"/>
                <a:ea typeface="KaiTi" panose="02010609060101010101" pitchFamily="49" charset="-122"/>
              </a:rPr>
              <a:t>1</a:t>
            </a:r>
            <a:r>
              <a:rPr lang="zh-CN" altLang="en-US" sz="1099" b="1" dirty="0">
                <a:latin typeface="KaiTi" panose="02010609060101010101" pitchFamily="49" charset="-122"/>
                <a:ea typeface="KaiTi" panose="02010609060101010101" pitchFamily="49" charset="-122"/>
              </a:rPr>
              <a:t>）</a:t>
            </a:r>
            <a:r>
              <a:rPr lang="en-US" altLang="zh-CN" sz="1099" b="1" dirty="0">
                <a:latin typeface="KaiTi" panose="02010609060101010101" pitchFamily="49" charset="-122"/>
                <a:ea typeface="KaiTi" panose="02010609060101010101" pitchFamily="49" charset="-122"/>
              </a:rPr>
              <a:t>t</a:t>
            </a:r>
            <a:r>
              <a:rPr lang="zh-CN" altLang="en-US" sz="1099" b="1" dirty="0">
                <a:latin typeface="KaiTi" panose="02010609060101010101" pitchFamily="49" charset="-122"/>
                <a:ea typeface="KaiTi" panose="02010609060101010101" pitchFamily="49" charset="-122"/>
              </a:rPr>
              <a:t>分布具有对称性。</a:t>
            </a:r>
          </a:p>
        </p:txBody>
      </p:sp>
      <mc:AlternateContent xmlns:mc="http://schemas.openxmlformats.org/markup-compatibility/2006" xmlns:a14="http://schemas.microsoft.com/office/drawing/2010/main">
        <mc:Choice Requires="a14">
          <p:sp>
            <p:nvSpPr>
              <p:cNvPr id="43017" name="Rectangle 6">
                <a:extLst>
                  <a:ext uri="{FF2B5EF4-FFF2-40B4-BE49-F238E27FC236}">
                    <a16:creationId xmlns:a16="http://schemas.microsoft.com/office/drawing/2014/main" id="{4196B3AD-F17E-0348-81E4-59A1584CDF28}"/>
                  </a:ext>
                </a:extLst>
              </p:cNvPr>
              <p:cNvSpPr>
                <a:spLocks noChangeArrowheads="1"/>
              </p:cNvSpPr>
              <p:nvPr/>
            </p:nvSpPr>
            <p:spPr bwMode="auto">
              <a:xfrm>
                <a:off x="229933" y="1154242"/>
                <a:ext cx="2871893" cy="383916"/>
              </a:xfrm>
              <a:prstGeom prst="rect">
                <a:avLst/>
              </a:prstGeom>
              <a:noFill/>
              <a:ln>
                <a:noFill/>
              </a:ln>
              <a:effectLst/>
              <a:extLst>
                <a:ext uri="{909E8E84-426E-40DD-AFC4-6F175D3DCCD1}">
                  <a14:hiddenFill>
                    <a:solidFill>
                      <a:schemeClr val="accent1"/>
                    </a:solidFill>
                  </a14:hiddenFill>
                </a:ext>
                <a:ext uri="{91240B29-F687-4F45-9708-019B960494DF}">
                  <a14:hiddenLine w="12700" cap="sq">
                    <a:solidFill>
                      <a:schemeClr val="tx1"/>
                    </a:solidFill>
                    <a:miter lim="800000"/>
                    <a:headEnd type="none" w="sm" len="sm"/>
                    <a:tailEnd type="none" w="sm" len="sm"/>
                  </a14:hiddenLine>
                </a:ext>
                <a:ext uri="{AF507438-7753-43E0-B8FC-AC1667EBCBE1}">
                  <a14:hiddenEffects>
                    <a:effectLst>
                      <a:outerShdw dist="35921" dir="2700000" algn="ctr" rotWithShape="0">
                        <a:schemeClr val="bg2"/>
                      </a:outerShdw>
                    </a:effectLst>
                  </a14:hiddenEffects>
                </a:ext>
              </a:extLst>
            </p:spPr>
            <p:txBody>
              <a:bodyPr wrap="none" anchor="ctr"/>
              <a:lstStyle>
                <a:lvl1pPr algn="ctr">
                  <a:defRPr kumimoji="1" sz="3200">
                    <a:solidFill>
                      <a:schemeClr val="tx1"/>
                    </a:solidFill>
                    <a:latin typeface="宋体" panose="02010600030101010101" pitchFamily="2" charset="-122"/>
                    <a:ea typeface="宋体" panose="02010600030101010101" pitchFamily="2" charset="-122"/>
                  </a:defRPr>
                </a:lvl1pPr>
                <a:lvl2pPr marL="742950" indent="-285750" algn="ctr">
                  <a:defRPr kumimoji="1" sz="3200">
                    <a:solidFill>
                      <a:schemeClr val="tx1"/>
                    </a:solidFill>
                    <a:latin typeface="宋体" panose="02010600030101010101" pitchFamily="2" charset="-122"/>
                    <a:ea typeface="宋体" panose="02010600030101010101" pitchFamily="2" charset="-122"/>
                  </a:defRPr>
                </a:lvl2pPr>
                <a:lvl3pPr marL="1143000" indent="-228600" algn="ctr">
                  <a:defRPr kumimoji="1" sz="3200">
                    <a:solidFill>
                      <a:schemeClr val="tx1"/>
                    </a:solidFill>
                    <a:latin typeface="宋体" panose="02010600030101010101" pitchFamily="2" charset="-122"/>
                    <a:ea typeface="宋体" panose="02010600030101010101" pitchFamily="2" charset="-122"/>
                  </a:defRPr>
                </a:lvl3pPr>
                <a:lvl4pPr marL="1600200" indent="-228600" algn="ctr">
                  <a:defRPr kumimoji="1" sz="3200">
                    <a:solidFill>
                      <a:schemeClr val="tx1"/>
                    </a:solidFill>
                    <a:latin typeface="宋体" panose="02010600030101010101" pitchFamily="2" charset="-122"/>
                    <a:ea typeface="宋体" panose="02010600030101010101" pitchFamily="2" charset="-122"/>
                  </a:defRPr>
                </a:lvl4pPr>
                <a:lvl5pPr marL="2057400" indent="-228600" algn="ctr">
                  <a:defRPr kumimoji="1" sz="3200">
                    <a:solidFill>
                      <a:schemeClr val="tx1"/>
                    </a:solidFill>
                    <a:latin typeface="宋体" panose="02010600030101010101" pitchFamily="2" charset="-122"/>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9pPr>
              </a:lstStyle>
              <a:p>
                <a:pPr algn="l" eaLnBrk="1" hangingPunct="1"/>
                <a:r>
                  <a:rPr lang="zh-CN" altLang="en-US" sz="1099" b="1" dirty="0">
                    <a:latin typeface="KaiTi" panose="02010609060101010101" pitchFamily="49" charset="-122"/>
                    <a:ea typeface="KaiTi" panose="02010609060101010101" pitchFamily="49" charset="-122"/>
                  </a:rPr>
                  <a:t>（</a:t>
                </a:r>
                <a:r>
                  <a:rPr lang="en-US" altLang="zh-CN" sz="1099" b="1" dirty="0">
                    <a:latin typeface="KaiTi" panose="02010609060101010101" pitchFamily="49" charset="-122"/>
                    <a:ea typeface="KaiTi" panose="02010609060101010101" pitchFamily="49" charset="-122"/>
                  </a:rPr>
                  <a:t>2</a:t>
                </a:r>
                <a:r>
                  <a:rPr lang="zh-CN" altLang="en-US" sz="1099" b="1" dirty="0">
                    <a:latin typeface="KaiTi" panose="02010609060101010101" pitchFamily="49" charset="-122"/>
                    <a:ea typeface="KaiTi" panose="02010609060101010101" pitchFamily="49" charset="-122"/>
                  </a:rPr>
                  <a:t>）</a:t>
                </a:r>
                <a:r>
                  <a:rPr lang="en-US" altLang="zh-CN" sz="1099" b="1" dirty="0">
                    <a:latin typeface="KaiTi" panose="02010609060101010101" pitchFamily="49" charset="-122"/>
                    <a:ea typeface="KaiTi" panose="02010609060101010101" pitchFamily="49" charset="-122"/>
                  </a:rPr>
                  <a:t>t</a:t>
                </a:r>
                <a:r>
                  <a:rPr lang="zh-CN" altLang="en-US" sz="1099" b="1" dirty="0">
                    <a:latin typeface="KaiTi" panose="02010609060101010101" pitchFamily="49" charset="-122"/>
                    <a:ea typeface="KaiTi" panose="02010609060101010101" pitchFamily="49" charset="-122"/>
                  </a:rPr>
                  <a:t>分布的均值为</a:t>
                </a:r>
                <a:r>
                  <a:rPr lang="en-US" altLang="zh-CN" sz="1099" b="1" dirty="0">
                    <a:latin typeface="KaiTi" panose="02010609060101010101" pitchFamily="49" charset="-122"/>
                    <a:ea typeface="KaiTi" panose="02010609060101010101" pitchFamily="49" charset="-122"/>
                  </a:rPr>
                  <a:t>0</a:t>
                </a:r>
                <a:r>
                  <a:rPr lang="zh-CN" altLang="en-US" sz="1099" b="1" dirty="0">
                    <a:latin typeface="KaiTi" panose="02010609060101010101" pitchFamily="49" charset="-122"/>
                    <a:ea typeface="KaiTi" panose="02010609060101010101" pitchFamily="49" charset="-122"/>
                  </a:rPr>
                  <a:t>，方差为</a:t>
                </a:r>
                <a14:m>
                  <m:oMath xmlns:m="http://schemas.openxmlformats.org/officeDocument/2006/math">
                    <m:f>
                      <m:fPr>
                        <m:type m:val="skw"/>
                        <m:ctrlPr>
                          <a:rPr lang="zh-CN" altLang="en-US" sz="1099" b="1" i="1" smtClean="0">
                            <a:latin typeface="Cambria Math" panose="02040503050406030204" pitchFamily="18" charset="0"/>
                            <a:ea typeface="KaiTi" panose="02010609060101010101" pitchFamily="49" charset="-122"/>
                          </a:rPr>
                        </m:ctrlPr>
                      </m:fPr>
                      <m:num>
                        <m:r>
                          <a:rPr lang="en-US" altLang="zh-CN" sz="1099" b="1" i="1" smtClean="0">
                            <a:latin typeface="Cambria Math" panose="02040503050406030204" pitchFamily="18" charset="0"/>
                            <a:ea typeface="KaiTi" panose="02010609060101010101" pitchFamily="49" charset="-122"/>
                          </a:rPr>
                          <m:t>𝒌</m:t>
                        </m:r>
                      </m:num>
                      <m:den>
                        <m:r>
                          <a:rPr lang="en-US" altLang="zh-CN" sz="1099" b="1" i="1" smtClean="0">
                            <a:latin typeface="Cambria Math" panose="02040503050406030204" pitchFamily="18" charset="0"/>
                            <a:ea typeface="KaiTi" panose="02010609060101010101" pitchFamily="49" charset="-122"/>
                          </a:rPr>
                          <m:t>𝒌</m:t>
                        </m:r>
                        <m:r>
                          <a:rPr lang="en-US" altLang="zh-CN" sz="1099" b="1" i="1" smtClean="0">
                            <a:latin typeface="Cambria Math" panose="02040503050406030204" pitchFamily="18" charset="0"/>
                            <a:ea typeface="KaiTi" panose="02010609060101010101" pitchFamily="49" charset="-122"/>
                          </a:rPr>
                          <m:t>−</m:t>
                        </m:r>
                        <m:r>
                          <a:rPr lang="en-US" altLang="zh-CN" sz="1099" b="1" i="1" smtClean="0">
                            <a:latin typeface="Cambria Math" panose="02040503050406030204" pitchFamily="18" charset="0"/>
                            <a:ea typeface="KaiTi" panose="02010609060101010101" pitchFamily="49" charset="-122"/>
                          </a:rPr>
                          <m:t>𝟐</m:t>
                        </m:r>
                      </m:den>
                    </m:f>
                  </m:oMath>
                </a14:m>
                <a:r>
                  <a:rPr lang="en-US" altLang="zh-CN" sz="1099" b="1" dirty="0">
                    <a:latin typeface="KaiTi" panose="02010609060101010101" pitchFamily="49" charset="-122"/>
                    <a:ea typeface="KaiTi" panose="02010609060101010101" pitchFamily="49" charset="-122"/>
                  </a:rPr>
                  <a:t> </a:t>
                </a:r>
                <a:r>
                  <a:rPr lang="zh-CN" altLang="en-US" sz="1099" b="1" dirty="0">
                    <a:latin typeface="KaiTi" panose="02010609060101010101" pitchFamily="49" charset="-122"/>
                    <a:ea typeface="KaiTi" panose="02010609060101010101" pitchFamily="49" charset="-122"/>
                  </a:rPr>
                  <a:t>，其中</a:t>
                </a:r>
                <a14:m>
                  <m:oMath xmlns:m="http://schemas.openxmlformats.org/officeDocument/2006/math">
                    <m:r>
                      <a:rPr lang="en-US" altLang="zh-CN" sz="1099" b="1" i="1" dirty="0" smtClean="0">
                        <a:latin typeface="Cambria Math" panose="02040503050406030204" pitchFamily="18" charset="0"/>
                        <a:ea typeface="KaiTi" panose="02010609060101010101" pitchFamily="49" charset="-122"/>
                      </a:rPr>
                      <m:t>𝒌</m:t>
                    </m:r>
                  </m:oMath>
                </a14:m>
                <a:r>
                  <a:rPr lang="zh-CN" altLang="en-US" sz="1099" b="1" dirty="0">
                    <a:latin typeface="KaiTi" panose="02010609060101010101" pitchFamily="49" charset="-122"/>
                    <a:ea typeface="KaiTi" panose="02010609060101010101" pitchFamily="49" charset="-122"/>
                  </a:rPr>
                  <a:t>为</a:t>
                </a:r>
              </a:p>
              <a:p>
                <a:pPr algn="l" eaLnBrk="1" hangingPunct="1"/>
                <a:r>
                  <a:rPr lang="zh-CN" altLang="en-US" sz="1099" b="1" dirty="0">
                    <a:latin typeface="KaiTi" panose="02010609060101010101" pitchFamily="49" charset="-122"/>
                    <a:ea typeface="KaiTi" panose="02010609060101010101" pitchFamily="49" charset="-122"/>
                  </a:rPr>
                  <a:t>该</a:t>
                </a:r>
                <a:r>
                  <a:rPr lang="en-US" altLang="zh-CN" sz="1099" b="1" dirty="0">
                    <a:latin typeface="KaiTi" panose="02010609060101010101" pitchFamily="49" charset="-122"/>
                    <a:ea typeface="KaiTi" panose="02010609060101010101" pitchFamily="49" charset="-122"/>
                  </a:rPr>
                  <a:t>t</a:t>
                </a:r>
                <a:r>
                  <a:rPr lang="zh-CN" altLang="en-US" sz="1099" b="1" dirty="0">
                    <a:latin typeface="KaiTi" panose="02010609060101010101" pitchFamily="49" charset="-122"/>
                    <a:ea typeface="KaiTi" panose="02010609060101010101" pitchFamily="49" charset="-122"/>
                  </a:rPr>
                  <a:t>分布的自由度。</a:t>
                </a:r>
              </a:p>
            </p:txBody>
          </p:sp>
        </mc:Choice>
        <mc:Fallback xmlns="">
          <p:sp>
            <p:nvSpPr>
              <p:cNvPr id="43017" name="Rectangle 6">
                <a:extLst>
                  <a:ext uri="{FF2B5EF4-FFF2-40B4-BE49-F238E27FC236}">
                    <a16:creationId xmlns:a16="http://schemas.microsoft.com/office/drawing/2014/main" id="{4196B3AD-F17E-0348-81E4-59A1584CDF28}"/>
                  </a:ext>
                </a:extLst>
              </p:cNvPr>
              <p:cNvSpPr>
                <a:spLocks noRot="1" noChangeAspect="1" noMove="1" noResize="1" noEditPoints="1" noAdjustHandles="1" noChangeArrowheads="1" noChangeShapeType="1" noTextEdit="1"/>
              </p:cNvSpPr>
              <p:nvPr/>
            </p:nvSpPr>
            <p:spPr bwMode="auto">
              <a:xfrm>
                <a:off x="229933" y="1154242"/>
                <a:ext cx="2871893" cy="383916"/>
              </a:xfrm>
              <a:prstGeom prst="rect">
                <a:avLst/>
              </a:prstGeom>
              <a:blipFill>
                <a:blip r:embed="rId2"/>
                <a:stretch>
                  <a:fillRect t="-64516" r="-7489" b="-64516"/>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99335" name="Rectangle 7">
            <a:extLst>
              <a:ext uri="{FF2B5EF4-FFF2-40B4-BE49-F238E27FC236}">
                <a16:creationId xmlns:a16="http://schemas.microsoft.com/office/drawing/2014/main" id="{2749B135-0E42-B648-A13E-59E0B14645A8}"/>
              </a:ext>
            </a:extLst>
          </p:cNvPr>
          <p:cNvSpPr>
            <a:spLocks noChangeArrowheads="1"/>
          </p:cNvSpPr>
          <p:nvPr/>
        </p:nvSpPr>
        <p:spPr bwMode="auto">
          <a:xfrm>
            <a:off x="270516" y="1634232"/>
            <a:ext cx="2871893" cy="358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kumimoji="1" sz="3200">
                <a:solidFill>
                  <a:schemeClr val="tx1"/>
                </a:solidFill>
                <a:latin typeface="宋体" panose="02010600030101010101" pitchFamily="2" charset="-122"/>
                <a:ea typeface="宋体" panose="02010600030101010101" pitchFamily="2" charset="-122"/>
              </a:defRPr>
            </a:lvl1pPr>
            <a:lvl2pPr marL="742950" indent="-285750" algn="ctr">
              <a:defRPr kumimoji="1" sz="3200">
                <a:solidFill>
                  <a:schemeClr val="tx1"/>
                </a:solidFill>
                <a:latin typeface="宋体" panose="02010600030101010101" pitchFamily="2" charset="-122"/>
                <a:ea typeface="宋体" panose="02010600030101010101" pitchFamily="2" charset="-122"/>
              </a:defRPr>
            </a:lvl2pPr>
            <a:lvl3pPr marL="1143000" indent="-228600" algn="ctr">
              <a:defRPr kumimoji="1" sz="3200">
                <a:solidFill>
                  <a:schemeClr val="tx1"/>
                </a:solidFill>
                <a:latin typeface="宋体" panose="02010600030101010101" pitchFamily="2" charset="-122"/>
                <a:ea typeface="宋体" panose="02010600030101010101" pitchFamily="2" charset="-122"/>
              </a:defRPr>
            </a:lvl3pPr>
            <a:lvl4pPr marL="1600200" indent="-228600" algn="ctr">
              <a:defRPr kumimoji="1" sz="3200">
                <a:solidFill>
                  <a:schemeClr val="tx1"/>
                </a:solidFill>
                <a:latin typeface="宋体" panose="02010600030101010101" pitchFamily="2" charset="-122"/>
                <a:ea typeface="宋体" panose="02010600030101010101" pitchFamily="2" charset="-122"/>
              </a:defRPr>
            </a:lvl4pPr>
            <a:lvl5pPr marL="2057400" indent="-228600" algn="ctr">
              <a:defRPr kumimoji="1" sz="3200">
                <a:solidFill>
                  <a:schemeClr val="tx1"/>
                </a:solidFill>
                <a:latin typeface="宋体" panose="02010600030101010101" pitchFamily="2" charset="-122"/>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9pPr>
          </a:lstStyle>
          <a:p>
            <a:pPr algn="l" eaLnBrk="1" hangingPunct="1"/>
            <a:r>
              <a:rPr lang="zh-CN" altLang="en-US" sz="1099" b="1" dirty="0">
                <a:latin typeface="KaiTi" panose="02010609060101010101" pitchFamily="49" charset="-122"/>
                <a:ea typeface="KaiTi" panose="02010609060101010101" pitchFamily="49" charset="-122"/>
              </a:rPr>
              <a:t>（</a:t>
            </a:r>
            <a:r>
              <a:rPr lang="en-US" altLang="zh-CN" sz="1099" b="1" dirty="0">
                <a:latin typeface="KaiTi" panose="02010609060101010101" pitchFamily="49" charset="-122"/>
                <a:ea typeface="KaiTi" panose="02010609060101010101" pitchFamily="49" charset="-122"/>
              </a:rPr>
              <a:t>3</a:t>
            </a:r>
            <a:r>
              <a:rPr lang="zh-CN" altLang="en-US" sz="1099" b="1" dirty="0">
                <a:latin typeface="KaiTi" panose="02010609060101010101" pitchFamily="49" charset="-122"/>
                <a:ea typeface="KaiTi" panose="02010609060101010101" pitchFamily="49" charset="-122"/>
              </a:rPr>
              <a:t>）随着自由度的逐渐增大时，</a:t>
            </a:r>
            <a:r>
              <a:rPr lang="en-US" altLang="zh-CN" sz="1099" b="1" dirty="0">
                <a:latin typeface="KaiTi" panose="02010609060101010101" pitchFamily="49" charset="-122"/>
                <a:ea typeface="KaiTi" panose="02010609060101010101" pitchFamily="49" charset="-122"/>
              </a:rPr>
              <a:t>t</a:t>
            </a:r>
            <a:r>
              <a:rPr lang="zh-CN" altLang="en-US" sz="1099" b="1" dirty="0">
                <a:latin typeface="KaiTi" panose="02010609060101010101" pitchFamily="49" charset="-122"/>
                <a:ea typeface="KaiTi" panose="02010609060101010101" pitchFamily="49" charset="-122"/>
              </a:rPr>
              <a:t>分布近似标</a:t>
            </a:r>
          </a:p>
          <a:p>
            <a:pPr algn="l" eaLnBrk="1" hangingPunct="1"/>
            <a:r>
              <a:rPr lang="zh-CN" altLang="en-US" sz="1099" b="1" dirty="0">
                <a:latin typeface="KaiTi" panose="02010609060101010101" pitchFamily="49" charset="-122"/>
                <a:ea typeface="KaiTi" panose="02010609060101010101" pitchFamily="49" charset="-122"/>
              </a:rPr>
              <a:t>准正态分布。自由度是指用来计算统计量的独</a:t>
            </a:r>
            <a:endParaRPr lang="en-US" altLang="zh-CN" sz="1099" b="1" dirty="0">
              <a:latin typeface="KaiTi" panose="02010609060101010101" pitchFamily="49" charset="-122"/>
              <a:ea typeface="KaiTi" panose="02010609060101010101" pitchFamily="49" charset="-122"/>
            </a:endParaRPr>
          </a:p>
          <a:p>
            <a:pPr algn="l" eaLnBrk="1" hangingPunct="1"/>
            <a:r>
              <a:rPr lang="zh-CN" altLang="en-US" sz="1099" b="1" dirty="0">
                <a:latin typeface="KaiTi" panose="02010609060101010101" pitchFamily="49" charset="-122"/>
                <a:ea typeface="KaiTi" panose="02010609060101010101" pitchFamily="49" charset="-122"/>
              </a:rPr>
              <a:t>立观察值的个数。</a:t>
            </a:r>
          </a:p>
        </p:txBody>
      </p:sp>
    </p:spTree>
    <p:extLst>
      <p:ext uri="{BB962C8B-B14F-4D97-AF65-F5344CB8AC3E}">
        <p14:creationId xmlns:p14="http://schemas.microsoft.com/office/powerpoint/2010/main" val="35036611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9333"/>
                                        </p:tgtEl>
                                        <p:attrNameLst>
                                          <p:attrName>style.visibility</p:attrName>
                                        </p:attrNameLst>
                                      </p:cBhvr>
                                      <p:to>
                                        <p:strVal val="visible"/>
                                      </p:to>
                                    </p:set>
                                    <p:animEffect transition="in" filter="wipe(left)">
                                      <p:cBhvr>
                                        <p:cTn id="7" dur="500"/>
                                        <p:tgtEl>
                                          <p:spTgt spid="9933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9335"/>
                                        </p:tgtEl>
                                        <p:attrNameLst>
                                          <p:attrName>style.visibility</p:attrName>
                                        </p:attrNameLst>
                                      </p:cBhvr>
                                      <p:to>
                                        <p:strVal val="visible"/>
                                      </p:to>
                                    </p:set>
                                    <p:animEffect transition="in" filter="wipe(left)">
                                      <p:cBhvr>
                                        <p:cTn id="12" dur="500"/>
                                        <p:tgtEl>
                                          <p:spTgt spid="993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3" grpId="0" autoUpdateAnimBg="0"/>
      <p:bldP spid="99335" grpId="0"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049DE48D-FFC3-6240-9EBF-386A70614C5A}"/>
              </a:ext>
            </a:extLst>
          </p:cNvPr>
          <p:cNvSpPr>
            <a:spLocks noGrp="1"/>
          </p:cNvSpPr>
          <p:nvPr>
            <p:ph type="title"/>
          </p:nvPr>
        </p:nvSpPr>
        <p:spPr/>
        <p:txBody>
          <a:bodyPr/>
          <a:lstStyle/>
          <a:p>
            <a:endParaRPr lang="zh-CN" altLang="en-US"/>
          </a:p>
        </p:txBody>
      </p:sp>
      <p:pic>
        <p:nvPicPr>
          <p:cNvPr id="4" name="内容占位符 3">
            <a:extLst>
              <a:ext uri="{FF2B5EF4-FFF2-40B4-BE49-F238E27FC236}">
                <a16:creationId xmlns:a16="http://schemas.microsoft.com/office/drawing/2014/main" id="{B87E7F2D-07E4-8640-BFB2-1A459FFEB876}"/>
              </a:ext>
            </a:extLst>
          </p:cNvPr>
          <p:cNvPicPr>
            <a:picLocks noGrp="1" noChangeAspect="1"/>
          </p:cNvPicPr>
          <p:nvPr>
            <p:ph sz="half" idx="1"/>
          </p:nvPr>
        </p:nvPicPr>
        <p:blipFill>
          <a:blip r:embed="rId2"/>
          <a:stretch>
            <a:fillRect/>
          </a:stretch>
        </p:blipFill>
        <p:spPr>
          <a:xfrm>
            <a:off x="511447" y="50056"/>
            <a:ext cx="2783539" cy="1288050"/>
          </a:xfrm>
          <a:prstGeom prst="rect">
            <a:avLst/>
          </a:prstGeom>
        </p:spPr>
      </p:pic>
      <mc:AlternateContent xmlns:mc="http://schemas.openxmlformats.org/markup-compatibility/2006" xmlns:a14="http://schemas.microsoft.com/office/drawing/2010/main">
        <mc:Choice Requires="a14">
          <p:sp>
            <p:nvSpPr>
              <p:cNvPr id="6" name="内容占位符 5">
                <a:extLst>
                  <a:ext uri="{FF2B5EF4-FFF2-40B4-BE49-F238E27FC236}">
                    <a16:creationId xmlns:a16="http://schemas.microsoft.com/office/drawing/2014/main" id="{82566B68-FC15-544C-B5A7-15169031336A}"/>
                  </a:ext>
                </a:extLst>
              </p:cNvPr>
              <p:cNvSpPr>
                <a:spLocks noGrp="1"/>
              </p:cNvSpPr>
              <p:nvPr>
                <p:ph sz="half" idx="2"/>
              </p:nvPr>
            </p:nvSpPr>
            <p:spPr>
              <a:xfrm>
                <a:off x="602593" y="1346200"/>
                <a:ext cx="2701551" cy="936104"/>
              </a:xfrm>
            </p:spPr>
            <p:txBody>
              <a:bodyPr>
                <a:normAutofit/>
              </a:bodyPr>
              <a:lstStyle/>
              <a:p>
                <a:r>
                  <a:rPr lang="zh-CN" altLang="en-US" sz="800" spc="22" dirty="0">
                    <a:solidFill>
                      <a:srgbClr val="000000"/>
                    </a:solidFill>
                    <a:latin typeface="KaiTi" panose="02010609060101010101" pitchFamily="49" charset="-122"/>
                    <a:ea typeface="KaiTi" panose="02010609060101010101" pitchFamily="49" charset="-122"/>
                    <a:cs typeface="SimSun"/>
                  </a:rPr>
                  <a:t>与标准正态分布相似，具有对称性。即偏度为零。</a:t>
                </a:r>
                <a:endParaRPr lang="en-US" altLang="zh-CN" sz="800" spc="22" dirty="0">
                  <a:solidFill>
                    <a:srgbClr val="000000"/>
                  </a:solidFill>
                  <a:latin typeface="KaiTi" panose="02010609060101010101" pitchFamily="49" charset="-122"/>
                  <a:ea typeface="KaiTi" panose="02010609060101010101" pitchFamily="49" charset="-122"/>
                  <a:cs typeface="SimSun"/>
                </a:endParaRPr>
              </a:p>
              <a:p>
                <a:r>
                  <a:rPr lang="zh-CN" altLang="en-US" sz="800" spc="22" dirty="0">
                    <a:solidFill>
                      <a:srgbClr val="000000"/>
                    </a:solidFill>
                    <a:latin typeface="KaiTi" panose="02010609060101010101" pitchFamily="49" charset="-122"/>
                    <a:ea typeface="KaiTi" panose="02010609060101010101" pitchFamily="49" charset="-122"/>
                    <a:cs typeface="SimSun"/>
                  </a:rPr>
                  <a:t>均值为零，方差为</a:t>
                </a:r>
                <a14:m>
                  <m:oMath xmlns:m="http://schemas.openxmlformats.org/officeDocument/2006/math">
                    <m:f>
                      <m:fPr>
                        <m:type m:val="skw"/>
                        <m:ctrlPr>
                          <a:rPr lang="zh-CN" altLang="en-US" sz="800" i="1" spc="22" smtClean="0">
                            <a:solidFill>
                              <a:srgbClr val="000000"/>
                            </a:solidFill>
                            <a:latin typeface="Cambria Math" panose="02040503050406030204" pitchFamily="18" charset="0"/>
                          </a:rPr>
                        </m:ctrlPr>
                      </m:fPr>
                      <m:num>
                        <m:r>
                          <a:rPr lang="en-US" altLang="zh-CN" sz="800" b="0" i="1" spc="22" smtClean="0">
                            <a:solidFill>
                              <a:srgbClr val="000000"/>
                            </a:solidFill>
                            <a:latin typeface="Cambria Math" panose="02040503050406030204" pitchFamily="18" charset="0"/>
                          </a:rPr>
                          <m:t>𝑘</m:t>
                        </m:r>
                      </m:num>
                      <m:den>
                        <m:r>
                          <a:rPr lang="en-US" altLang="zh-CN" sz="800" b="0" i="1" spc="22" smtClean="0">
                            <a:solidFill>
                              <a:srgbClr val="000000"/>
                            </a:solidFill>
                            <a:latin typeface="Cambria Math" panose="02040503050406030204" pitchFamily="18" charset="0"/>
                          </a:rPr>
                          <m:t>𝑘</m:t>
                        </m:r>
                        <m:r>
                          <a:rPr lang="en-US" altLang="zh-CN" sz="800" b="0" i="1" spc="22" smtClean="0">
                            <a:solidFill>
                              <a:srgbClr val="000000"/>
                            </a:solidFill>
                            <a:latin typeface="Cambria Math" panose="02040503050406030204" pitchFamily="18" charset="0"/>
                          </a:rPr>
                          <m:t>−2</m:t>
                        </m:r>
                      </m:den>
                    </m:f>
                  </m:oMath>
                </a14:m>
                <a:endParaRPr lang="en-US" altLang="zh-CN" sz="800" spc="22" dirty="0">
                  <a:solidFill>
                    <a:srgbClr val="000000"/>
                  </a:solidFill>
                  <a:latin typeface="KaiTi" panose="02010609060101010101" pitchFamily="49" charset="-122"/>
                  <a:ea typeface="KaiTi" panose="02010609060101010101" pitchFamily="49" charset="-122"/>
                </a:endParaRPr>
              </a:p>
              <a:p>
                <a:r>
                  <a:rPr lang="en-US" altLang="zh-CN" sz="800" b="1" dirty="0">
                    <a:solidFill>
                      <a:srgbClr val="000000"/>
                    </a:solidFill>
                    <a:latin typeface="KaiTi" panose="02010609060101010101" pitchFamily="49" charset="-122"/>
                    <a:ea typeface="KaiTi" panose="02010609060101010101" pitchFamily="49" charset="-122"/>
                    <a:cs typeface="WAOISR+Arial-BoldMT"/>
                  </a:rPr>
                  <a:t>t</a:t>
                </a:r>
                <a:r>
                  <a:rPr lang="zh-CN" altLang="en-US" sz="800" spc="22" dirty="0">
                    <a:solidFill>
                      <a:srgbClr val="000000"/>
                    </a:solidFill>
                    <a:latin typeface="KaiTi" panose="02010609060101010101" pitchFamily="49" charset="-122"/>
                    <a:ea typeface="KaiTi" panose="02010609060101010101" pitchFamily="49" charset="-122"/>
                    <a:cs typeface="SimSun"/>
                  </a:rPr>
                  <a:t>分布比标准正态分布峰低、两侧尾部厚一些</a:t>
                </a:r>
                <a:endParaRPr lang="en-US" altLang="zh-CN" sz="800" spc="22" dirty="0">
                  <a:solidFill>
                    <a:srgbClr val="000000"/>
                  </a:solidFill>
                  <a:latin typeface="KaiTi" panose="02010609060101010101" pitchFamily="49" charset="-122"/>
                  <a:ea typeface="KaiTi" panose="02010609060101010101" pitchFamily="49" charset="-122"/>
                </a:endParaRPr>
              </a:p>
              <a:p>
                <a:r>
                  <a:rPr lang="zh-CN" altLang="en-US" sz="800" spc="22" dirty="0">
                    <a:solidFill>
                      <a:srgbClr val="000000"/>
                    </a:solidFill>
                    <a:latin typeface="KaiTi" panose="02010609060101010101" pitchFamily="49" charset="-122"/>
                    <a:ea typeface="KaiTi" panose="02010609060101010101" pitchFamily="49" charset="-122"/>
                    <a:cs typeface="SimSun"/>
                  </a:rPr>
                  <a:t>随着</a:t>
                </a:r>
                <a:r>
                  <a:rPr lang="en-US" altLang="zh-CN" sz="800" b="1" spc="11" dirty="0">
                    <a:solidFill>
                      <a:srgbClr val="000000"/>
                    </a:solidFill>
                    <a:latin typeface="KaiTi" panose="02010609060101010101" pitchFamily="49" charset="-122"/>
                    <a:ea typeface="KaiTi" panose="02010609060101010101" pitchFamily="49" charset="-122"/>
                    <a:cs typeface="WAOISR+Arial-BoldMT"/>
                  </a:rPr>
                  <a:t>k</a:t>
                </a:r>
                <a:r>
                  <a:rPr lang="zh-CN" altLang="en-US" sz="800" spc="22" dirty="0">
                    <a:solidFill>
                      <a:srgbClr val="000000"/>
                    </a:solidFill>
                    <a:latin typeface="KaiTi" panose="02010609060101010101" pitchFamily="49" charset="-122"/>
                    <a:ea typeface="KaiTi" panose="02010609060101010101" pitchFamily="49" charset="-122"/>
                    <a:cs typeface="SimSun"/>
                  </a:rPr>
                  <a:t>的增大，</a:t>
                </a:r>
                <a:r>
                  <a:rPr lang="zh-CN" altLang="en-US" sz="800" spc="-173" dirty="0">
                    <a:solidFill>
                      <a:srgbClr val="000000"/>
                    </a:solidFill>
                    <a:latin typeface="KaiTi" panose="02010609060101010101" pitchFamily="49" charset="-122"/>
                    <a:ea typeface="KaiTi" panose="02010609060101010101" pitchFamily="49" charset="-122"/>
                    <a:cs typeface="SimSun"/>
                  </a:rPr>
                  <a:t> </a:t>
                </a:r>
                <a:r>
                  <a:rPr lang="en-US" altLang="zh-CN" sz="800" b="1" dirty="0">
                    <a:solidFill>
                      <a:srgbClr val="000000"/>
                    </a:solidFill>
                    <a:latin typeface="KaiTi" panose="02010609060101010101" pitchFamily="49" charset="-122"/>
                    <a:ea typeface="KaiTi" panose="02010609060101010101" pitchFamily="49" charset="-122"/>
                    <a:cs typeface="WAOISR+Arial-BoldMT"/>
                  </a:rPr>
                  <a:t>t</a:t>
                </a:r>
                <a:r>
                  <a:rPr lang="zh-CN" altLang="en-US" sz="800" spc="23" dirty="0">
                    <a:solidFill>
                      <a:srgbClr val="000000"/>
                    </a:solidFill>
                    <a:latin typeface="KaiTi" panose="02010609060101010101" pitchFamily="49" charset="-122"/>
                    <a:ea typeface="KaiTi" panose="02010609060101010101" pitchFamily="49" charset="-122"/>
                    <a:cs typeface="SimSun"/>
                  </a:rPr>
                  <a:t>分布将越来越接近于标准正态分布</a:t>
                </a:r>
                <a:endParaRPr lang="zh-CN" altLang="en-US" sz="800" dirty="0">
                  <a:latin typeface="KaiTi" panose="02010609060101010101" pitchFamily="49" charset="-122"/>
                  <a:ea typeface="KaiTi" panose="02010609060101010101" pitchFamily="49" charset="-122"/>
                </a:endParaRPr>
              </a:p>
            </p:txBody>
          </p:sp>
        </mc:Choice>
        <mc:Fallback xmlns="">
          <p:sp>
            <p:nvSpPr>
              <p:cNvPr id="6" name="内容占位符 5">
                <a:extLst>
                  <a:ext uri="{FF2B5EF4-FFF2-40B4-BE49-F238E27FC236}">
                    <a16:creationId xmlns:a16="http://schemas.microsoft.com/office/drawing/2014/main" id="{82566B68-FC15-544C-B5A7-15169031336A}"/>
                  </a:ext>
                </a:extLst>
              </p:cNvPr>
              <p:cNvSpPr>
                <a:spLocks noGrp="1" noRot="1" noChangeAspect="1" noMove="1" noResize="1" noEditPoints="1" noAdjustHandles="1" noChangeArrowheads="1" noChangeShapeType="1" noTextEdit="1"/>
              </p:cNvSpPr>
              <p:nvPr>
                <p:ph sz="half" idx="2"/>
              </p:nvPr>
            </p:nvSpPr>
            <p:spPr>
              <a:xfrm>
                <a:off x="602593" y="1346200"/>
                <a:ext cx="2701551" cy="936104"/>
              </a:xfr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9331551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9939" name="Rectangle 2">
                <a:extLst>
                  <a:ext uri="{FF2B5EF4-FFF2-40B4-BE49-F238E27FC236}">
                    <a16:creationId xmlns:a16="http://schemas.microsoft.com/office/drawing/2014/main" id="{B38D85F1-5E62-CD4C-878D-B0A31BBC4A5D}"/>
                  </a:ext>
                </a:extLst>
              </p:cNvPr>
              <p:cNvSpPr>
                <a:spLocks noChangeArrowheads="1"/>
              </p:cNvSpPr>
              <p:nvPr/>
            </p:nvSpPr>
            <p:spPr bwMode="auto">
              <a:xfrm>
                <a:off x="750288" y="315517"/>
                <a:ext cx="2183836" cy="329071"/>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type="none" w="sm" len="sm"/>
                    <a:tailEnd type="none" w="sm" len="sm"/>
                  </a14:hiddenLine>
                </a:ext>
                <a:ext uri="{AF507438-7753-43E0-B8FC-AC1667EBCBE1}">
                  <a14:hiddenEffects>
                    <a:effectLst>
                      <a:outerShdw dist="35921" dir="2700000" algn="ctr" rotWithShape="0">
                        <a:schemeClr val="bg2"/>
                      </a:outerShdw>
                    </a:effectLst>
                  </a14:hiddenEffects>
                </a:ext>
              </a:extLst>
            </p:spPr>
            <p:txBody>
              <a:bodyPr lIns="36148" tIns="18074" rIns="36148" bIns="18074" anchor="ctr"/>
              <a:lstStyle>
                <a:lvl1pPr algn="ctr">
                  <a:defRPr kumimoji="1" sz="3200">
                    <a:solidFill>
                      <a:schemeClr val="tx1"/>
                    </a:solidFill>
                    <a:latin typeface="宋体" panose="02010600030101010101" pitchFamily="2" charset="-122"/>
                    <a:ea typeface="宋体" panose="02010600030101010101" pitchFamily="2" charset="-122"/>
                  </a:defRPr>
                </a:lvl1pPr>
                <a:lvl2pPr marL="742950" indent="-285750" algn="ctr">
                  <a:defRPr kumimoji="1" sz="3200">
                    <a:solidFill>
                      <a:schemeClr val="tx1"/>
                    </a:solidFill>
                    <a:latin typeface="宋体" panose="02010600030101010101" pitchFamily="2" charset="-122"/>
                    <a:ea typeface="宋体" panose="02010600030101010101" pitchFamily="2" charset="-122"/>
                  </a:defRPr>
                </a:lvl2pPr>
                <a:lvl3pPr marL="1143000" indent="-228600" algn="ctr">
                  <a:defRPr kumimoji="1" sz="3200">
                    <a:solidFill>
                      <a:schemeClr val="tx1"/>
                    </a:solidFill>
                    <a:latin typeface="宋体" panose="02010600030101010101" pitchFamily="2" charset="-122"/>
                    <a:ea typeface="宋体" panose="02010600030101010101" pitchFamily="2" charset="-122"/>
                  </a:defRPr>
                </a:lvl3pPr>
                <a:lvl4pPr marL="1600200" indent="-228600" algn="ctr">
                  <a:defRPr kumimoji="1" sz="3200">
                    <a:solidFill>
                      <a:schemeClr val="tx1"/>
                    </a:solidFill>
                    <a:latin typeface="宋体" panose="02010600030101010101" pitchFamily="2" charset="-122"/>
                    <a:ea typeface="宋体" panose="02010600030101010101" pitchFamily="2" charset="-122"/>
                  </a:defRPr>
                </a:lvl4pPr>
                <a:lvl5pPr marL="2057400" indent="-228600" algn="ctr">
                  <a:defRPr kumimoji="1" sz="3200">
                    <a:solidFill>
                      <a:schemeClr val="tx1"/>
                    </a:solidFill>
                    <a:latin typeface="宋体" panose="02010600030101010101" pitchFamily="2" charset="-122"/>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9pPr>
              </a:lstStyle>
              <a:p>
                <a:pPr>
                  <a:buClr>
                    <a:srgbClr val="FF0000"/>
                  </a:buClr>
                  <a:buSzPct val="70000"/>
                </a:pPr>
                <a:r>
                  <a:rPr lang="zh-CN" altLang="en-US" sz="1570" b="1" dirty="0">
                    <a:latin typeface="KaiTi" panose="02010609060101010101" pitchFamily="49" charset="-122"/>
                    <a:ea typeface="KaiTi" panose="02010609060101010101" pitchFamily="49" charset="-122"/>
                  </a:rPr>
                  <a:t>三、</a:t>
                </a:r>
                <a14:m>
                  <m:oMath xmlns:m="http://schemas.openxmlformats.org/officeDocument/2006/math">
                    <m:sSup>
                      <m:sSupPr>
                        <m:ctrlPr>
                          <a:rPr lang="en-US" altLang="zh-CN" sz="1570" b="1" i="1" dirty="0" smtClean="0">
                            <a:latin typeface="Cambria Math" panose="02040503050406030204" pitchFamily="18" charset="0"/>
                            <a:ea typeface="华文新魏" panose="02010800040101010101" pitchFamily="2" charset="-122"/>
                          </a:rPr>
                        </m:ctrlPr>
                      </m:sSupPr>
                      <m:e>
                        <m:r>
                          <a:rPr lang="en-US" altLang="zh-CN" sz="1570" b="1" i="1" dirty="0">
                            <a:latin typeface="Cambria Math" panose="02040503050406030204" pitchFamily="18" charset="0"/>
                            <a:ea typeface="Cambria Math" panose="02040503050406030204" pitchFamily="18" charset="0"/>
                          </a:rPr>
                          <m:t>𝝌</m:t>
                        </m:r>
                      </m:e>
                      <m:sup>
                        <m:r>
                          <a:rPr lang="en-US" altLang="zh-CN" sz="1570" b="1" i="1" dirty="0" smtClean="0">
                            <a:latin typeface="Cambria Math" panose="02040503050406030204" pitchFamily="18" charset="0"/>
                            <a:ea typeface="华文新魏" panose="02010800040101010101" pitchFamily="2" charset="-122"/>
                          </a:rPr>
                          <m:t>𝟐</m:t>
                        </m:r>
                      </m:sup>
                    </m:sSup>
                  </m:oMath>
                </a14:m>
                <a:r>
                  <a:rPr lang="zh-CN" altLang="en-US" sz="1570" b="1" dirty="0">
                    <a:latin typeface="KaiTi" panose="02010609060101010101" pitchFamily="49" charset="-122"/>
                    <a:ea typeface="KaiTi" panose="02010609060101010101" pitchFamily="49" charset="-122"/>
                  </a:rPr>
                  <a:t>分布</a:t>
                </a:r>
                <a:r>
                  <a:rPr lang="en-US" altLang="zh-CN" sz="2120" b="1" u="sng" dirty="0">
                    <a:latin typeface="KaiTi" panose="02010609060101010101" pitchFamily="49" charset="-122"/>
                    <a:ea typeface="KaiTi" panose="02010609060101010101" pitchFamily="49" charset="-122"/>
                  </a:rPr>
                  <a:t> </a:t>
                </a:r>
              </a:p>
            </p:txBody>
          </p:sp>
        </mc:Choice>
        <mc:Fallback xmlns="">
          <p:sp>
            <p:nvSpPr>
              <p:cNvPr id="39939" name="Rectangle 2">
                <a:extLst>
                  <a:ext uri="{FF2B5EF4-FFF2-40B4-BE49-F238E27FC236}">
                    <a16:creationId xmlns:a16="http://schemas.microsoft.com/office/drawing/2014/main" id="{B38D85F1-5E62-CD4C-878D-B0A31BBC4A5D}"/>
                  </a:ext>
                </a:extLst>
              </p:cNvPr>
              <p:cNvSpPr>
                <a:spLocks noRot="1" noChangeAspect="1" noMove="1" noResize="1" noEditPoints="1" noAdjustHandles="1" noChangeArrowheads="1" noChangeShapeType="1" noTextEdit="1"/>
              </p:cNvSpPr>
              <p:nvPr/>
            </p:nvSpPr>
            <p:spPr bwMode="auto">
              <a:xfrm>
                <a:off x="750288" y="315517"/>
                <a:ext cx="2183836" cy="329071"/>
              </a:xfrm>
              <a:prstGeom prst="rect">
                <a:avLst/>
              </a:prstGeom>
              <a:blipFill>
                <a:blip r:embed="rId3"/>
                <a:stretch>
                  <a:fillRect b="-3703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aphicFrame>
        <p:nvGraphicFramePr>
          <p:cNvPr id="39940" name="Object 3">
            <a:extLst>
              <a:ext uri="{FF2B5EF4-FFF2-40B4-BE49-F238E27FC236}">
                <a16:creationId xmlns:a16="http://schemas.microsoft.com/office/drawing/2014/main" id="{984494D5-9871-AB45-8E82-58258DAE6873}"/>
              </a:ext>
            </a:extLst>
          </p:cNvPr>
          <p:cNvGraphicFramePr>
            <a:graphicFrameLocks noChangeAspect="1"/>
          </p:cNvGraphicFramePr>
          <p:nvPr>
            <p:extLst>
              <p:ext uri="{D42A27DB-BD31-4B8C-83A1-F6EECF244321}">
                <p14:modId xmlns:p14="http://schemas.microsoft.com/office/powerpoint/2010/main" val="1667611427"/>
              </p:ext>
            </p:extLst>
          </p:nvPr>
        </p:nvGraphicFramePr>
        <p:xfrm>
          <a:off x="959697" y="2066280"/>
          <a:ext cx="2019300" cy="228106"/>
        </p:xfrm>
        <a:graphic>
          <a:graphicData uri="http://schemas.openxmlformats.org/presentationml/2006/ole">
            <mc:AlternateContent xmlns:mc="http://schemas.openxmlformats.org/markup-compatibility/2006">
              <mc:Choice xmlns:v="urn:schemas-microsoft-com:vml" Requires="v">
                <p:oleObj r:id="rId4" imgW="54419500" imgH="6146800" progId="Equation.3">
                  <p:embed/>
                </p:oleObj>
              </mc:Choice>
              <mc:Fallback>
                <p:oleObj r:id="rId4" imgW="54419500" imgH="6146800" progId="Equation.3">
                  <p:embed/>
                  <p:pic>
                    <p:nvPicPr>
                      <p:cNvPr id="39940" name="Object 3">
                        <a:extLst>
                          <a:ext uri="{FF2B5EF4-FFF2-40B4-BE49-F238E27FC236}">
                            <a16:creationId xmlns:a16="http://schemas.microsoft.com/office/drawing/2014/main" id="{984494D5-9871-AB45-8E82-58258DAE68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697" y="2066280"/>
                        <a:ext cx="2019300" cy="22810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39941" name="Rectangle 5">
                <a:extLst>
                  <a:ext uri="{FF2B5EF4-FFF2-40B4-BE49-F238E27FC236}">
                    <a16:creationId xmlns:a16="http://schemas.microsoft.com/office/drawing/2014/main" id="{4F0DE004-327C-D54E-844B-107B728D71CA}"/>
                  </a:ext>
                </a:extLst>
              </p:cNvPr>
              <p:cNvSpPr>
                <a:spLocks noChangeArrowheads="1"/>
              </p:cNvSpPr>
              <p:nvPr/>
            </p:nvSpPr>
            <p:spPr bwMode="auto">
              <a:xfrm>
                <a:off x="503485" y="777804"/>
                <a:ext cx="2752231" cy="640625"/>
              </a:xfrm>
              <a:prstGeom prst="rect">
                <a:avLst/>
              </a:prstGeom>
              <a:noFill/>
              <a:ln>
                <a:noFill/>
              </a:ln>
              <a:effectLst/>
              <a:extLst>
                <a:ext uri="{909E8E84-426E-40DD-AFC4-6F175D3DCCD1}">
                  <a14:hiddenFill>
                    <a:solidFill>
                      <a:schemeClr val="accent1"/>
                    </a:solidFill>
                  </a14:hiddenFill>
                </a:ext>
                <a:ext uri="{91240B29-F687-4F45-9708-019B960494DF}">
                  <a14:hiddenLine w="12700" cap="sq">
                    <a:solidFill>
                      <a:schemeClr val="tx1"/>
                    </a:solidFill>
                    <a:miter lim="800000"/>
                    <a:headEnd type="none" w="sm" len="sm"/>
                    <a:tailEnd type="none" w="sm" len="sm"/>
                  </a14:hiddenLine>
                </a:ext>
                <a:ext uri="{AF507438-7753-43E0-B8FC-AC1667EBCBE1}">
                  <a14:hiddenEffects>
                    <a:effectLst>
                      <a:outerShdw dist="35921" dir="2700000" algn="ctr" rotWithShape="0">
                        <a:schemeClr val="bg2"/>
                      </a:outerShdw>
                    </a:effectLst>
                  </a14:hiddenEffects>
                </a:ext>
              </a:extLst>
            </p:spPr>
            <p:txBody>
              <a:bodyPr>
                <a:spAutoFit/>
              </a:bodyPr>
              <a:lstStyle>
                <a:lvl1pPr algn="ctr">
                  <a:defRPr kumimoji="1" sz="3200">
                    <a:solidFill>
                      <a:schemeClr val="tx1"/>
                    </a:solidFill>
                    <a:latin typeface="宋体" panose="02010600030101010101" pitchFamily="2" charset="-122"/>
                    <a:ea typeface="宋体" panose="02010600030101010101" pitchFamily="2" charset="-122"/>
                  </a:defRPr>
                </a:lvl1pPr>
                <a:lvl2pPr marL="742950" indent="-285750" algn="ctr">
                  <a:defRPr kumimoji="1" sz="3200">
                    <a:solidFill>
                      <a:schemeClr val="tx1"/>
                    </a:solidFill>
                    <a:latin typeface="宋体" panose="02010600030101010101" pitchFamily="2" charset="-122"/>
                    <a:ea typeface="宋体" panose="02010600030101010101" pitchFamily="2" charset="-122"/>
                  </a:defRPr>
                </a:lvl2pPr>
                <a:lvl3pPr marL="1143000" indent="-228600" algn="ctr">
                  <a:defRPr kumimoji="1" sz="3200">
                    <a:solidFill>
                      <a:schemeClr val="tx1"/>
                    </a:solidFill>
                    <a:latin typeface="宋体" panose="02010600030101010101" pitchFamily="2" charset="-122"/>
                    <a:ea typeface="宋体" panose="02010600030101010101" pitchFamily="2" charset="-122"/>
                  </a:defRPr>
                </a:lvl3pPr>
                <a:lvl4pPr marL="1600200" indent="-228600" algn="ctr">
                  <a:defRPr kumimoji="1" sz="3200">
                    <a:solidFill>
                      <a:schemeClr val="tx1"/>
                    </a:solidFill>
                    <a:latin typeface="宋体" panose="02010600030101010101" pitchFamily="2" charset="-122"/>
                    <a:ea typeface="宋体" panose="02010600030101010101" pitchFamily="2" charset="-122"/>
                  </a:defRPr>
                </a:lvl4pPr>
                <a:lvl5pPr marL="2057400" indent="-228600" algn="ctr">
                  <a:defRPr kumimoji="1" sz="3200">
                    <a:solidFill>
                      <a:schemeClr val="tx1"/>
                    </a:solidFill>
                    <a:latin typeface="宋体" panose="02010600030101010101" pitchFamily="2" charset="-122"/>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9pPr>
              </a:lstStyle>
              <a:p>
                <a:pPr algn="just" eaLnBrk="1" hangingPunct="1"/>
                <a:r>
                  <a:rPr lang="en-US" altLang="zh-CN" sz="1099" b="1" dirty="0">
                    <a:latin typeface="KaiTi" panose="02010609060101010101" pitchFamily="49" charset="-122"/>
                    <a:ea typeface="KaiTi" panose="02010609060101010101" pitchFamily="49" charset="-122"/>
                  </a:rPr>
                  <a:t>1.</a:t>
                </a:r>
                <a:r>
                  <a:rPr lang="zh-CN" altLang="en-US" sz="1099" b="1" dirty="0">
                    <a:latin typeface="KaiTi" panose="02010609060101010101" pitchFamily="49" charset="-122"/>
                    <a:ea typeface="KaiTi" panose="02010609060101010101" pitchFamily="49" charset="-122"/>
                  </a:rPr>
                  <a:t>标准正态分布</a:t>
                </a:r>
                <a:r>
                  <a:rPr lang="en-US" altLang="zh-CN" sz="1099" b="1" dirty="0">
                    <a:latin typeface="KaiTi" panose="02010609060101010101" pitchFamily="49" charset="-122"/>
                    <a:ea typeface="KaiTi" panose="02010609060101010101" pitchFamily="49" charset="-122"/>
                  </a:rPr>
                  <a:t>Z</a:t>
                </a:r>
                <a:r>
                  <a:rPr lang="zh-CN" altLang="en-US" sz="1099" b="1" dirty="0">
                    <a:latin typeface="KaiTi" panose="02010609060101010101" pitchFamily="49" charset="-122"/>
                    <a:ea typeface="KaiTi" panose="02010609060101010101" pitchFamily="49" charset="-122"/>
                  </a:rPr>
                  <a:t>的平方服从自由度为</a:t>
                </a:r>
                <a:r>
                  <a:rPr lang="en-US" altLang="zh-CN" sz="1099" b="1" dirty="0">
                    <a:latin typeface="KaiTi" panose="02010609060101010101" pitchFamily="49" charset="-122"/>
                    <a:ea typeface="KaiTi" panose="02010609060101010101" pitchFamily="49" charset="-122"/>
                  </a:rPr>
                  <a:t>1</a:t>
                </a:r>
                <a:r>
                  <a:rPr lang="zh-CN" altLang="en-US" sz="1099" b="1" dirty="0">
                    <a:latin typeface="KaiTi" panose="02010609060101010101" pitchFamily="49" charset="-122"/>
                    <a:ea typeface="KaiTi" panose="02010609060101010101" pitchFamily="49" charset="-122"/>
                  </a:rPr>
                  <a:t>的</a:t>
                </a:r>
                <a14:m>
                  <m:oMath xmlns:m="http://schemas.openxmlformats.org/officeDocument/2006/math">
                    <m:r>
                      <a:rPr lang="en-US" altLang="zh-CN" sz="1099" b="1" i="1" dirty="0" smtClean="0">
                        <a:latin typeface="Cambria Math" panose="02040503050406030204" pitchFamily="18" charset="0"/>
                        <a:ea typeface="KaiTi" panose="02010609060101010101" pitchFamily="49" charset="-122"/>
                      </a:rPr>
                      <m:t>𝝌</m:t>
                    </m:r>
                    <m:r>
                      <a:rPr lang="en-US" altLang="zh-CN" sz="1099" b="1" i="1" baseline="30000" dirty="0">
                        <a:latin typeface="Cambria Math" panose="02040503050406030204" pitchFamily="18" charset="0"/>
                        <a:ea typeface="KaiTi" panose="02010609060101010101" pitchFamily="49" charset="-122"/>
                      </a:rPr>
                      <m:t>𝟐</m:t>
                    </m:r>
                  </m:oMath>
                </a14:m>
                <a:r>
                  <a:rPr lang="zh-CN" altLang="en-US" sz="1099" b="1" dirty="0">
                    <a:latin typeface="KaiTi" panose="02010609060101010101" pitchFamily="49" charset="-122"/>
                    <a:ea typeface="KaiTi" panose="02010609060101010101" pitchFamily="49" charset="-122"/>
                  </a:rPr>
                  <a:t>分布，用符号表示为</a:t>
                </a:r>
                <a:r>
                  <a:rPr lang="en-US" altLang="zh-CN" sz="1099" b="1" dirty="0">
                    <a:latin typeface="KaiTi" panose="02010609060101010101" pitchFamily="49" charset="-122"/>
                    <a:ea typeface="KaiTi" panose="02010609060101010101" pitchFamily="49" charset="-122"/>
                  </a:rPr>
                  <a:t>:</a:t>
                </a:r>
                <a:endParaRPr lang="en-US" altLang="zh-CN" sz="1099" dirty="0">
                  <a:latin typeface="KaiTi" panose="02010609060101010101" pitchFamily="49" charset="-122"/>
                  <a:ea typeface="KaiTi" panose="02010609060101010101" pitchFamily="49" charset="-122"/>
                </a:endParaRPr>
              </a:p>
              <a:p>
                <a:r>
                  <a:rPr lang="en-US" altLang="zh-CN" sz="1099" b="1" dirty="0">
                    <a:latin typeface="KaiTi" panose="02010609060101010101" pitchFamily="49" charset="-122"/>
                    <a:ea typeface="KaiTi" panose="02010609060101010101" pitchFamily="49" charset="-122"/>
                  </a:rPr>
                  <a:t>           </a:t>
                </a:r>
                <a14:m>
                  <m:oMath xmlns:m="http://schemas.openxmlformats.org/officeDocument/2006/math">
                    <m:r>
                      <a:rPr lang="en-US" altLang="zh-CN" sz="1099" b="1" i="1" dirty="0" smtClean="0">
                        <a:solidFill>
                          <a:schemeClr val="accent1"/>
                        </a:solidFill>
                        <a:latin typeface="Cambria Math" panose="02040503050406030204" pitchFamily="18" charset="0"/>
                        <a:ea typeface="KaiTi" panose="02010609060101010101" pitchFamily="49" charset="-122"/>
                      </a:rPr>
                      <m:t>𝒁</m:t>
                    </m:r>
                    <m:r>
                      <a:rPr lang="en-US" altLang="zh-CN" sz="1099" b="1" i="1" baseline="30000" dirty="0" smtClean="0">
                        <a:solidFill>
                          <a:schemeClr val="accent1"/>
                        </a:solidFill>
                        <a:latin typeface="Cambria Math" panose="02040503050406030204" pitchFamily="18" charset="0"/>
                        <a:ea typeface="KaiTi" panose="02010609060101010101" pitchFamily="49" charset="-122"/>
                      </a:rPr>
                      <m:t>𝟐</m:t>
                    </m:r>
                    <m:r>
                      <a:rPr lang="en-US" altLang="zh-CN" sz="1099" b="1" i="1" dirty="0" smtClean="0">
                        <a:solidFill>
                          <a:schemeClr val="accent1"/>
                        </a:solidFill>
                        <a:latin typeface="Cambria Math" panose="02040503050406030204" pitchFamily="18" charset="0"/>
                        <a:ea typeface="KaiTi" panose="02010609060101010101" pitchFamily="49" charset="-122"/>
                      </a:rPr>
                      <m:t>=</m:t>
                    </m:r>
                    <m:sSubSup>
                      <m:sSubSupPr>
                        <m:ctrlPr>
                          <a:rPr lang="en-US" altLang="zh-CN" sz="1099" b="1" i="1" dirty="0" smtClean="0">
                            <a:solidFill>
                              <a:schemeClr val="accent1"/>
                            </a:solidFill>
                            <a:latin typeface="Cambria Math" panose="02040503050406030204" pitchFamily="18" charset="0"/>
                            <a:ea typeface="KaiTi" panose="02010609060101010101" pitchFamily="49" charset="-122"/>
                          </a:rPr>
                        </m:ctrlPr>
                      </m:sSubSupPr>
                      <m:e>
                        <m:r>
                          <a:rPr lang="en-US" altLang="zh-CN" sz="1099" b="1" i="1" dirty="0">
                            <a:solidFill>
                              <a:schemeClr val="accent1"/>
                            </a:solidFill>
                            <a:latin typeface="Cambria Math" panose="02040503050406030204" pitchFamily="18" charset="0"/>
                            <a:ea typeface="KaiTi" panose="02010609060101010101" pitchFamily="49" charset="-122"/>
                          </a:rPr>
                          <m:t>𝝌</m:t>
                        </m:r>
                      </m:e>
                      <m:sub>
                        <m:d>
                          <m:dPr>
                            <m:ctrlPr>
                              <a:rPr lang="en-US" altLang="zh-CN" sz="1099" b="1" i="1" dirty="0" smtClean="0">
                                <a:solidFill>
                                  <a:schemeClr val="accent1"/>
                                </a:solidFill>
                                <a:latin typeface="Cambria Math" panose="02040503050406030204" pitchFamily="18" charset="0"/>
                                <a:ea typeface="KaiTi" panose="02010609060101010101" pitchFamily="49" charset="-122"/>
                              </a:rPr>
                            </m:ctrlPr>
                          </m:dPr>
                          <m:e>
                            <m:r>
                              <a:rPr lang="en-US" altLang="zh-CN" sz="1099" b="1" i="1" dirty="0" smtClean="0">
                                <a:solidFill>
                                  <a:schemeClr val="accent1"/>
                                </a:solidFill>
                                <a:latin typeface="Cambria Math" panose="02040503050406030204" pitchFamily="18" charset="0"/>
                                <a:ea typeface="KaiTi" panose="02010609060101010101" pitchFamily="49" charset="-122"/>
                              </a:rPr>
                              <m:t>𝟏</m:t>
                            </m:r>
                          </m:e>
                        </m:d>
                      </m:sub>
                      <m:sup>
                        <m:r>
                          <a:rPr lang="en-US" altLang="zh-CN" sz="1099" b="1" i="1" dirty="0" smtClean="0">
                            <a:solidFill>
                              <a:schemeClr val="accent1"/>
                            </a:solidFill>
                            <a:latin typeface="Cambria Math" panose="02040503050406030204" pitchFamily="18" charset="0"/>
                            <a:ea typeface="KaiTi" panose="02010609060101010101" pitchFamily="49" charset="-122"/>
                          </a:rPr>
                          <m:t>𝟐</m:t>
                        </m:r>
                      </m:sup>
                    </m:sSubSup>
                    <m:r>
                      <a:rPr lang="en-US" altLang="zh-CN" sz="1099" i="1" dirty="0">
                        <a:solidFill>
                          <a:schemeClr val="accent1"/>
                        </a:solidFill>
                        <a:latin typeface="Cambria Math" panose="02040503050406030204" pitchFamily="18" charset="0"/>
                        <a:ea typeface="KaiTi" panose="02010609060101010101" pitchFamily="49" charset="-122"/>
                      </a:rPr>
                      <m:t> </m:t>
                    </m:r>
                  </m:oMath>
                </a14:m>
                <a:endParaRPr lang="en-US" altLang="zh-CN" sz="1099" dirty="0">
                  <a:solidFill>
                    <a:schemeClr val="accent1"/>
                  </a:solidFill>
                  <a:latin typeface="KaiTi" panose="02010609060101010101" pitchFamily="49" charset="-122"/>
                  <a:ea typeface="KaiTi" panose="02010609060101010101" pitchFamily="49" charset="-122"/>
                </a:endParaRPr>
              </a:p>
            </p:txBody>
          </p:sp>
        </mc:Choice>
        <mc:Fallback xmlns="">
          <p:sp>
            <p:nvSpPr>
              <p:cNvPr id="39941" name="Rectangle 5">
                <a:extLst>
                  <a:ext uri="{FF2B5EF4-FFF2-40B4-BE49-F238E27FC236}">
                    <a16:creationId xmlns:a16="http://schemas.microsoft.com/office/drawing/2014/main" id="{4F0DE004-327C-D54E-844B-107B728D71CA}"/>
                  </a:ext>
                </a:extLst>
              </p:cNvPr>
              <p:cNvSpPr>
                <a:spLocks noRot="1" noChangeAspect="1" noMove="1" noResize="1" noEditPoints="1" noAdjustHandles="1" noChangeArrowheads="1" noChangeShapeType="1" noTextEdit="1"/>
              </p:cNvSpPr>
              <p:nvPr/>
            </p:nvSpPr>
            <p:spPr bwMode="auto">
              <a:xfrm>
                <a:off x="503485" y="777804"/>
                <a:ext cx="2752231" cy="640625"/>
              </a:xfrm>
              <a:prstGeom prst="rect">
                <a:avLst/>
              </a:prstGeom>
              <a:blipFill>
                <a:blip r:embed="rId6"/>
                <a:stretch>
                  <a:fillRect/>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942" name="Rectangle 6">
                <a:extLst>
                  <a:ext uri="{FF2B5EF4-FFF2-40B4-BE49-F238E27FC236}">
                    <a16:creationId xmlns:a16="http://schemas.microsoft.com/office/drawing/2014/main" id="{72073621-76D1-6243-A662-C80D1D4D083A}"/>
                  </a:ext>
                </a:extLst>
              </p:cNvPr>
              <p:cNvSpPr>
                <a:spLocks noChangeArrowheads="1"/>
              </p:cNvSpPr>
              <p:nvPr/>
            </p:nvSpPr>
            <p:spPr bwMode="auto">
              <a:xfrm>
                <a:off x="503485" y="1376116"/>
                <a:ext cx="2931724" cy="599780"/>
              </a:xfrm>
              <a:prstGeom prst="rect">
                <a:avLst/>
              </a:prstGeom>
              <a:noFill/>
              <a:ln>
                <a:noFill/>
              </a:ln>
              <a:effectLst/>
              <a:extLst>
                <a:ext uri="{909E8E84-426E-40DD-AFC4-6F175D3DCCD1}">
                  <a14:hiddenFill>
                    <a:solidFill>
                      <a:schemeClr val="accent1"/>
                    </a:solidFill>
                  </a14:hiddenFill>
                </a:ext>
                <a:ext uri="{91240B29-F687-4F45-9708-019B960494DF}">
                  <a14:hiddenLine w="12700" cap="sq">
                    <a:solidFill>
                      <a:schemeClr val="tx1"/>
                    </a:solidFill>
                    <a:miter lim="800000"/>
                    <a:headEnd type="none" w="sm" len="sm"/>
                    <a:tailEnd type="none" w="sm" len="sm"/>
                  </a14:hiddenLine>
                </a:ext>
                <a:ext uri="{AF507438-7753-43E0-B8FC-AC1667EBCBE1}">
                  <a14:hiddenEffects>
                    <a:effectLst>
                      <a:outerShdw dist="35921" dir="2700000" algn="ctr" rotWithShape="0">
                        <a:schemeClr val="bg2"/>
                      </a:outerShdw>
                    </a:effectLst>
                  </a14:hiddenEffects>
                </a:ext>
              </a:extLst>
            </p:spPr>
            <p:txBody>
              <a:bodyPr>
                <a:spAutoFit/>
              </a:bodyPr>
              <a:lstStyle>
                <a:lvl1pPr algn="ctr">
                  <a:defRPr kumimoji="1" sz="3200">
                    <a:solidFill>
                      <a:schemeClr val="tx1"/>
                    </a:solidFill>
                    <a:latin typeface="宋体" panose="02010600030101010101" pitchFamily="2" charset="-122"/>
                    <a:ea typeface="宋体" panose="02010600030101010101" pitchFamily="2" charset="-122"/>
                  </a:defRPr>
                </a:lvl1pPr>
                <a:lvl2pPr marL="742950" indent="-285750" algn="ctr">
                  <a:defRPr kumimoji="1" sz="3200">
                    <a:solidFill>
                      <a:schemeClr val="tx1"/>
                    </a:solidFill>
                    <a:latin typeface="宋体" panose="02010600030101010101" pitchFamily="2" charset="-122"/>
                    <a:ea typeface="宋体" panose="02010600030101010101" pitchFamily="2" charset="-122"/>
                  </a:defRPr>
                </a:lvl2pPr>
                <a:lvl3pPr marL="1143000" indent="-228600" algn="ctr">
                  <a:defRPr kumimoji="1" sz="3200">
                    <a:solidFill>
                      <a:schemeClr val="tx1"/>
                    </a:solidFill>
                    <a:latin typeface="宋体" panose="02010600030101010101" pitchFamily="2" charset="-122"/>
                    <a:ea typeface="宋体" panose="02010600030101010101" pitchFamily="2" charset="-122"/>
                  </a:defRPr>
                </a:lvl3pPr>
                <a:lvl4pPr marL="1600200" indent="-228600" algn="ctr">
                  <a:defRPr kumimoji="1" sz="3200">
                    <a:solidFill>
                      <a:schemeClr val="tx1"/>
                    </a:solidFill>
                    <a:latin typeface="宋体" panose="02010600030101010101" pitchFamily="2" charset="-122"/>
                    <a:ea typeface="宋体" panose="02010600030101010101" pitchFamily="2" charset="-122"/>
                  </a:defRPr>
                </a:lvl4pPr>
                <a:lvl5pPr marL="2057400" indent="-228600" algn="ctr">
                  <a:defRPr kumimoji="1" sz="3200">
                    <a:solidFill>
                      <a:schemeClr val="tx1"/>
                    </a:solidFill>
                    <a:latin typeface="宋体" panose="02010600030101010101" pitchFamily="2" charset="-122"/>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9pPr>
              </a:lstStyle>
              <a:p>
                <a:pPr algn="l" eaLnBrk="1" hangingPunct="1"/>
                <a14:m>
                  <m:oMathPara xmlns:m="http://schemas.openxmlformats.org/officeDocument/2006/math">
                    <m:oMathParaPr>
                      <m:jc m:val="centerGroup"/>
                    </m:oMathParaPr>
                    <m:oMath xmlns:m="http://schemas.openxmlformats.org/officeDocument/2006/math">
                      <m:r>
                        <a:rPr lang="en-US" altLang="zh-CN" sz="1099" b="1" i="1" dirty="0" smtClean="0">
                          <a:latin typeface="Cambria Math" panose="02040503050406030204" pitchFamily="18" charset="0"/>
                          <a:ea typeface="KaiTi" panose="02010609060101010101" pitchFamily="49" charset="-122"/>
                        </a:rPr>
                        <m:t>𝟐</m:t>
                      </m:r>
                      <m:r>
                        <a:rPr lang="zh-CN" altLang="en-US" sz="1099" b="1" i="1" dirty="0">
                          <a:latin typeface="Cambria Math" panose="02040503050406030204" pitchFamily="18" charset="0"/>
                          <a:ea typeface="KaiTi" panose="02010609060101010101" pitchFamily="49" charset="-122"/>
                        </a:rPr>
                        <m:t>若</m:t>
                      </m:r>
                      <m:r>
                        <a:rPr lang="en-US" altLang="zh-CN" sz="1099" b="1" i="1" dirty="0">
                          <a:latin typeface="Cambria Math" panose="02040503050406030204" pitchFamily="18" charset="0"/>
                          <a:ea typeface="KaiTi" panose="02010609060101010101" pitchFamily="49" charset="-122"/>
                        </a:rPr>
                        <m:t>𝒁</m:t>
                      </m:r>
                      <m:r>
                        <a:rPr lang="en-US" altLang="zh-CN" sz="1099" b="1" i="1" baseline="-30000" dirty="0">
                          <a:latin typeface="Cambria Math" panose="02040503050406030204" pitchFamily="18" charset="0"/>
                          <a:ea typeface="KaiTi" panose="02010609060101010101" pitchFamily="49" charset="-122"/>
                        </a:rPr>
                        <m:t>𝟏</m:t>
                      </m:r>
                      <m:r>
                        <a:rPr lang="zh-CN" altLang="en-US" sz="1099" b="1" i="1" dirty="0">
                          <a:latin typeface="Cambria Math" panose="02040503050406030204" pitchFamily="18" charset="0"/>
                          <a:ea typeface="KaiTi" panose="02010609060101010101" pitchFamily="49" charset="-122"/>
                        </a:rPr>
                        <m:t>、</m:t>
                      </m:r>
                      <m:r>
                        <a:rPr lang="en-US" altLang="zh-CN" sz="1099" b="1" i="1" dirty="0">
                          <a:latin typeface="Cambria Math" panose="02040503050406030204" pitchFamily="18" charset="0"/>
                          <a:ea typeface="KaiTi" panose="02010609060101010101" pitchFamily="49" charset="-122"/>
                        </a:rPr>
                        <m:t>𝒁</m:t>
                      </m:r>
                      <m:r>
                        <a:rPr lang="en-US" altLang="zh-CN" sz="1099" b="1" i="1" baseline="-30000" dirty="0">
                          <a:latin typeface="Cambria Math" panose="02040503050406030204" pitchFamily="18" charset="0"/>
                          <a:ea typeface="KaiTi" panose="02010609060101010101" pitchFamily="49" charset="-122"/>
                        </a:rPr>
                        <m:t>𝟐</m:t>
                      </m:r>
                      <m:r>
                        <a:rPr lang="zh-CN" altLang="en-US" sz="1099" b="1" i="1" dirty="0">
                          <a:latin typeface="Cambria Math" panose="02040503050406030204" pitchFamily="18" charset="0"/>
                          <a:ea typeface="KaiTi" panose="02010609060101010101" pitchFamily="49" charset="-122"/>
                        </a:rPr>
                        <m:t>、</m:t>
                      </m:r>
                      <m:r>
                        <a:rPr lang="en-US" altLang="zh-CN" sz="1099" b="1" i="1" dirty="0">
                          <a:latin typeface="Cambria Math" panose="02040503050406030204" pitchFamily="18" charset="0"/>
                          <a:ea typeface="KaiTi" panose="02010609060101010101" pitchFamily="49" charset="-122"/>
                        </a:rPr>
                        <m:t>𝒁</m:t>
                      </m:r>
                      <m:r>
                        <a:rPr lang="en-US" altLang="zh-CN" sz="1099" b="1" i="1" baseline="-30000" dirty="0">
                          <a:latin typeface="Cambria Math" panose="02040503050406030204" pitchFamily="18" charset="0"/>
                          <a:ea typeface="KaiTi" panose="02010609060101010101" pitchFamily="49" charset="-122"/>
                        </a:rPr>
                        <m:t>𝟑</m:t>
                      </m:r>
                      <m:r>
                        <a:rPr lang="en-US" altLang="zh-CN" sz="1099" b="1" i="1" baseline="-30000" dirty="0">
                          <a:latin typeface="Cambria Math" panose="02040503050406030204" pitchFamily="18" charset="0"/>
                          <a:ea typeface="KaiTi" panose="02010609060101010101" pitchFamily="49" charset="-122"/>
                        </a:rPr>
                        <m:t> … </m:t>
                      </m:r>
                      <m:r>
                        <a:rPr lang="en-US" altLang="zh-CN" sz="1099" b="1" i="1" dirty="0" err="1">
                          <a:latin typeface="Cambria Math" panose="02040503050406030204" pitchFamily="18" charset="0"/>
                          <a:ea typeface="KaiTi" panose="02010609060101010101" pitchFamily="49" charset="-122"/>
                        </a:rPr>
                        <m:t>𝒁</m:t>
                      </m:r>
                      <m:r>
                        <a:rPr lang="en-US" altLang="zh-CN" sz="1099" b="1" i="1" baseline="-30000" dirty="0" err="1">
                          <a:latin typeface="Cambria Math" panose="02040503050406030204" pitchFamily="18" charset="0"/>
                          <a:ea typeface="KaiTi" panose="02010609060101010101" pitchFamily="49" charset="-122"/>
                        </a:rPr>
                        <m:t>𝒌</m:t>
                      </m:r>
                      <m:r>
                        <a:rPr lang="zh-CN" altLang="en-US" sz="1099" b="1" i="1" dirty="0">
                          <a:latin typeface="Cambria Math" panose="02040503050406030204" pitchFamily="18" charset="0"/>
                          <a:ea typeface="KaiTi" panose="02010609060101010101" pitchFamily="49" charset="-122"/>
                        </a:rPr>
                        <m:t>为</m:t>
                      </m:r>
                      <m:r>
                        <a:rPr lang="en-US" altLang="zh-CN" sz="1099" b="1" i="1" dirty="0">
                          <a:latin typeface="Cambria Math" panose="02040503050406030204" pitchFamily="18" charset="0"/>
                          <a:ea typeface="KaiTi" panose="02010609060101010101" pitchFamily="49" charset="-122"/>
                        </a:rPr>
                        <m:t>𝑲</m:t>
                      </m:r>
                      <m:r>
                        <a:rPr lang="zh-CN" altLang="en-US" sz="1099" b="1" i="1" dirty="0">
                          <a:latin typeface="Cambria Math" panose="02040503050406030204" pitchFamily="18" charset="0"/>
                          <a:ea typeface="KaiTi" panose="02010609060101010101" pitchFamily="49" charset="-122"/>
                        </a:rPr>
                        <m:t>个独立的标准正态变量，</m:t>
                      </m:r>
                    </m:oMath>
                  </m:oMathPara>
                </a14:m>
                <a:endParaRPr lang="en-US" altLang="zh-CN" sz="1099" b="1" i="1" dirty="0">
                  <a:latin typeface="Cambria Math" panose="02040503050406030204" pitchFamily="18" charset="0"/>
                  <a:ea typeface="KaiTi" panose="02010609060101010101" pitchFamily="49" charset="-122"/>
                </a:endParaRPr>
              </a:p>
              <a:p>
                <a:pPr algn="l" eaLnBrk="1" hangingPunct="1"/>
                <a14:m>
                  <m:oMathPara xmlns:m="http://schemas.openxmlformats.org/officeDocument/2006/math">
                    <m:oMathParaPr>
                      <m:jc m:val="centerGroup"/>
                    </m:oMathParaPr>
                    <m:oMath xmlns:m="http://schemas.openxmlformats.org/officeDocument/2006/math">
                      <m:r>
                        <a:rPr lang="zh-CN" altLang="en-US" sz="1099" b="1" i="1" dirty="0">
                          <a:latin typeface="Cambria Math" panose="02040503050406030204" pitchFamily="18" charset="0"/>
                          <a:ea typeface="KaiTi" panose="02010609060101010101" pitchFamily="49" charset="-122"/>
                        </a:rPr>
                        <m:t>对所有的变量</m:t>
                      </m:r>
                      <m:r>
                        <a:rPr lang="en-US" altLang="zh-CN" sz="1099" b="1" i="1" dirty="0" err="1">
                          <a:latin typeface="Cambria Math" panose="02040503050406030204" pitchFamily="18" charset="0"/>
                          <a:ea typeface="KaiTi" panose="02010609060101010101" pitchFamily="49" charset="-122"/>
                        </a:rPr>
                        <m:t>𝒁</m:t>
                      </m:r>
                      <m:r>
                        <a:rPr lang="zh-CN" altLang="en-US" sz="1099" b="1" i="1" dirty="0" err="1">
                          <a:latin typeface="Cambria Math" panose="02040503050406030204" pitchFamily="18" charset="0"/>
                          <a:ea typeface="KaiTi" panose="02010609060101010101" pitchFamily="49" charset="-122"/>
                        </a:rPr>
                        <m:t>的</m:t>
                      </m:r>
                      <m:r>
                        <a:rPr lang="zh-CN" altLang="en-US" sz="1099" b="1" i="1" dirty="0">
                          <a:latin typeface="Cambria Math" panose="02040503050406030204" pitchFamily="18" charset="0"/>
                          <a:ea typeface="KaiTi" panose="02010609060101010101" pitchFamily="49" charset="-122"/>
                        </a:rPr>
                        <m:t>平方，则它们的平方和服从自由</m:t>
                      </m:r>
                    </m:oMath>
                  </m:oMathPara>
                </a14:m>
                <a:endParaRPr lang="en-US" altLang="zh-CN" sz="1099" b="1" i="1" dirty="0">
                  <a:latin typeface="Cambria Math" panose="02040503050406030204" pitchFamily="18" charset="0"/>
                  <a:ea typeface="KaiTi" panose="02010609060101010101" pitchFamily="49" charset="-122"/>
                </a:endParaRPr>
              </a:p>
              <a:p>
                <a:pPr algn="l" eaLnBrk="1" hangingPunct="1"/>
                <a14:m>
                  <m:oMathPara xmlns:m="http://schemas.openxmlformats.org/officeDocument/2006/math">
                    <m:oMathParaPr>
                      <m:jc m:val="left"/>
                    </m:oMathParaPr>
                    <m:oMath xmlns:m="http://schemas.openxmlformats.org/officeDocument/2006/math">
                      <m:r>
                        <a:rPr lang="zh-CN" altLang="en-US" sz="1099" b="1" i="1" dirty="0">
                          <a:latin typeface="Cambria Math" panose="02040503050406030204" pitchFamily="18" charset="0"/>
                          <a:ea typeface="KaiTi" panose="02010609060101010101" pitchFamily="49" charset="-122"/>
                        </a:rPr>
                        <m:t>度为</m:t>
                      </m:r>
                      <m:r>
                        <a:rPr lang="en-US" altLang="zh-CN" sz="1099" b="1" i="1" dirty="0">
                          <a:latin typeface="Cambria Math" panose="02040503050406030204" pitchFamily="18" charset="0"/>
                          <a:ea typeface="KaiTi" panose="02010609060101010101" pitchFamily="49" charset="-122"/>
                        </a:rPr>
                        <m:t>𝑲</m:t>
                      </m:r>
                      <m:r>
                        <a:rPr lang="zh-CN" altLang="en-US" sz="1099" b="1" i="1" dirty="0">
                          <a:latin typeface="Cambria Math" panose="02040503050406030204" pitchFamily="18" charset="0"/>
                          <a:ea typeface="KaiTi" panose="02010609060101010101" pitchFamily="49" charset="-122"/>
                        </a:rPr>
                        <m:t>的</m:t>
                      </m:r>
                      <m:r>
                        <a:rPr lang="en-US" altLang="zh-CN" sz="1099" b="1" i="1" dirty="0">
                          <a:latin typeface="Cambria Math" panose="02040503050406030204" pitchFamily="18" charset="0"/>
                          <a:ea typeface="KaiTi" panose="02010609060101010101" pitchFamily="49" charset="-122"/>
                        </a:rPr>
                        <m:t>𝝌</m:t>
                      </m:r>
                      <m:r>
                        <a:rPr lang="en-US" altLang="zh-CN" sz="1099" b="1" i="1" baseline="30000" dirty="0">
                          <a:latin typeface="Cambria Math" panose="02040503050406030204" pitchFamily="18" charset="0"/>
                          <a:ea typeface="KaiTi" panose="02010609060101010101" pitchFamily="49" charset="-122"/>
                        </a:rPr>
                        <m:t>𝟐</m:t>
                      </m:r>
                      <m:r>
                        <a:rPr lang="zh-CN" altLang="en-US" sz="1099" b="1" i="1" dirty="0">
                          <a:latin typeface="Cambria Math" panose="02040503050406030204" pitchFamily="18" charset="0"/>
                          <a:ea typeface="KaiTi" panose="02010609060101010101" pitchFamily="49" charset="-122"/>
                        </a:rPr>
                        <m:t>分布，即：</m:t>
                      </m:r>
                      <m:r>
                        <a:rPr lang="zh-CN" altLang="en-US" sz="1099" i="1" dirty="0">
                          <a:latin typeface="Cambria Math" panose="02040503050406030204" pitchFamily="18" charset="0"/>
                          <a:ea typeface="KaiTi" panose="02010609060101010101" pitchFamily="49" charset="-122"/>
                        </a:rPr>
                        <m:t> </m:t>
                      </m:r>
                    </m:oMath>
                  </m:oMathPara>
                </a14:m>
                <a:endParaRPr lang="zh-CN" altLang="en-US" sz="1099" dirty="0">
                  <a:latin typeface="KaiTi" panose="02010609060101010101" pitchFamily="49" charset="-122"/>
                  <a:ea typeface="KaiTi" panose="02010609060101010101" pitchFamily="49" charset="-122"/>
                </a:endParaRPr>
              </a:p>
            </p:txBody>
          </p:sp>
        </mc:Choice>
        <mc:Fallback xmlns="">
          <p:sp>
            <p:nvSpPr>
              <p:cNvPr id="39942" name="Rectangle 6">
                <a:extLst>
                  <a:ext uri="{FF2B5EF4-FFF2-40B4-BE49-F238E27FC236}">
                    <a16:creationId xmlns:a16="http://schemas.microsoft.com/office/drawing/2014/main" id="{72073621-76D1-6243-A662-C80D1D4D083A}"/>
                  </a:ext>
                </a:extLst>
              </p:cNvPr>
              <p:cNvSpPr>
                <a:spLocks noRot="1" noChangeAspect="1" noMove="1" noResize="1" noEditPoints="1" noAdjustHandles="1" noChangeArrowheads="1" noChangeShapeType="1" noTextEdit="1"/>
              </p:cNvSpPr>
              <p:nvPr/>
            </p:nvSpPr>
            <p:spPr bwMode="auto">
              <a:xfrm>
                <a:off x="503485" y="1376116"/>
                <a:ext cx="2931724" cy="599780"/>
              </a:xfrm>
              <a:prstGeom prst="rect">
                <a:avLst/>
              </a:prstGeom>
              <a:blipFill>
                <a:blip r:embed="rId7"/>
                <a:stretch>
                  <a:fillRect r="-10345" b="-2083"/>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335E99-1740-CF4F-B279-93662A2799F6}"/>
              </a:ext>
            </a:extLst>
          </p:cNvPr>
          <p:cNvSpPr>
            <a:spLocks noGrp="1"/>
          </p:cNvSpPr>
          <p:nvPr>
            <p:ph type="title"/>
          </p:nvPr>
        </p:nvSpPr>
        <p:spPr/>
        <p:txBody>
          <a:bodyPr>
            <a:normAutofit fontScale="90000"/>
          </a:bodyPr>
          <a:lstStyle/>
          <a:p>
            <a:r>
              <a:rPr lang="en-US" altLang="zh-CN" sz="1400" b="1" dirty="0">
                <a:solidFill>
                  <a:schemeClr val="tx2"/>
                </a:solidFill>
                <a:latin typeface="KaiTi" panose="02010609060101010101" pitchFamily="49" charset="-122"/>
                <a:ea typeface="KaiTi" panose="02010609060101010101" pitchFamily="49" charset="-122"/>
              </a:rPr>
              <a:t> </a:t>
            </a:r>
            <a:r>
              <a:rPr lang="zh-CN" altLang="en-US" sz="1400" b="1" dirty="0">
                <a:solidFill>
                  <a:schemeClr val="tx2"/>
                </a:solidFill>
                <a:latin typeface="KaiTi" panose="02010609060101010101" pitchFamily="49" charset="-122"/>
                <a:ea typeface="KaiTi" panose="02010609060101010101" pitchFamily="49" charset="-122"/>
              </a:rPr>
              <a:t>三、随机变量</a:t>
            </a:r>
            <a:br>
              <a:rPr lang="zh-CN" altLang="en-US" sz="1800" b="1" dirty="0">
                <a:solidFill>
                  <a:schemeClr val="tx2"/>
                </a:solidFill>
                <a:latin typeface="KaiTi" panose="02010609060101010101" pitchFamily="49" charset="-122"/>
                <a:ea typeface="KaiTi" panose="02010609060101010101" pitchFamily="49" charset="-122"/>
              </a:rPr>
            </a:br>
            <a:endParaRPr lang="zh-CN" altLang="en-US" dirty="0">
              <a:latin typeface="KaiTi" panose="02010609060101010101" pitchFamily="49" charset="-122"/>
              <a:ea typeface="KaiTi" panose="02010609060101010101" pitchFamily="49" charset="-122"/>
            </a:endParaRPr>
          </a:p>
        </p:txBody>
      </p:sp>
      <p:sp>
        <p:nvSpPr>
          <p:cNvPr id="3" name="内容占位符 2">
            <a:extLst>
              <a:ext uri="{FF2B5EF4-FFF2-40B4-BE49-F238E27FC236}">
                <a16:creationId xmlns:a16="http://schemas.microsoft.com/office/drawing/2014/main" id="{48F1B091-5290-7143-A814-DE83E3142CA7}"/>
              </a:ext>
            </a:extLst>
          </p:cNvPr>
          <p:cNvSpPr>
            <a:spLocks noGrp="1"/>
          </p:cNvSpPr>
          <p:nvPr>
            <p:ph idx="1"/>
          </p:nvPr>
        </p:nvSpPr>
        <p:spPr/>
        <p:txBody>
          <a:bodyPr>
            <a:noAutofit/>
          </a:bodyPr>
          <a:lstStyle/>
          <a:p>
            <a:pPr>
              <a:spcBef>
                <a:spcPct val="0"/>
              </a:spcBef>
              <a:buClrTx/>
              <a:buSzTx/>
              <a:buFontTx/>
              <a:buChar char="•"/>
            </a:pPr>
            <a:r>
              <a:rPr lang="zh-CN" altLang="en-US" sz="1000" dirty="0">
                <a:latin typeface="KaiTi" panose="02010609060101010101" pitchFamily="49" charset="-122"/>
                <a:ea typeface="KaiTi" panose="02010609060101010101" pitchFamily="49" charset="-122"/>
              </a:rPr>
              <a:t>随机变量：取值由实验结果决定的变量称为随机变量。</a:t>
            </a:r>
            <a:endParaRPr lang="en-US" altLang="zh-CN" sz="1000" dirty="0">
              <a:latin typeface="KaiTi" panose="02010609060101010101" pitchFamily="49" charset="-122"/>
              <a:ea typeface="KaiTi" panose="02010609060101010101" pitchFamily="49" charset="-122"/>
            </a:endParaRPr>
          </a:p>
          <a:p>
            <a:pPr>
              <a:spcBef>
                <a:spcPct val="0"/>
              </a:spcBef>
              <a:buClrTx/>
              <a:buSzTx/>
              <a:buFontTx/>
              <a:buChar char="•"/>
            </a:pPr>
            <a:endParaRPr lang="en-US" altLang="zh-CN" sz="1000" spc="22" dirty="0">
              <a:solidFill>
                <a:srgbClr val="000000"/>
              </a:solidFill>
              <a:latin typeface="KaiTi" panose="02010609060101010101" pitchFamily="49" charset="-122"/>
              <a:ea typeface="KaiTi" panose="02010609060101010101" pitchFamily="49" charset="-122"/>
              <a:cs typeface="SimSun"/>
            </a:endParaRPr>
          </a:p>
          <a:p>
            <a:pPr>
              <a:spcBef>
                <a:spcPct val="0"/>
              </a:spcBef>
              <a:buClrTx/>
              <a:buSzTx/>
              <a:buFontTx/>
              <a:buChar char="•"/>
            </a:pPr>
            <a:r>
              <a:rPr lang="zh-CN" altLang="en-US" sz="1000" spc="22" dirty="0">
                <a:solidFill>
                  <a:srgbClr val="000000"/>
                </a:solidFill>
                <a:latin typeface="KaiTi" panose="02010609060101010101" pitchFamily="49" charset="-122"/>
                <a:ea typeface="KaiTi" panose="02010609060101010101" pitchFamily="49" charset="-122"/>
                <a:cs typeface="SimSun"/>
              </a:rPr>
              <a:t>随机变量</a:t>
            </a:r>
            <a:r>
              <a:rPr lang="en-US" altLang="zh-CN" sz="1000" b="1" spc="11" dirty="0">
                <a:solidFill>
                  <a:srgbClr val="000000"/>
                </a:solidFill>
                <a:latin typeface="KaiTi" panose="02010609060101010101" pitchFamily="49" charset="-122"/>
                <a:ea typeface="KaiTi" panose="02010609060101010101" pitchFamily="49" charset="-122"/>
                <a:cs typeface="Tahoma"/>
              </a:rPr>
              <a:t>(RV)</a:t>
            </a:r>
            <a:r>
              <a:rPr lang="zh-CN" altLang="en-US" sz="1000" spc="22" dirty="0">
                <a:solidFill>
                  <a:srgbClr val="000000"/>
                </a:solidFill>
                <a:latin typeface="KaiTi" panose="02010609060101010101" pitchFamily="49" charset="-122"/>
                <a:ea typeface="KaiTi" panose="02010609060101010101" pitchFamily="49" charset="-122"/>
                <a:cs typeface="SimSun"/>
              </a:rPr>
              <a:t>可以取许多不同的数值，取这些数值的概率为</a:t>
            </a:r>
            <a:r>
              <a:rPr lang="en-US" altLang="zh-CN" sz="1000" b="1" spc="12" dirty="0">
                <a:solidFill>
                  <a:srgbClr val="000000"/>
                </a:solidFill>
                <a:latin typeface="KaiTi" panose="02010609060101010101" pitchFamily="49" charset="-122"/>
                <a:ea typeface="KaiTi" panose="02010609060101010101" pitchFamily="49" charset="-122"/>
                <a:cs typeface="Tahoma"/>
              </a:rPr>
              <a:t>p</a:t>
            </a:r>
            <a:r>
              <a:rPr lang="zh-CN" altLang="en-US" sz="1000" spc="20" dirty="0">
                <a:solidFill>
                  <a:srgbClr val="000000"/>
                </a:solidFill>
                <a:latin typeface="KaiTi" panose="02010609060101010101" pitchFamily="49" charset="-122"/>
                <a:ea typeface="KaiTi" panose="02010609060101010101" pitchFamily="49" charset="-122"/>
                <a:cs typeface="SimSun"/>
              </a:rPr>
              <a:t>，</a:t>
            </a:r>
            <a:r>
              <a:rPr lang="en-US" altLang="zh-CN" sz="1000" b="1" spc="14" dirty="0">
                <a:solidFill>
                  <a:srgbClr val="000000"/>
                </a:solidFill>
                <a:latin typeface="KaiTi" panose="02010609060101010101" pitchFamily="49" charset="-122"/>
                <a:ea typeface="KaiTi" panose="02010609060101010101" pitchFamily="49" charset="-122"/>
                <a:cs typeface="Tahoma"/>
              </a:rPr>
              <a:t>p</a:t>
            </a:r>
            <a:r>
              <a:rPr lang="zh-CN" altLang="en-US" sz="1000" spc="22" dirty="0">
                <a:solidFill>
                  <a:srgbClr val="000000"/>
                </a:solidFill>
                <a:latin typeface="KaiTi" panose="02010609060101010101" pitchFamily="49" charset="-122"/>
                <a:ea typeface="KaiTi" panose="02010609060101010101" pitchFamily="49" charset="-122"/>
                <a:cs typeface="SimSun"/>
              </a:rPr>
              <a:t>满足：</a:t>
            </a:r>
            <a:r>
              <a:rPr lang="en-US" altLang="zh-CN" sz="1000" b="1" spc="10" dirty="0">
                <a:solidFill>
                  <a:srgbClr val="000000"/>
                </a:solidFill>
                <a:latin typeface="KaiTi" panose="02010609060101010101" pitchFamily="49" charset="-122"/>
                <a:ea typeface="KaiTi" panose="02010609060101010101" pitchFamily="49" charset="-122"/>
                <a:cs typeface="Tahoma"/>
              </a:rPr>
              <a:t>0</a:t>
            </a:r>
            <a:r>
              <a:rPr lang="zh-CN" altLang="en-US" sz="1000" spc="11" dirty="0">
                <a:solidFill>
                  <a:srgbClr val="000000"/>
                </a:solidFill>
                <a:latin typeface="KaiTi" panose="02010609060101010101" pitchFamily="49" charset="-122"/>
                <a:ea typeface="KaiTi" panose="02010609060101010101" pitchFamily="49" charset="-122"/>
                <a:cs typeface="BTCIPT+SymbolMT"/>
              </a:rPr>
              <a:t>≤</a:t>
            </a:r>
            <a:r>
              <a:rPr lang="en-US" altLang="zh-CN" sz="1000" b="1" spc="10" dirty="0">
                <a:solidFill>
                  <a:srgbClr val="000000"/>
                </a:solidFill>
                <a:latin typeface="KaiTi" panose="02010609060101010101" pitchFamily="49" charset="-122"/>
                <a:ea typeface="KaiTi" panose="02010609060101010101" pitchFamily="49" charset="-122"/>
                <a:cs typeface="Tahoma"/>
              </a:rPr>
              <a:t>p</a:t>
            </a:r>
            <a:r>
              <a:rPr lang="en-US" altLang="zh-CN" sz="1000" dirty="0">
                <a:solidFill>
                  <a:srgbClr val="000000"/>
                </a:solidFill>
                <a:latin typeface="KaiTi" panose="02010609060101010101" pitchFamily="49" charset="-122"/>
                <a:ea typeface="KaiTi" panose="02010609060101010101" pitchFamily="49" charset="-122"/>
                <a:cs typeface="BTCIPT+SymbolMT"/>
              </a:rPr>
              <a:t>≤</a:t>
            </a:r>
            <a:r>
              <a:rPr lang="en-US" altLang="zh-CN" sz="1000" b="1" spc="12" dirty="0">
                <a:solidFill>
                  <a:srgbClr val="000000"/>
                </a:solidFill>
                <a:latin typeface="KaiTi" panose="02010609060101010101" pitchFamily="49" charset="-122"/>
                <a:ea typeface="KaiTi" panose="02010609060101010101" pitchFamily="49" charset="-122"/>
                <a:cs typeface="Tahoma"/>
              </a:rPr>
              <a:t>1</a:t>
            </a:r>
            <a:r>
              <a:rPr lang="zh-CN" altLang="en-US" sz="1000" dirty="0">
                <a:solidFill>
                  <a:srgbClr val="000000"/>
                </a:solidFill>
                <a:latin typeface="KaiTi" panose="02010609060101010101" pitchFamily="49" charset="-122"/>
                <a:ea typeface="KaiTi" panose="02010609060101010101" pitchFamily="49" charset="-122"/>
                <a:cs typeface="SimSun"/>
              </a:rPr>
              <a:t>。</a:t>
            </a:r>
            <a:endParaRPr lang="en-US" altLang="zh-CN" sz="1000"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219795773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6D9E5D5D-414C-2E44-A503-C00A76A14C9A}"/>
                  </a:ext>
                </a:extLst>
              </p:cNvPr>
              <p:cNvSpPr>
                <a:spLocks noGrp="1"/>
              </p:cNvSpPr>
              <p:nvPr>
                <p:ph type="title"/>
              </p:nvPr>
            </p:nvSpPr>
            <p:spPr/>
            <p:txBody>
              <a:bodyPr/>
              <a:lstStyle/>
              <a:p>
                <a14:m>
                  <m:oMath xmlns:m="http://schemas.openxmlformats.org/officeDocument/2006/math">
                    <m:sSup>
                      <m:sSupPr>
                        <m:ctrlPr>
                          <a:rPr lang="ar-AE" altLang="zh-CN" sz="1200" b="1" i="1" dirty="0">
                            <a:latin typeface="Cambria Math" panose="02040503050406030204" pitchFamily="18" charset="0"/>
                            <a:ea typeface="华文新魏" panose="02010800040101010101" pitchFamily="2" charset="-122"/>
                          </a:rPr>
                        </m:ctrlPr>
                      </m:sSupPr>
                      <m:e>
                        <m:r>
                          <a:rPr lang="ar-AE" altLang="zh-CN" sz="1200" b="1" i="1" dirty="0">
                            <a:latin typeface="Cambria Math" panose="02040503050406030204" pitchFamily="18" charset="0"/>
                            <a:ea typeface="华文新魏" panose="02010800040101010101" pitchFamily="2" charset="-122"/>
                          </a:rPr>
                          <m:t>𝝌</m:t>
                        </m:r>
                      </m:e>
                      <m:sup>
                        <m:r>
                          <a:rPr lang="ar-AE" altLang="zh-CN" sz="1200" b="1" i="1" dirty="0">
                            <a:latin typeface="Cambria Math" panose="02040503050406030204" pitchFamily="18" charset="0"/>
                            <a:ea typeface="华文新魏" panose="02010800040101010101" pitchFamily="2" charset="-122"/>
                          </a:rPr>
                          <m:t>𝟐</m:t>
                        </m:r>
                      </m:sup>
                    </m:sSup>
                  </m:oMath>
                </a14:m>
                <a:r>
                  <a:rPr lang="zh-CN" altLang="en-US" sz="1200" spc="15" dirty="0">
                    <a:solidFill>
                      <a:srgbClr val="FF0000"/>
                    </a:solidFill>
                    <a:latin typeface="SimSun"/>
                    <a:cs typeface="SimSun"/>
                  </a:rPr>
                  <a:t>分布的图象</a:t>
                </a:r>
                <a:endParaRPr lang="zh-CN" altLang="en-US" dirty="0"/>
              </a:p>
            </p:txBody>
          </p:sp>
        </mc:Choice>
        <mc:Fallback xmlns="">
          <p:sp>
            <p:nvSpPr>
              <p:cNvPr id="2" name="标题 1">
                <a:extLst>
                  <a:ext uri="{FF2B5EF4-FFF2-40B4-BE49-F238E27FC236}">
                    <a16:creationId xmlns:a16="http://schemas.microsoft.com/office/drawing/2014/main" id="{6D9E5D5D-414C-2E44-A503-C00A76A14C9A}"/>
                  </a:ext>
                </a:extLst>
              </p:cNvPr>
              <p:cNvSpPr>
                <a:spLocks noGrp="1" noRot="1" noChangeAspect="1" noMove="1" noResize="1" noEditPoints="1" noAdjustHandles="1" noChangeArrowheads="1" noChangeShapeType="1" noTextEdit="1"/>
              </p:cNvSpPr>
              <p:nvPr>
                <p:ph type="title"/>
              </p:nvPr>
            </p:nvSpPr>
            <p:spPr>
              <a:blipFill>
                <a:blip r:embed="rId3"/>
                <a:stretch>
                  <a:fillRect t="-29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221706D-3B7B-B448-AA73-148403E50172}"/>
                  </a:ext>
                </a:extLst>
              </p:cNvPr>
              <p:cNvSpPr>
                <a:spLocks noGrp="1"/>
              </p:cNvSpPr>
              <p:nvPr>
                <p:ph sz="half" idx="1"/>
              </p:nvPr>
            </p:nvSpPr>
            <p:spPr>
              <a:xfrm>
                <a:off x="439440" y="842144"/>
                <a:ext cx="1640387" cy="1584176"/>
              </a:xfrm>
            </p:spPr>
            <p:txBody>
              <a:bodyPr>
                <a:normAutofit fontScale="92500"/>
              </a:bodyPr>
              <a:lstStyle/>
              <a:p>
                <a:pPr marL="0" marR="0">
                  <a:lnSpc>
                    <a:spcPct val="150000"/>
                  </a:lnSpc>
                  <a:spcBef>
                    <a:spcPts val="0"/>
                  </a:spcBef>
                  <a:spcAft>
                    <a:spcPts val="0"/>
                  </a:spcAft>
                </a:pPr>
                <a:r>
                  <a:rPr lang="en-US" altLang="zh-CN" sz="800" b="1" dirty="0">
                    <a:solidFill>
                      <a:srgbClr val="000000"/>
                    </a:solidFill>
                    <a:latin typeface="KaiTi" panose="02010609060101010101" pitchFamily="49" charset="-122"/>
                    <a:ea typeface="KaiTi" panose="02010609060101010101" pitchFamily="49" charset="-122"/>
                    <a:cs typeface="Tahoma"/>
                  </a:rPr>
                  <a:t>1.</a:t>
                </a:r>
                <a:r>
                  <a:rPr lang="zh-CN" altLang="en-US" sz="800" spc="18" dirty="0">
                    <a:solidFill>
                      <a:srgbClr val="000000"/>
                    </a:solidFill>
                    <a:latin typeface="KaiTi" panose="02010609060101010101" pitchFamily="49" charset="-122"/>
                    <a:ea typeface="KaiTi" panose="02010609060101010101" pitchFamily="49" charset="-122"/>
                    <a:cs typeface="SimSun"/>
                  </a:rPr>
                  <a:t>取值范围从</a:t>
                </a:r>
                <a:r>
                  <a:rPr lang="en-US" altLang="zh-CN" sz="800" b="1" spc="11" dirty="0">
                    <a:solidFill>
                      <a:srgbClr val="000000"/>
                    </a:solidFill>
                    <a:latin typeface="KaiTi" panose="02010609060101010101" pitchFamily="49" charset="-122"/>
                    <a:ea typeface="KaiTi" panose="02010609060101010101" pitchFamily="49" charset="-122"/>
                    <a:cs typeface="Tahoma"/>
                  </a:rPr>
                  <a:t>0</a:t>
                </a:r>
                <a:r>
                  <a:rPr lang="zh-CN" altLang="en-US" sz="800" spc="18" dirty="0">
                    <a:solidFill>
                      <a:srgbClr val="000000"/>
                    </a:solidFill>
                    <a:latin typeface="KaiTi" panose="02010609060101010101" pitchFamily="49" charset="-122"/>
                    <a:ea typeface="KaiTi" panose="02010609060101010101" pitchFamily="49" charset="-122"/>
                    <a:cs typeface="SimSun"/>
                  </a:rPr>
                  <a:t>到无限大。</a:t>
                </a:r>
              </a:p>
              <a:p>
                <a:pPr marL="0" marR="0">
                  <a:lnSpc>
                    <a:spcPct val="150000"/>
                  </a:lnSpc>
                  <a:spcBef>
                    <a:spcPts val="0"/>
                  </a:spcBef>
                  <a:spcAft>
                    <a:spcPts val="0"/>
                  </a:spcAft>
                </a:pPr>
                <a:r>
                  <a:rPr lang="en-US" altLang="zh-CN" sz="800" b="1" dirty="0">
                    <a:solidFill>
                      <a:srgbClr val="000000"/>
                    </a:solidFill>
                    <a:latin typeface="KaiTi" panose="02010609060101010101" pitchFamily="49" charset="-122"/>
                    <a:ea typeface="KaiTi" panose="02010609060101010101" pitchFamily="49" charset="-122"/>
                    <a:cs typeface="Tahoma"/>
                  </a:rPr>
                  <a:t>2.</a:t>
                </a:r>
                <a:r>
                  <a:rPr lang="zh-CN" altLang="en-US" sz="800" spc="18" dirty="0">
                    <a:solidFill>
                      <a:srgbClr val="000000"/>
                    </a:solidFill>
                    <a:latin typeface="KaiTi" panose="02010609060101010101" pitchFamily="49" charset="-122"/>
                    <a:ea typeface="KaiTi" panose="02010609060101010101" pitchFamily="49" charset="-122"/>
                    <a:cs typeface="SimSun"/>
                  </a:rPr>
                  <a:t>自由度越大，偏度越小。</a:t>
                </a:r>
              </a:p>
              <a:p>
                <a:pPr>
                  <a:lnSpc>
                    <a:spcPct val="150000"/>
                  </a:lnSpc>
                </a:pPr>
                <a:r>
                  <a:rPr lang="en-US" altLang="zh-CN" sz="800" b="1" dirty="0">
                    <a:solidFill>
                      <a:srgbClr val="000000"/>
                    </a:solidFill>
                    <a:latin typeface="KaiTi" panose="02010609060101010101" pitchFamily="49" charset="-122"/>
                    <a:ea typeface="KaiTi" panose="02010609060101010101" pitchFamily="49" charset="-122"/>
                    <a:cs typeface="Tahoma"/>
                  </a:rPr>
                  <a:t>3.</a:t>
                </a:r>
                <a:r>
                  <a:rPr lang="zh-CN" altLang="en-US" sz="800" spc="17" dirty="0">
                    <a:solidFill>
                      <a:srgbClr val="000000"/>
                    </a:solidFill>
                    <a:latin typeface="KaiTi" panose="02010609060101010101" pitchFamily="49" charset="-122"/>
                    <a:ea typeface="KaiTi" panose="02010609060101010101" pitchFamily="49" charset="-122"/>
                    <a:cs typeface="SimSun"/>
                  </a:rPr>
                  <a:t>期望为</a:t>
                </a:r>
                <a:r>
                  <a:rPr lang="en-US" altLang="zh-CN" sz="800" b="1" spc="12" dirty="0">
                    <a:solidFill>
                      <a:srgbClr val="000000"/>
                    </a:solidFill>
                    <a:latin typeface="KaiTi" panose="02010609060101010101" pitchFamily="49" charset="-122"/>
                    <a:ea typeface="KaiTi" panose="02010609060101010101" pitchFamily="49" charset="-122"/>
                    <a:cs typeface="Tahoma"/>
                  </a:rPr>
                  <a:t>K</a:t>
                </a:r>
                <a:r>
                  <a:rPr lang="zh-CN" altLang="en-US" sz="800" spc="18" dirty="0">
                    <a:solidFill>
                      <a:srgbClr val="000000"/>
                    </a:solidFill>
                    <a:latin typeface="KaiTi" panose="02010609060101010101" pitchFamily="49" charset="-122"/>
                    <a:ea typeface="KaiTi" panose="02010609060101010101" pitchFamily="49" charset="-122"/>
                    <a:cs typeface="SimSun"/>
                  </a:rPr>
                  <a:t>，方差为</a:t>
                </a:r>
                <a:r>
                  <a:rPr lang="en-US" altLang="zh-CN" sz="800" b="1" dirty="0">
                    <a:solidFill>
                      <a:srgbClr val="000000"/>
                    </a:solidFill>
                    <a:latin typeface="KaiTi" panose="02010609060101010101" pitchFamily="49" charset="-122"/>
                    <a:ea typeface="KaiTi" panose="02010609060101010101" pitchFamily="49" charset="-122"/>
                    <a:cs typeface="Tahoma"/>
                  </a:rPr>
                  <a:t>2K</a:t>
                </a:r>
                <a:r>
                  <a:rPr lang="zh-CN" altLang="en-US" sz="800" dirty="0">
                    <a:solidFill>
                      <a:srgbClr val="000000"/>
                    </a:solidFill>
                    <a:latin typeface="KaiTi" panose="02010609060101010101" pitchFamily="49" charset="-122"/>
                    <a:ea typeface="KaiTi" panose="02010609060101010101" pitchFamily="49" charset="-122"/>
                    <a:cs typeface="SimSun"/>
                  </a:rPr>
                  <a:t>。</a:t>
                </a:r>
                <a:endParaRPr lang="en-US" altLang="zh-CN" sz="800" dirty="0">
                  <a:solidFill>
                    <a:srgbClr val="000000"/>
                  </a:solidFill>
                  <a:latin typeface="KaiTi" panose="02010609060101010101" pitchFamily="49" charset="-122"/>
                  <a:ea typeface="KaiTi" panose="02010609060101010101" pitchFamily="49" charset="-122"/>
                  <a:cs typeface="SimSun"/>
                </a:endParaRPr>
              </a:p>
              <a:p>
                <a:pPr>
                  <a:lnSpc>
                    <a:spcPct val="150000"/>
                  </a:lnSpc>
                </a:pPr>
                <a:r>
                  <a:rPr lang="zh-CN" altLang="en-US" sz="800" spc="18" dirty="0">
                    <a:solidFill>
                      <a:srgbClr val="000000"/>
                    </a:solidFill>
                    <a:latin typeface="KaiTi" panose="02010609060101010101" pitchFamily="49" charset="-122"/>
                    <a:ea typeface="KaiTi" panose="02010609060101010101" pitchFamily="49" charset="-122"/>
                    <a:cs typeface="SimSun"/>
                  </a:rPr>
                  <a:t>若两分布</a:t>
                </a:r>
                <a14:m>
                  <m:oMath xmlns:m="http://schemas.openxmlformats.org/officeDocument/2006/math">
                    <m:r>
                      <a:rPr lang="en-US" altLang="zh-CN" sz="800" b="1" i="1" spc="10" dirty="0" smtClean="0">
                        <a:solidFill>
                          <a:srgbClr val="000000"/>
                        </a:solidFill>
                        <a:latin typeface="Cambria Math" panose="02040503050406030204" pitchFamily="18" charset="0"/>
                        <a:ea typeface="KaiTi" panose="02010609060101010101" pitchFamily="49" charset="-122"/>
                        <a:cs typeface="Tahoma"/>
                      </a:rPr>
                      <m:t>𝑬</m:t>
                    </m:r>
                    <m:r>
                      <a:rPr lang="en-US" altLang="zh-CN" sz="800" b="1" i="1" spc="10" dirty="0" smtClean="0">
                        <a:solidFill>
                          <a:srgbClr val="000000"/>
                        </a:solidFill>
                        <a:latin typeface="Cambria Math" panose="02040503050406030204" pitchFamily="18" charset="0"/>
                        <a:ea typeface="KaiTi" panose="02010609060101010101" pitchFamily="49" charset="-122"/>
                        <a:cs typeface="Tahoma"/>
                      </a:rPr>
                      <m:t>𝟏</m:t>
                    </m:r>
                    <m:r>
                      <a:rPr lang="zh-CN" altLang="en-US" sz="800" i="1" spc="18" dirty="0">
                        <a:solidFill>
                          <a:srgbClr val="000000"/>
                        </a:solidFill>
                        <a:latin typeface="Cambria Math" panose="02040503050406030204" pitchFamily="18" charset="0"/>
                        <a:ea typeface="KaiTi" panose="02010609060101010101" pitchFamily="49" charset="-122"/>
                        <a:cs typeface="SimSun"/>
                      </a:rPr>
                      <m:t>，</m:t>
                    </m:r>
                    <m:r>
                      <a:rPr lang="en-US" altLang="zh-CN" sz="800" b="1" i="1" spc="10" dirty="0">
                        <a:solidFill>
                          <a:srgbClr val="000000"/>
                        </a:solidFill>
                        <a:latin typeface="Cambria Math" panose="02040503050406030204" pitchFamily="18" charset="0"/>
                        <a:ea typeface="KaiTi" panose="02010609060101010101" pitchFamily="49" charset="-122"/>
                        <a:cs typeface="Tahoma"/>
                      </a:rPr>
                      <m:t>𝑬</m:t>
                    </m:r>
                    <m:r>
                      <a:rPr lang="en-US" altLang="zh-CN" sz="800" b="1" i="1" spc="10" dirty="0">
                        <a:solidFill>
                          <a:srgbClr val="000000"/>
                        </a:solidFill>
                        <a:latin typeface="Cambria Math" panose="02040503050406030204" pitchFamily="18" charset="0"/>
                        <a:ea typeface="KaiTi" panose="02010609060101010101" pitchFamily="49" charset="-122"/>
                        <a:cs typeface="Tahoma"/>
                      </a:rPr>
                      <m:t>𝟐</m:t>
                    </m:r>
                  </m:oMath>
                </a14:m>
                <a:r>
                  <a:rPr lang="zh-CN" altLang="en-US" sz="800" spc="18" dirty="0">
                    <a:solidFill>
                      <a:srgbClr val="000000"/>
                    </a:solidFill>
                    <a:latin typeface="KaiTi" panose="02010609060101010101" pitchFamily="49" charset="-122"/>
                    <a:ea typeface="KaiTi" panose="02010609060101010101" pitchFamily="49" charset="-122"/>
                    <a:cs typeface="SimSun"/>
                  </a:rPr>
                  <a:t>相互独立，则</a:t>
                </a:r>
                <a14:m>
                  <m:oMath xmlns:m="http://schemas.openxmlformats.org/officeDocument/2006/math">
                    <m:r>
                      <a:rPr lang="en-US" altLang="zh-CN" sz="800" i="1" spc="18" dirty="0" smtClean="0">
                        <a:solidFill>
                          <a:srgbClr val="000000"/>
                        </a:solidFill>
                        <a:latin typeface="Cambria Math" panose="02040503050406030204" pitchFamily="18" charset="0"/>
                        <a:ea typeface="KaiTi" panose="02010609060101010101" pitchFamily="49" charset="-122"/>
                        <a:cs typeface="SimSun"/>
                      </a:rPr>
                      <m:t>(</m:t>
                    </m:r>
                    <m:r>
                      <a:rPr lang="en-US" altLang="zh-CN" sz="800" b="1" i="1" spc="10" dirty="0" smtClean="0">
                        <a:solidFill>
                          <a:srgbClr val="000000"/>
                        </a:solidFill>
                        <a:latin typeface="Cambria Math" panose="02040503050406030204" pitchFamily="18" charset="0"/>
                        <a:cs typeface="Tahoma"/>
                      </a:rPr>
                      <m:t>𝑬</m:t>
                    </m:r>
                    <m:r>
                      <a:rPr lang="en-US" altLang="zh-CN" sz="800" b="1" i="1" spc="10" dirty="0" smtClean="0">
                        <a:solidFill>
                          <a:srgbClr val="000000"/>
                        </a:solidFill>
                        <a:latin typeface="Cambria Math" panose="02040503050406030204" pitchFamily="18" charset="0"/>
                        <a:cs typeface="Tahoma"/>
                      </a:rPr>
                      <m:t>𝟏</m:t>
                    </m:r>
                    <m:r>
                      <a:rPr lang="en-US" altLang="zh-CN" sz="800" b="1" i="1" spc="10" dirty="0">
                        <a:solidFill>
                          <a:srgbClr val="000000"/>
                        </a:solidFill>
                        <a:latin typeface="Cambria Math" panose="02040503050406030204" pitchFamily="18" charset="0"/>
                        <a:cs typeface="Tahoma"/>
                      </a:rPr>
                      <m:t>+</m:t>
                    </m:r>
                    <m:r>
                      <a:rPr lang="en-US" altLang="zh-CN" sz="800" b="1" i="1" spc="10" dirty="0">
                        <a:solidFill>
                          <a:srgbClr val="000000"/>
                        </a:solidFill>
                        <a:latin typeface="Cambria Math" panose="02040503050406030204" pitchFamily="18" charset="0"/>
                        <a:cs typeface="Tahoma"/>
                      </a:rPr>
                      <m:t>𝑬</m:t>
                    </m:r>
                    <m:r>
                      <a:rPr lang="en-US" altLang="zh-CN" sz="800" b="1" i="1" spc="10" dirty="0">
                        <a:solidFill>
                          <a:srgbClr val="000000"/>
                        </a:solidFill>
                        <a:latin typeface="Cambria Math" panose="02040503050406030204" pitchFamily="18" charset="0"/>
                        <a:cs typeface="Tahoma"/>
                      </a:rPr>
                      <m:t>𝟐</m:t>
                    </m:r>
                    <m:r>
                      <a:rPr lang="zh-CN" altLang="en-US" sz="800" i="1" spc="18" dirty="0">
                        <a:solidFill>
                          <a:srgbClr val="000000"/>
                        </a:solidFill>
                        <a:latin typeface="Cambria Math" panose="02040503050406030204" pitchFamily="18" charset="0"/>
                        <a:cs typeface="SimSun"/>
                      </a:rPr>
                      <m:t>）</m:t>
                    </m:r>
                  </m:oMath>
                </a14:m>
                <a:r>
                  <a:rPr lang="zh-CN" altLang="en-US" sz="800" spc="18" dirty="0">
                    <a:solidFill>
                      <a:srgbClr val="000000"/>
                    </a:solidFill>
                    <a:latin typeface="SimSun"/>
                    <a:cs typeface="SimSun"/>
                  </a:rPr>
                  <a:t>～</a:t>
                </a:r>
                <a:r>
                  <a:rPr lang="el-GR" altLang="zh-CN" sz="800" dirty="0">
                    <a:solidFill>
                      <a:srgbClr val="000000"/>
                    </a:solidFill>
                    <a:latin typeface="BTCIPT+SymbolMT"/>
                    <a:cs typeface="BTCIPT+SymbolMT"/>
                  </a:rPr>
                  <a:t>χ</a:t>
                </a:r>
                <a:r>
                  <a:rPr lang="el-GR" altLang="zh-CN" sz="800" spc="-35" dirty="0">
                    <a:solidFill>
                      <a:srgbClr val="000000"/>
                    </a:solidFill>
                    <a:latin typeface="BTCIPT+SymbolMT"/>
                    <a:cs typeface="BTCIPT+SymbolMT"/>
                  </a:rPr>
                  <a:t> </a:t>
                </a:r>
                <a:r>
                  <a:rPr lang="el-GR" altLang="zh-CN" sz="800" baseline="46000" dirty="0">
                    <a:solidFill>
                      <a:srgbClr val="000000"/>
                    </a:solidFill>
                    <a:latin typeface="PJGUIU+TimesNewRomanPSMT"/>
                    <a:cs typeface="PJGUIU+TimesNewRomanPSMT"/>
                  </a:rPr>
                  <a:t>2</a:t>
                </a:r>
                <a:r>
                  <a:rPr lang="el-GR" altLang="zh-CN" sz="800" spc="-22" baseline="46000" dirty="0">
                    <a:solidFill>
                      <a:srgbClr val="000000"/>
                    </a:solidFill>
                    <a:latin typeface="PJGUIU+TimesNewRomanPSMT"/>
                    <a:cs typeface="PJGUIU+TimesNewRomanPSMT"/>
                  </a:rPr>
                  <a:t> </a:t>
                </a:r>
                <a:r>
                  <a:rPr lang="el-GR" altLang="zh-CN" sz="800" spc="14" dirty="0">
                    <a:solidFill>
                      <a:srgbClr val="000000"/>
                    </a:solidFill>
                    <a:latin typeface="PJGUIU+TimesNewRomanPSMT"/>
                    <a:cs typeface="PJGUIU+TimesNewRomanPSMT"/>
                  </a:rPr>
                  <a:t>(</a:t>
                </a:r>
                <a:r>
                  <a:rPr lang="en-US" altLang="zh-CN" sz="800" i="1" dirty="0">
                    <a:solidFill>
                      <a:srgbClr val="000000"/>
                    </a:solidFill>
                    <a:latin typeface="QHNACC+TimesNewRomanPS-ItalicMT"/>
                    <a:cs typeface="QHNACC+TimesNewRomanPS-ItalicMT"/>
                  </a:rPr>
                  <a:t>k</a:t>
                </a:r>
                <a:r>
                  <a:rPr lang="en-US" altLang="zh-CN" sz="800" baseline="-28000" dirty="0">
                    <a:solidFill>
                      <a:srgbClr val="000000"/>
                    </a:solidFill>
                    <a:latin typeface="PJGUIU+TimesNewRomanPSMT"/>
                    <a:cs typeface="PJGUIU+TimesNewRomanPSMT"/>
                  </a:rPr>
                  <a:t>1</a:t>
                </a:r>
                <a:r>
                  <a:rPr lang="en-US" altLang="zh-CN" sz="800" spc="23" baseline="-28000" dirty="0">
                    <a:solidFill>
                      <a:srgbClr val="000000"/>
                    </a:solidFill>
                    <a:latin typeface="PJGUIU+TimesNewRomanPSMT"/>
                    <a:cs typeface="PJGUIU+TimesNewRomanPSMT"/>
                  </a:rPr>
                  <a:t> </a:t>
                </a:r>
                <a:r>
                  <a:rPr lang="en-US" altLang="zh-CN" sz="800" dirty="0">
                    <a:solidFill>
                      <a:srgbClr val="000000"/>
                    </a:solidFill>
                    <a:latin typeface="BTCIPT+SymbolMT"/>
                    <a:cs typeface="BTCIPT+SymbolMT"/>
                  </a:rPr>
                  <a:t>+</a:t>
                </a:r>
                <a:r>
                  <a:rPr lang="en-US" altLang="zh-CN" sz="800" spc="-19" dirty="0">
                    <a:solidFill>
                      <a:srgbClr val="000000"/>
                    </a:solidFill>
                    <a:latin typeface="BTCIPT+SymbolMT"/>
                    <a:cs typeface="BTCIPT+SymbolMT"/>
                  </a:rPr>
                  <a:t> </a:t>
                </a:r>
                <a:r>
                  <a:rPr lang="en-US" altLang="zh-CN" sz="800" i="1" spc="21" dirty="0">
                    <a:solidFill>
                      <a:srgbClr val="000000"/>
                    </a:solidFill>
                    <a:latin typeface="QHNACC+TimesNewRomanPS-ItalicMT"/>
                    <a:cs typeface="QHNACC+TimesNewRomanPS-ItalicMT"/>
                  </a:rPr>
                  <a:t>k</a:t>
                </a:r>
                <a:r>
                  <a:rPr lang="en-US" altLang="zh-CN" sz="800" baseline="-26000" dirty="0">
                    <a:solidFill>
                      <a:srgbClr val="000000"/>
                    </a:solidFill>
                    <a:latin typeface="PJGUIU+TimesNewRomanPSMT"/>
                    <a:cs typeface="PJGUIU+TimesNewRomanPSMT"/>
                  </a:rPr>
                  <a:t>2</a:t>
                </a:r>
                <a:r>
                  <a:rPr lang="en-US" altLang="zh-CN" sz="800" dirty="0">
                    <a:solidFill>
                      <a:srgbClr val="000000"/>
                    </a:solidFill>
                    <a:latin typeface="PJGUIU+TimesNewRomanPSMT"/>
                    <a:cs typeface="PJGUIU+TimesNewRomanPSMT"/>
                  </a:rPr>
                  <a:t>)</a:t>
                </a:r>
              </a:p>
              <a:p>
                <a:pPr>
                  <a:lnSpc>
                    <a:spcPct val="150000"/>
                  </a:lnSpc>
                </a:pPr>
                <a:r>
                  <a:rPr lang="en-US" altLang="zh-CN" sz="800" b="1" dirty="0">
                    <a:latin typeface="KaiTi" panose="02010609060101010101" pitchFamily="49" charset="-122"/>
                    <a:ea typeface="KaiTi" panose="02010609060101010101" pitchFamily="49" charset="-122"/>
                  </a:rPr>
                  <a:t>4.</a:t>
                </a:r>
                <a:r>
                  <a:rPr lang="zh-CN" altLang="en-US" sz="800" b="1" dirty="0">
                    <a:latin typeface="KaiTi" panose="02010609060101010101" pitchFamily="49" charset="-122"/>
                    <a:ea typeface="KaiTi" panose="02010609060101010101" pitchFamily="49" charset="-122"/>
                  </a:rPr>
                  <a:t>随机样本来自方差为</a:t>
                </a:r>
                <a:r>
                  <a:rPr lang="en-US" altLang="zh-CN" sz="800" b="1" dirty="0">
                    <a:latin typeface="KaiTi" panose="02010609060101010101" pitchFamily="49" charset="-122"/>
                    <a:ea typeface="KaiTi" panose="02010609060101010101" pitchFamily="49" charset="-122"/>
                  </a:rPr>
                  <a:t>δ</a:t>
                </a:r>
                <a:r>
                  <a:rPr lang="en-US" altLang="zh-CN" sz="800" b="1" baseline="30000" dirty="0">
                    <a:latin typeface="KaiTi" panose="02010609060101010101" pitchFamily="49" charset="-122"/>
                    <a:ea typeface="KaiTi" panose="02010609060101010101" pitchFamily="49" charset="-122"/>
                  </a:rPr>
                  <a:t>2</a:t>
                </a:r>
                <a:r>
                  <a:rPr lang="zh-CN" altLang="en-US" sz="800" b="1" dirty="0">
                    <a:latin typeface="KaiTi" panose="02010609060101010101" pitchFamily="49" charset="-122"/>
                    <a:ea typeface="KaiTi" panose="02010609060101010101" pitchFamily="49" charset="-122"/>
                  </a:rPr>
                  <a:t>的正态总体，其样本容量为</a:t>
                </a:r>
                <a:r>
                  <a:rPr lang="en-US" altLang="zh-CN" sz="800" b="1" dirty="0">
                    <a:latin typeface="KaiTi" panose="02010609060101010101" pitchFamily="49" charset="-122"/>
                    <a:ea typeface="KaiTi" panose="02010609060101010101" pitchFamily="49" charset="-122"/>
                  </a:rPr>
                  <a:t>n</a:t>
                </a:r>
                <a:r>
                  <a:rPr lang="zh-CN" altLang="en-US" sz="800" b="1" dirty="0">
                    <a:latin typeface="KaiTi" panose="02010609060101010101" pitchFamily="49" charset="-122"/>
                    <a:ea typeface="KaiTi" panose="02010609060101010101" pitchFamily="49" charset="-122"/>
                  </a:rPr>
                  <a:t>，样本方差为</a:t>
                </a:r>
                <a:r>
                  <a:rPr lang="en-US" altLang="zh-CN" sz="800" b="1" dirty="0">
                    <a:latin typeface="KaiTi" panose="02010609060101010101" pitchFamily="49" charset="-122"/>
                    <a:ea typeface="KaiTi" panose="02010609060101010101" pitchFamily="49" charset="-122"/>
                  </a:rPr>
                  <a:t>S</a:t>
                </a:r>
                <a:r>
                  <a:rPr lang="en-US" altLang="zh-CN" sz="800" b="1" baseline="30000" dirty="0">
                    <a:latin typeface="KaiTi" panose="02010609060101010101" pitchFamily="49" charset="-122"/>
                    <a:ea typeface="KaiTi" panose="02010609060101010101" pitchFamily="49" charset="-122"/>
                  </a:rPr>
                  <a:t>2</a:t>
                </a:r>
                <a:r>
                  <a:rPr lang="zh-CN" altLang="en-US" sz="800" b="1" dirty="0">
                    <a:latin typeface="KaiTi" panose="02010609060101010101" pitchFamily="49" charset="-122"/>
                    <a:ea typeface="KaiTi" panose="02010609060101010101" pitchFamily="49" charset="-122"/>
                  </a:rPr>
                  <a:t>，则：</a:t>
                </a:r>
                <a:endParaRPr lang="zh-CN" altLang="en-US" sz="800" dirty="0">
                  <a:latin typeface="KaiTi" panose="02010609060101010101" pitchFamily="49" charset="-122"/>
                  <a:ea typeface="KaiTi" panose="02010609060101010101" pitchFamily="49" charset="-122"/>
                </a:endParaRPr>
              </a:p>
              <a:p>
                <a:pPr>
                  <a:lnSpc>
                    <a:spcPct val="150000"/>
                  </a:lnSpc>
                </a:pPr>
                <a:endParaRPr lang="en-US" altLang="zh-CN" sz="800" dirty="0">
                  <a:solidFill>
                    <a:srgbClr val="000000"/>
                  </a:solidFill>
                  <a:latin typeface="PJGUIU+TimesNewRomanPSMT"/>
                  <a:cs typeface="PJGUIU+TimesNewRomanPSMT"/>
                </a:endParaRPr>
              </a:p>
              <a:p>
                <a:pPr>
                  <a:lnSpc>
                    <a:spcPct val="150000"/>
                  </a:lnSpc>
                </a:pPr>
                <a:endParaRPr lang="en-US" altLang="zh-CN" sz="700" dirty="0">
                  <a:solidFill>
                    <a:srgbClr val="000000"/>
                  </a:solidFill>
                  <a:latin typeface="KaiTi" panose="02010609060101010101" pitchFamily="49" charset="-122"/>
                  <a:ea typeface="KaiTi" panose="02010609060101010101" pitchFamily="49" charset="-122"/>
                  <a:cs typeface="SimSun"/>
                </a:endParaRPr>
              </a:p>
              <a:p>
                <a:endParaRPr lang="zh-CN" altLang="en-US" dirty="0"/>
              </a:p>
            </p:txBody>
          </p:sp>
        </mc:Choice>
        <mc:Fallback xmlns="">
          <p:sp>
            <p:nvSpPr>
              <p:cNvPr id="3" name="内容占位符 2">
                <a:extLst>
                  <a:ext uri="{FF2B5EF4-FFF2-40B4-BE49-F238E27FC236}">
                    <a16:creationId xmlns:a16="http://schemas.microsoft.com/office/drawing/2014/main" id="{F221706D-3B7B-B448-AA73-148403E50172}"/>
                  </a:ext>
                </a:extLst>
              </p:cNvPr>
              <p:cNvSpPr>
                <a:spLocks noGrp="1" noRot="1" noChangeAspect="1" noMove="1" noResize="1" noEditPoints="1" noAdjustHandles="1" noChangeArrowheads="1" noChangeShapeType="1" noTextEdit="1"/>
              </p:cNvSpPr>
              <p:nvPr>
                <p:ph sz="half" idx="1"/>
              </p:nvPr>
            </p:nvSpPr>
            <p:spPr>
              <a:xfrm>
                <a:off x="439440" y="842144"/>
                <a:ext cx="1640387" cy="1584176"/>
              </a:xfrm>
              <a:blipFill>
                <a:blip r:embed="rId4"/>
                <a:stretch>
                  <a:fillRect r="-3077"/>
                </a:stretch>
              </a:blipFill>
            </p:spPr>
            <p:txBody>
              <a:bodyPr/>
              <a:lstStyle/>
              <a:p>
                <a:r>
                  <a:rPr lang="zh-CN" altLang="en-US">
                    <a:noFill/>
                  </a:rPr>
                  <a:t> </a:t>
                </a:r>
              </a:p>
            </p:txBody>
          </p:sp>
        </mc:Fallback>
      </mc:AlternateContent>
      <p:pic>
        <p:nvPicPr>
          <p:cNvPr id="5" name="内容占位符 4">
            <a:extLst>
              <a:ext uri="{FF2B5EF4-FFF2-40B4-BE49-F238E27FC236}">
                <a16:creationId xmlns:a16="http://schemas.microsoft.com/office/drawing/2014/main" id="{FC5A2BCC-28A4-FC45-9EDF-458FD2140A89}"/>
              </a:ext>
            </a:extLst>
          </p:cNvPr>
          <p:cNvPicPr>
            <a:picLocks noGrp="1" noChangeAspect="1"/>
          </p:cNvPicPr>
          <p:nvPr>
            <p:ph sz="half" idx="2"/>
          </p:nvPr>
        </p:nvPicPr>
        <p:blipFill>
          <a:blip r:embed="rId5"/>
          <a:stretch>
            <a:fillRect/>
          </a:stretch>
        </p:blipFill>
        <p:spPr>
          <a:xfrm>
            <a:off x="2023616" y="1132257"/>
            <a:ext cx="1640387" cy="787923"/>
          </a:xfrm>
          <a:prstGeom prst="rect">
            <a:avLst/>
          </a:prstGeom>
        </p:spPr>
      </p:pic>
      <p:graphicFrame>
        <p:nvGraphicFramePr>
          <p:cNvPr id="6" name="Object 3">
            <a:extLst>
              <a:ext uri="{FF2B5EF4-FFF2-40B4-BE49-F238E27FC236}">
                <a16:creationId xmlns:a16="http://schemas.microsoft.com/office/drawing/2014/main" id="{65E0F6E3-8E71-4D40-998D-1084976D5337}"/>
              </a:ext>
            </a:extLst>
          </p:cNvPr>
          <p:cNvGraphicFramePr>
            <a:graphicFrameLocks noChangeAspect="1"/>
          </p:cNvGraphicFramePr>
          <p:nvPr>
            <p:extLst>
              <p:ext uri="{D42A27DB-BD31-4B8C-83A1-F6EECF244321}">
                <p14:modId xmlns:p14="http://schemas.microsoft.com/office/powerpoint/2010/main" val="917996820"/>
              </p:ext>
            </p:extLst>
          </p:nvPr>
        </p:nvGraphicFramePr>
        <p:xfrm>
          <a:off x="1152123" y="2161632"/>
          <a:ext cx="792088" cy="214774"/>
        </p:xfrm>
        <a:graphic>
          <a:graphicData uri="http://schemas.openxmlformats.org/presentationml/2006/ole">
            <mc:AlternateContent xmlns:mc="http://schemas.openxmlformats.org/markup-compatibility/2006">
              <mc:Choice xmlns:v="urn:schemas-microsoft-com:vml" Requires="v">
                <p:oleObj r:id="rId6" imgW="26327100" imgH="6438900" progId="Equation.3">
                  <p:embed/>
                </p:oleObj>
              </mc:Choice>
              <mc:Fallback>
                <p:oleObj r:id="rId6" imgW="26327100" imgH="6438900" progId="Equation.3">
                  <p:embed/>
                  <p:pic>
                    <p:nvPicPr>
                      <p:cNvPr id="40965" name="Object 3">
                        <a:extLst>
                          <a:ext uri="{FF2B5EF4-FFF2-40B4-BE49-F238E27FC236}">
                            <a16:creationId xmlns:a16="http://schemas.microsoft.com/office/drawing/2014/main" id="{3FDD3BD0-7987-8946-822F-FAD6DEC3CD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2123" y="2161632"/>
                        <a:ext cx="792088" cy="214774"/>
                      </a:xfrm>
                      <a:prstGeom prst="rect">
                        <a:avLst/>
                      </a:prstGeom>
                      <a:solidFill>
                        <a:schemeClr val="accent1"/>
                      </a:solidFill>
                      <a:ln>
                        <a:noFill/>
                      </a:ln>
                    </p:spPr>
                  </p:pic>
                </p:oleObj>
              </mc:Fallback>
            </mc:AlternateContent>
          </a:graphicData>
        </a:graphic>
      </p:graphicFrame>
    </p:spTree>
    <p:extLst>
      <p:ext uri="{BB962C8B-B14F-4D97-AF65-F5344CB8AC3E}">
        <p14:creationId xmlns:p14="http://schemas.microsoft.com/office/powerpoint/2010/main" val="282377398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4A484D72-6DBB-944F-8457-368A1CC76952}"/>
              </a:ext>
            </a:extLst>
          </p:cNvPr>
          <p:cNvSpPr>
            <a:spLocks noChangeArrowheads="1"/>
          </p:cNvSpPr>
          <p:nvPr/>
        </p:nvSpPr>
        <p:spPr bwMode="auto">
          <a:xfrm>
            <a:off x="503485" y="209409"/>
            <a:ext cx="2482991" cy="269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148" tIns="18074" rIns="36148" bIns="18074" anchor="ctr"/>
          <a:lstStyle>
            <a:lvl1pPr algn="ctr">
              <a:defRPr kumimoji="1" sz="3200">
                <a:solidFill>
                  <a:schemeClr val="tx1"/>
                </a:solidFill>
                <a:latin typeface="宋体" panose="02010600030101010101" pitchFamily="2" charset="-122"/>
                <a:ea typeface="宋体" panose="02010600030101010101" pitchFamily="2" charset="-122"/>
              </a:defRPr>
            </a:lvl1pPr>
            <a:lvl2pPr marL="742950" indent="-285750" algn="ctr">
              <a:defRPr kumimoji="1" sz="3200">
                <a:solidFill>
                  <a:schemeClr val="tx1"/>
                </a:solidFill>
                <a:latin typeface="宋体" panose="02010600030101010101" pitchFamily="2" charset="-122"/>
                <a:ea typeface="宋体" panose="02010600030101010101" pitchFamily="2" charset="-122"/>
              </a:defRPr>
            </a:lvl2pPr>
            <a:lvl3pPr marL="1143000" indent="-228600" algn="ctr">
              <a:defRPr kumimoji="1" sz="3200">
                <a:solidFill>
                  <a:schemeClr val="tx1"/>
                </a:solidFill>
                <a:latin typeface="宋体" panose="02010600030101010101" pitchFamily="2" charset="-122"/>
                <a:ea typeface="宋体" panose="02010600030101010101" pitchFamily="2" charset="-122"/>
              </a:defRPr>
            </a:lvl3pPr>
            <a:lvl4pPr marL="1600200" indent="-228600" algn="ctr">
              <a:defRPr kumimoji="1" sz="3200">
                <a:solidFill>
                  <a:schemeClr val="tx1"/>
                </a:solidFill>
                <a:latin typeface="宋体" panose="02010600030101010101" pitchFamily="2" charset="-122"/>
                <a:ea typeface="宋体" panose="02010600030101010101" pitchFamily="2" charset="-122"/>
              </a:defRPr>
            </a:lvl4pPr>
            <a:lvl5pPr marL="2057400" indent="-228600" algn="ctr">
              <a:defRPr kumimoji="1" sz="3200">
                <a:solidFill>
                  <a:schemeClr val="tx1"/>
                </a:solidFill>
                <a:latin typeface="宋体" panose="02010600030101010101" pitchFamily="2" charset="-122"/>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9pPr>
          </a:lstStyle>
          <a:p>
            <a:pPr eaLnBrk="1" hangingPunct="1">
              <a:buClr>
                <a:srgbClr val="FF0000"/>
              </a:buClr>
              <a:buSzPct val="70000"/>
              <a:buFont typeface="Marlett" pitchFamily="2" charset="2"/>
              <a:buNone/>
            </a:pPr>
            <a:r>
              <a:rPr lang="zh-CN" altLang="en-US" sz="1570" b="1" dirty="0">
                <a:latin typeface="KaiTi" panose="02010609060101010101" pitchFamily="49" charset="-122"/>
                <a:ea typeface="KaiTi" panose="02010609060101010101" pitchFamily="49" charset="-122"/>
              </a:rPr>
              <a:t>四、 </a:t>
            </a:r>
            <a:r>
              <a:rPr lang="en-US" altLang="zh-CN" sz="1570" b="1" dirty="0">
                <a:latin typeface="KaiTi" panose="02010609060101010101" pitchFamily="49" charset="-122"/>
                <a:ea typeface="KaiTi" panose="02010609060101010101" pitchFamily="49" charset="-122"/>
              </a:rPr>
              <a:t>F</a:t>
            </a:r>
            <a:r>
              <a:rPr lang="zh-CN" altLang="en-US" sz="1570" b="1" dirty="0">
                <a:latin typeface="KaiTi" panose="02010609060101010101" pitchFamily="49" charset="-122"/>
                <a:ea typeface="KaiTi" panose="02010609060101010101" pitchFamily="49" charset="-122"/>
              </a:rPr>
              <a:t>分布 </a:t>
            </a:r>
          </a:p>
        </p:txBody>
      </p:sp>
      <p:grpSp>
        <p:nvGrpSpPr>
          <p:cNvPr id="100359" name="Group 7">
            <a:extLst>
              <a:ext uri="{FF2B5EF4-FFF2-40B4-BE49-F238E27FC236}">
                <a16:creationId xmlns:a16="http://schemas.microsoft.com/office/drawing/2014/main" id="{CBCDB809-2B07-9449-9B21-D6219DCDA249}"/>
              </a:ext>
            </a:extLst>
          </p:cNvPr>
          <p:cNvGrpSpPr>
            <a:grpSpLocks/>
          </p:cNvGrpSpPr>
          <p:nvPr/>
        </p:nvGrpSpPr>
        <p:grpSpPr bwMode="auto">
          <a:xfrm>
            <a:off x="383822" y="598311"/>
            <a:ext cx="3042038" cy="1938902"/>
            <a:chOff x="480" y="960"/>
            <a:chExt cx="4881" cy="3111"/>
          </a:xfrm>
        </p:grpSpPr>
        <mc:AlternateContent xmlns:mc="http://schemas.openxmlformats.org/markup-compatibility/2006" xmlns:a14="http://schemas.microsoft.com/office/drawing/2010/main">
          <mc:Choice Requires="a14">
            <p:sp>
              <p:nvSpPr>
                <p:cNvPr id="44037" name="Rectangle 6">
                  <a:extLst>
                    <a:ext uri="{FF2B5EF4-FFF2-40B4-BE49-F238E27FC236}">
                      <a16:creationId xmlns:a16="http://schemas.microsoft.com/office/drawing/2014/main" id="{222C2F6B-C998-3348-980F-1C3EF2A9528F}"/>
                    </a:ext>
                  </a:extLst>
                </p:cNvPr>
                <p:cNvSpPr>
                  <a:spLocks noChangeArrowheads="1"/>
                </p:cNvSpPr>
                <p:nvPr/>
              </p:nvSpPr>
              <p:spPr bwMode="auto">
                <a:xfrm>
                  <a:off x="480" y="960"/>
                  <a:ext cx="4881" cy="3111"/>
                </a:xfrm>
                <a:prstGeom prst="rect">
                  <a:avLst/>
                </a:prstGeom>
                <a:noFill/>
                <a:ln>
                  <a:noFill/>
                </a:ln>
                <a:effectLst/>
                <a:extLst>
                  <a:ext uri="{909E8E84-426E-40DD-AFC4-6F175D3DCCD1}">
                    <a14:hiddenFill>
                      <a:solidFill>
                        <a:schemeClr val="accent1"/>
                      </a:solidFill>
                    </a14:hiddenFill>
                  </a:ext>
                  <a:ext uri="{91240B29-F687-4F45-9708-019B960494DF}">
                    <a14:hiddenLine w="12700" cap="sq">
                      <a:solidFill>
                        <a:schemeClr val="tx1"/>
                      </a:solidFill>
                      <a:miter lim="800000"/>
                      <a:headEnd type="none" w="sm" len="sm"/>
                      <a:tailEnd type="none" w="sm" len="sm"/>
                    </a14:hiddenLine>
                  </a:ext>
                  <a:ext uri="{AF507438-7753-43E0-B8FC-AC1667EBCBE1}">
                    <a14:hiddenEffects>
                      <a:effectLst>
                        <a:outerShdw dist="35921" dir="2700000" algn="ctr" rotWithShape="0">
                          <a:schemeClr val="bg2"/>
                        </a:outerShdw>
                      </a:effectLst>
                    </a14:hiddenEffects>
                  </a:ext>
                </a:extLst>
              </p:spPr>
              <p:txBody>
                <a:bodyPr wrap="square">
                  <a:spAutoFit/>
                </a:bodyPr>
                <a:lstStyle>
                  <a:lvl1pPr algn="ctr">
                    <a:defRPr kumimoji="1" sz="3200">
                      <a:solidFill>
                        <a:schemeClr val="tx1"/>
                      </a:solidFill>
                      <a:latin typeface="宋体" panose="02010600030101010101" pitchFamily="2" charset="-122"/>
                      <a:ea typeface="宋体" panose="02010600030101010101" pitchFamily="2" charset="-122"/>
                    </a:defRPr>
                  </a:lvl1pPr>
                  <a:lvl2pPr marL="742950" indent="-285750" algn="ctr">
                    <a:defRPr kumimoji="1" sz="3200">
                      <a:solidFill>
                        <a:schemeClr val="tx1"/>
                      </a:solidFill>
                      <a:latin typeface="宋体" panose="02010600030101010101" pitchFamily="2" charset="-122"/>
                      <a:ea typeface="宋体" panose="02010600030101010101" pitchFamily="2" charset="-122"/>
                    </a:defRPr>
                  </a:lvl2pPr>
                  <a:lvl3pPr marL="1143000" indent="-228600" algn="ctr">
                    <a:defRPr kumimoji="1" sz="3200">
                      <a:solidFill>
                        <a:schemeClr val="tx1"/>
                      </a:solidFill>
                      <a:latin typeface="宋体" panose="02010600030101010101" pitchFamily="2" charset="-122"/>
                      <a:ea typeface="宋体" panose="02010600030101010101" pitchFamily="2" charset="-122"/>
                    </a:defRPr>
                  </a:lvl3pPr>
                  <a:lvl4pPr marL="1600200" indent="-228600" algn="ctr">
                    <a:defRPr kumimoji="1" sz="3200">
                      <a:solidFill>
                        <a:schemeClr val="tx1"/>
                      </a:solidFill>
                      <a:latin typeface="宋体" panose="02010600030101010101" pitchFamily="2" charset="-122"/>
                      <a:ea typeface="宋体" panose="02010600030101010101" pitchFamily="2" charset="-122"/>
                    </a:defRPr>
                  </a:lvl4pPr>
                  <a:lvl5pPr marL="2057400" indent="-228600" algn="ctr">
                    <a:defRPr kumimoji="1" sz="3200">
                      <a:solidFill>
                        <a:schemeClr val="tx1"/>
                      </a:solidFill>
                      <a:latin typeface="宋体" panose="02010600030101010101" pitchFamily="2" charset="-122"/>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9pPr>
                </a:lstStyle>
                <a:p>
                  <a:pPr algn="l" eaLnBrk="1" hangingPunct="1">
                    <a:lnSpc>
                      <a:spcPct val="150000"/>
                    </a:lnSpc>
                  </a:pPr>
                  <a:r>
                    <a:rPr lang="en-US" altLang="zh-CN" sz="1200" b="1" dirty="0">
                      <a:latin typeface="KaiTi" panose="02010609060101010101" pitchFamily="49" charset="-122"/>
                      <a:ea typeface="KaiTi" panose="02010609060101010101" pitchFamily="49" charset="-122"/>
                    </a:rPr>
                    <a:t> </a:t>
                  </a:r>
                  <a:r>
                    <a:rPr lang="en-US" altLang="zh-CN" sz="1000" b="1" dirty="0">
                      <a:latin typeface="KaiTi" panose="02010609060101010101" pitchFamily="49" charset="-122"/>
                      <a:ea typeface="KaiTi" panose="02010609060101010101" pitchFamily="49" charset="-122"/>
                    </a:rPr>
                    <a:t>1. </a:t>
                  </a:r>
                  <a:r>
                    <a:rPr lang="zh-CN" altLang="en-US" sz="1000" b="1" dirty="0">
                      <a:latin typeface="KaiTi" panose="02010609060101010101" pitchFamily="49" charset="-122"/>
                      <a:ea typeface="KaiTi" panose="02010609060101010101" pitchFamily="49" charset="-122"/>
                    </a:rPr>
                    <a:t>令随机样本</a:t>
                  </a:r>
                  <a:r>
                    <a:rPr lang="en-US" altLang="zh-CN" sz="1000" b="1" dirty="0">
                      <a:latin typeface="KaiTi" panose="02010609060101010101" pitchFamily="49" charset="-122"/>
                      <a:ea typeface="KaiTi" panose="02010609060101010101" pitchFamily="49" charset="-122"/>
                    </a:rPr>
                    <a:t>X</a:t>
                  </a:r>
                  <a:r>
                    <a:rPr lang="en-US" altLang="zh-CN" sz="1000" b="1" baseline="-30000" dirty="0">
                      <a:latin typeface="KaiTi" panose="02010609060101010101" pitchFamily="49" charset="-122"/>
                      <a:ea typeface="KaiTi" panose="02010609060101010101" pitchFamily="49" charset="-122"/>
                    </a:rPr>
                    <a:t>1</a:t>
                  </a:r>
                  <a:r>
                    <a:rPr lang="zh-CN" altLang="en-US" sz="1000" b="1" dirty="0">
                      <a:latin typeface="KaiTi" panose="02010609060101010101" pitchFamily="49" charset="-122"/>
                      <a:ea typeface="KaiTi" panose="02010609060101010101" pitchFamily="49" charset="-122"/>
                    </a:rPr>
                    <a:t>、</a:t>
                  </a:r>
                  <a:r>
                    <a:rPr lang="en-US" altLang="zh-CN" sz="1000" b="1" dirty="0">
                      <a:latin typeface="KaiTi" panose="02010609060101010101" pitchFamily="49" charset="-122"/>
                      <a:ea typeface="KaiTi" panose="02010609060101010101" pitchFamily="49" charset="-122"/>
                    </a:rPr>
                    <a:t>X</a:t>
                  </a:r>
                  <a:r>
                    <a:rPr lang="en-US" altLang="zh-CN" sz="1000" b="1" baseline="-30000" dirty="0">
                      <a:latin typeface="KaiTi" panose="02010609060101010101" pitchFamily="49" charset="-122"/>
                      <a:ea typeface="KaiTi" panose="02010609060101010101" pitchFamily="49" charset="-122"/>
                    </a:rPr>
                    <a:t>2</a:t>
                  </a:r>
                  <a:r>
                    <a:rPr lang="zh-CN" altLang="en-US" sz="1000" b="1" dirty="0">
                      <a:latin typeface="KaiTi" panose="02010609060101010101" pitchFamily="49" charset="-122"/>
                      <a:ea typeface="KaiTi" panose="02010609060101010101" pitchFamily="49" charset="-122"/>
                    </a:rPr>
                    <a:t>、</a:t>
                  </a:r>
                  <a:r>
                    <a:rPr lang="en-US" altLang="zh-CN" sz="1000" b="1" dirty="0">
                      <a:latin typeface="KaiTi" panose="02010609060101010101" pitchFamily="49" charset="-122"/>
                      <a:ea typeface="KaiTi" panose="02010609060101010101" pitchFamily="49" charset="-122"/>
                    </a:rPr>
                    <a:t>X</a:t>
                  </a:r>
                  <a:r>
                    <a:rPr lang="en-US" altLang="zh-CN" sz="1000" b="1" baseline="-30000" dirty="0">
                      <a:latin typeface="KaiTi" panose="02010609060101010101" pitchFamily="49" charset="-122"/>
                      <a:ea typeface="KaiTi" panose="02010609060101010101" pitchFamily="49" charset="-122"/>
                    </a:rPr>
                    <a:t>3 </a:t>
                  </a:r>
                  <a:r>
                    <a:rPr lang="en-US" altLang="zh-CN" sz="1000" b="1" dirty="0">
                      <a:latin typeface="KaiTi" panose="02010609060101010101" pitchFamily="49" charset="-122"/>
                      <a:ea typeface="KaiTi" panose="02010609060101010101" pitchFamily="49" charset="-122"/>
                    </a:rPr>
                    <a:t>… </a:t>
                  </a:r>
                  <a:r>
                    <a:rPr lang="en-US" altLang="zh-CN" sz="1000" b="1" dirty="0" err="1">
                      <a:latin typeface="KaiTi" panose="02010609060101010101" pitchFamily="49" charset="-122"/>
                      <a:ea typeface="KaiTi" panose="02010609060101010101" pitchFamily="49" charset="-122"/>
                    </a:rPr>
                    <a:t>X</a:t>
                  </a:r>
                  <a:r>
                    <a:rPr lang="en-US" altLang="zh-CN" sz="1000" b="1" baseline="-30000" dirty="0" err="1">
                      <a:latin typeface="KaiTi" panose="02010609060101010101" pitchFamily="49" charset="-122"/>
                      <a:ea typeface="KaiTi" panose="02010609060101010101" pitchFamily="49" charset="-122"/>
                    </a:rPr>
                    <a:t>m</a:t>
                  </a:r>
                  <a:r>
                    <a:rPr lang="zh-CN" altLang="en-US" sz="1000" b="1" dirty="0">
                      <a:latin typeface="KaiTi" panose="02010609060101010101" pitchFamily="49" charset="-122"/>
                      <a:ea typeface="KaiTi" panose="02010609060101010101" pitchFamily="49" charset="-122"/>
                    </a:rPr>
                    <a:t>是来自于均值为</a:t>
                  </a:r>
                  <a:r>
                    <a:rPr lang="en-US" altLang="zh-CN" sz="1000" b="1" dirty="0">
                      <a:latin typeface="KaiTi" panose="02010609060101010101" pitchFamily="49" charset="-122"/>
                      <a:ea typeface="KaiTi" panose="02010609060101010101" pitchFamily="49" charset="-122"/>
                    </a:rPr>
                    <a:t>µ</a:t>
                  </a:r>
                  <a:r>
                    <a:rPr lang="en-US" altLang="zh-CN" sz="1000" b="1" baseline="-30000" dirty="0">
                      <a:latin typeface="KaiTi" panose="02010609060101010101" pitchFamily="49" charset="-122"/>
                      <a:ea typeface="KaiTi" panose="02010609060101010101" pitchFamily="49" charset="-122"/>
                    </a:rPr>
                    <a:t>X</a:t>
                  </a:r>
                  <a:r>
                    <a:rPr lang="zh-CN" altLang="en-US" sz="1000" b="1" dirty="0">
                      <a:latin typeface="KaiTi" panose="02010609060101010101" pitchFamily="49" charset="-122"/>
                      <a:ea typeface="KaiTi" panose="02010609060101010101" pitchFamily="49" charset="-122"/>
                    </a:rPr>
                    <a:t>，方差为</a:t>
                  </a:r>
                  <a14:m>
                    <m:oMath xmlns:m="http://schemas.openxmlformats.org/officeDocument/2006/math">
                      <m:r>
                        <a:rPr lang="zh-CN" altLang="en-US" sz="1000" b="1" i="1" smtClean="0">
                          <a:latin typeface="Cambria Math" panose="02040503050406030204" pitchFamily="18" charset="0"/>
                          <a:ea typeface="KaiTi" panose="02010609060101010101" pitchFamily="49" charset="-122"/>
                        </a:rPr>
                        <m:t>𝝈</m:t>
                      </m:r>
                    </m:oMath>
                  </a14:m>
                  <a:r>
                    <a:rPr lang="en-US" altLang="zh-CN" sz="1000" b="1" baseline="-30000" dirty="0">
                      <a:latin typeface="KaiTi" panose="02010609060101010101" pitchFamily="49" charset="-122"/>
                      <a:ea typeface="KaiTi" panose="02010609060101010101" pitchFamily="49" charset="-122"/>
                    </a:rPr>
                    <a:t>X</a:t>
                  </a:r>
                  <a:r>
                    <a:rPr lang="en-US" altLang="zh-CN" sz="1000" b="1" baseline="30000" dirty="0">
                      <a:latin typeface="KaiTi" panose="02010609060101010101" pitchFamily="49" charset="-122"/>
                      <a:ea typeface="KaiTi" panose="02010609060101010101" pitchFamily="49" charset="-122"/>
                    </a:rPr>
                    <a:t>2</a:t>
                  </a:r>
                  <a:r>
                    <a:rPr lang="zh-CN" altLang="en-US" sz="1000" b="1" dirty="0">
                      <a:latin typeface="KaiTi" panose="02010609060101010101" pitchFamily="49" charset="-122"/>
                      <a:ea typeface="KaiTi" panose="02010609060101010101" pitchFamily="49" charset="-122"/>
                    </a:rPr>
                    <a:t>的正态总体，其样本容量为</a:t>
                  </a:r>
                  <a:r>
                    <a:rPr lang="en-US" altLang="zh-CN" sz="1000" b="1" dirty="0">
                      <a:latin typeface="KaiTi" panose="02010609060101010101" pitchFamily="49" charset="-122"/>
                      <a:ea typeface="KaiTi" panose="02010609060101010101" pitchFamily="49" charset="-122"/>
                    </a:rPr>
                    <a:t>m; </a:t>
                  </a:r>
                  <a:r>
                    <a:rPr lang="zh-CN" altLang="en-US" sz="1000" b="1" dirty="0">
                      <a:latin typeface="KaiTi" panose="02010609060101010101" pitchFamily="49" charset="-122"/>
                      <a:ea typeface="KaiTi" panose="02010609060101010101" pitchFamily="49" charset="-122"/>
                    </a:rPr>
                    <a:t>随机样本</a:t>
                  </a:r>
                  <a:r>
                    <a:rPr lang="en-US" altLang="zh-CN" sz="1000" b="1" dirty="0">
                      <a:latin typeface="KaiTi" panose="02010609060101010101" pitchFamily="49" charset="-122"/>
                      <a:ea typeface="KaiTi" panose="02010609060101010101" pitchFamily="49" charset="-122"/>
                    </a:rPr>
                    <a:t>Y</a:t>
                  </a:r>
                  <a:r>
                    <a:rPr lang="en-US" altLang="zh-CN" sz="1000" b="1" baseline="-30000" dirty="0">
                      <a:latin typeface="KaiTi" panose="02010609060101010101" pitchFamily="49" charset="-122"/>
                      <a:ea typeface="KaiTi" panose="02010609060101010101" pitchFamily="49" charset="-122"/>
                    </a:rPr>
                    <a:t>1</a:t>
                  </a:r>
                  <a:r>
                    <a:rPr lang="zh-CN" altLang="en-US" sz="1000" b="1" dirty="0">
                      <a:latin typeface="KaiTi" panose="02010609060101010101" pitchFamily="49" charset="-122"/>
                      <a:ea typeface="KaiTi" panose="02010609060101010101" pitchFamily="49" charset="-122"/>
                    </a:rPr>
                    <a:t>、</a:t>
                  </a:r>
                  <a:r>
                    <a:rPr lang="en-US" altLang="zh-CN" sz="1000" b="1" dirty="0">
                      <a:latin typeface="KaiTi" panose="02010609060101010101" pitchFamily="49" charset="-122"/>
                      <a:ea typeface="KaiTi" panose="02010609060101010101" pitchFamily="49" charset="-122"/>
                    </a:rPr>
                    <a:t>Y</a:t>
                  </a:r>
                  <a:r>
                    <a:rPr lang="en-US" altLang="zh-CN" sz="1000" b="1" baseline="-30000" dirty="0">
                      <a:latin typeface="KaiTi" panose="02010609060101010101" pitchFamily="49" charset="-122"/>
                      <a:ea typeface="KaiTi" panose="02010609060101010101" pitchFamily="49" charset="-122"/>
                    </a:rPr>
                    <a:t>2</a:t>
                  </a:r>
                  <a:r>
                    <a:rPr lang="zh-CN" altLang="en-US" sz="1000" b="1" dirty="0">
                      <a:latin typeface="KaiTi" panose="02010609060101010101" pitchFamily="49" charset="-122"/>
                      <a:ea typeface="KaiTi" panose="02010609060101010101" pitchFamily="49" charset="-122"/>
                    </a:rPr>
                    <a:t>、</a:t>
                  </a:r>
                  <a:r>
                    <a:rPr lang="en-US" altLang="zh-CN" sz="1000" b="1" dirty="0">
                      <a:latin typeface="KaiTi" panose="02010609060101010101" pitchFamily="49" charset="-122"/>
                      <a:ea typeface="KaiTi" panose="02010609060101010101" pitchFamily="49" charset="-122"/>
                    </a:rPr>
                    <a:t>Y</a:t>
                  </a:r>
                  <a:r>
                    <a:rPr lang="en-US" altLang="zh-CN" sz="1000" b="1" baseline="-30000" dirty="0">
                      <a:latin typeface="KaiTi" panose="02010609060101010101" pitchFamily="49" charset="-122"/>
                      <a:ea typeface="KaiTi" panose="02010609060101010101" pitchFamily="49" charset="-122"/>
                    </a:rPr>
                    <a:t>3 </a:t>
                  </a:r>
                  <a:r>
                    <a:rPr lang="en-US" altLang="zh-CN" sz="1000" b="1" dirty="0">
                      <a:latin typeface="KaiTi" panose="02010609060101010101" pitchFamily="49" charset="-122"/>
                      <a:ea typeface="KaiTi" panose="02010609060101010101" pitchFamily="49" charset="-122"/>
                    </a:rPr>
                    <a:t>… </a:t>
                  </a:r>
                  <a:r>
                    <a:rPr lang="en-US" altLang="zh-CN" sz="1000" b="1" dirty="0" err="1">
                      <a:latin typeface="KaiTi" panose="02010609060101010101" pitchFamily="49" charset="-122"/>
                      <a:ea typeface="KaiTi" panose="02010609060101010101" pitchFamily="49" charset="-122"/>
                    </a:rPr>
                    <a:t>Y</a:t>
                  </a:r>
                  <a:r>
                    <a:rPr lang="en-US" altLang="zh-CN" sz="1000" b="1" baseline="-30000" dirty="0" err="1">
                      <a:latin typeface="KaiTi" panose="02010609060101010101" pitchFamily="49" charset="-122"/>
                      <a:ea typeface="KaiTi" panose="02010609060101010101" pitchFamily="49" charset="-122"/>
                    </a:rPr>
                    <a:t>n</a:t>
                  </a:r>
                  <a:r>
                    <a:rPr lang="zh-CN" altLang="en-US" sz="1000" b="1" dirty="0">
                      <a:latin typeface="KaiTi" panose="02010609060101010101" pitchFamily="49" charset="-122"/>
                      <a:ea typeface="KaiTi" panose="02010609060101010101" pitchFamily="49" charset="-122"/>
                    </a:rPr>
                    <a:t>是来自于均值为</a:t>
                  </a:r>
                  <a:r>
                    <a:rPr lang="en-US" altLang="zh-CN" sz="1000" b="1" dirty="0">
                      <a:latin typeface="KaiTi" panose="02010609060101010101" pitchFamily="49" charset="-122"/>
                      <a:ea typeface="KaiTi" panose="02010609060101010101" pitchFamily="49" charset="-122"/>
                    </a:rPr>
                    <a:t>µ</a:t>
                  </a:r>
                  <a:r>
                    <a:rPr lang="en-US" altLang="zh-CN" sz="1000" b="1" baseline="-30000" dirty="0">
                      <a:latin typeface="KaiTi" panose="02010609060101010101" pitchFamily="49" charset="-122"/>
                      <a:ea typeface="KaiTi" panose="02010609060101010101" pitchFamily="49" charset="-122"/>
                    </a:rPr>
                    <a:t>Y</a:t>
                  </a:r>
                  <a:r>
                    <a:rPr lang="zh-CN" altLang="en-US" sz="1000" b="1" dirty="0">
                      <a:latin typeface="KaiTi" panose="02010609060101010101" pitchFamily="49" charset="-122"/>
                      <a:ea typeface="KaiTi" panose="02010609060101010101" pitchFamily="49" charset="-122"/>
                    </a:rPr>
                    <a:t>，方差为</a:t>
                  </a:r>
                  <a14:m>
                    <m:oMath xmlns:m="http://schemas.openxmlformats.org/officeDocument/2006/math">
                      <m:r>
                        <a:rPr lang="zh-CN" altLang="en-US" sz="1000" b="1" i="1" smtClean="0">
                          <a:latin typeface="Cambria Math" panose="02040503050406030204" pitchFamily="18" charset="0"/>
                          <a:ea typeface="KaiTi" panose="02010609060101010101" pitchFamily="49" charset="-122"/>
                        </a:rPr>
                        <m:t>𝝈</m:t>
                      </m:r>
                    </m:oMath>
                  </a14:m>
                  <a:r>
                    <a:rPr lang="en-US" altLang="zh-CN" sz="1000" b="1" baseline="-30000" dirty="0">
                      <a:latin typeface="KaiTi" panose="02010609060101010101" pitchFamily="49" charset="-122"/>
                      <a:ea typeface="KaiTi" panose="02010609060101010101" pitchFamily="49" charset="-122"/>
                    </a:rPr>
                    <a:t>Y</a:t>
                  </a:r>
                  <a:r>
                    <a:rPr lang="en-US" altLang="zh-CN" sz="1000" b="1" baseline="30000" dirty="0">
                      <a:latin typeface="KaiTi" panose="02010609060101010101" pitchFamily="49" charset="-122"/>
                      <a:ea typeface="KaiTi" panose="02010609060101010101" pitchFamily="49" charset="-122"/>
                    </a:rPr>
                    <a:t>2</a:t>
                  </a:r>
                  <a:r>
                    <a:rPr lang="zh-CN" altLang="en-US" sz="1000" b="1" dirty="0">
                      <a:latin typeface="KaiTi" panose="02010609060101010101" pitchFamily="49" charset="-122"/>
                      <a:ea typeface="KaiTi" panose="02010609060101010101" pitchFamily="49" charset="-122"/>
                    </a:rPr>
                    <a:t>的正态总体，其样本容量为</a:t>
                  </a:r>
                  <a:r>
                    <a:rPr lang="en-US" altLang="zh-CN" sz="1000" b="1" dirty="0">
                      <a:latin typeface="KaiTi" panose="02010609060101010101" pitchFamily="49" charset="-122"/>
                      <a:ea typeface="KaiTi" panose="02010609060101010101" pitchFamily="49" charset="-122"/>
                    </a:rPr>
                    <a:t>n,</a:t>
                  </a:r>
                  <a:r>
                    <a:rPr lang="zh-CN" altLang="en-US" sz="1000" b="1" dirty="0">
                      <a:latin typeface="KaiTi" panose="02010609060101010101" pitchFamily="49" charset="-122"/>
                      <a:ea typeface="KaiTi" panose="02010609060101010101" pitchFamily="49" charset="-122"/>
                    </a:rPr>
                    <a:t>且这两个样本相互独立。如果</a:t>
                  </a:r>
                  <a14:m>
                    <m:oMath xmlns:m="http://schemas.openxmlformats.org/officeDocument/2006/math">
                      <m:r>
                        <a:rPr lang="zh-CN" altLang="en-US" sz="1000" b="1" i="1" smtClean="0">
                          <a:latin typeface="Cambria Math" panose="02040503050406030204" pitchFamily="18" charset="0"/>
                          <a:ea typeface="KaiTi" panose="02010609060101010101" pitchFamily="49" charset="-122"/>
                        </a:rPr>
                        <m:t>𝝈</m:t>
                      </m:r>
                    </m:oMath>
                  </a14:m>
                  <a:r>
                    <a:rPr lang="en-US" altLang="zh-CN" sz="1000" b="1" baseline="-30000" dirty="0">
                      <a:latin typeface="KaiTi" panose="02010609060101010101" pitchFamily="49" charset="-122"/>
                      <a:ea typeface="KaiTi" panose="02010609060101010101" pitchFamily="49" charset="-122"/>
                    </a:rPr>
                    <a:t>X</a:t>
                  </a:r>
                  <a:r>
                    <a:rPr lang="en-US" altLang="zh-CN" sz="1000" b="1" baseline="30000" dirty="0">
                      <a:latin typeface="KaiTi" panose="02010609060101010101" pitchFamily="49" charset="-122"/>
                      <a:ea typeface="KaiTi" panose="02010609060101010101" pitchFamily="49" charset="-122"/>
                    </a:rPr>
                    <a:t>2</a:t>
                  </a:r>
                  <a:r>
                    <a:rPr lang="zh-CN" altLang="en-US" sz="1000" b="1" dirty="0">
                      <a:latin typeface="KaiTi" panose="02010609060101010101" pitchFamily="49" charset="-122"/>
                      <a:ea typeface="KaiTi" panose="02010609060101010101" pitchFamily="49" charset="-122"/>
                    </a:rPr>
                    <a:t>＝</a:t>
                  </a:r>
                  <a14:m>
                    <m:oMath xmlns:m="http://schemas.openxmlformats.org/officeDocument/2006/math">
                      <m:r>
                        <a:rPr lang="en-US" altLang="zh-CN" sz="1000" b="1" i="1" smtClean="0">
                          <a:latin typeface="Cambria Math" panose="02040503050406030204" pitchFamily="18" charset="0"/>
                          <a:ea typeface="Cambria Math" panose="02040503050406030204" pitchFamily="18" charset="0"/>
                        </a:rPr>
                        <m:t>𝝈</m:t>
                      </m:r>
                    </m:oMath>
                  </a14:m>
                  <a:r>
                    <a:rPr lang="en-US" altLang="zh-CN" sz="1000" b="1" baseline="-30000" dirty="0">
                      <a:latin typeface="KaiTi" panose="02010609060101010101" pitchFamily="49" charset="-122"/>
                      <a:ea typeface="KaiTi" panose="02010609060101010101" pitchFamily="49" charset="-122"/>
                    </a:rPr>
                    <a:t>Y</a:t>
                  </a:r>
                  <a:r>
                    <a:rPr lang="en-US" altLang="zh-CN" sz="1000" b="1" baseline="30000" dirty="0">
                      <a:latin typeface="KaiTi" panose="02010609060101010101" pitchFamily="49" charset="-122"/>
                      <a:ea typeface="KaiTi" panose="02010609060101010101" pitchFamily="49" charset="-122"/>
                    </a:rPr>
                    <a:t>2</a:t>
                  </a:r>
                  <a:r>
                    <a:rPr lang="zh-CN" altLang="en-US" sz="1000" b="1" dirty="0">
                      <a:latin typeface="KaiTi" panose="02010609060101010101" pitchFamily="49" charset="-122"/>
                      <a:ea typeface="KaiTi" panose="02010609060101010101" pitchFamily="49" charset="-122"/>
                    </a:rPr>
                    <a:t>，则         服从分子自由度为（</a:t>
                  </a:r>
                  <a:r>
                    <a:rPr lang="en-US" altLang="zh-CN" sz="1000" b="1" dirty="0">
                      <a:latin typeface="KaiTi" panose="02010609060101010101" pitchFamily="49" charset="-122"/>
                      <a:ea typeface="KaiTi" panose="02010609060101010101" pitchFamily="49" charset="-122"/>
                    </a:rPr>
                    <a:t>m-1</a:t>
                  </a:r>
                  <a:r>
                    <a:rPr lang="zh-CN" altLang="en-US" sz="1000" b="1" dirty="0">
                      <a:latin typeface="KaiTi" panose="02010609060101010101" pitchFamily="49" charset="-122"/>
                      <a:ea typeface="KaiTi" panose="02010609060101010101" pitchFamily="49" charset="-122"/>
                    </a:rPr>
                    <a:t>）</a:t>
                  </a:r>
                  <a:r>
                    <a:rPr lang="en-US" altLang="zh-CN" sz="1000" b="1" dirty="0">
                      <a:latin typeface="KaiTi" panose="02010609060101010101" pitchFamily="49" charset="-122"/>
                      <a:ea typeface="KaiTi" panose="02010609060101010101" pitchFamily="49" charset="-122"/>
                    </a:rPr>
                    <a:t>,</a:t>
                  </a:r>
                  <a:r>
                    <a:rPr lang="zh-CN" altLang="en-US" sz="1000" b="1" dirty="0">
                      <a:latin typeface="KaiTi" panose="02010609060101010101" pitchFamily="49" charset="-122"/>
                      <a:ea typeface="KaiTi" panose="02010609060101010101" pitchFamily="49" charset="-122"/>
                    </a:rPr>
                    <a:t>分母自由度为</a:t>
                  </a:r>
                  <a:r>
                    <a:rPr lang="en-US" altLang="zh-CN" sz="1000" b="1" dirty="0">
                      <a:latin typeface="KaiTi" panose="02010609060101010101" pitchFamily="49" charset="-122"/>
                      <a:ea typeface="KaiTi" panose="02010609060101010101" pitchFamily="49" charset="-122"/>
                    </a:rPr>
                    <a:t>(n-1)</a:t>
                  </a:r>
                  <a:r>
                    <a:rPr lang="zh-CN" altLang="en-US" sz="1000" b="1" dirty="0">
                      <a:latin typeface="KaiTi" panose="02010609060101010101" pitchFamily="49" charset="-122"/>
                      <a:ea typeface="KaiTi" panose="02010609060101010101" pitchFamily="49" charset="-122"/>
                    </a:rPr>
                    <a:t>的</a:t>
                  </a:r>
                  <a:r>
                    <a:rPr lang="en-US" altLang="zh-CN" sz="1000" b="1" dirty="0">
                      <a:latin typeface="KaiTi" panose="02010609060101010101" pitchFamily="49" charset="-122"/>
                      <a:ea typeface="KaiTi" panose="02010609060101010101" pitchFamily="49" charset="-122"/>
                    </a:rPr>
                    <a:t>F</a:t>
                  </a:r>
                  <a:r>
                    <a:rPr lang="zh-CN" altLang="en-US" sz="1000" b="1" dirty="0">
                      <a:latin typeface="KaiTi" panose="02010609060101010101" pitchFamily="49" charset="-122"/>
                      <a:ea typeface="KaiTi" panose="02010609060101010101" pitchFamily="49" charset="-122"/>
                    </a:rPr>
                    <a:t>分布，            ，         。</a:t>
                  </a:r>
                  <a:r>
                    <a:rPr lang="zh-CN" altLang="en-US" sz="1000" dirty="0">
                      <a:latin typeface="KaiTi" panose="02010609060101010101" pitchFamily="49" charset="-122"/>
                      <a:ea typeface="KaiTi" panose="02010609060101010101" pitchFamily="49" charset="-122"/>
                    </a:rPr>
                    <a:t> </a:t>
                  </a:r>
                </a:p>
                <a:p>
                  <a:pPr algn="l" eaLnBrk="1" hangingPunct="1"/>
                  <a:endParaRPr lang="en-US" altLang="zh-CN" sz="1200" dirty="0">
                    <a:latin typeface="KaiTi" panose="02010609060101010101" pitchFamily="49" charset="-122"/>
                    <a:ea typeface="KaiTi" panose="02010609060101010101" pitchFamily="49" charset="-122"/>
                  </a:endParaRPr>
                </a:p>
              </p:txBody>
            </p:sp>
          </mc:Choice>
          <mc:Fallback xmlns="">
            <p:sp>
              <p:nvSpPr>
                <p:cNvPr id="44037" name="Rectangle 6">
                  <a:extLst>
                    <a:ext uri="{FF2B5EF4-FFF2-40B4-BE49-F238E27FC236}">
                      <a16:creationId xmlns:a16="http://schemas.microsoft.com/office/drawing/2014/main" id="{222C2F6B-C998-3348-980F-1C3EF2A9528F}"/>
                    </a:ext>
                  </a:extLst>
                </p:cNvPr>
                <p:cNvSpPr>
                  <a:spLocks noRot="1" noChangeAspect="1" noMove="1" noResize="1" noEditPoints="1" noAdjustHandles="1" noChangeArrowheads="1" noChangeShapeType="1" noTextEdit="1"/>
                </p:cNvSpPr>
                <p:nvPr/>
              </p:nvSpPr>
              <p:spPr bwMode="auto">
                <a:xfrm>
                  <a:off x="480" y="960"/>
                  <a:ext cx="4881" cy="3111"/>
                </a:xfrm>
                <a:prstGeom prst="rect">
                  <a:avLst/>
                </a:prstGeom>
                <a:blipFill>
                  <a:blip r:embed="rId3"/>
                  <a:stretch>
                    <a:fillRect r="-2500"/>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44038" name="Object 5">
                  <a:extLst>
                    <a:ext uri="{FF2B5EF4-FFF2-40B4-BE49-F238E27FC236}">
                      <a16:creationId xmlns:a16="http://schemas.microsoft.com/office/drawing/2014/main" id="{96A0E9DB-44E6-1D4E-9964-BBCBA50300B7}"/>
                    </a:ext>
                  </a:extLst>
                </p:cNvPr>
                <p:cNvGraphicFramePr>
                  <a:graphicFrameLocks noChangeAspect="1"/>
                </p:cNvGraphicFramePr>
                <p:nvPr>
                  <p:extLst>
                    <p:ext uri="{D42A27DB-BD31-4B8C-83A1-F6EECF244321}">
                      <p14:modId xmlns:p14="http://schemas.microsoft.com/office/powerpoint/2010/main" val="2468589885"/>
                    </p:ext>
                  </p:extLst>
                </p:nvPr>
              </p:nvGraphicFramePr>
              <p:xfrm>
                <a:off x="2418" y="2515"/>
                <a:ext cx="708" cy="414"/>
              </p:xfrm>
              <a:graphic>
                <a:graphicData uri="http://schemas.openxmlformats.org/presentationml/2006/ole">
                  <mc:AlternateContent>
                    <mc:Choice xmlns:v="urn:schemas-microsoft-com:vml" Requires="v">
                      <p:oleObj r:id="rId4" imgW="11696700" imgH="7607300" progId="Equation.3">
                        <p:embed/>
                      </p:oleObj>
                    </mc:Choice>
                    <mc:Fallback>
                      <p:oleObj r:id="rId4" imgW="11696700" imgH="7607300" progId="Equation.3">
                        <p:embed/>
                        <p:pic>
                          <p:nvPicPr>
                            <p:cNvPr id="44038" name="Object 5">
                              <a:extLst>
                                <a:ext uri="{FF2B5EF4-FFF2-40B4-BE49-F238E27FC236}">
                                  <a16:creationId xmlns:a16="http://schemas.microsoft.com/office/drawing/2014/main" id="{96A0E9DB-44E6-1D4E-9964-BBCBA50300B7}"/>
                                </a:ext>
                              </a:extLst>
                            </p:cNvPr>
                            <p:cNvPicPr>
                              <a:picLocks noChangeAspect="1" noChangeArrowheads="1"/>
                            </p:cNvPicPr>
                            <p:nvPr/>
                          </p:nvPicPr>
                          <p:blipFill>
                            <a:blip r:embed="rId5">
                              <a:extLst>
                                <a:ext uri="{28A0092B-C50C-407E-A947-70E740481C1C}">
                                  <a14:useLocalDpi val="0"/>
                                </a:ext>
                              </a:extLst>
                            </a:blip>
                            <a:srcRect/>
                            <a:stretch>
                              <a:fillRect/>
                            </a:stretch>
                          </p:blipFill>
                          <p:spPr bwMode="auto">
                            <a:xfrm>
                              <a:off x="2418" y="2515"/>
                              <a:ext cx="708" cy="414"/>
                            </a:xfrm>
                            <a:prstGeom prst="rect">
                              <a:avLst/>
                            </a:prstGeom>
                            <a:solidFill>
                              <a:schemeClr val="accent1"/>
                            </a:solidFill>
                            <a:ln>
                              <a:noFill/>
                            </a:ln>
                            <a:extLst>
                              <a:ext uri="{91240B29-F687-4F45-9708-019B960494DF}">
                                <a14:hiddenLine w="9525">
                                  <a:solidFill>
                                    <a:srgbClr val="000000"/>
                                  </a:solidFill>
                                  <a:miter lim="800000"/>
                                  <a:headEnd/>
                                  <a:tailEnd/>
                                </a14:hiddenLine>
                              </a:ext>
                            </a:extLst>
                          </p:spPr>
                        </p:pic>
                      </p:oleObj>
                    </mc:Fallback>
                  </mc:AlternateContent>
                </a:graphicData>
              </a:graphic>
            </p:graphicFrame>
          </mc:Choice>
          <mc:Fallback xmlns="">
            <p:graphicFrame>
              <p:nvGraphicFramePr>
                <p:cNvPr id="44038" name="Object 5">
                  <a:extLst>
                    <a:ext uri="{FF2B5EF4-FFF2-40B4-BE49-F238E27FC236}">
                      <a16:creationId xmlns:a16="http://schemas.microsoft.com/office/drawing/2014/main" id="{96A0E9DB-44E6-1D4E-9964-BBCBA50300B7}"/>
                    </a:ext>
                  </a:extLst>
                </p:cNvPr>
                <p:cNvGraphicFramePr>
                  <a:graphicFrameLocks noChangeAspect="1"/>
                </p:cNvGraphicFramePr>
                <p:nvPr>
                  <p:extLst>
                    <p:ext uri="{D42A27DB-BD31-4B8C-83A1-F6EECF244321}">
                      <p14:modId xmlns:p14="http://schemas.microsoft.com/office/powerpoint/2010/main" val="2468589885"/>
                    </p:ext>
                  </p:extLst>
                </p:nvPr>
              </p:nvGraphicFramePr>
              <p:xfrm>
                <a:off x="2418" y="2515"/>
                <a:ext cx="708" cy="414"/>
              </p:xfrm>
              <a:graphic>
                <a:graphicData uri="http://schemas.openxmlformats.org/presentationml/2006/ole">
                  <mc:AlternateContent>
                    <mc:Choice xmlns:v="urn:schemas-microsoft-com:vml" Requires="v">
                      <p:oleObj spid="_x0000_s17427" r:id="rId6" imgW="11696700" imgH="7607300" progId="Equation.3">
                        <p:embed/>
                      </p:oleObj>
                    </mc:Choice>
                    <mc:Fallback>
                      <p:oleObj r:id="rId6" imgW="11696700" imgH="7607300" progId="Equation.3">
                        <p:embed/>
                        <p:pic>
                          <p:nvPicPr>
                            <p:cNvPr id="44038" name="Object 5">
                              <a:extLst>
                                <a:ext uri="{FF2B5EF4-FFF2-40B4-BE49-F238E27FC236}">
                                  <a16:creationId xmlns:a16="http://schemas.microsoft.com/office/drawing/2014/main" id="{96A0E9DB-44E6-1D4E-9964-BBCBA50300B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18" y="2515"/>
                              <a:ext cx="708" cy="41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44039" name="Object 4">
                  <a:extLst>
                    <a:ext uri="{FF2B5EF4-FFF2-40B4-BE49-F238E27FC236}">
                      <a16:creationId xmlns:a16="http://schemas.microsoft.com/office/drawing/2014/main" id="{4B7CE36C-AF61-D649-92D6-5B3A53390137}"/>
                    </a:ext>
                  </a:extLst>
                </p:cNvPr>
                <p:cNvGraphicFramePr>
                  <a:graphicFrameLocks noChangeAspect="1"/>
                </p:cNvGraphicFramePr>
                <p:nvPr>
                  <p:extLst>
                    <p:ext uri="{D42A27DB-BD31-4B8C-83A1-F6EECF244321}">
                      <p14:modId xmlns:p14="http://schemas.microsoft.com/office/powerpoint/2010/main" val="2703267731"/>
                    </p:ext>
                  </p:extLst>
                </p:nvPr>
              </p:nvGraphicFramePr>
              <p:xfrm>
                <a:off x="1031" y="3372"/>
                <a:ext cx="1152" cy="324"/>
              </p:xfrm>
              <a:graphic>
                <a:graphicData uri="http://schemas.openxmlformats.org/presentationml/2006/ole">
                  <mc:AlternateContent>
                    <mc:Choice xmlns:v="urn:schemas-microsoft-com:vml" Requires="v">
                      <p:oleObj r:id="rId8" imgW="23406100" imgH="6731000" progId="Equation.3">
                        <p:embed/>
                      </p:oleObj>
                    </mc:Choice>
                    <mc:Fallback>
                      <p:oleObj r:id="rId8" imgW="23406100" imgH="6731000" progId="Equation.3">
                        <p:embed/>
                        <p:pic>
                          <p:nvPicPr>
                            <p:cNvPr id="44039" name="Object 4">
                              <a:extLst>
                                <a:ext uri="{FF2B5EF4-FFF2-40B4-BE49-F238E27FC236}">
                                  <a16:creationId xmlns:a16="http://schemas.microsoft.com/office/drawing/2014/main" id="{4B7CE36C-AF61-D649-92D6-5B3A53390137}"/>
                                </a:ext>
                              </a:extLst>
                            </p:cNvPr>
                            <p:cNvPicPr>
                              <a:picLocks noChangeAspect="1" noChangeArrowheads="1"/>
                            </p:cNvPicPr>
                            <p:nvPr/>
                          </p:nvPicPr>
                          <p:blipFill>
                            <a:blip r:embed="rId9">
                              <a:extLst>
                                <a:ext uri="{28A0092B-C50C-407E-A947-70E740481C1C}">
                                  <a14:useLocalDpi val="0"/>
                                </a:ext>
                              </a:extLst>
                            </a:blip>
                            <a:srcRect/>
                            <a:stretch>
                              <a:fillRect/>
                            </a:stretch>
                          </p:blipFill>
                          <p:spPr bwMode="auto">
                            <a:xfrm>
                              <a:off x="1031" y="3372"/>
                              <a:ext cx="1152" cy="324"/>
                            </a:xfrm>
                            <a:prstGeom prst="rect">
                              <a:avLst/>
                            </a:prstGeom>
                            <a:solidFill>
                              <a:schemeClr val="accent1"/>
                            </a:solidFill>
                            <a:ln>
                              <a:noFill/>
                            </a:ln>
                            <a:extLst>
                              <a:ext uri="{91240B29-F687-4F45-9708-019B960494DF}">
                                <a14:hiddenLine w="9525">
                                  <a:solidFill>
                                    <a:srgbClr val="000000"/>
                                  </a:solidFill>
                                  <a:miter lim="800000"/>
                                  <a:headEnd/>
                                  <a:tailEnd/>
                                </a14:hiddenLine>
                              </a:ext>
                            </a:extLst>
                          </p:spPr>
                        </p:pic>
                      </p:oleObj>
                    </mc:Fallback>
                  </mc:AlternateContent>
                </a:graphicData>
              </a:graphic>
            </p:graphicFrame>
          </mc:Choice>
          <mc:Fallback xmlns="">
            <p:graphicFrame>
              <p:nvGraphicFramePr>
                <p:cNvPr id="44039" name="Object 4">
                  <a:extLst>
                    <a:ext uri="{FF2B5EF4-FFF2-40B4-BE49-F238E27FC236}">
                      <a16:creationId xmlns:a16="http://schemas.microsoft.com/office/drawing/2014/main" id="{4B7CE36C-AF61-D649-92D6-5B3A53390137}"/>
                    </a:ext>
                  </a:extLst>
                </p:cNvPr>
                <p:cNvGraphicFramePr>
                  <a:graphicFrameLocks noChangeAspect="1"/>
                </p:cNvGraphicFramePr>
                <p:nvPr>
                  <p:extLst>
                    <p:ext uri="{D42A27DB-BD31-4B8C-83A1-F6EECF244321}">
                      <p14:modId xmlns:p14="http://schemas.microsoft.com/office/powerpoint/2010/main" val="2703267731"/>
                    </p:ext>
                  </p:extLst>
                </p:nvPr>
              </p:nvGraphicFramePr>
              <p:xfrm>
                <a:off x="1031" y="3372"/>
                <a:ext cx="1152" cy="324"/>
              </p:xfrm>
              <a:graphic>
                <a:graphicData uri="http://schemas.openxmlformats.org/presentationml/2006/ole">
                  <mc:AlternateContent>
                    <mc:Choice xmlns:v="urn:schemas-microsoft-com:vml" Requires="v">
                      <p:oleObj spid="_x0000_s17428" r:id="rId10" imgW="23406100" imgH="6731000" progId="Equation.3">
                        <p:embed/>
                      </p:oleObj>
                    </mc:Choice>
                    <mc:Fallback>
                      <p:oleObj r:id="rId10" imgW="23406100" imgH="6731000" progId="Equation.3">
                        <p:embed/>
                        <p:pic>
                          <p:nvPicPr>
                            <p:cNvPr id="44039" name="Object 4">
                              <a:extLst>
                                <a:ext uri="{FF2B5EF4-FFF2-40B4-BE49-F238E27FC236}">
                                  <a16:creationId xmlns:a16="http://schemas.microsoft.com/office/drawing/2014/main" id="{4B7CE36C-AF61-D649-92D6-5B3A5339013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31" y="3372"/>
                              <a:ext cx="1152" cy="32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44040" name="Object 3">
                  <a:extLst>
                    <a:ext uri="{FF2B5EF4-FFF2-40B4-BE49-F238E27FC236}">
                      <a16:creationId xmlns:a16="http://schemas.microsoft.com/office/drawing/2014/main" id="{9894347B-36E3-0142-B4FC-486B6382BFA6}"/>
                    </a:ext>
                  </a:extLst>
                </p:cNvPr>
                <p:cNvGraphicFramePr>
                  <a:graphicFrameLocks noChangeAspect="1"/>
                </p:cNvGraphicFramePr>
                <p:nvPr>
                  <p:extLst>
                    <p:ext uri="{D42A27DB-BD31-4B8C-83A1-F6EECF244321}">
                      <p14:modId xmlns:p14="http://schemas.microsoft.com/office/powerpoint/2010/main" val="1584811875"/>
                    </p:ext>
                  </p:extLst>
                </p:nvPr>
              </p:nvGraphicFramePr>
              <p:xfrm>
                <a:off x="2386" y="3314"/>
                <a:ext cx="1068" cy="324"/>
              </p:xfrm>
              <a:graphic>
                <a:graphicData uri="http://schemas.openxmlformats.org/presentationml/2006/ole">
                  <mc:AlternateContent>
                    <mc:Choice xmlns:v="urn:schemas-microsoft-com:vml" Requires="v">
                      <p:oleObj r:id="rId12" imgW="21653500" imgH="6731000" progId="Equation.3">
                        <p:embed/>
                      </p:oleObj>
                    </mc:Choice>
                    <mc:Fallback>
                      <p:oleObj r:id="rId12" imgW="21653500" imgH="6731000" progId="Equation.3">
                        <p:embed/>
                        <p:pic>
                          <p:nvPicPr>
                            <p:cNvPr id="44040" name="Object 3">
                              <a:extLst>
                                <a:ext uri="{FF2B5EF4-FFF2-40B4-BE49-F238E27FC236}">
                                  <a16:creationId xmlns:a16="http://schemas.microsoft.com/office/drawing/2014/main" id="{9894347B-36E3-0142-B4FC-486B6382BFA6}"/>
                                </a:ext>
                              </a:extLst>
                            </p:cNvPr>
                            <p:cNvPicPr>
                              <a:picLocks noChangeAspect="1" noChangeArrowheads="1"/>
                            </p:cNvPicPr>
                            <p:nvPr/>
                          </p:nvPicPr>
                          <p:blipFill>
                            <a:blip r:embed="rId13">
                              <a:extLst>
                                <a:ext uri="{28A0092B-C50C-407E-A947-70E740481C1C}">
                                  <a14:useLocalDpi val="0"/>
                                </a:ext>
                              </a:extLst>
                            </a:blip>
                            <a:srcRect/>
                            <a:stretch>
                              <a:fillRect/>
                            </a:stretch>
                          </p:blipFill>
                          <p:spPr bwMode="auto">
                            <a:xfrm>
                              <a:off x="2386" y="3314"/>
                              <a:ext cx="1068" cy="324"/>
                            </a:xfrm>
                            <a:prstGeom prst="rect">
                              <a:avLst/>
                            </a:prstGeom>
                            <a:solidFill>
                              <a:schemeClr val="accent1"/>
                            </a:solidFill>
                            <a:ln>
                              <a:noFill/>
                            </a:ln>
                            <a:extLst>
                              <a:ext uri="{91240B29-F687-4F45-9708-019B960494DF}">
                                <a14:hiddenLine w="9525">
                                  <a:solidFill>
                                    <a:srgbClr val="000000"/>
                                  </a:solidFill>
                                  <a:miter lim="800000"/>
                                  <a:headEnd/>
                                  <a:tailEnd/>
                                </a14:hiddenLine>
                              </a:ext>
                            </a:extLst>
                          </p:spPr>
                        </p:pic>
                      </p:oleObj>
                    </mc:Fallback>
                  </mc:AlternateContent>
                </a:graphicData>
              </a:graphic>
            </p:graphicFrame>
          </mc:Choice>
          <mc:Fallback xmlns="">
            <p:graphicFrame>
              <p:nvGraphicFramePr>
                <p:cNvPr id="44040" name="Object 3">
                  <a:extLst>
                    <a:ext uri="{FF2B5EF4-FFF2-40B4-BE49-F238E27FC236}">
                      <a16:creationId xmlns:a16="http://schemas.microsoft.com/office/drawing/2014/main" id="{9894347B-36E3-0142-B4FC-486B6382BFA6}"/>
                    </a:ext>
                  </a:extLst>
                </p:cNvPr>
                <p:cNvGraphicFramePr>
                  <a:graphicFrameLocks noChangeAspect="1"/>
                </p:cNvGraphicFramePr>
                <p:nvPr>
                  <p:extLst>
                    <p:ext uri="{D42A27DB-BD31-4B8C-83A1-F6EECF244321}">
                      <p14:modId xmlns:p14="http://schemas.microsoft.com/office/powerpoint/2010/main" val="1584811875"/>
                    </p:ext>
                  </p:extLst>
                </p:nvPr>
              </p:nvGraphicFramePr>
              <p:xfrm>
                <a:off x="2386" y="3314"/>
                <a:ext cx="1068" cy="324"/>
              </p:xfrm>
              <a:graphic>
                <a:graphicData uri="http://schemas.openxmlformats.org/presentationml/2006/ole">
                  <mc:AlternateContent>
                    <mc:Choice xmlns:v="urn:schemas-microsoft-com:vml" Requires="v">
                      <p:oleObj spid="_x0000_s17429" r:id="rId14" imgW="21653500" imgH="6731000" progId="Equation.3">
                        <p:embed/>
                      </p:oleObj>
                    </mc:Choice>
                    <mc:Fallback>
                      <p:oleObj r:id="rId14" imgW="21653500" imgH="6731000" progId="Equation.3">
                        <p:embed/>
                        <p:pic>
                          <p:nvPicPr>
                            <p:cNvPr id="44040" name="Object 3">
                              <a:extLst>
                                <a:ext uri="{FF2B5EF4-FFF2-40B4-BE49-F238E27FC236}">
                                  <a16:creationId xmlns:a16="http://schemas.microsoft.com/office/drawing/2014/main" id="{9894347B-36E3-0142-B4FC-486B6382BFA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86" y="3314"/>
                              <a:ext cx="1068" cy="32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Fallback>
        </mc:AlternateContent>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100354"/>
                                        </p:tgtEl>
                                        <p:attrNameLst>
                                          <p:attrName>style.visibility</p:attrName>
                                        </p:attrNameLst>
                                      </p:cBhvr>
                                      <p:to>
                                        <p:strVal val="visible"/>
                                      </p:to>
                                    </p:set>
                                    <p:anim calcmode="lin" valueType="num">
                                      <p:cBhvr>
                                        <p:cTn id="7" dur="1000" fill="hold"/>
                                        <p:tgtEl>
                                          <p:spTgt spid="100354"/>
                                        </p:tgtEl>
                                        <p:attrNameLst>
                                          <p:attrName>ppt_w</p:attrName>
                                        </p:attrNameLst>
                                      </p:cBhvr>
                                      <p:tavLst>
                                        <p:tav tm="0">
                                          <p:val>
                                            <p:fltVal val="0"/>
                                          </p:val>
                                        </p:tav>
                                        <p:tav tm="100000">
                                          <p:val>
                                            <p:strVal val="#ppt_w"/>
                                          </p:val>
                                        </p:tav>
                                      </p:tavLst>
                                    </p:anim>
                                    <p:anim calcmode="lin" valueType="num">
                                      <p:cBhvr>
                                        <p:cTn id="8" dur="1000" fill="hold"/>
                                        <p:tgtEl>
                                          <p:spTgt spid="100354"/>
                                        </p:tgtEl>
                                        <p:attrNameLst>
                                          <p:attrName>ppt_h</p:attrName>
                                        </p:attrNameLst>
                                      </p:cBhvr>
                                      <p:tavLst>
                                        <p:tav tm="0">
                                          <p:val>
                                            <p:fltVal val="0"/>
                                          </p:val>
                                        </p:tav>
                                        <p:tav tm="100000">
                                          <p:val>
                                            <p:strVal val="#ppt_h"/>
                                          </p:val>
                                        </p:tav>
                                      </p:tavLst>
                                    </p:anim>
                                    <p:anim calcmode="lin" valueType="num">
                                      <p:cBhvr>
                                        <p:cTn id="9" dur="1000" fill="hold"/>
                                        <p:tgtEl>
                                          <p:spTgt spid="10035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00354"/>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32" fill="hold" nodeType="clickEffect">
                                  <p:stCondLst>
                                    <p:cond delay="0"/>
                                  </p:stCondLst>
                                  <p:childTnLst>
                                    <p:set>
                                      <p:cBhvr>
                                        <p:cTn id="14" dur="1" fill="hold">
                                          <p:stCondLst>
                                            <p:cond delay="0"/>
                                          </p:stCondLst>
                                        </p:cTn>
                                        <p:tgtEl>
                                          <p:spTgt spid="100359"/>
                                        </p:tgtEl>
                                        <p:attrNameLst>
                                          <p:attrName>style.visibility</p:attrName>
                                        </p:attrNameLst>
                                      </p:cBhvr>
                                      <p:to>
                                        <p:strVal val="visible"/>
                                      </p:to>
                                    </p:set>
                                    <p:animEffect transition="in" filter="box(out)">
                                      <p:cBhvr>
                                        <p:cTn id="15" dur="500"/>
                                        <p:tgtEl>
                                          <p:spTgt spid="1003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4" grpId="0" autoUpdateAnimBg="0"/>
    </p:bld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0" y="321"/>
            <a:ext cx="3759200" cy="2692400"/>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1260881" y="345879"/>
            <a:ext cx="219871" cy="531659"/>
          </a:xfrm>
          <a:prstGeom prst="rect">
            <a:avLst/>
          </a:prstGeom>
        </p:spPr>
        <p:txBody>
          <a:bodyPr vert="horz" wrap="square" lIns="0" tIns="0" rIns="0" bIns="0" rtlCol="0">
            <a:spAutoFit/>
          </a:bodyPr>
          <a:lstStyle/>
          <a:p>
            <a:pPr marL="0" marR="0">
              <a:lnSpc>
                <a:spcPts val="680"/>
              </a:lnSpc>
              <a:spcBef>
                <a:spcPts val="0"/>
              </a:spcBef>
              <a:spcAft>
                <a:spcPts val="0"/>
              </a:spcAft>
            </a:pPr>
            <a:r>
              <a:rPr sz="700" dirty="0">
                <a:solidFill>
                  <a:srgbClr val="000000"/>
                </a:solidFill>
                <a:latin typeface="SimSun"/>
                <a:cs typeface="SimSun"/>
              </a:rPr>
              <a:t>概</a:t>
            </a:r>
          </a:p>
          <a:p>
            <a:pPr marL="0" marR="0">
              <a:lnSpc>
                <a:spcPts val="680"/>
              </a:lnSpc>
              <a:spcBef>
                <a:spcPts val="135"/>
              </a:spcBef>
              <a:spcAft>
                <a:spcPts val="0"/>
              </a:spcAft>
            </a:pPr>
            <a:r>
              <a:rPr sz="700" dirty="0">
                <a:solidFill>
                  <a:srgbClr val="000000"/>
                </a:solidFill>
                <a:latin typeface="SimSun"/>
                <a:cs typeface="SimSun"/>
              </a:rPr>
              <a:t>率</a:t>
            </a:r>
          </a:p>
          <a:p>
            <a:pPr marL="0" marR="0">
              <a:lnSpc>
                <a:spcPts val="680"/>
              </a:lnSpc>
              <a:spcBef>
                <a:spcPts val="135"/>
              </a:spcBef>
              <a:spcAft>
                <a:spcPts val="0"/>
              </a:spcAft>
            </a:pPr>
            <a:r>
              <a:rPr sz="700" dirty="0">
                <a:solidFill>
                  <a:srgbClr val="000000"/>
                </a:solidFill>
                <a:latin typeface="SimSun"/>
                <a:cs typeface="SimSun"/>
              </a:rPr>
              <a:t>密</a:t>
            </a:r>
          </a:p>
          <a:p>
            <a:pPr marL="0" marR="0">
              <a:lnSpc>
                <a:spcPts val="680"/>
              </a:lnSpc>
              <a:spcBef>
                <a:spcPts val="135"/>
              </a:spcBef>
              <a:spcAft>
                <a:spcPts val="0"/>
              </a:spcAft>
            </a:pPr>
            <a:r>
              <a:rPr sz="700" dirty="0">
                <a:solidFill>
                  <a:srgbClr val="000000"/>
                </a:solidFill>
                <a:latin typeface="SimSun"/>
                <a:cs typeface="SimSun"/>
              </a:rPr>
              <a:t>度</a:t>
            </a:r>
          </a:p>
        </p:txBody>
      </p:sp>
      <p:sp>
        <p:nvSpPr>
          <p:cNvPr id="4" name="object 4"/>
          <p:cNvSpPr txBox="1"/>
          <p:nvPr/>
        </p:nvSpPr>
        <p:spPr>
          <a:xfrm>
            <a:off x="193356" y="146800"/>
            <a:ext cx="863799" cy="316531"/>
          </a:xfrm>
          <a:prstGeom prst="rect">
            <a:avLst/>
          </a:prstGeom>
        </p:spPr>
        <p:txBody>
          <a:bodyPr vert="horz" wrap="square" lIns="0" tIns="0" rIns="0" bIns="0" rtlCol="0">
            <a:spAutoFit/>
          </a:bodyPr>
          <a:lstStyle/>
          <a:p>
            <a:pPr marL="0" marR="0">
              <a:lnSpc>
                <a:spcPts val="1065"/>
              </a:lnSpc>
              <a:spcBef>
                <a:spcPts val="0"/>
              </a:spcBef>
              <a:spcAft>
                <a:spcPts val="0"/>
              </a:spcAft>
            </a:pPr>
            <a:r>
              <a:rPr sz="950" b="1" dirty="0">
                <a:solidFill>
                  <a:srgbClr val="323299"/>
                </a:solidFill>
                <a:latin typeface="WAOISR+Arial-BoldMT"/>
                <a:cs typeface="WAOISR+Arial-BoldMT"/>
              </a:rPr>
              <a:t>F</a:t>
            </a:r>
            <a:r>
              <a:rPr sz="950" spc="10" dirty="0">
                <a:solidFill>
                  <a:srgbClr val="323299"/>
                </a:solidFill>
                <a:latin typeface="SimSun"/>
                <a:cs typeface="SimSun"/>
              </a:rPr>
              <a:t>分布的性质</a:t>
            </a:r>
          </a:p>
        </p:txBody>
      </p:sp>
      <p:sp>
        <p:nvSpPr>
          <p:cNvPr id="5" name="object 5"/>
          <p:cNvSpPr txBox="1"/>
          <p:nvPr/>
        </p:nvSpPr>
        <p:spPr>
          <a:xfrm>
            <a:off x="499342" y="594286"/>
            <a:ext cx="836892" cy="516766"/>
          </a:xfrm>
          <a:prstGeom prst="rect">
            <a:avLst/>
          </a:prstGeom>
        </p:spPr>
        <p:txBody>
          <a:bodyPr vert="horz" wrap="square" lIns="0" tIns="0" rIns="0" bIns="0" rtlCol="0">
            <a:spAutoFit/>
          </a:bodyPr>
          <a:lstStyle/>
          <a:p>
            <a:pPr marL="0" marR="0">
              <a:lnSpc>
                <a:spcPts val="915"/>
              </a:lnSpc>
              <a:spcBef>
                <a:spcPts val="0"/>
              </a:spcBef>
              <a:spcAft>
                <a:spcPts val="0"/>
              </a:spcAft>
            </a:pPr>
            <a:r>
              <a:rPr sz="800" b="1" dirty="0">
                <a:solidFill>
                  <a:srgbClr val="000000"/>
                </a:solidFill>
                <a:latin typeface="WAOISR+Arial-BoldMT"/>
                <a:cs typeface="WAOISR+Arial-BoldMT"/>
              </a:rPr>
              <a:t>1.F</a:t>
            </a:r>
            <a:r>
              <a:rPr sz="800" spc="22" dirty="0">
                <a:solidFill>
                  <a:srgbClr val="000000"/>
                </a:solidFill>
                <a:latin typeface="SimSun"/>
                <a:cs typeface="SimSun"/>
              </a:rPr>
              <a:t>分布是右偏</a:t>
            </a:r>
          </a:p>
          <a:p>
            <a:pPr marL="0" marR="0">
              <a:lnSpc>
                <a:spcPts val="915"/>
              </a:lnSpc>
              <a:spcBef>
                <a:spcPts val="65"/>
              </a:spcBef>
              <a:spcAft>
                <a:spcPts val="0"/>
              </a:spcAft>
            </a:pPr>
            <a:r>
              <a:rPr sz="800" spc="22" dirty="0">
                <a:solidFill>
                  <a:srgbClr val="000000"/>
                </a:solidFill>
                <a:latin typeface="SimSun"/>
                <a:cs typeface="SimSun"/>
              </a:rPr>
              <a:t>分布，取值为</a:t>
            </a:r>
            <a:r>
              <a:rPr sz="800" b="1" dirty="0">
                <a:solidFill>
                  <a:srgbClr val="000000"/>
                </a:solidFill>
                <a:latin typeface="WAOISR+Arial-BoldMT"/>
                <a:cs typeface="WAOISR+Arial-BoldMT"/>
              </a:rPr>
              <a:t>0</a:t>
            </a:r>
          </a:p>
          <a:p>
            <a:pPr marL="0" marR="0">
              <a:lnSpc>
                <a:spcPts val="820"/>
              </a:lnSpc>
              <a:spcBef>
                <a:spcPts val="210"/>
              </a:spcBef>
              <a:spcAft>
                <a:spcPts val="0"/>
              </a:spcAft>
            </a:pPr>
            <a:r>
              <a:rPr sz="800" spc="22" dirty="0">
                <a:solidFill>
                  <a:srgbClr val="000000"/>
                </a:solidFill>
                <a:latin typeface="SimSun"/>
                <a:cs typeface="SimSun"/>
              </a:rPr>
              <a:t>到无限大。</a:t>
            </a:r>
          </a:p>
        </p:txBody>
      </p:sp>
      <p:sp>
        <p:nvSpPr>
          <p:cNvPr id="6" name="object 6"/>
          <p:cNvSpPr txBox="1"/>
          <p:nvPr/>
        </p:nvSpPr>
        <p:spPr>
          <a:xfrm>
            <a:off x="1955386" y="609186"/>
            <a:ext cx="461632" cy="338671"/>
          </a:xfrm>
          <a:prstGeom prst="rect">
            <a:avLst/>
          </a:prstGeom>
        </p:spPr>
        <p:txBody>
          <a:bodyPr vert="horz" wrap="square" lIns="0" tIns="0" rIns="0" bIns="0" rtlCol="0">
            <a:spAutoFit/>
          </a:bodyPr>
          <a:lstStyle/>
          <a:p>
            <a:pPr marL="0" marR="0">
              <a:lnSpc>
                <a:spcPts val="1065"/>
              </a:lnSpc>
              <a:spcBef>
                <a:spcPts val="0"/>
              </a:spcBef>
              <a:spcAft>
                <a:spcPts val="0"/>
              </a:spcAft>
            </a:pPr>
            <a:r>
              <a:rPr sz="950" b="1" dirty="0">
                <a:solidFill>
                  <a:srgbClr val="000000"/>
                </a:solidFill>
                <a:latin typeface="WAOISR+Arial-BoldMT"/>
                <a:cs typeface="WAOISR+Arial-BoldMT"/>
              </a:rPr>
              <a:t>F</a:t>
            </a:r>
            <a:r>
              <a:rPr sz="650" b="1" dirty="0">
                <a:solidFill>
                  <a:srgbClr val="000000"/>
                </a:solidFill>
                <a:latin typeface="WAOISR+Arial-BoldMT"/>
                <a:cs typeface="WAOISR+Arial-BoldMT"/>
              </a:rPr>
              <a:t>50,50</a:t>
            </a:r>
          </a:p>
        </p:txBody>
      </p:sp>
      <p:sp>
        <p:nvSpPr>
          <p:cNvPr id="7" name="object 7"/>
          <p:cNvSpPr txBox="1"/>
          <p:nvPr/>
        </p:nvSpPr>
        <p:spPr>
          <a:xfrm>
            <a:off x="1432883" y="633349"/>
            <a:ext cx="312532" cy="281522"/>
          </a:xfrm>
          <a:prstGeom prst="rect">
            <a:avLst/>
          </a:prstGeom>
        </p:spPr>
        <p:txBody>
          <a:bodyPr vert="horz" wrap="square" lIns="0" tIns="0" rIns="0" bIns="0" rtlCol="0">
            <a:spAutoFit/>
          </a:bodyPr>
          <a:lstStyle/>
          <a:p>
            <a:pPr marL="0" marR="0">
              <a:lnSpc>
                <a:spcPts val="1065"/>
              </a:lnSpc>
              <a:spcBef>
                <a:spcPts val="0"/>
              </a:spcBef>
              <a:spcAft>
                <a:spcPts val="0"/>
              </a:spcAft>
            </a:pPr>
            <a:r>
              <a:rPr sz="1400" b="1" baseline="37000" dirty="0">
                <a:solidFill>
                  <a:srgbClr val="000000"/>
                </a:solidFill>
                <a:latin typeface="WAOISR+Arial-BoldMT"/>
                <a:cs typeface="WAOISR+Arial-BoldMT"/>
              </a:rPr>
              <a:t>F</a:t>
            </a:r>
            <a:r>
              <a:rPr sz="650" b="1" dirty="0">
                <a:solidFill>
                  <a:srgbClr val="000000"/>
                </a:solidFill>
                <a:latin typeface="WAOISR+Arial-BoldMT"/>
                <a:cs typeface="WAOISR+Arial-BoldMT"/>
              </a:rPr>
              <a:t>2,2</a:t>
            </a:r>
          </a:p>
        </p:txBody>
      </p:sp>
      <p:sp>
        <p:nvSpPr>
          <p:cNvPr id="8" name="object 8"/>
          <p:cNvSpPr txBox="1"/>
          <p:nvPr/>
        </p:nvSpPr>
        <p:spPr>
          <a:xfrm>
            <a:off x="499342" y="1030266"/>
            <a:ext cx="868858" cy="287168"/>
          </a:xfrm>
          <a:prstGeom prst="rect">
            <a:avLst/>
          </a:prstGeom>
        </p:spPr>
        <p:txBody>
          <a:bodyPr vert="horz" wrap="square" lIns="0" tIns="0" rIns="0" bIns="0" rtlCol="0">
            <a:spAutoFit/>
          </a:bodyPr>
          <a:lstStyle/>
          <a:p>
            <a:pPr marL="0" marR="0">
              <a:lnSpc>
                <a:spcPts val="915"/>
              </a:lnSpc>
              <a:spcBef>
                <a:spcPts val="0"/>
              </a:spcBef>
              <a:spcAft>
                <a:spcPts val="0"/>
              </a:spcAft>
            </a:pPr>
            <a:r>
              <a:rPr sz="800" b="1" dirty="0">
                <a:solidFill>
                  <a:srgbClr val="000000"/>
                </a:solidFill>
                <a:latin typeface="WAOISR+Arial-BoldMT"/>
                <a:cs typeface="WAOISR+Arial-BoldMT"/>
              </a:rPr>
              <a:t>2.</a:t>
            </a:r>
            <a:r>
              <a:rPr sz="800" spc="22" dirty="0">
                <a:solidFill>
                  <a:srgbClr val="000000"/>
                </a:solidFill>
                <a:latin typeface="SimSun"/>
                <a:cs typeface="SimSun"/>
              </a:rPr>
              <a:t>当自由度</a:t>
            </a:r>
            <a:r>
              <a:rPr sz="800" b="1" dirty="0">
                <a:solidFill>
                  <a:srgbClr val="000000"/>
                </a:solidFill>
                <a:latin typeface="WAOISR+Arial-BoldMT"/>
                <a:cs typeface="WAOISR+Arial-BoldMT"/>
              </a:rPr>
              <a:t>k</a:t>
            </a:r>
            <a:r>
              <a:rPr sz="800" b="1" spc="245" dirty="0">
                <a:solidFill>
                  <a:srgbClr val="000000"/>
                </a:solidFill>
                <a:latin typeface="WAOISR+Arial-BoldMT"/>
                <a:cs typeface="WAOISR+Arial-BoldMT"/>
              </a:rPr>
              <a:t> </a:t>
            </a:r>
            <a:r>
              <a:rPr sz="800" b="1" dirty="0">
                <a:solidFill>
                  <a:srgbClr val="000000"/>
                </a:solidFill>
                <a:latin typeface="WAOISR+Arial-BoldMT"/>
                <a:cs typeface="WAOISR+Arial-BoldMT"/>
              </a:rPr>
              <a:t>k</a:t>
            </a:r>
            <a:r>
              <a:rPr sz="800" b="1" baseline="-26000" dirty="0">
                <a:solidFill>
                  <a:srgbClr val="000000"/>
                </a:solidFill>
                <a:latin typeface="WAOISR+Arial-BoldMT"/>
                <a:cs typeface="WAOISR+Arial-BoldMT"/>
              </a:rPr>
              <a:t>2</a:t>
            </a:r>
          </a:p>
        </p:txBody>
      </p:sp>
      <p:sp>
        <p:nvSpPr>
          <p:cNvPr id="9" name="object 9"/>
          <p:cNvSpPr txBox="1"/>
          <p:nvPr/>
        </p:nvSpPr>
        <p:spPr>
          <a:xfrm>
            <a:off x="1061337" y="1087533"/>
            <a:ext cx="162751" cy="182277"/>
          </a:xfrm>
          <a:prstGeom prst="rect">
            <a:avLst/>
          </a:prstGeom>
        </p:spPr>
        <p:txBody>
          <a:bodyPr vert="horz" wrap="square" lIns="0" tIns="0" rIns="0" bIns="0" rtlCol="0">
            <a:spAutoFit/>
          </a:bodyPr>
          <a:lstStyle/>
          <a:p>
            <a:pPr marL="0" marR="0">
              <a:lnSpc>
                <a:spcPts val="610"/>
              </a:lnSpc>
              <a:spcBef>
                <a:spcPts val="0"/>
              </a:spcBef>
              <a:spcAft>
                <a:spcPts val="0"/>
              </a:spcAft>
            </a:pPr>
            <a:r>
              <a:rPr sz="550" b="1" dirty="0">
                <a:solidFill>
                  <a:srgbClr val="000000"/>
                </a:solidFill>
                <a:latin typeface="WAOISR+Arial-BoldMT"/>
                <a:cs typeface="WAOISR+Arial-BoldMT"/>
              </a:rPr>
              <a:t>1,</a:t>
            </a:r>
          </a:p>
        </p:txBody>
      </p:sp>
      <p:sp>
        <p:nvSpPr>
          <p:cNvPr id="10" name="object 10"/>
          <p:cNvSpPr txBox="1"/>
          <p:nvPr/>
        </p:nvSpPr>
        <p:spPr>
          <a:xfrm>
            <a:off x="1832490" y="1124414"/>
            <a:ext cx="358474" cy="281520"/>
          </a:xfrm>
          <a:prstGeom prst="rect">
            <a:avLst/>
          </a:prstGeom>
        </p:spPr>
        <p:txBody>
          <a:bodyPr vert="horz" wrap="square" lIns="0" tIns="0" rIns="0" bIns="0" rtlCol="0">
            <a:spAutoFit/>
          </a:bodyPr>
          <a:lstStyle/>
          <a:p>
            <a:pPr marL="0" marR="0">
              <a:lnSpc>
                <a:spcPts val="1065"/>
              </a:lnSpc>
              <a:spcBef>
                <a:spcPts val="0"/>
              </a:spcBef>
              <a:spcAft>
                <a:spcPts val="0"/>
              </a:spcAft>
            </a:pPr>
            <a:r>
              <a:rPr sz="1400" b="1" baseline="37000" dirty="0">
                <a:solidFill>
                  <a:srgbClr val="000000"/>
                </a:solidFill>
                <a:latin typeface="WAOISR+Arial-BoldMT"/>
                <a:cs typeface="WAOISR+Arial-BoldMT"/>
              </a:rPr>
              <a:t>F</a:t>
            </a:r>
            <a:r>
              <a:rPr sz="650" b="1" dirty="0">
                <a:solidFill>
                  <a:srgbClr val="000000"/>
                </a:solidFill>
                <a:latin typeface="WAOISR+Arial-BoldMT"/>
                <a:cs typeface="WAOISR+Arial-BoldMT"/>
              </a:rPr>
              <a:t>10,2</a:t>
            </a:r>
          </a:p>
        </p:txBody>
      </p:sp>
      <p:sp>
        <p:nvSpPr>
          <p:cNvPr id="11" name="object 11"/>
          <p:cNvSpPr txBox="1"/>
          <p:nvPr/>
        </p:nvSpPr>
        <p:spPr>
          <a:xfrm>
            <a:off x="499342" y="1159482"/>
            <a:ext cx="807381" cy="256340"/>
          </a:xfrm>
          <a:prstGeom prst="rect">
            <a:avLst/>
          </a:prstGeom>
        </p:spPr>
        <p:txBody>
          <a:bodyPr vert="horz" wrap="square" lIns="0" tIns="0" rIns="0" bIns="0" rtlCol="0">
            <a:spAutoFit/>
          </a:bodyPr>
          <a:lstStyle/>
          <a:p>
            <a:pPr marL="0" marR="0">
              <a:lnSpc>
                <a:spcPts val="820"/>
              </a:lnSpc>
              <a:spcBef>
                <a:spcPts val="0"/>
              </a:spcBef>
              <a:spcAft>
                <a:spcPts val="0"/>
              </a:spcAft>
            </a:pPr>
            <a:r>
              <a:rPr sz="800" spc="22" dirty="0">
                <a:solidFill>
                  <a:srgbClr val="000000"/>
                </a:solidFill>
                <a:latin typeface="SimSun"/>
                <a:cs typeface="SimSun"/>
              </a:rPr>
              <a:t>逐渐增大时</a:t>
            </a:r>
            <a:r>
              <a:rPr sz="800" spc="-173" dirty="0">
                <a:solidFill>
                  <a:srgbClr val="000000"/>
                </a:solidFill>
                <a:latin typeface="SimSun"/>
                <a:cs typeface="SimSun"/>
              </a:rPr>
              <a:t> </a:t>
            </a:r>
            <a:r>
              <a:rPr sz="800" dirty="0">
                <a:solidFill>
                  <a:srgbClr val="000000"/>
                </a:solidFill>
                <a:latin typeface="SimSun"/>
                <a:cs typeface="SimSun"/>
              </a:rPr>
              <a:t>，</a:t>
            </a:r>
          </a:p>
        </p:txBody>
      </p:sp>
      <p:sp>
        <p:nvSpPr>
          <p:cNvPr id="12" name="object 12"/>
          <p:cNvSpPr txBox="1"/>
          <p:nvPr/>
        </p:nvSpPr>
        <p:spPr>
          <a:xfrm>
            <a:off x="499342" y="1290437"/>
            <a:ext cx="674140" cy="256340"/>
          </a:xfrm>
          <a:prstGeom prst="rect">
            <a:avLst/>
          </a:prstGeom>
        </p:spPr>
        <p:txBody>
          <a:bodyPr vert="horz" wrap="square" lIns="0" tIns="0" rIns="0" bIns="0" rtlCol="0">
            <a:spAutoFit/>
          </a:bodyPr>
          <a:lstStyle/>
          <a:p>
            <a:pPr marL="0" marR="0">
              <a:lnSpc>
                <a:spcPts val="820"/>
              </a:lnSpc>
              <a:spcBef>
                <a:spcPts val="0"/>
              </a:spcBef>
              <a:spcAft>
                <a:spcPts val="0"/>
              </a:spcAft>
            </a:pPr>
            <a:r>
              <a:rPr sz="800" spc="22" dirty="0">
                <a:solidFill>
                  <a:srgbClr val="000000"/>
                </a:solidFill>
                <a:latin typeface="SimSun"/>
                <a:cs typeface="SimSun"/>
              </a:rPr>
              <a:t>偏度越小。</a:t>
            </a:r>
          </a:p>
        </p:txBody>
      </p:sp>
      <p:sp>
        <p:nvSpPr>
          <p:cNvPr id="13" name="object 13"/>
          <p:cNvSpPr txBox="1"/>
          <p:nvPr/>
        </p:nvSpPr>
        <p:spPr>
          <a:xfrm>
            <a:off x="3175510" y="1493101"/>
            <a:ext cx="248456" cy="316531"/>
          </a:xfrm>
          <a:prstGeom prst="rect">
            <a:avLst/>
          </a:prstGeom>
        </p:spPr>
        <p:txBody>
          <a:bodyPr vert="horz" wrap="square" lIns="0" tIns="0" rIns="0" bIns="0" rtlCol="0">
            <a:spAutoFit/>
          </a:bodyPr>
          <a:lstStyle/>
          <a:p>
            <a:pPr marL="0" marR="0">
              <a:lnSpc>
                <a:spcPts val="1065"/>
              </a:lnSpc>
              <a:spcBef>
                <a:spcPts val="0"/>
              </a:spcBef>
              <a:spcAft>
                <a:spcPts val="0"/>
              </a:spcAft>
            </a:pPr>
            <a:r>
              <a:rPr sz="950" b="1" dirty="0">
                <a:solidFill>
                  <a:srgbClr val="000000"/>
                </a:solidFill>
                <a:latin typeface="WAOISR+Arial-BoldMT"/>
                <a:cs typeface="WAOISR+Arial-BoldMT"/>
              </a:rPr>
              <a:t>x</a:t>
            </a:r>
          </a:p>
        </p:txBody>
      </p:sp>
      <p:sp>
        <p:nvSpPr>
          <p:cNvPr id="14" name="object 14"/>
          <p:cNvSpPr txBox="1"/>
          <p:nvPr/>
        </p:nvSpPr>
        <p:spPr>
          <a:xfrm>
            <a:off x="450496" y="1615680"/>
            <a:ext cx="3229957" cy="297136"/>
          </a:xfrm>
          <a:prstGeom prst="rect">
            <a:avLst/>
          </a:prstGeom>
        </p:spPr>
        <p:txBody>
          <a:bodyPr vert="horz" wrap="square" lIns="0" tIns="0" rIns="0" bIns="0" rtlCol="0">
            <a:spAutoFit/>
          </a:bodyPr>
          <a:lstStyle/>
          <a:p>
            <a:pPr marL="0" marR="0">
              <a:lnSpc>
                <a:spcPts val="990"/>
              </a:lnSpc>
              <a:spcBef>
                <a:spcPts val="0"/>
              </a:spcBef>
              <a:spcAft>
                <a:spcPts val="0"/>
              </a:spcAft>
            </a:pPr>
            <a:r>
              <a:rPr sz="900" b="1" dirty="0">
                <a:solidFill>
                  <a:srgbClr val="000000"/>
                </a:solidFill>
                <a:latin typeface="WAOISR+Arial-BoldMT"/>
                <a:cs typeface="WAOISR+Arial-BoldMT"/>
              </a:rPr>
              <a:t>3. t</a:t>
            </a:r>
            <a:r>
              <a:rPr sz="900" dirty="0">
                <a:solidFill>
                  <a:srgbClr val="000000"/>
                </a:solidFill>
                <a:latin typeface="SimSun"/>
                <a:cs typeface="SimSun"/>
              </a:rPr>
              <a:t>分布变量的平方服从分子自由度为</a:t>
            </a:r>
            <a:r>
              <a:rPr sz="900" b="1" dirty="0">
                <a:solidFill>
                  <a:srgbClr val="000000"/>
                </a:solidFill>
                <a:latin typeface="WAOISR+Arial-BoldMT"/>
                <a:cs typeface="WAOISR+Arial-BoldMT"/>
              </a:rPr>
              <a:t>1,</a:t>
            </a:r>
            <a:r>
              <a:rPr sz="900" dirty="0">
                <a:solidFill>
                  <a:srgbClr val="000000"/>
                </a:solidFill>
                <a:latin typeface="SimSun"/>
                <a:cs typeface="SimSun"/>
              </a:rPr>
              <a:t>分母自由度为</a:t>
            </a:r>
            <a:r>
              <a:rPr sz="900" b="1" dirty="0">
                <a:solidFill>
                  <a:srgbClr val="000000"/>
                </a:solidFill>
                <a:latin typeface="WAOISR+Arial-BoldMT"/>
                <a:cs typeface="WAOISR+Arial-BoldMT"/>
              </a:rPr>
              <a:t>k</a:t>
            </a:r>
            <a:r>
              <a:rPr sz="900" dirty="0">
                <a:solidFill>
                  <a:srgbClr val="000000"/>
                </a:solidFill>
                <a:latin typeface="SimSun"/>
                <a:cs typeface="SimSun"/>
              </a:rPr>
              <a:t>的</a:t>
            </a:r>
          </a:p>
        </p:txBody>
      </p:sp>
      <p:sp>
        <p:nvSpPr>
          <p:cNvPr id="15" name="object 15"/>
          <p:cNvSpPr txBox="1"/>
          <p:nvPr/>
        </p:nvSpPr>
        <p:spPr>
          <a:xfrm>
            <a:off x="450474" y="1751044"/>
            <a:ext cx="465825" cy="297136"/>
          </a:xfrm>
          <a:prstGeom prst="rect">
            <a:avLst/>
          </a:prstGeom>
        </p:spPr>
        <p:txBody>
          <a:bodyPr vert="horz" wrap="square" lIns="0" tIns="0" rIns="0" bIns="0" rtlCol="0">
            <a:spAutoFit/>
          </a:bodyPr>
          <a:lstStyle/>
          <a:p>
            <a:pPr marL="0" marR="0">
              <a:lnSpc>
                <a:spcPts val="990"/>
              </a:lnSpc>
              <a:spcBef>
                <a:spcPts val="0"/>
              </a:spcBef>
              <a:spcAft>
                <a:spcPts val="0"/>
              </a:spcAft>
            </a:pPr>
            <a:r>
              <a:rPr sz="900" b="1" dirty="0">
                <a:solidFill>
                  <a:srgbClr val="000000"/>
                </a:solidFill>
                <a:latin typeface="WAOISR+Arial-BoldMT"/>
                <a:cs typeface="WAOISR+Arial-BoldMT"/>
              </a:rPr>
              <a:t>F</a:t>
            </a:r>
            <a:r>
              <a:rPr sz="900" spc="-10" dirty="0">
                <a:solidFill>
                  <a:srgbClr val="000000"/>
                </a:solidFill>
                <a:latin typeface="SimSun"/>
                <a:cs typeface="SimSun"/>
              </a:rPr>
              <a:t>分布</a:t>
            </a:r>
          </a:p>
        </p:txBody>
      </p:sp>
      <p:sp>
        <p:nvSpPr>
          <p:cNvPr id="16" name="object 16"/>
          <p:cNvSpPr txBox="1"/>
          <p:nvPr/>
        </p:nvSpPr>
        <p:spPr>
          <a:xfrm>
            <a:off x="2915689" y="1894029"/>
            <a:ext cx="242886" cy="318100"/>
          </a:xfrm>
          <a:prstGeom prst="rect">
            <a:avLst/>
          </a:prstGeom>
        </p:spPr>
        <p:txBody>
          <a:bodyPr vert="horz" wrap="square" lIns="0" tIns="0" rIns="0" bIns="0" rtlCol="0">
            <a:spAutoFit/>
          </a:bodyPr>
          <a:lstStyle/>
          <a:p>
            <a:pPr marL="0" marR="0">
              <a:lnSpc>
                <a:spcPts val="1080"/>
              </a:lnSpc>
              <a:spcBef>
                <a:spcPts val="0"/>
              </a:spcBef>
              <a:spcAft>
                <a:spcPts val="0"/>
              </a:spcAft>
            </a:pPr>
            <a:r>
              <a:rPr sz="950" dirty="0">
                <a:solidFill>
                  <a:srgbClr val="000000"/>
                </a:solidFill>
                <a:latin typeface="PJGUIU+TimesNewRomanPSMT"/>
                <a:cs typeface="PJGUIU+TimesNewRomanPSMT"/>
              </a:rPr>
              <a:t>1</a:t>
            </a:r>
          </a:p>
        </p:txBody>
      </p:sp>
      <p:sp>
        <p:nvSpPr>
          <p:cNvPr id="17" name="object 17"/>
          <p:cNvSpPr txBox="1"/>
          <p:nvPr/>
        </p:nvSpPr>
        <p:spPr>
          <a:xfrm>
            <a:off x="1404043" y="1945043"/>
            <a:ext cx="303873" cy="395319"/>
          </a:xfrm>
          <a:prstGeom prst="rect">
            <a:avLst/>
          </a:prstGeom>
        </p:spPr>
        <p:txBody>
          <a:bodyPr vert="horz" wrap="square" lIns="0" tIns="0" rIns="0" bIns="0" rtlCol="0">
            <a:spAutoFit/>
          </a:bodyPr>
          <a:lstStyle/>
          <a:p>
            <a:pPr marL="0" marR="0">
              <a:lnSpc>
                <a:spcPts val="1310"/>
              </a:lnSpc>
              <a:spcBef>
                <a:spcPts val="0"/>
              </a:spcBef>
              <a:spcAft>
                <a:spcPts val="0"/>
              </a:spcAft>
            </a:pPr>
            <a:r>
              <a:rPr sz="1200" dirty="0">
                <a:solidFill>
                  <a:srgbClr val="000000"/>
                </a:solidFill>
                <a:latin typeface="PJGUIU+TimesNewRomanPSMT"/>
                <a:cs typeface="PJGUIU+TimesNewRomanPSMT"/>
              </a:rPr>
              <a:t>1</a:t>
            </a:r>
          </a:p>
        </p:txBody>
      </p:sp>
      <p:sp>
        <p:nvSpPr>
          <p:cNvPr id="18" name="object 18"/>
          <p:cNvSpPr txBox="1"/>
          <p:nvPr/>
        </p:nvSpPr>
        <p:spPr>
          <a:xfrm>
            <a:off x="1895473" y="2074206"/>
            <a:ext cx="465240" cy="256340"/>
          </a:xfrm>
          <a:prstGeom prst="rect">
            <a:avLst/>
          </a:prstGeom>
        </p:spPr>
        <p:txBody>
          <a:bodyPr vert="horz" wrap="square" lIns="0" tIns="0" rIns="0" bIns="0" rtlCol="0">
            <a:spAutoFit/>
          </a:bodyPr>
          <a:lstStyle/>
          <a:p>
            <a:pPr marL="0" marR="0">
              <a:lnSpc>
                <a:spcPts val="820"/>
              </a:lnSpc>
              <a:spcBef>
                <a:spcPts val="0"/>
              </a:spcBef>
              <a:spcAft>
                <a:spcPts val="0"/>
              </a:spcAft>
            </a:pPr>
            <a:r>
              <a:rPr sz="800" spc="22" dirty="0">
                <a:solidFill>
                  <a:srgbClr val="000000"/>
                </a:solidFill>
                <a:latin typeface="SimSun"/>
                <a:cs typeface="SimSun"/>
              </a:rPr>
              <a:t>例如：</a:t>
            </a:r>
          </a:p>
        </p:txBody>
      </p:sp>
      <p:sp>
        <p:nvSpPr>
          <p:cNvPr id="19" name="object 19"/>
          <p:cNvSpPr txBox="1"/>
          <p:nvPr/>
        </p:nvSpPr>
        <p:spPr>
          <a:xfrm>
            <a:off x="2223610" y="1992259"/>
            <a:ext cx="588105" cy="282735"/>
          </a:xfrm>
          <a:prstGeom prst="rect">
            <a:avLst/>
          </a:prstGeom>
        </p:spPr>
        <p:txBody>
          <a:bodyPr vert="horz" wrap="square" lIns="0" tIns="0" rIns="0" bIns="0" rtlCol="0">
            <a:spAutoFit/>
          </a:bodyPr>
          <a:lstStyle/>
          <a:p>
            <a:pPr marL="0" marR="0">
              <a:lnSpc>
                <a:spcPts val="1195"/>
              </a:lnSpc>
              <a:spcBef>
                <a:spcPts val="0"/>
              </a:spcBef>
              <a:spcAft>
                <a:spcPts val="0"/>
              </a:spcAft>
            </a:pPr>
            <a:r>
              <a:rPr sz="1400" i="1" spc="-57" baseline="44000" dirty="0">
                <a:solidFill>
                  <a:srgbClr val="000000"/>
                </a:solidFill>
                <a:latin typeface="QHNACC+TimesNewRomanPS-ItalicMT"/>
                <a:cs typeface="QHNACC+TimesNewRomanPS-ItalicMT"/>
              </a:rPr>
              <a:t>F</a:t>
            </a:r>
            <a:r>
              <a:rPr sz="550" spc="23" dirty="0">
                <a:solidFill>
                  <a:srgbClr val="000000"/>
                </a:solidFill>
                <a:latin typeface="PJGUIU+TimesNewRomanPSMT"/>
                <a:cs typeface="PJGUIU+TimesNewRomanPSMT"/>
              </a:rPr>
              <a:t>0.90,(9,5)</a:t>
            </a:r>
            <a:r>
              <a:rPr sz="550" spc="174" dirty="0">
                <a:solidFill>
                  <a:srgbClr val="000000"/>
                </a:solidFill>
                <a:latin typeface="PJGUIU+TimesNewRomanPSMT"/>
                <a:cs typeface="PJGUIU+TimesNewRomanPSMT"/>
              </a:rPr>
              <a:t> </a:t>
            </a:r>
            <a:r>
              <a:rPr sz="950" dirty="0">
                <a:solidFill>
                  <a:srgbClr val="000000"/>
                </a:solidFill>
                <a:latin typeface="BTCIPT+SymbolMT"/>
                <a:cs typeface="BTCIPT+SymbolMT"/>
              </a:rPr>
              <a:t>=</a:t>
            </a:r>
          </a:p>
        </p:txBody>
      </p:sp>
      <p:sp>
        <p:nvSpPr>
          <p:cNvPr id="20" name="object 20"/>
          <p:cNvSpPr txBox="1"/>
          <p:nvPr/>
        </p:nvSpPr>
        <p:spPr>
          <a:xfrm>
            <a:off x="450496" y="2034470"/>
            <a:ext cx="703538" cy="329584"/>
          </a:xfrm>
          <a:prstGeom prst="rect">
            <a:avLst/>
          </a:prstGeom>
        </p:spPr>
        <p:txBody>
          <a:bodyPr vert="horz" wrap="square" lIns="0" tIns="0" rIns="0" bIns="0" rtlCol="0">
            <a:spAutoFit/>
          </a:bodyPr>
          <a:lstStyle/>
          <a:p>
            <a:pPr marL="0" marR="0">
              <a:lnSpc>
                <a:spcPts val="1310"/>
              </a:lnSpc>
              <a:spcBef>
                <a:spcPts val="0"/>
              </a:spcBef>
              <a:spcAft>
                <a:spcPts val="0"/>
              </a:spcAft>
            </a:pPr>
            <a:r>
              <a:rPr sz="950" dirty="0">
                <a:solidFill>
                  <a:srgbClr val="000000"/>
                </a:solidFill>
                <a:latin typeface="IFFBPT+TimesNewRomanPS-BoldMT"/>
                <a:cs typeface="IFFBPT+TimesNewRomanPS-BoldMT"/>
              </a:rPr>
              <a:t>4.</a:t>
            </a:r>
            <a:r>
              <a:rPr sz="950" spc="559" dirty="0">
                <a:solidFill>
                  <a:srgbClr val="000000"/>
                </a:solidFill>
                <a:latin typeface="IFFBPT+TimesNewRomanPS-BoldMT"/>
                <a:cs typeface="IFFBPT+TimesNewRomanPS-BoldMT"/>
              </a:rPr>
              <a:t> </a:t>
            </a:r>
            <a:r>
              <a:rPr sz="1200" i="1" dirty="0">
                <a:solidFill>
                  <a:srgbClr val="000000"/>
                </a:solidFill>
                <a:latin typeface="QHNACC+TimesNewRomanPS-ItalicMT"/>
                <a:cs typeface="QHNACC+TimesNewRomanPS-ItalicMT"/>
              </a:rPr>
              <a:t>F</a:t>
            </a:r>
            <a:r>
              <a:rPr sz="700" i="1" spc="45" dirty="0">
                <a:solidFill>
                  <a:srgbClr val="000000"/>
                </a:solidFill>
                <a:latin typeface="QHNACC+TimesNewRomanPS-ItalicMT"/>
                <a:cs typeface="QHNACC+TimesNewRomanPS-ItalicMT"/>
              </a:rPr>
              <a:t>p</a:t>
            </a:r>
            <a:r>
              <a:rPr sz="700" spc="35" dirty="0">
                <a:solidFill>
                  <a:srgbClr val="000000"/>
                </a:solidFill>
                <a:latin typeface="PJGUIU+TimesNewRomanPSMT"/>
                <a:cs typeface="PJGUIU+TimesNewRomanPSMT"/>
              </a:rPr>
              <a:t>,(</a:t>
            </a:r>
            <a:r>
              <a:rPr sz="700" i="1" spc="32" dirty="0">
                <a:solidFill>
                  <a:srgbClr val="000000"/>
                </a:solidFill>
                <a:latin typeface="QHNACC+TimesNewRomanPS-ItalicMT"/>
                <a:cs typeface="QHNACC+TimesNewRomanPS-ItalicMT"/>
              </a:rPr>
              <a:t>m</a:t>
            </a:r>
            <a:r>
              <a:rPr sz="700" spc="28" dirty="0">
                <a:solidFill>
                  <a:srgbClr val="000000"/>
                </a:solidFill>
                <a:latin typeface="PJGUIU+TimesNewRomanPSMT"/>
                <a:cs typeface="PJGUIU+TimesNewRomanPSMT"/>
              </a:rPr>
              <a:t>,</a:t>
            </a:r>
            <a:r>
              <a:rPr sz="700" i="1" spc="47" dirty="0">
                <a:solidFill>
                  <a:srgbClr val="000000"/>
                </a:solidFill>
                <a:latin typeface="QHNACC+TimesNewRomanPS-ItalicMT"/>
                <a:cs typeface="QHNACC+TimesNewRomanPS-ItalicMT"/>
              </a:rPr>
              <a:t>n</a:t>
            </a:r>
            <a:r>
              <a:rPr sz="700" dirty="0">
                <a:solidFill>
                  <a:srgbClr val="000000"/>
                </a:solidFill>
                <a:latin typeface="PJGUIU+TimesNewRomanPSMT"/>
                <a:cs typeface="PJGUIU+TimesNewRomanPSMT"/>
              </a:rPr>
              <a:t>)</a:t>
            </a:r>
          </a:p>
        </p:txBody>
      </p:sp>
      <p:sp>
        <p:nvSpPr>
          <p:cNvPr id="21" name="object 21"/>
          <p:cNvSpPr txBox="1"/>
          <p:nvPr/>
        </p:nvSpPr>
        <p:spPr>
          <a:xfrm>
            <a:off x="1071471" y="2022677"/>
            <a:ext cx="311224" cy="413034"/>
          </a:xfrm>
          <a:prstGeom prst="rect">
            <a:avLst/>
          </a:prstGeom>
        </p:spPr>
        <p:txBody>
          <a:bodyPr vert="horz" wrap="square" lIns="0" tIns="0" rIns="0" bIns="0" rtlCol="0">
            <a:spAutoFit/>
          </a:bodyPr>
          <a:lstStyle/>
          <a:p>
            <a:pPr marL="0" marR="0">
              <a:lnSpc>
                <a:spcPts val="1450"/>
              </a:lnSpc>
              <a:spcBef>
                <a:spcPts val="0"/>
              </a:spcBef>
              <a:spcAft>
                <a:spcPts val="0"/>
              </a:spcAft>
            </a:pPr>
            <a:r>
              <a:rPr sz="1200" dirty="0">
                <a:solidFill>
                  <a:srgbClr val="000000"/>
                </a:solidFill>
                <a:latin typeface="BTCIPT+SymbolMT"/>
                <a:cs typeface="BTCIPT+SymbolMT"/>
              </a:rPr>
              <a:t>=</a:t>
            </a:r>
          </a:p>
        </p:txBody>
      </p:sp>
      <p:sp>
        <p:nvSpPr>
          <p:cNvPr id="22" name="object 22"/>
          <p:cNvSpPr txBox="1"/>
          <p:nvPr/>
        </p:nvSpPr>
        <p:spPr>
          <a:xfrm>
            <a:off x="2791015" y="2133627"/>
            <a:ext cx="471534" cy="261654"/>
          </a:xfrm>
          <a:prstGeom prst="rect">
            <a:avLst/>
          </a:prstGeom>
        </p:spPr>
        <p:txBody>
          <a:bodyPr vert="horz" wrap="square" lIns="0" tIns="0" rIns="0" bIns="0" rtlCol="0">
            <a:spAutoFit/>
          </a:bodyPr>
          <a:lstStyle/>
          <a:p>
            <a:pPr marL="0" marR="0">
              <a:lnSpc>
                <a:spcPts val="1080"/>
              </a:lnSpc>
              <a:spcBef>
                <a:spcPts val="0"/>
              </a:spcBef>
              <a:spcAft>
                <a:spcPts val="0"/>
              </a:spcAft>
            </a:pPr>
            <a:r>
              <a:rPr sz="1400" i="1" spc="-57" baseline="44000" dirty="0">
                <a:solidFill>
                  <a:srgbClr val="000000"/>
                </a:solidFill>
                <a:latin typeface="QHNACC+TimesNewRomanPS-ItalicMT"/>
                <a:cs typeface="QHNACC+TimesNewRomanPS-ItalicMT"/>
              </a:rPr>
              <a:t>F</a:t>
            </a:r>
            <a:r>
              <a:rPr sz="550" spc="23" dirty="0">
                <a:solidFill>
                  <a:srgbClr val="000000"/>
                </a:solidFill>
                <a:latin typeface="PJGUIU+TimesNewRomanPSMT"/>
                <a:cs typeface="PJGUIU+TimesNewRomanPSMT"/>
              </a:rPr>
              <a:t>0.10,(5,9)</a:t>
            </a:r>
          </a:p>
        </p:txBody>
      </p:sp>
      <p:sp>
        <p:nvSpPr>
          <p:cNvPr id="23" name="object 23"/>
          <p:cNvSpPr txBox="1"/>
          <p:nvPr/>
        </p:nvSpPr>
        <p:spPr>
          <a:xfrm>
            <a:off x="1206318" y="2157578"/>
            <a:ext cx="320560" cy="395319"/>
          </a:xfrm>
          <a:prstGeom prst="rect">
            <a:avLst/>
          </a:prstGeom>
        </p:spPr>
        <p:txBody>
          <a:bodyPr vert="horz" wrap="square" lIns="0" tIns="0" rIns="0" bIns="0" rtlCol="0">
            <a:spAutoFit/>
          </a:bodyPr>
          <a:lstStyle/>
          <a:p>
            <a:pPr marL="0" marR="0">
              <a:lnSpc>
                <a:spcPts val="1310"/>
              </a:lnSpc>
              <a:spcBef>
                <a:spcPts val="0"/>
              </a:spcBef>
              <a:spcAft>
                <a:spcPts val="0"/>
              </a:spcAft>
            </a:pPr>
            <a:r>
              <a:rPr sz="1200" i="1" dirty="0">
                <a:solidFill>
                  <a:srgbClr val="000000"/>
                </a:solidFill>
                <a:latin typeface="QHNACC+TimesNewRomanPS-ItalicMT"/>
                <a:cs typeface="QHNACC+TimesNewRomanPS-ItalicMT"/>
              </a:rPr>
              <a:t>F</a:t>
            </a:r>
          </a:p>
        </p:txBody>
      </p:sp>
      <p:sp>
        <p:nvSpPr>
          <p:cNvPr id="24" name="object 24"/>
          <p:cNvSpPr txBox="1"/>
          <p:nvPr/>
        </p:nvSpPr>
        <p:spPr>
          <a:xfrm>
            <a:off x="1278806" y="2241113"/>
            <a:ext cx="523229" cy="240938"/>
          </a:xfrm>
          <a:prstGeom prst="rect">
            <a:avLst/>
          </a:prstGeom>
        </p:spPr>
        <p:txBody>
          <a:bodyPr vert="horz" wrap="square" lIns="0" tIns="0" rIns="0" bIns="0" rtlCol="0">
            <a:spAutoFit/>
          </a:bodyPr>
          <a:lstStyle/>
          <a:p>
            <a:pPr marL="0" marR="0">
              <a:lnSpc>
                <a:spcPts val="845"/>
              </a:lnSpc>
              <a:spcBef>
                <a:spcPts val="0"/>
              </a:spcBef>
              <a:spcAft>
                <a:spcPts val="0"/>
              </a:spcAft>
            </a:pPr>
            <a:r>
              <a:rPr sz="700" spc="-25" dirty="0">
                <a:solidFill>
                  <a:srgbClr val="000000"/>
                </a:solidFill>
                <a:latin typeface="PJGUIU+TimesNewRomanPSMT"/>
                <a:cs typeface="PJGUIU+TimesNewRomanPSMT"/>
              </a:rPr>
              <a:t>1</a:t>
            </a:r>
            <a:r>
              <a:rPr sz="700" dirty="0">
                <a:solidFill>
                  <a:srgbClr val="000000"/>
                </a:solidFill>
                <a:latin typeface="BTCIPT+SymbolMT"/>
                <a:cs typeface="BTCIPT+SymbolMT"/>
              </a:rPr>
              <a:t>−</a:t>
            </a:r>
            <a:r>
              <a:rPr sz="700" spc="-56" dirty="0">
                <a:solidFill>
                  <a:srgbClr val="000000"/>
                </a:solidFill>
                <a:latin typeface="BTCIPT+SymbolMT"/>
                <a:cs typeface="BTCIPT+SymbolMT"/>
              </a:rPr>
              <a:t> </a:t>
            </a:r>
            <a:r>
              <a:rPr sz="700" i="1" spc="45" dirty="0">
                <a:solidFill>
                  <a:srgbClr val="000000"/>
                </a:solidFill>
                <a:latin typeface="QHNACC+TimesNewRomanPS-ItalicMT"/>
                <a:cs typeface="QHNACC+TimesNewRomanPS-ItalicMT"/>
              </a:rPr>
              <a:t>p</a:t>
            </a:r>
            <a:r>
              <a:rPr sz="700" spc="35" dirty="0">
                <a:solidFill>
                  <a:srgbClr val="000000"/>
                </a:solidFill>
                <a:latin typeface="PJGUIU+TimesNewRomanPSMT"/>
                <a:cs typeface="PJGUIU+TimesNewRomanPSMT"/>
              </a:rPr>
              <a:t>,(</a:t>
            </a:r>
            <a:r>
              <a:rPr sz="700" i="1" spc="37" dirty="0">
                <a:solidFill>
                  <a:srgbClr val="000000"/>
                </a:solidFill>
                <a:latin typeface="QHNACC+TimesNewRomanPS-ItalicMT"/>
                <a:cs typeface="QHNACC+TimesNewRomanPS-ItalicMT"/>
              </a:rPr>
              <a:t>n</a:t>
            </a:r>
            <a:r>
              <a:rPr sz="700" spc="30" dirty="0">
                <a:solidFill>
                  <a:srgbClr val="000000"/>
                </a:solidFill>
                <a:latin typeface="PJGUIU+TimesNewRomanPSMT"/>
                <a:cs typeface="PJGUIU+TimesNewRomanPSMT"/>
              </a:rPr>
              <a:t>,</a:t>
            </a:r>
            <a:r>
              <a:rPr sz="700" i="1" spc="41" dirty="0">
                <a:solidFill>
                  <a:srgbClr val="000000"/>
                </a:solidFill>
                <a:latin typeface="QHNACC+TimesNewRomanPS-ItalicMT"/>
                <a:cs typeface="QHNACC+TimesNewRomanPS-ItalicMT"/>
              </a:rPr>
              <a:t>m</a:t>
            </a:r>
            <a:r>
              <a:rPr sz="700" dirty="0">
                <a:solidFill>
                  <a:srgbClr val="000000"/>
                </a:solidFill>
                <a:latin typeface="PJGUIU+TimesNewRomanPSMT"/>
                <a:cs typeface="PJGUIU+TimesNewRomanPSMT"/>
              </a:rPr>
              <a:t>)</a:t>
            </a:r>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25" name="墨迹 24">
                <a:extLst>
                  <a:ext uri="{FF2B5EF4-FFF2-40B4-BE49-F238E27FC236}">
                    <a16:creationId xmlns:a16="http://schemas.microsoft.com/office/drawing/2014/main" id="{C6478E7D-A54E-C344-A82F-14E46CF95502}"/>
                  </a:ext>
                </a:extLst>
              </p14:cNvPr>
              <p14:cNvContentPartPr/>
              <p14:nvPr/>
            </p14:nvContentPartPr>
            <p14:xfrm>
              <a:off x="1198181" y="1104488"/>
              <a:ext cx="360" cy="360"/>
            </p14:xfrm>
          </p:contentPart>
        </mc:Choice>
        <mc:Fallback xmlns="">
          <p:pic>
            <p:nvPicPr>
              <p:cNvPr id="25" name="墨迹 24">
                <a:extLst>
                  <a:ext uri="{FF2B5EF4-FFF2-40B4-BE49-F238E27FC236}">
                    <a16:creationId xmlns:a16="http://schemas.microsoft.com/office/drawing/2014/main" id="{C6478E7D-A54E-C344-A82F-14E46CF95502}"/>
                  </a:ext>
                </a:extLst>
              </p:cNvPr>
              <p:cNvPicPr/>
              <p:nvPr/>
            </p:nvPicPr>
            <p:blipFill>
              <a:blip r:embed="rId4"/>
              <a:stretch>
                <a:fillRect/>
              </a:stretch>
            </p:blipFill>
            <p:spPr>
              <a:xfrm>
                <a:off x="1180181" y="996848"/>
                <a:ext cx="36000" cy="216000"/>
              </a:xfrm>
              <a:prstGeom prst="rect">
                <a:avLst/>
              </a:prstGeom>
            </p:spPr>
          </p:pic>
        </mc:Fallback>
      </mc:AlternateContent>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F54582CC-07DA-094A-91CA-F5BD36AF239B}"/>
              </a:ext>
            </a:extLst>
          </p:cNvPr>
          <p:cNvSpPr>
            <a:spLocks noChangeArrowheads="1"/>
          </p:cNvSpPr>
          <p:nvPr/>
        </p:nvSpPr>
        <p:spPr bwMode="auto">
          <a:xfrm>
            <a:off x="413738" y="209409"/>
            <a:ext cx="2662484" cy="333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3200">
                <a:solidFill>
                  <a:schemeClr val="tx1"/>
                </a:solidFill>
                <a:latin typeface="宋体" panose="02010600030101010101" pitchFamily="2" charset="-122"/>
                <a:ea typeface="宋体" panose="02010600030101010101" pitchFamily="2" charset="-122"/>
              </a:defRPr>
            </a:lvl1pPr>
            <a:lvl2pPr marL="742950" indent="-285750" algn="ctr">
              <a:defRPr kumimoji="1" sz="3200">
                <a:solidFill>
                  <a:schemeClr val="tx1"/>
                </a:solidFill>
                <a:latin typeface="宋体" panose="02010600030101010101" pitchFamily="2" charset="-122"/>
                <a:ea typeface="宋体" panose="02010600030101010101" pitchFamily="2" charset="-122"/>
              </a:defRPr>
            </a:lvl2pPr>
            <a:lvl3pPr marL="1143000" indent="-228600" algn="ctr">
              <a:defRPr kumimoji="1" sz="3200">
                <a:solidFill>
                  <a:schemeClr val="tx1"/>
                </a:solidFill>
                <a:latin typeface="宋体" panose="02010600030101010101" pitchFamily="2" charset="-122"/>
                <a:ea typeface="宋体" panose="02010600030101010101" pitchFamily="2" charset="-122"/>
              </a:defRPr>
            </a:lvl3pPr>
            <a:lvl4pPr marL="1600200" indent="-228600" algn="ctr">
              <a:defRPr kumimoji="1" sz="3200">
                <a:solidFill>
                  <a:schemeClr val="tx1"/>
                </a:solidFill>
                <a:latin typeface="宋体" panose="02010600030101010101" pitchFamily="2" charset="-122"/>
                <a:ea typeface="宋体" panose="02010600030101010101" pitchFamily="2" charset="-122"/>
              </a:defRPr>
            </a:lvl4pPr>
            <a:lvl5pPr marL="2057400" indent="-228600" algn="ctr">
              <a:defRPr kumimoji="1" sz="3200">
                <a:solidFill>
                  <a:schemeClr val="tx1"/>
                </a:solidFill>
                <a:latin typeface="宋体" panose="02010600030101010101" pitchFamily="2" charset="-122"/>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9pPr>
          </a:lstStyle>
          <a:p>
            <a:pPr eaLnBrk="1" hangingPunct="1"/>
            <a:r>
              <a:rPr lang="en-US" altLang="zh-CN" sz="1570" b="1" dirty="0">
                <a:latin typeface="KaiTi" panose="02010609060101010101" pitchFamily="49" charset="-122"/>
                <a:ea typeface="KaiTi" panose="02010609060101010101" pitchFamily="49" charset="-122"/>
              </a:rPr>
              <a:t>2. F</a:t>
            </a:r>
            <a:r>
              <a:rPr lang="zh-CN" altLang="en-US" sz="1570" b="1" dirty="0">
                <a:latin typeface="KaiTi" panose="02010609060101010101" pitchFamily="49" charset="-122"/>
                <a:ea typeface="KaiTi" panose="02010609060101010101" pitchFamily="49" charset="-122"/>
              </a:rPr>
              <a:t>分布的性质 </a:t>
            </a:r>
          </a:p>
        </p:txBody>
      </p:sp>
      <p:sp>
        <p:nvSpPr>
          <p:cNvPr id="101379" name="Rectangle 3">
            <a:extLst>
              <a:ext uri="{FF2B5EF4-FFF2-40B4-BE49-F238E27FC236}">
                <a16:creationId xmlns:a16="http://schemas.microsoft.com/office/drawing/2014/main" id="{0E73B453-BC6F-E844-99CE-3EE3FEB13B6E}"/>
              </a:ext>
            </a:extLst>
          </p:cNvPr>
          <p:cNvSpPr>
            <a:spLocks noChangeArrowheads="1"/>
          </p:cNvSpPr>
          <p:nvPr/>
        </p:nvSpPr>
        <p:spPr bwMode="auto">
          <a:xfrm>
            <a:off x="368864" y="554112"/>
            <a:ext cx="3021471" cy="931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a:defRPr kumimoji="1" sz="3200">
                <a:solidFill>
                  <a:schemeClr val="tx1"/>
                </a:solidFill>
                <a:latin typeface="宋体" panose="02010600030101010101" pitchFamily="2" charset="-122"/>
                <a:ea typeface="宋体" panose="02010600030101010101" pitchFamily="2" charset="-122"/>
              </a:defRPr>
            </a:lvl1pPr>
            <a:lvl2pPr marL="742950" indent="-285750" algn="ctr">
              <a:defRPr kumimoji="1" sz="3200">
                <a:solidFill>
                  <a:schemeClr val="tx1"/>
                </a:solidFill>
                <a:latin typeface="宋体" panose="02010600030101010101" pitchFamily="2" charset="-122"/>
                <a:ea typeface="宋体" panose="02010600030101010101" pitchFamily="2" charset="-122"/>
              </a:defRPr>
            </a:lvl2pPr>
            <a:lvl3pPr marL="1143000" indent="-228600" algn="ctr">
              <a:defRPr kumimoji="1" sz="3200">
                <a:solidFill>
                  <a:schemeClr val="tx1"/>
                </a:solidFill>
                <a:latin typeface="宋体" panose="02010600030101010101" pitchFamily="2" charset="-122"/>
                <a:ea typeface="宋体" panose="02010600030101010101" pitchFamily="2" charset="-122"/>
              </a:defRPr>
            </a:lvl3pPr>
            <a:lvl4pPr marL="1600200" indent="-228600" algn="ctr">
              <a:defRPr kumimoji="1" sz="3200">
                <a:solidFill>
                  <a:schemeClr val="tx1"/>
                </a:solidFill>
                <a:latin typeface="宋体" panose="02010600030101010101" pitchFamily="2" charset="-122"/>
                <a:ea typeface="宋体" panose="02010600030101010101" pitchFamily="2" charset="-122"/>
              </a:defRPr>
            </a:lvl4pPr>
            <a:lvl5pPr marL="2057400" indent="-228600" algn="ctr">
              <a:defRPr kumimoji="1" sz="3200">
                <a:solidFill>
                  <a:schemeClr val="tx1"/>
                </a:solidFill>
                <a:latin typeface="宋体" panose="02010600030101010101" pitchFamily="2" charset="-122"/>
                <a:ea typeface="宋体" panose="02010600030101010101" pitchFamily="2" charset="-122"/>
              </a:defRPr>
            </a:lvl5pPr>
            <a:lvl6pPr marL="25146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6pPr>
            <a:lvl7pPr marL="29718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7pPr>
            <a:lvl8pPr marL="34290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8pPr>
            <a:lvl9pPr marL="3886200" indent="-228600" algn="ctr" eaLnBrk="0" fontAlgn="base" hangingPunct="0">
              <a:spcBef>
                <a:spcPct val="0"/>
              </a:spcBef>
              <a:spcAft>
                <a:spcPct val="0"/>
              </a:spcAft>
              <a:defRPr kumimoji="1" sz="3200">
                <a:solidFill>
                  <a:schemeClr val="tx1"/>
                </a:solidFill>
                <a:latin typeface="宋体" panose="02010600030101010101" pitchFamily="2" charset="-122"/>
                <a:ea typeface="宋体" panose="02010600030101010101" pitchFamily="2" charset="-122"/>
              </a:defRPr>
            </a:lvl9pPr>
          </a:lstStyle>
          <a:p>
            <a:pPr algn="l" eaLnBrk="1" hangingPunct="1"/>
            <a:r>
              <a:rPr lang="zh-CN" altLang="en-US" sz="1050" dirty="0">
                <a:latin typeface="KaiTi" panose="02010609060101010101" pitchFamily="49" charset="-122"/>
                <a:ea typeface="KaiTi" panose="02010609060101010101" pitchFamily="49" charset="-122"/>
              </a:rPr>
              <a:t>（</a:t>
            </a:r>
            <a:r>
              <a:rPr lang="en-US" altLang="zh-CN" sz="1050" dirty="0">
                <a:latin typeface="KaiTi" panose="02010609060101010101" pitchFamily="49" charset="-122"/>
                <a:ea typeface="KaiTi" panose="02010609060101010101" pitchFamily="49" charset="-122"/>
              </a:rPr>
              <a:t>1</a:t>
            </a:r>
            <a:r>
              <a:rPr lang="zh-CN" altLang="en-US" sz="1050" dirty="0">
                <a:latin typeface="KaiTi" panose="02010609060101010101" pitchFamily="49" charset="-122"/>
                <a:ea typeface="KaiTi" panose="02010609060101010101" pitchFamily="49" charset="-122"/>
              </a:rPr>
              <a:t>）</a:t>
            </a:r>
            <a:r>
              <a:rPr lang="en-US" altLang="zh-CN" sz="1050" dirty="0">
                <a:latin typeface="KaiTi" panose="02010609060101010101" pitchFamily="49" charset="-122"/>
                <a:ea typeface="KaiTi" panose="02010609060101010101" pitchFamily="49" charset="-122"/>
              </a:rPr>
              <a:t>F</a:t>
            </a:r>
            <a:r>
              <a:rPr lang="zh-CN" altLang="en-US" sz="1050" dirty="0">
                <a:latin typeface="KaiTi" panose="02010609060101010101" pitchFamily="49" charset="-122"/>
                <a:ea typeface="KaiTi" panose="02010609060101010101" pitchFamily="49" charset="-122"/>
              </a:rPr>
              <a:t>分布只取正值并且取值范围从</a:t>
            </a:r>
            <a:r>
              <a:rPr lang="en-US" altLang="zh-CN" sz="1050" dirty="0">
                <a:latin typeface="KaiTi" panose="02010609060101010101" pitchFamily="49" charset="-122"/>
                <a:ea typeface="KaiTi" panose="02010609060101010101" pitchFamily="49" charset="-122"/>
              </a:rPr>
              <a:t>0</a:t>
            </a:r>
            <a:r>
              <a:rPr lang="zh-CN" altLang="en-US" sz="1050" dirty="0">
                <a:latin typeface="KaiTi" panose="02010609060101010101" pitchFamily="49" charset="-122"/>
                <a:ea typeface="KaiTi" panose="02010609060101010101" pitchFamily="49" charset="-122"/>
              </a:rPr>
              <a:t>到无穷大。它也是斜分布，向右偏。</a:t>
            </a:r>
          </a:p>
          <a:p>
            <a:pPr algn="l" eaLnBrk="1" hangingPunct="1"/>
            <a:r>
              <a:rPr lang="zh-CN" altLang="en-US" sz="1050" dirty="0">
                <a:latin typeface="KaiTi" panose="02010609060101010101" pitchFamily="49" charset="-122"/>
                <a:ea typeface="KaiTi" panose="02010609060101010101" pitchFamily="49" charset="-122"/>
              </a:rPr>
              <a:t>（</a:t>
            </a:r>
            <a:r>
              <a:rPr lang="en-US" altLang="zh-CN" sz="1050" dirty="0">
                <a:latin typeface="KaiTi" panose="02010609060101010101" pitchFamily="49" charset="-122"/>
                <a:ea typeface="KaiTi" panose="02010609060101010101" pitchFamily="49" charset="-122"/>
              </a:rPr>
              <a:t>2</a:t>
            </a:r>
            <a:r>
              <a:rPr lang="zh-CN" altLang="en-US" sz="1050" dirty="0">
                <a:latin typeface="KaiTi" panose="02010609060101010101" pitchFamily="49" charset="-122"/>
                <a:ea typeface="KaiTi" panose="02010609060101010101" pitchFamily="49" charset="-122"/>
              </a:rPr>
              <a:t>）当自由度越来越大时，</a:t>
            </a:r>
            <a:r>
              <a:rPr lang="en-US" altLang="zh-CN" sz="1050" dirty="0">
                <a:latin typeface="KaiTi" panose="02010609060101010101" pitchFamily="49" charset="-122"/>
                <a:ea typeface="KaiTi" panose="02010609060101010101" pitchFamily="49" charset="-122"/>
              </a:rPr>
              <a:t>F</a:t>
            </a:r>
            <a:r>
              <a:rPr lang="zh-CN" altLang="en-US" sz="1050" dirty="0">
                <a:latin typeface="KaiTi" panose="02010609060101010101" pitchFamily="49" charset="-122"/>
                <a:ea typeface="KaiTi" panose="02010609060101010101" pitchFamily="49" charset="-122"/>
              </a:rPr>
              <a:t>分布近似正态分布。</a:t>
            </a:r>
          </a:p>
          <a:p>
            <a:pPr algn="l" eaLnBrk="1" hangingPunct="1"/>
            <a:r>
              <a:rPr lang="zh-CN" altLang="en-US" sz="1050" dirty="0">
                <a:latin typeface="KaiTi" panose="02010609060101010101" pitchFamily="49" charset="-122"/>
                <a:ea typeface="KaiTi" panose="02010609060101010101" pitchFamily="49" charset="-122"/>
              </a:rPr>
              <a:t>（</a:t>
            </a:r>
            <a:r>
              <a:rPr lang="en-US" altLang="zh-CN" sz="1050" dirty="0">
                <a:latin typeface="KaiTi" panose="02010609060101010101" pitchFamily="49" charset="-122"/>
                <a:ea typeface="KaiTi" panose="02010609060101010101" pitchFamily="49" charset="-122"/>
              </a:rPr>
              <a:t>3</a:t>
            </a:r>
            <a:r>
              <a:rPr lang="zh-CN" altLang="en-US" sz="1050" dirty="0">
                <a:latin typeface="KaiTi" panose="02010609060101010101" pitchFamily="49" charset="-122"/>
                <a:ea typeface="KaiTi" panose="02010609060101010101" pitchFamily="49" charset="-122"/>
              </a:rPr>
              <a:t>）</a:t>
            </a:r>
            <a:r>
              <a:rPr lang="en-US" altLang="zh-CN" sz="1050" dirty="0">
                <a:latin typeface="KaiTi" panose="02010609060101010101" pitchFamily="49" charset="-122"/>
                <a:ea typeface="KaiTi" panose="02010609060101010101" pitchFamily="49" charset="-122"/>
              </a:rPr>
              <a:t>t</a:t>
            </a:r>
            <a:r>
              <a:rPr lang="zh-CN" altLang="en-US" sz="1050" dirty="0">
                <a:latin typeface="KaiTi" panose="02010609060101010101" pitchFamily="49" charset="-122"/>
                <a:ea typeface="KaiTi" panose="02010609060101010101" pitchFamily="49" charset="-122"/>
              </a:rPr>
              <a:t>分布变量的平方服从分子自由度为</a:t>
            </a:r>
            <a:r>
              <a:rPr lang="en-US" altLang="zh-CN" sz="1050" dirty="0">
                <a:latin typeface="KaiTi" panose="02010609060101010101" pitchFamily="49" charset="-122"/>
                <a:ea typeface="KaiTi" panose="02010609060101010101" pitchFamily="49" charset="-122"/>
              </a:rPr>
              <a:t>1</a:t>
            </a:r>
            <a:r>
              <a:rPr lang="zh-CN" altLang="en-US" sz="1050" dirty="0">
                <a:latin typeface="KaiTi" panose="02010609060101010101" pitchFamily="49" charset="-122"/>
                <a:ea typeface="KaiTi" panose="02010609060101010101" pitchFamily="49" charset="-122"/>
              </a:rPr>
              <a:t>，分母自由度为</a:t>
            </a:r>
            <a:r>
              <a:rPr lang="en-US" altLang="zh-CN" sz="1050" dirty="0">
                <a:latin typeface="KaiTi" panose="02010609060101010101" pitchFamily="49" charset="-122"/>
                <a:ea typeface="KaiTi" panose="02010609060101010101" pitchFamily="49" charset="-122"/>
              </a:rPr>
              <a:t>K</a:t>
            </a:r>
            <a:r>
              <a:rPr lang="zh-CN" altLang="en-US" sz="1050" dirty="0">
                <a:latin typeface="KaiTi" panose="02010609060101010101" pitchFamily="49" charset="-122"/>
                <a:ea typeface="KaiTi" panose="02010609060101010101" pitchFamily="49" charset="-122"/>
              </a:rPr>
              <a:t>的</a:t>
            </a:r>
            <a:r>
              <a:rPr lang="en-US" altLang="zh-CN" sz="1050" dirty="0">
                <a:latin typeface="KaiTi" panose="02010609060101010101" pitchFamily="49" charset="-122"/>
                <a:ea typeface="KaiTi" panose="02010609060101010101" pitchFamily="49" charset="-122"/>
              </a:rPr>
              <a:t>F</a:t>
            </a:r>
            <a:r>
              <a:rPr lang="zh-CN" altLang="en-US" sz="1050" dirty="0">
                <a:latin typeface="KaiTi" panose="02010609060101010101" pitchFamily="49" charset="-122"/>
                <a:ea typeface="KaiTi" panose="02010609060101010101" pitchFamily="49" charset="-122"/>
              </a:rPr>
              <a:t>分布，即</a:t>
            </a:r>
            <a:r>
              <a:rPr lang="en-US" altLang="zh-CN" sz="1050" dirty="0">
                <a:latin typeface="KaiTi" panose="02010609060101010101" pitchFamily="49" charset="-122"/>
                <a:ea typeface="KaiTi" panose="02010609060101010101" pitchFamily="49" charset="-122"/>
              </a:rPr>
              <a:t>t</a:t>
            </a:r>
            <a:r>
              <a:rPr lang="en-US" altLang="zh-CN" sz="1050" baseline="-30000" dirty="0">
                <a:latin typeface="KaiTi" panose="02010609060101010101" pitchFamily="49" charset="-122"/>
                <a:ea typeface="KaiTi" panose="02010609060101010101" pitchFamily="49" charset="-122"/>
              </a:rPr>
              <a:t>k</a:t>
            </a:r>
            <a:r>
              <a:rPr lang="en-US" altLang="zh-CN" sz="1050" baseline="30000" dirty="0">
                <a:latin typeface="KaiTi" panose="02010609060101010101" pitchFamily="49" charset="-122"/>
                <a:ea typeface="KaiTi" panose="02010609060101010101" pitchFamily="49" charset="-122"/>
              </a:rPr>
              <a:t>2</a:t>
            </a:r>
            <a:r>
              <a:rPr lang="en-US" altLang="zh-CN" sz="1050" dirty="0">
                <a:latin typeface="KaiTi" panose="02010609060101010101" pitchFamily="49" charset="-122"/>
                <a:ea typeface="KaiTi" panose="02010609060101010101" pitchFamily="49" charset="-122"/>
              </a:rPr>
              <a:t>=F</a:t>
            </a:r>
            <a:r>
              <a:rPr lang="en-US" altLang="zh-CN" sz="1050" baseline="-30000" dirty="0">
                <a:latin typeface="KaiTi" panose="02010609060101010101" pitchFamily="49" charset="-122"/>
                <a:ea typeface="KaiTi" panose="02010609060101010101" pitchFamily="49" charset="-122"/>
              </a:rPr>
              <a:t>1</a:t>
            </a:r>
            <a:r>
              <a:rPr lang="en-US" altLang="zh-CN" sz="1050" dirty="0">
                <a:latin typeface="KaiTi" panose="02010609060101010101" pitchFamily="49" charset="-122"/>
                <a:ea typeface="KaiTi" panose="02010609060101010101" pitchFamily="49" charset="-122"/>
              </a:rPr>
              <a:t>,</a:t>
            </a:r>
            <a:r>
              <a:rPr lang="en-US" altLang="zh-CN" sz="1050" baseline="-30000" dirty="0">
                <a:latin typeface="KaiTi" panose="02010609060101010101" pitchFamily="49" charset="-122"/>
                <a:ea typeface="KaiTi" panose="02010609060101010101" pitchFamily="49" charset="-122"/>
              </a:rPr>
              <a:t>K </a:t>
            </a:r>
            <a:r>
              <a:rPr lang="zh-CN" altLang="en-US" sz="1256" dirty="0">
                <a:latin typeface="KaiTi" panose="02010609060101010101" pitchFamily="49" charset="-122"/>
                <a:ea typeface="KaiTi" panose="02010609060101010101" pitchFamily="49"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1378"/>
                                        </p:tgtEl>
                                        <p:attrNameLst>
                                          <p:attrName>style.visibility</p:attrName>
                                        </p:attrNameLst>
                                      </p:cBhvr>
                                      <p:to>
                                        <p:strVal val="visible"/>
                                      </p:to>
                                    </p:set>
                                    <p:anim calcmode="lin" valueType="num">
                                      <p:cBhvr additive="base">
                                        <p:cTn id="7" dur="500" fill="hold"/>
                                        <p:tgtEl>
                                          <p:spTgt spid="101378"/>
                                        </p:tgtEl>
                                        <p:attrNameLst>
                                          <p:attrName>ppt_x</p:attrName>
                                        </p:attrNameLst>
                                      </p:cBhvr>
                                      <p:tavLst>
                                        <p:tav tm="0">
                                          <p:val>
                                            <p:strVal val="0-#ppt_w/2"/>
                                          </p:val>
                                        </p:tav>
                                        <p:tav tm="100000">
                                          <p:val>
                                            <p:strVal val="#ppt_x"/>
                                          </p:val>
                                        </p:tav>
                                      </p:tavLst>
                                    </p:anim>
                                    <p:anim calcmode="lin" valueType="num">
                                      <p:cBhvr additive="base">
                                        <p:cTn id="8" dur="500" fill="hold"/>
                                        <p:tgtEl>
                                          <p:spTgt spid="10137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01379">
                                            <p:txEl>
                                              <p:pRg st="0" end="0"/>
                                            </p:txEl>
                                          </p:spTgt>
                                        </p:tgtEl>
                                        <p:attrNameLst>
                                          <p:attrName>style.visibility</p:attrName>
                                        </p:attrNameLst>
                                      </p:cBhvr>
                                      <p:to>
                                        <p:strVal val="visible"/>
                                      </p:to>
                                    </p:set>
                                    <p:animEffect transition="in" filter="wipe(left)">
                                      <p:cBhvr>
                                        <p:cTn id="13" dur="500"/>
                                        <p:tgtEl>
                                          <p:spTgt spid="101379">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01379">
                                            <p:txEl>
                                              <p:pRg st="1" end="1"/>
                                            </p:txEl>
                                          </p:spTgt>
                                        </p:tgtEl>
                                        <p:attrNameLst>
                                          <p:attrName>style.visibility</p:attrName>
                                        </p:attrNameLst>
                                      </p:cBhvr>
                                      <p:to>
                                        <p:strVal val="visible"/>
                                      </p:to>
                                    </p:set>
                                    <p:animEffect transition="in" filter="wipe(left)">
                                      <p:cBhvr>
                                        <p:cTn id="18" dur="500"/>
                                        <p:tgtEl>
                                          <p:spTgt spid="101379">
                                            <p:txEl>
                                              <p:pRg st="1" end="1"/>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01379">
                                            <p:txEl>
                                              <p:pRg st="2" end="2"/>
                                            </p:txEl>
                                          </p:spTgt>
                                        </p:tgtEl>
                                        <p:attrNameLst>
                                          <p:attrName>style.visibility</p:attrName>
                                        </p:attrNameLst>
                                      </p:cBhvr>
                                      <p:to>
                                        <p:strVal val="visible"/>
                                      </p:to>
                                    </p:set>
                                    <p:animEffect transition="in" filter="wipe(left)">
                                      <p:cBhvr>
                                        <p:cTn id="23" dur="500"/>
                                        <p:tgtEl>
                                          <p:spTgt spid="10137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8" grpId="0" autoUpdateAnimBg="0"/>
      <p:bldP spid="101379" grpId="0" build="p"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2BE8DE4A-520A-3D48-8A15-DFC78C085CE9}"/>
              </a:ext>
            </a:extLst>
          </p:cNvPr>
          <p:cNvSpPr>
            <a:spLocks noGrp="1"/>
          </p:cNvSpPr>
          <p:nvPr>
            <p:ph type="title"/>
          </p:nvPr>
        </p:nvSpPr>
        <p:spPr/>
        <p:txBody>
          <a:bodyPr>
            <a:normAutofit/>
          </a:bodyPr>
          <a:lstStyle/>
          <a:p>
            <a:pPr>
              <a:lnSpc>
                <a:spcPct val="100000"/>
              </a:lnSpc>
              <a:spcBef>
                <a:spcPts val="0"/>
              </a:spcBef>
            </a:pPr>
            <a:r>
              <a:rPr lang="en-US" altLang="zh-CN" sz="1400" b="1" dirty="0">
                <a:latin typeface="KaiTi" panose="02010609060101010101" pitchFamily="49" charset="-122"/>
                <a:ea typeface="KaiTi" panose="02010609060101010101" pitchFamily="49" charset="-122"/>
              </a:rPr>
              <a:t>2. F</a:t>
            </a:r>
            <a:r>
              <a:rPr lang="zh-CN" altLang="en-US" sz="1400" b="1" dirty="0">
                <a:latin typeface="KaiTi" panose="02010609060101010101" pitchFamily="49" charset="-122"/>
                <a:ea typeface="KaiTi" panose="02010609060101010101" pitchFamily="49" charset="-122"/>
              </a:rPr>
              <a:t>分布运用于方差检验 </a:t>
            </a:r>
            <a:endParaRPr lang="zh-CN" altLang="en-US" dirty="0">
              <a:latin typeface="KaiTi" panose="02010609060101010101" pitchFamily="49" charset="-122"/>
              <a:ea typeface="KaiTi" panose="02010609060101010101" pitchFamily="49" charset="-122"/>
            </a:endParaRP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8166675E-CF32-F04A-A162-1774CD39DC92}"/>
                  </a:ext>
                </a:extLst>
              </p:cNvPr>
              <p:cNvSpPr>
                <a:spLocks noGrp="1"/>
              </p:cNvSpPr>
              <p:nvPr>
                <p:ph idx="1"/>
              </p:nvPr>
            </p:nvSpPr>
            <p:spPr>
              <a:xfrm>
                <a:off x="593434" y="770136"/>
                <a:ext cx="2726325" cy="1606415"/>
              </a:xfrm>
            </p:spPr>
            <p:txBody>
              <a:bodyPr>
                <a:normAutofit/>
              </a:bodyPr>
              <a:lstStyle/>
              <a:p>
                <a:pPr marL="0" indent="0">
                  <a:buNone/>
                </a:pPr>
                <a:r>
                  <a:rPr lang="zh-CN" altLang="en-US" sz="900" spc="10" dirty="0">
                    <a:solidFill>
                      <a:srgbClr val="000000"/>
                    </a:solidFill>
                    <a:latin typeface="KaiTi" panose="02010609060101010101" pitchFamily="49" charset="-122"/>
                    <a:ea typeface="KaiTi" panose="02010609060101010101" pitchFamily="49" charset="-122"/>
                    <a:cs typeface="SimSun"/>
                  </a:rPr>
                  <a:t>相互独立两个总体</a:t>
                </a:r>
                <a:r>
                  <a:rPr lang="zh-CN" altLang="en-US" sz="900" dirty="0">
                    <a:solidFill>
                      <a:srgbClr val="FF0000"/>
                    </a:solidFill>
                    <a:latin typeface="KaiTi" panose="02010609060101010101" pitchFamily="49" charset="-122"/>
                    <a:ea typeface="KaiTi" panose="02010609060101010101" pitchFamily="49" charset="-122"/>
                    <a:cs typeface="SimSun"/>
                  </a:rPr>
                  <a:t>样本方差</a:t>
                </a:r>
                <a:r>
                  <a:rPr lang="zh-CN" altLang="en-US" sz="900" spc="10" dirty="0">
                    <a:solidFill>
                      <a:srgbClr val="000000"/>
                    </a:solidFill>
                    <a:latin typeface="KaiTi" panose="02010609060101010101" pitchFamily="49" charset="-122"/>
                    <a:ea typeface="KaiTi" panose="02010609060101010101" pitchFamily="49" charset="-122"/>
                    <a:cs typeface="SimSun"/>
                  </a:rPr>
                  <a:t>与</a:t>
                </a:r>
                <a:r>
                  <a:rPr lang="zh-CN" altLang="en-US" sz="900" dirty="0">
                    <a:solidFill>
                      <a:srgbClr val="FF0000"/>
                    </a:solidFill>
                    <a:latin typeface="KaiTi" panose="02010609060101010101" pitchFamily="49" charset="-122"/>
                    <a:ea typeface="KaiTi" panose="02010609060101010101" pitchFamily="49" charset="-122"/>
                    <a:cs typeface="SimSun"/>
                  </a:rPr>
                  <a:t>总体方差</a:t>
                </a:r>
                <a:r>
                  <a:rPr lang="zh-CN" altLang="en-US" sz="900" spc="10" dirty="0">
                    <a:solidFill>
                      <a:srgbClr val="000000"/>
                    </a:solidFill>
                    <a:latin typeface="KaiTi" panose="02010609060101010101" pitchFamily="49" charset="-122"/>
                    <a:ea typeface="KaiTi" panose="02010609060101010101" pitchFamily="49" charset="-122"/>
                    <a:cs typeface="SimSun"/>
                  </a:rPr>
                  <a:t>间联系</a:t>
                </a:r>
                <a:br>
                  <a:rPr lang="zh-CN" altLang="en-US" sz="900" spc="10" dirty="0">
                    <a:solidFill>
                      <a:srgbClr val="000000"/>
                    </a:solidFill>
                    <a:latin typeface="KaiTi" panose="02010609060101010101" pitchFamily="49" charset="-122"/>
                    <a:ea typeface="KaiTi" panose="02010609060101010101" pitchFamily="49" charset="-122"/>
                    <a:cs typeface="SimSun"/>
                  </a:rPr>
                </a:br>
                <a:r>
                  <a:rPr lang="zh-CN" altLang="en-US" sz="900" spc="10" dirty="0">
                    <a:solidFill>
                      <a:srgbClr val="000000"/>
                    </a:solidFill>
                    <a:latin typeface="KaiTi" panose="02010609060101010101" pitchFamily="49" charset="-122"/>
                    <a:ea typeface="KaiTi" panose="02010609060101010101" pitchFamily="49" charset="-122"/>
                    <a:cs typeface="SimSun"/>
                  </a:rPr>
                  <a:t>的定理。</a:t>
                </a:r>
                <a:endParaRPr lang="en-US" altLang="zh-CN" sz="900" spc="10" dirty="0">
                  <a:solidFill>
                    <a:srgbClr val="000000"/>
                  </a:solidFill>
                  <a:latin typeface="KaiTi" panose="02010609060101010101" pitchFamily="49" charset="-122"/>
                  <a:ea typeface="KaiTi" panose="02010609060101010101" pitchFamily="49" charset="-122"/>
                  <a:cs typeface="SimSun"/>
                </a:endParaRPr>
              </a:p>
              <a:p>
                <a:pPr marL="0" indent="0">
                  <a:buNone/>
                </a:pPr>
                <a:r>
                  <a:rPr lang="zh-CN" altLang="en-US" sz="900" spc="10" dirty="0">
                    <a:solidFill>
                      <a:srgbClr val="000000"/>
                    </a:solidFill>
                    <a:latin typeface="KaiTi" panose="02010609060101010101" pitchFamily="49" charset="-122"/>
                    <a:ea typeface="KaiTi" panose="02010609060101010101" pitchFamily="49" charset="-122"/>
                    <a:cs typeface="SimSun"/>
                  </a:rPr>
                  <a:t>设</a:t>
                </a:r>
                <a14:m>
                  <m:oMath xmlns:m="http://schemas.openxmlformats.org/officeDocument/2006/math">
                    <m:sSub>
                      <m:sSubPr>
                        <m:ctrlPr>
                          <a:rPr lang="en-US" altLang="zh-CN" sz="900" i="1" spc="10" smtClean="0">
                            <a:solidFill>
                              <a:srgbClr val="000000"/>
                            </a:solidFill>
                            <a:latin typeface="Cambria Math" panose="02040503050406030204" pitchFamily="18" charset="0"/>
                            <a:ea typeface="KaiTi" panose="02010609060101010101" pitchFamily="49" charset="-122"/>
                          </a:rPr>
                        </m:ctrlPr>
                      </m:sSubPr>
                      <m:e>
                        <m:r>
                          <a:rPr lang="en-US" altLang="zh-CN" sz="900" b="0" i="1" spc="10" smtClean="0">
                            <a:solidFill>
                              <a:srgbClr val="000000"/>
                            </a:solidFill>
                            <a:latin typeface="Cambria Math" panose="02040503050406030204" pitchFamily="18" charset="0"/>
                            <a:ea typeface="KaiTi" panose="02010609060101010101" pitchFamily="49" charset="-122"/>
                          </a:rPr>
                          <m:t>𝑋</m:t>
                        </m:r>
                      </m:e>
                      <m:sub>
                        <m:r>
                          <a:rPr lang="en-US" altLang="zh-CN" sz="900" b="0" i="1" spc="10" smtClean="0">
                            <a:solidFill>
                              <a:srgbClr val="000000"/>
                            </a:solidFill>
                            <a:latin typeface="Cambria Math" panose="02040503050406030204" pitchFamily="18" charset="0"/>
                            <a:ea typeface="KaiTi" panose="02010609060101010101" pitchFamily="49" charset="-122"/>
                          </a:rPr>
                          <m:t>1</m:t>
                        </m:r>
                      </m:sub>
                    </m:sSub>
                  </m:oMath>
                </a14:m>
                <a:r>
                  <a:rPr lang="en-US" altLang="zh-CN" sz="900" spc="10" dirty="0">
                    <a:solidFill>
                      <a:srgbClr val="000000"/>
                    </a:solidFill>
                    <a:latin typeface="KaiTi" panose="02010609060101010101" pitchFamily="49" charset="-122"/>
                    <a:ea typeface="KaiTi" panose="02010609060101010101" pitchFamily="49" charset="-122"/>
                    <a:cs typeface="SimSun"/>
                  </a:rPr>
                  <a:t>,</a:t>
                </a:r>
                <a:r>
                  <a:rPr lang="en-US" altLang="zh-CN" sz="900" spc="10" dirty="0">
                    <a:solidFill>
                      <a:srgbClr val="000000"/>
                    </a:solidFill>
                    <a:ea typeface="KaiTi" panose="02010609060101010101" pitchFamily="49" charset="-122"/>
                  </a:rPr>
                  <a:t> </a:t>
                </a:r>
                <a14:m>
                  <m:oMath xmlns:m="http://schemas.openxmlformats.org/officeDocument/2006/math">
                    <m:sSub>
                      <m:sSubPr>
                        <m:ctrlPr>
                          <a:rPr lang="en-US" altLang="zh-CN" sz="900" i="1" spc="10">
                            <a:solidFill>
                              <a:srgbClr val="000000"/>
                            </a:solidFill>
                            <a:latin typeface="Cambria Math" panose="02040503050406030204" pitchFamily="18" charset="0"/>
                            <a:ea typeface="KaiTi" panose="02010609060101010101" pitchFamily="49" charset="-122"/>
                          </a:rPr>
                        </m:ctrlPr>
                      </m:sSubPr>
                      <m:e>
                        <m:r>
                          <a:rPr lang="en-US" altLang="zh-CN" sz="900" i="1" spc="10">
                            <a:solidFill>
                              <a:srgbClr val="000000"/>
                            </a:solidFill>
                            <a:latin typeface="Cambria Math" panose="02040503050406030204" pitchFamily="18" charset="0"/>
                            <a:ea typeface="KaiTi" panose="02010609060101010101" pitchFamily="49" charset="-122"/>
                          </a:rPr>
                          <m:t>𝑋</m:t>
                        </m:r>
                      </m:e>
                      <m:sub>
                        <m:r>
                          <a:rPr lang="en-US" altLang="zh-CN" sz="900" b="0" i="1" spc="10" smtClean="0">
                            <a:solidFill>
                              <a:srgbClr val="000000"/>
                            </a:solidFill>
                            <a:latin typeface="Cambria Math" panose="02040503050406030204" pitchFamily="18" charset="0"/>
                            <a:ea typeface="KaiTi" panose="02010609060101010101" pitchFamily="49" charset="-122"/>
                          </a:rPr>
                          <m:t>2</m:t>
                        </m:r>
                      </m:sub>
                    </m:sSub>
                  </m:oMath>
                </a14:m>
                <a:r>
                  <a:rPr lang="en-US" altLang="zh-CN" sz="900" spc="10" dirty="0">
                    <a:solidFill>
                      <a:srgbClr val="000000"/>
                    </a:solidFill>
                    <a:latin typeface="KaiTi" panose="02010609060101010101" pitchFamily="49" charset="-122"/>
                    <a:ea typeface="KaiTi" panose="02010609060101010101" pitchFamily="49" charset="-122"/>
                    <a:cs typeface="SimSun"/>
                  </a:rPr>
                  <a:t>,</a:t>
                </a:r>
                <a14:m>
                  <m:oMath xmlns:m="http://schemas.openxmlformats.org/officeDocument/2006/math">
                    <m:r>
                      <a:rPr lang="en-US" altLang="zh-CN" sz="900" i="1" spc="10" dirty="0" smtClean="0">
                        <a:solidFill>
                          <a:srgbClr val="000000"/>
                        </a:solidFill>
                        <a:latin typeface="Cambria Math" panose="02040503050406030204" pitchFamily="18" charset="0"/>
                        <a:ea typeface="Cambria Math" panose="02040503050406030204" pitchFamily="18" charset="0"/>
                        <a:cs typeface="SimSun"/>
                      </a:rPr>
                      <m:t>⋯</m:t>
                    </m:r>
                    <m:r>
                      <a:rPr lang="en-US" altLang="zh-CN" sz="900" b="0" i="1" spc="10" dirty="0" smtClean="0">
                        <a:solidFill>
                          <a:srgbClr val="000000"/>
                        </a:solidFill>
                        <a:latin typeface="Cambria Math" panose="02040503050406030204" pitchFamily="18" charset="0"/>
                        <a:ea typeface="Cambria Math" panose="02040503050406030204" pitchFamily="18" charset="0"/>
                        <a:cs typeface="SimSun"/>
                      </a:rPr>
                      <m:t>,</m:t>
                    </m:r>
                  </m:oMath>
                </a14:m>
                <a:r>
                  <a:rPr lang="en-US" altLang="zh-CN" sz="800" spc="10" dirty="0">
                    <a:solidFill>
                      <a:srgbClr val="000000"/>
                    </a:solidFill>
                    <a:ea typeface="KaiTi" panose="02010609060101010101" pitchFamily="49" charset="-122"/>
                  </a:rPr>
                  <a:t> </a:t>
                </a:r>
                <a14:m>
                  <m:oMath xmlns:m="http://schemas.openxmlformats.org/officeDocument/2006/math">
                    <m:sSub>
                      <m:sSubPr>
                        <m:ctrlPr>
                          <a:rPr lang="en-US" altLang="zh-CN" sz="800" i="1" spc="10">
                            <a:solidFill>
                              <a:srgbClr val="000000"/>
                            </a:solidFill>
                            <a:latin typeface="Cambria Math" panose="02040503050406030204" pitchFamily="18" charset="0"/>
                            <a:ea typeface="KaiTi" panose="02010609060101010101" pitchFamily="49" charset="-122"/>
                          </a:rPr>
                        </m:ctrlPr>
                      </m:sSubPr>
                      <m:e>
                        <m:r>
                          <a:rPr lang="en-US" altLang="zh-CN" sz="800" i="1" spc="10">
                            <a:solidFill>
                              <a:srgbClr val="000000"/>
                            </a:solidFill>
                            <a:latin typeface="Cambria Math" panose="02040503050406030204" pitchFamily="18" charset="0"/>
                            <a:ea typeface="KaiTi" panose="02010609060101010101" pitchFamily="49" charset="-122"/>
                          </a:rPr>
                          <m:t>𝑋</m:t>
                        </m:r>
                      </m:e>
                      <m:sub>
                        <m:sSub>
                          <m:sSubPr>
                            <m:ctrlPr>
                              <a:rPr lang="en-US" altLang="zh-CN" sz="800" i="1" spc="10" smtClean="0">
                                <a:solidFill>
                                  <a:srgbClr val="000000"/>
                                </a:solidFill>
                                <a:latin typeface="Cambria Math" panose="02040503050406030204" pitchFamily="18" charset="0"/>
                                <a:ea typeface="KaiTi" panose="02010609060101010101" pitchFamily="49" charset="-122"/>
                              </a:rPr>
                            </m:ctrlPr>
                          </m:sSubPr>
                          <m:e>
                            <m:r>
                              <a:rPr lang="en-US" altLang="zh-CN" sz="800" b="0" i="1" spc="10" smtClean="0">
                                <a:solidFill>
                                  <a:srgbClr val="000000"/>
                                </a:solidFill>
                                <a:latin typeface="Cambria Math" panose="02040503050406030204" pitchFamily="18" charset="0"/>
                                <a:ea typeface="KaiTi" panose="02010609060101010101" pitchFamily="49" charset="-122"/>
                              </a:rPr>
                              <m:t>𝑛</m:t>
                            </m:r>
                          </m:e>
                          <m:sub>
                            <m:r>
                              <a:rPr lang="en-US" altLang="zh-CN" sz="800" b="0" i="1" spc="10" smtClean="0">
                                <a:solidFill>
                                  <a:srgbClr val="000000"/>
                                </a:solidFill>
                                <a:latin typeface="Cambria Math" panose="02040503050406030204" pitchFamily="18" charset="0"/>
                                <a:ea typeface="KaiTi" panose="02010609060101010101" pitchFamily="49" charset="-122"/>
                              </a:rPr>
                              <m:t>1</m:t>
                            </m:r>
                          </m:sub>
                        </m:sSub>
                      </m:sub>
                    </m:sSub>
                  </m:oMath>
                </a14:m>
                <a:r>
                  <a:rPr lang="en-US" altLang="zh-CN" sz="800" spc="10" dirty="0">
                    <a:solidFill>
                      <a:srgbClr val="000000"/>
                    </a:solidFill>
                    <a:latin typeface="KaiTi" panose="02010609060101010101" pitchFamily="49" charset="-122"/>
                    <a:ea typeface="KaiTi" panose="02010609060101010101" pitchFamily="49" charset="-122"/>
                    <a:cs typeface="SimSun"/>
                  </a:rPr>
                  <a:t>,</a:t>
                </a:r>
                <a:r>
                  <a:rPr lang="zh-CN" altLang="en-US" sz="800" spc="10" dirty="0">
                    <a:solidFill>
                      <a:srgbClr val="000000"/>
                    </a:solidFill>
                    <a:latin typeface="KaiTi" panose="02010609060101010101" pitchFamily="49" charset="-122"/>
                    <a:ea typeface="KaiTi" panose="02010609060101010101" pitchFamily="49" charset="-122"/>
                    <a:cs typeface="SimSun"/>
                  </a:rPr>
                  <a:t>与</a:t>
                </a:r>
                <a14:m>
                  <m:oMath xmlns:m="http://schemas.openxmlformats.org/officeDocument/2006/math">
                    <m:sSub>
                      <m:sSubPr>
                        <m:ctrlPr>
                          <a:rPr lang="en-US" altLang="zh-CN" sz="800" i="1" spc="10">
                            <a:solidFill>
                              <a:srgbClr val="000000"/>
                            </a:solidFill>
                            <a:latin typeface="Cambria Math" panose="02040503050406030204" pitchFamily="18" charset="0"/>
                            <a:ea typeface="KaiTi" panose="02010609060101010101" pitchFamily="49" charset="-122"/>
                          </a:rPr>
                        </m:ctrlPr>
                      </m:sSubPr>
                      <m:e>
                        <m:r>
                          <a:rPr lang="en-US" altLang="zh-CN" sz="800" b="0" i="1" spc="10" smtClean="0">
                            <a:solidFill>
                              <a:srgbClr val="000000"/>
                            </a:solidFill>
                            <a:latin typeface="Cambria Math" panose="02040503050406030204" pitchFamily="18" charset="0"/>
                            <a:ea typeface="KaiTi" panose="02010609060101010101" pitchFamily="49" charset="-122"/>
                          </a:rPr>
                          <m:t>𝑌</m:t>
                        </m:r>
                      </m:e>
                      <m:sub>
                        <m:r>
                          <a:rPr lang="en-US" altLang="zh-CN" sz="800" i="1" spc="10">
                            <a:solidFill>
                              <a:srgbClr val="000000"/>
                            </a:solidFill>
                            <a:latin typeface="Cambria Math" panose="02040503050406030204" pitchFamily="18" charset="0"/>
                            <a:ea typeface="KaiTi" panose="02010609060101010101" pitchFamily="49" charset="-122"/>
                          </a:rPr>
                          <m:t>1</m:t>
                        </m:r>
                      </m:sub>
                    </m:sSub>
                  </m:oMath>
                </a14:m>
                <a:r>
                  <a:rPr lang="en-US" altLang="zh-CN" sz="800" spc="10" dirty="0">
                    <a:solidFill>
                      <a:srgbClr val="000000"/>
                    </a:solidFill>
                    <a:latin typeface="KaiTi" panose="02010609060101010101" pitchFamily="49" charset="-122"/>
                    <a:ea typeface="KaiTi" panose="02010609060101010101" pitchFamily="49" charset="-122"/>
                    <a:cs typeface="SimSun"/>
                  </a:rPr>
                  <a:t>,</a:t>
                </a:r>
                <a14:m>
                  <m:oMath xmlns:m="http://schemas.openxmlformats.org/officeDocument/2006/math">
                    <m:sSub>
                      <m:sSubPr>
                        <m:ctrlPr>
                          <a:rPr lang="en-US" altLang="zh-CN" sz="800" i="1" spc="10">
                            <a:solidFill>
                              <a:srgbClr val="000000"/>
                            </a:solidFill>
                            <a:latin typeface="Cambria Math" panose="02040503050406030204" pitchFamily="18" charset="0"/>
                            <a:ea typeface="KaiTi" panose="02010609060101010101" pitchFamily="49" charset="-122"/>
                          </a:rPr>
                        </m:ctrlPr>
                      </m:sSubPr>
                      <m:e>
                        <m:r>
                          <a:rPr lang="en-US" altLang="zh-CN" sz="800" b="0" i="1" spc="10" smtClean="0">
                            <a:solidFill>
                              <a:srgbClr val="000000"/>
                            </a:solidFill>
                            <a:latin typeface="Cambria Math" panose="02040503050406030204" pitchFamily="18" charset="0"/>
                            <a:ea typeface="KaiTi" panose="02010609060101010101" pitchFamily="49" charset="-122"/>
                          </a:rPr>
                          <m:t>𝑌</m:t>
                        </m:r>
                      </m:e>
                      <m:sub>
                        <m:r>
                          <a:rPr lang="en-US" altLang="zh-CN" sz="800" i="1" spc="10">
                            <a:solidFill>
                              <a:srgbClr val="000000"/>
                            </a:solidFill>
                            <a:latin typeface="Cambria Math" panose="02040503050406030204" pitchFamily="18" charset="0"/>
                            <a:ea typeface="KaiTi" panose="02010609060101010101" pitchFamily="49" charset="-122"/>
                          </a:rPr>
                          <m:t>2</m:t>
                        </m:r>
                      </m:sub>
                    </m:sSub>
                  </m:oMath>
                </a14:m>
                <a:r>
                  <a:rPr lang="en-US" altLang="zh-CN" sz="800" spc="10" dirty="0">
                    <a:solidFill>
                      <a:srgbClr val="000000"/>
                    </a:solidFill>
                    <a:latin typeface="KaiTi" panose="02010609060101010101" pitchFamily="49" charset="-122"/>
                    <a:ea typeface="KaiTi" panose="02010609060101010101" pitchFamily="49" charset="-122"/>
                    <a:cs typeface="SimSun"/>
                  </a:rPr>
                  <a:t>,</a:t>
                </a:r>
                <a14:m>
                  <m:oMath xmlns:m="http://schemas.openxmlformats.org/officeDocument/2006/math">
                    <m:r>
                      <a:rPr lang="en-US" altLang="zh-CN" sz="800" i="1" spc="10" dirty="0">
                        <a:solidFill>
                          <a:srgbClr val="000000"/>
                        </a:solidFill>
                        <a:latin typeface="Cambria Math" panose="02040503050406030204" pitchFamily="18" charset="0"/>
                        <a:ea typeface="Cambria Math" panose="02040503050406030204" pitchFamily="18" charset="0"/>
                        <a:cs typeface="SimSun"/>
                      </a:rPr>
                      <m:t>⋯,</m:t>
                    </m:r>
                  </m:oMath>
                </a14:m>
                <a:r>
                  <a:rPr lang="en-US" altLang="zh-CN" sz="700" spc="10" dirty="0">
                    <a:solidFill>
                      <a:srgbClr val="000000"/>
                    </a:solidFill>
                    <a:ea typeface="KaiTi" panose="02010609060101010101" pitchFamily="49" charset="-122"/>
                  </a:rPr>
                  <a:t> </a:t>
                </a:r>
                <a14:m>
                  <m:oMath xmlns:m="http://schemas.openxmlformats.org/officeDocument/2006/math">
                    <m:sSub>
                      <m:sSubPr>
                        <m:ctrlPr>
                          <a:rPr lang="en-US" altLang="zh-CN" sz="700" i="1" spc="10">
                            <a:solidFill>
                              <a:srgbClr val="000000"/>
                            </a:solidFill>
                            <a:latin typeface="Cambria Math" panose="02040503050406030204" pitchFamily="18" charset="0"/>
                            <a:ea typeface="KaiTi" panose="02010609060101010101" pitchFamily="49" charset="-122"/>
                          </a:rPr>
                        </m:ctrlPr>
                      </m:sSubPr>
                      <m:e>
                        <m:r>
                          <a:rPr lang="en-US" altLang="zh-CN" sz="700" b="0" i="1" spc="10" smtClean="0">
                            <a:solidFill>
                              <a:srgbClr val="000000"/>
                            </a:solidFill>
                            <a:latin typeface="Cambria Math" panose="02040503050406030204" pitchFamily="18" charset="0"/>
                            <a:ea typeface="KaiTi" panose="02010609060101010101" pitchFamily="49" charset="-122"/>
                          </a:rPr>
                          <m:t>𝑌</m:t>
                        </m:r>
                      </m:e>
                      <m:sub>
                        <m:sSub>
                          <m:sSubPr>
                            <m:ctrlPr>
                              <a:rPr lang="en-US" altLang="zh-CN" sz="700" i="1" spc="10" smtClean="0">
                                <a:solidFill>
                                  <a:srgbClr val="000000"/>
                                </a:solidFill>
                                <a:latin typeface="Cambria Math" panose="02040503050406030204" pitchFamily="18" charset="0"/>
                                <a:ea typeface="KaiTi" panose="02010609060101010101" pitchFamily="49" charset="-122"/>
                              </a:rPr>
                            </m:ctrlPr>
                          </m:sSubPr>
                          <m:e>
                            <m:r>
                              <a:rPr lang="en-US" altLang="zh-CN" sz="700" b="0" i="1" spc="10" smtClean="0">
                                <a:solidFill>
                                  <a:srgbClr val="000000"/>
                                </a:solidFill>
                                <a:latin typeface="Cambria Math" panose="02040503050406030204" pitchFamily="18" charset="0"/>
                                <a:ea typeface="KaiTi" panose="02010609060101010101" pitchFamily="49" charset="-122"/>
                              </a:rPr>
                              <m:t>𝑛</m:t>
                            </m:r>
                          </m:e>
                          <m:sub>
                            <m:r>
                              <a:rPr lang="en-US" altLang="zh-CN" sz="700" b="0" i="1" spc="10" smtClean="0">
                                <a:solidFill>
                                  <a:srgbClr val="000000"/>
                                </a:solidFill>
                                <a:latin typeface="Cambria Math" panose="02040503050406030204" pitchFamily="18" charset="0"/>
                                <a:ea typeface="KaiTi" panose="02010609060101010101" pitchFamily="49" charset="-122"/>
                              </a:rPr>
                              <m:t>2</m:t>
                            </m:r>
                          </m:sub>
                        </m:sSub>
                      </m:sub>
                    </m:sSub>
                  </m:oMath>
                </a14:m>
                <a:r>
                  <a:rPr lang="zh-CN" altLang="en-US" sz="800" dirty="0"/>
                  <a:t>来自两个整体分布的总体</a:t>
                </a:r>
                <a14:m>
                  <m:oMath xmlns:m="http://schemas.openxmlformats.org/officeDocument/2006/math">
                    <m:r>
                      <a:rPr lang="en-US" altLang="zh-CN" sz="800" i="1" dirty="0" smtClean="0">
                        <a:latin typeface="Cambria Math" panose="02040503050406030204" pitchFamily="18" charset="0"/>
                      </a:rPr>
                      <m:t>𝑁</m:t>
                    </m:r>
                    <m:d>
                      <m:dPr>
                        <m:ctrlPr>
                          <a:rPr lang="en-US" altLang="zh-CN" sz="800" i="1" smtClean="0">
                            <a:latin typeface="Cambria Math" panose="02040503050406030204" pitchFamily="18" charset="0"/>
                          </a:rPr>
                        </m:ctrlPr>
                      </m:dPr>
                      <m:e>
                        <m:sSub>
                          <m:sSubPr>
                            <m:ctrlPr>
                              <a:rPr lang="en-US" altLang="zh-CN" sz="800" i="1">
                                <a:latin typeface="Cambria Math" panose="02040503050406030204" pitchFamily="18" charset="0"/>
                              </a:rPr>
                            </m:ctrlPr>
                          </m:sSubPr>
                          <m:e>
                            <m:r>
                              <a:rPr lang="en-US" altLang="zh-CN" sz="800" i="1">
                                <a:latin typeface="Cambria Math" panose="02040503050406030204" pitchFamily="18" charset="0"/>
                                <a:ea typeface="Cambria Math" panose="02040503050406030204" pitchFamily="18" charset="0"/>
                              </a:rPr>
                              <m:t>𝜇</m:t>
                            </m:r>
                          </m:e>
                          <m:sub>
                            <m:r>
                              <a:rPr lang="en-US" altLang="zh-CN" sz="800" b="0" i="1" smtClean="0">
                                <a:latin typeface="Cambria Math" panose="02040503050406030204" pitchFamily="18" charset="0"/>
                                <a:ea typeface="Cambria Math" panose="02040503050406030204" pitchFamily="18" charset="0"/>
                              </a:rPr>
                              <m:t>1</m:t>
                            </m:r>
                          </m:sub>
                        </m:sSub>
                        <m:r>
                          <a:rPr lang="en-US" altLang="zh-CN" sz="800" b="0" i="1" smtClean="0">
                            <a:latin typeface="Cambria Math" panose="02040503050406030204" pitchFamily="18" charset="0"/>
                          </a:rPr>
                          <m:t>,</m:t>
                        </m:r>
                        <m:sSub>
                          <m:sSubPr>
                            <m:ctrlPr>
                              <a:rPr lang="en-US" altLang="zh-CN" sz="800" i="1">
                                <a:latin typeface="Cambria Math" panose="02040503050406030204" pitchFamily="18" charset="0"/>
                              </a:rPr>
                            </m:ctrlPr>
                          </m:sSubPr>
                          <m:e>
                            <m:r>
                              <a:rPr lang="en-US" altLang="zh-CN" sz="800" i="1" smtClean="0">
                                <a:latin typeface="Cambria Math" panose="02040503050406030204" pitchFamily="18" charset="0"/>
                                <a:ea typeface="Cambria Math" panose="02040503050406030204" pitchFamily="18" charset="0"/>
                              </a:rPr>
                              <m:t>𝜎</m:t>
                            </m:r>
                          </m:e>
                          <m:sub>
                            <m:r>
                              <a:rPr lang="en-US" altLang="zh-CN" sz="800" b="0" i="1" smtClean="0">
                                <a:latin typeface="Cambria Math" panose="02040503050406030204" pitchFamily="18" charset="0"/>
                              </a:rPr>
                              <m:t>1</m:t>
                            </m:r>
                          </m:sub>
                        </m:sSub>
                      </m:e>
                    </m:d>
                    <m:r>
                      <a:rPr lang="zh-CN" altLang="en-US" sz="800" i="1">
                        <a:latin typeface="Cambria Math" panose="02040503050406030204" pitchFamily="18" charset="0"/>
                      </a:rPr>
                      <m:t>和</m:t>
                    </m:r>
                    <m:r>
                      <a:rPr lang="en-US" altLang="zh-CN" sz="800" i="1" dirty="0" smtClean="0">
                        <a:latin typeface="Cambria Math" panose="02040503050406030204" pitchFamily="18" charset="0"/>
                      </a:rPr>
                      <m:t> </m:t>
                    </m:r>
                    <m:r>
                      <a:rPr lang="en-US" altLang="zh-CN" sz="800" i="1" dirty="0">
                        <a:latin typeface="Cambria Math" panose="02040503050406030204" pitchFamily="18" charset="0"/>
                      </a:rPr>
                      <m:t>𝑁</m:t>
                    </m:r>
                    <m:d>
                      <m:dPr>
                        <m:ctrlPr>
                          <a:rPr lang="en-US" altLang="zh-CN" sz="800" i="1">
                            <a:latin typeface="Cambria Math" panose="02040503050406030204" pitchFamily="18" charset="0"/>
                          </a:rPr>
                        </m:ctrlPr>
                      </m:dPr>
                      <m:e>
                        <m:sSub>
                          <m:sSubPr>
                            <m:ctrlPr>
                              <a:rPr lang="en-US" altLang="zh-CN" sz="800" i="1">
                                <a:latin typeface="Cambria Math" panose="02040503050406030204" pitchFamily="18" charset="0"/>
                              </a:rPr>
                            </m:ctrlPr>
                          </m:sSubPr>
                          <m:e>
                            <m:r>
                              <a:rPr lang="en-US" altLang="zh-CN" sz="800" i="1">
                                <a:latin typeface="Cambria Math" panose="02040503050406030204" pitchFamily="18" charset="0"/>
                                <a:ea typeface="Cambria Math" panose="02040503050406030204" pitchFamily="18" charset="0"/>
                              </a:rPr>
                              <m:t>𝜇</m:t>
                            </m:r>
                          </m:e>
                          <m:sub>
                            <m:r>
                              <a:rPr lang="en-US" altLang="zh-CN" sz="800" b="0" i="1" smtClean="0">
                                <a:latin typeface="Cambria Math" panose="02040503050406030204" pitchFamily="18" charset="0"/>
                                <a:ea typeface="Cambria Math" panose="02040503050406030204" pitchFamily="18" charset="0"/>
                              </a:rPr>
                              <m:t>2</m:t>
                            </m:r>
                          </m:sub>
                        </m:sSub>
                        <m:r>
                          <a:rPr lang="en-US" altLang="zh-CN" sz="800" i="1">
                            <a:latin typeface="Cambria Math" panose="02040503050406030204" pitchFamily="18" charset="0"/>
                          </a:rPr>
                          <m:t>,</m:t>
                        </m:r>
                        <m:sSub>
                          <m:sSubPr>
                            <m:ctrlPr>
                              <a:rPr lang="en-US" altLang="zh-CN" sz="800" i="1">
                                <a:latin typeface="Cambria Math" panose="02040503050406030204" pitchFamily="18" charset="0"/>
                              </a:rPr>
                            </m:ctrlPr>
                          </m:sSubPr>
                          <m:e>
                            <m:r>
                              <a:rPr lang="en-US" altLang="zh-CN" sz="800" i="1">
                                <a:latin typeface="Cambria Math" panose="02040503050406030204" pitchFamily="18" charset="0"/>
                                <a:ea typeface="Cambria Math" panose="02040503050406030204" pitchFamily="18" charset="0"/>
                              </a:rPr>
                              <m:t>𝜎</m:t>
                            </m:r>
                          </m:e>
                          <m:sub>
                            <m:r>
                              <a:rPr lang="en-US" altLang="zh-CN" sz="800" b="0" i="1" smtClean="0">
                                <a:latin typeface="Cambria Math" panose="02040503050406030204" pitchFamily="18" charset="0"/>
                                <a:ea typeface="Cambria Math" panose="02040503050406030204" pitchFamily="18" charset="0"/>
                              </a:rPr>
                              <m:t>2</m:t>
                            </m:r>
                          </m:sub>
                        </m:sSub>
                      </m:e>
                    </m:d>
                  </m:oMath>
                </a14:m>
                <a:r>
                  <a:rPr lang="zh-CN" altLang="en-US" sz="800" dirty="0"/>
                  <a:t>，</a:t>
                </a:r>
                <a:endParaRPr lang="en-US" altLang="zh-CN" sz="800" dirty="0"/>
              </a:p>
              <a:p>
                <a:pPr marL="0" indent="0">
                  <a:buNone/>
                </a:pPr>
                <a14:m>
                  <m:oMathPara xmlns:m="http://schemas.openxmlformats.org/officeDocument/2006/math">
                    <m:oMathParaPr>
                      <m:jc m:val="centerGroup"/>
                    </m:oMathParaPr>
                    <m:oMath xmlns:m="http://schemas.openxmlformats.org/officeDocument/2006/math">
                      <m:r>
                        <a:rPr lang="en-US" altLang="zh-CN" sz="800" i="1">
                          <a:latin typeface="Cambria Math" panose="02040503050406030204" pitchFamily="18" charset="0"/>
                        </a:rPr>
                        <m:t>𝐹</m:t>
                      </m:r>
                      <m:r>
                        <a:rPr lang="en-US" altLang="zh-CN" sz="800" i="1">
                          <a:latin typeface="Cambria Math" panose="02040503050406030204" pitchFamily="18" charset="0"/>
                        </a:rPr>
                        <m:t>=</m:t>
                      </m:r>
                      <m:f>
                        <m:fPr>
                          <m:ctrlPr>
                            <a:rPr lang="en-US" altLang="zh-CN" sz="800" i="1">
                              <a:latin typeface="Cambria Math" panose="02040503050406030204" pitchFamily="18" charset="0"/>
                            </a:rPr>
                          </m:ctrlPr>
                        </m:fPr>
                        <m:num>
                          <m:sSubSup>
                            <m:sSubSupPr>
                              <m:ctrlPr>
                                <a:rPr lang="en-US" altLang="zh-CN" sz="800" i="1">
                                  <a:latin typeface="Cambria Math" panose="02040503050406030204" pitchFamily="18" charset="0"/>
                                </a:rPr>
                              </m:ctrlPr>
                            </m:sSubSupPr>
                            <m:e>
                              <m:r>
                                <a:rPr lang="en-US" altLang="zh-CN" sz="800" i="1">
                                  <a:latin typeface="Cambria Math" panose="02040503050406030204" pitchFamily="18" charset="0"/>
                                </a:rPr>
                                <m:t>𝑠</m:t>
                              </m:r>
                            </m:e>
                            <m:sub>
                              <m:r>
                                <a:rPr lang="en-US" altLang="zh-CN" sz="800" i="1">
                                  <a:latin typeface="Cambria Math" panose="02040503050406030204" pitchFamily="18" charset="0"/>
                                </a:rPr>
                                <m:t>1</m:t>
                              </m:r>
                            </m:sub>
                            <m:sup>
                              <m:r>
                                <a:rPr lang="en-US" altLang="zh-CN" sz="800" i="1">
                                  <a:latin typeface="Cambria Math" panose="02040503050406030204" pitchFamily="18" charset="0"/>
                                </a:rPr>
                                <m:t>2</m:t>
                              </m:r>
                            </m:sup>
                          </m:sSubSup>
                        </m:num>
                        <m:den>
                          <m:sSubSup>
                            <m:sSubSupPr>
                              <m:ctrlPr>
                                <a:rPr lang="en-US" altLang="zh-CN" sz="800" i="1">
                                  <a:latin typeface="Cambria Math" panose="02040503050406030204" pitchFamily="18" charset="0"/>
                                </a:rPr>
                              </m:ctrlPr>
                            </m:sSubSupPr>
                            <m:e>
                              <m:r>
                                <a:rPr lang="en-US" altLang="zh-CN" sz="800" i="1">
                                  <a:latin typeface="Cambria Math" panose="02040503050406030204" pitchFamily="18" charset="0"/>
                                </a:rPr>
                                <m:t>𝑠</m:t>
                              </m:r>
                            </m:e>
                            <m:sub>
                              <m:r>
                                <a:rPr lang="en-US" altLang="zh-CN" sz="800" i="1">
                                  <a:latin typeface="Cambria Math" panose="02040503050406030204" pitchFamily="18" charset="0"/>
                                </a:rPr>
                                <m:t>2</m:t>
                              </m:r>
                            </m:sub>
                            <m:sup>
                              <m:r>
                                <a:rPr lang="en-US" altLang="zh-CN" sz="800" i="1">
                                  <a:latin typeface="Cambria Math" panose="02040503050406030204" pitchFamily="18" charset="0"/>
                                </a:rPr>
                                <m:t>2</m:t>
                              </m:r>
                            </m:sup>
                          </m:sSubSup>
                        </m:den>
                      </m:f>
                      <m:r>
                        <a:rPr lang="en-US" altLang="zh-CN" sz="800" i="1">
                          <a:latin typeface="Cambria Math" panose="02040503050406030204" pitchFamily="18" charset="0"/>
                          <a:ea typeface="Cambria Math" panose="02040503050406030204" pitchFamily="18" charset="0"/>
                        </a:rPr>
                        <m:t>~</m:t>
                      </m:r>
                      <m:r>
                        <a:rPr lang="en-US" altLang="zh-CN" sz="800" i="1">
                          <a:latin typeface="Cambria Math" panose="02040503050406030204" pitchFamily="18" charset="0"/>
                        </a:rPr>
                        <m:t>𝐹</m:t>
                      </m:r>
                      <m:d>
                        <m:dPr>
                          <m:ctrlPr>
                            <a:rPr lang="en-US" altLang="zh-CN" sz="800" i="1">
                              <a:latin typeface="Cambria Math" panose="02040503050406030204" pitchFamily="18" charset="0"/>
                              <a:ea typeface="Cambria Math" panose="02040503050406030204" pitchFamily="18" charset="0"/>
                            </a:rPr>
                          </m:ctrlPr>
                        </m:dPr>
                        <m:e>
                          <m:sSub>
                            <m:sSubPr>
                              <m:ctrlPr>
                                <a:rPr lang="en-US" altLang="zh-CN" sz="800" i="1">
                                  <a:latin typeface="Cambria Math" panose="02040503050406030204" pitchFamily="18" charset="0"/>
                                </a:rPr>
                              </m:ctrlPr>
                            </m:sSubPr>
                            <m:e>
                              <m:r>
                                <a:rPr lang="en-US" altLang="zh-CN" sz="800" i="1">
                                  <a:latin typeface="Cambria Math" panose="02040503050406030204" pitchFamily="18" charset="0"/>
                                </a:rPr>
                                <m:t>𝑛</m:t>
                              </m:r>
                            </m:e>
                            <m:sub>
                              <m:r>
                                <a:rPr lang="en-US" altLang="zh-CN" sz="800" i="1">
                                  <a:latin typeface="Cambria Math" panose="02040503050406030204" pitchFamily="18" charset="0"/>
                                </a:rPr>
                                <m:t>1</m:t>
                              </m:r>
                            </m:sub>
                          </m:sSub>
                          <m:r>
                            <a:rPr lang="en-US" altLang="zh-CN" sz="800" i="1">
                              <a:latin typeface="Cambria Math" panose="02040503050406030204" pitchFamily="18" charset="0"/>
                              <a:ea typeface="Cambria Math" panose="02040503050406030204" pitchFamily="18" charset="0"/>
                            </a:rPr>
                            <m:t>−1,</m:t>
                          </m:r>
                          <m:sSub>
                            <m:sSubPr>
                              <m:ctrlPr>
                                <a:rPr lang="en-US" altLang="zh-CN" sz="800" i="1">
                                  <a:latin typeface="Cambria Math" panose="02040503050406030204" pitchFamily="18" charset="0"/>
                                </a:rPr>
                              </m:ctrlPr>
                            </m:sSubPr>
                            <m:e>
                              <m:r>
                                <a:rPr lang="en-US" altLang="zh-CN" sz="800" i="1">
                                  <a:latin typeface="Cambria Math" panose="02040503050406030204" pitchFamily="18" charset="0"/>
                                </a:rPr>
                                <m:t>𝑛</m:t>
                              </m:r>
                            </m:e>
                            <m:sub>
                              <m:r>
                                <a:rPr lang="en-US" altLang="zh-CN" sz="800" i="1">
                                  <a:latin typeface="Cambria Math" panose="02040503050406030204" pitchFamily="18" charset="0"/>
                                </a:rPr>
                                <m:t>2</m:t>
                              </m:r>
                            </m:sub>
                          </m:sSub>
                          <m:r>
                            <a:rPr lang="en-US" altLang="zh-CN" sz="800" i="1">
                              <a:latin typeface="Cambria Math" panose="02040503050406030204" pitchFamily="18" charset="0"/>
                            </a:rPr>
                            <m:t>−1</m:t>
                          </m:r>
                        </m:e>
                      </m:d>
                    </m:oMath>
                  </m:oMathPara>
                </a14:m>
                <a:endParaRPr lang="en-US" altLang="zh-CN" sz="800" dirty="0"/>
              </a:p>
              <a:p>
                <a:pPr marL="0" indent="0">
                  <a:buNone/>
                </a:pPr>
                <a:r>
                  <a:rPr lang="zh-CN" altLang="en-US" sz="800" dirty="0"/>
                  <a:t>若</a:t>
                </a:r>
                <a14:m>
                  <m:oMath xmlns:m="http://schemas.openxmlformats.org/officeDocument/2006/math">
                    <m:sSub>
                      <m:sSubPr>
                        <m:ctrlPr>
                          <a:rPr lang="en-US" altLang="zh-CN" sz="800" i="1">
                            <a:latin typeface="Cambria Math" panose="02040503050406030204" pitchFamily="18" charset="0"/>
                          </a:rPr>
                        </m:ctrlPr>
                      </m:sSubPr>
                      <m:e>
                        <m:r>
                          <a:rPr lang="en-US" altLang="zh-CN" sz="800" i="1">
                            <a:latin typeface="Cambria Math" panose="02040503050406030204" pitchFamily="18" charset="0"/>
                            <a:ea typeface="Cambria Math" panose="02040503050406030204" pitchFamily="18" charset="0"/>
                          </a:rPr>
                          <m:t>𝜎</m:t>
                        </m:r>
                      </m:e>
                      <m:sub>
                        <m:r>
                          <a:rPr lang="en-US" altLang="zh-CN" sz="800" i="1">
                            <a:latin typeface="Cambria Math" panose="02040503050406030204" pitchFamily="18" charset="0"/>
                          </a:rPr>
                          <m:t>1</m:t>
                        </m:r>
                      </m:sub>
                    </m:sSub>
                    <m:r>
                      <a:rPr lang="en-US" altLang="zh-CN" sz="800" b="0" i="1" dirty="0" smtClean="0">
                        <a:latin typeface="Cambria Math" panose="02040503050406030204" pitchFamily="18" charset="0"/>
                        <a:ea typeface="Cambria Math" panose="02040503050406030204" pitchFamily="18" charset="0"/>
                      </a:rPr>
                      <m:t>≠</m:t>
                    </m:r>
                    <m:sSub>
                      <m:sSubPr>
                        <m:ctrlPr>
                          <a:rPr lang="en-US" altLang="zh-CN" sz="800" i="1">
                            <a:latin typeface="Cambria Math" panose="02040503050406030204" pitchFamily="18" charset="0"/>
                          </a:rPr>
                        </m:ctrlPr>
                      </m:sSubPr>
                      <m:e>
                        <m:r>
                          <a:rPr lang="en-US" altLang="zh-CN" sz="800" i="1">
                            <a:latin typeface="Cambria Math" panose="02040503050406030204" pitchFamily="18" charset="0"/>
                            <a:ea typeface="Cambria Math" panose="02040503050406030204" pitchFamily="18" charset="0"/>
                          </a:rPr>
                          <m:t>𝜎</m:t>
                        </m:r>
                      </m:e>
                      <m:sub>
                        <m:r>
                          <a:rPr lang="en-US" altLang="zh-CN" sz="800" b="0" i="1" smtClean="0">
                            <a:latin typeface="Cambria Math" panose="02040503050406030204" pitchFamily="18" charset="0"/>
                            <a:ea typeface="Cambria Math" panose="02040503050406030204" pitchFamily="18" charset="0"/>
                          </a:rPr>
                          <m:t>2</m:t>
                        </m:r>
                        <m:r>
                          <a:rPr lang="zh-CN" altLang="en-US" sz="800" b="0" i="1" smtClean="0">
                            <a:latin typeface="Cambria Math" panose="02040503050406030204" pitchFamily="18" charset="0"/>
                            <a:ea typeface="Cambria Math" panose="02040503050406030204" pitchFamily="18" charset="0"/>
                          </a:rPr>
                          <m:t> </m:t>
                        </m:r>
                      </m:sub>
                    </m:sSub>
                  </m:oMath>
                </a14:m>
                <a:r>
                  <a:rPr lang="zh-CN" altLang="en-US" sz="800" dirty="0">
                    <a:latin typeface="KaiTi" panose="02010609060101010101" pitchFamily="49" charset="-122"/>
                    <a:ea typeface="KaiTi" panose="02010609060101010101" pitchFamily="49" charset="-122"/>
                  </a:rPr>
                  <a:t>则</a:t>
                </a:r>
                <a14:m>
                  <m:oMath xmlns:m="http://schemas.openxmlformats.org/officeDocument/2006/math">
                    <m:r>
                      <m:rPr>
                        <m:sty m:val="p"/>
                      </m:rPr>
                      <a:rPr lang="en-US" altLang="zh-CN" sz="800" i="0">
                        <a:latin typeface="Cambria Math" panose="02040503050406030204" pitchFamily="18" charset="0"/>
                      </a:rPr>
                      <m:t>F</m:t>
                    </m:r>
                    <m:r>
                      <a:rPr lang="en-US" altLang="zh-CN" sz="800" i="0">
                        <a:latin typeface="Cambria Math" panose="02040503050406030204" pitchFamily="18" charset="0"/>
                      </a:rPr>
                      <m:t> </m:t>
                    </m:r>
                  </m:oMath>
                </a14:m>
                <a:r>
                  <a:rPr lang="zh-CN" altLang="en-US" sz="800" dirty="0">
                    <a:latin typeface="KaiTi" panose="02010609060101010101" pitchFamily="49" charset="-122"/>
                    <a:ea typeface="KaiTi" panose="02010609060101010101" pitchFamily="49" charset="-122"/>
                  </a:rPr>
                  <a:t>值不等于</a:t>
                </a:r>
                <a:r>
                  <a:rPr lang="en-US" altLang="zh-CN" sz="800" dirty="0">
                    <a:latin typeface="KaiTi" panose="02010609060101010101" pitchFamily="49" charset="-122"/>
                    <a:ea typeface="KaiTi" panose="02010609060101010101" pitchFamily="49" charset="-122"/>
                  </a:rPr>
                  <a:t>1</a:t>
                </a:r>
                <a:r>
                  <a:rPr lang="zh-CN" altLang="en-US" sz="800" dirty="0">
                    <a:latin typeface="KaiTi" panose="02010609060101010101" pitchFamily="49" charset="-122"/>
                    <a:ea typeface="KaiTi" panose="02010609060101010101" pitchFamily="49" charset="-122"/>
                  </a:rPr>
                  <a:t>，差别越大，</a:t>
                </a:r>
                <a:r>
                  <a:rPr lang="en-US" altLang="zh-CN" sz="800" dirty="0">
                    <a:latin typeface="KaiTi" panose="02010609060101010101" pitchFamily="49" charset="-122"/>
                    <a:ea typeface="KaiTi" panose="02010609060101010101" pitchFamily="49" charset="-122"/>
                  </a:rPr>
                  <a:t>F</a:t>
                </a:r>
                <a:r>
                  <a:rPr lang="zh-CN" altLang="en-US" sz="800" dirty="0">
                    <a:latin typeface="KaiTi" panose="02010609060101010101" pitchFamily="49" charset="-122"/>
                    <a:ea typeface="KaiTi" panose="02010609060101010101" pitchFamily="49" charset="-122"/>
                  </a:rPr>
                  <a:t>值越大。</a:t>
                </a:r>
                <a:endParaRPr lang="en-US" altLang="zh-CN" sz="800" dirty="0">
                  <a:latin typeface="KaiTi" panose="02010609060101010101" pitchFamily="49" charset="-122"/>
                  <a:ea typeface="KaiTi" panose="02010609060101010101" pitchFamily="49" charset="-122"/>
                </a:endParaRPr>
              </a:p>
              <a:p>
                <a:pPr marL="0" indent="0">
                  <a:buNone/>
                </a:pPr>
                <a:endParaRPr lang="zh-CN" altLang="en-US" dirty="0"/>
              </a:p>
            </p:txBody>
          </p:sp>
        </mc:Choice>
        <mc:Fallback xmlns="">
          <p:sp>
            <p:nvSpPr>
              <p:cNvPr id="5" name="内容占位符 4">
                <a:extLst>
                  <a:ext uri="{FF2B5EF4-FFF2-40B4-BE49-F238E27FC236}">
                    <a16:creationId xmlns:a16="http://schemas.microsoft.com/office/drawing/2014/main" id="{8166675E-CF32-F04A-A162-1774CD39DC92}"/>
                  </a:ext>
                </a:extLst>
              </p:cNvPr>
              <p:cNvSpPr>
                <a:spLocks noGrp="1" noRot="1" noChangeAspect="1" noMove="1" noResize="1" noEditPoints="1" noAdjustHandles="1" noChangeArrowheads="1" noChangeShapeType="1" noTextEdit="1"/>
              </p:cNvSpPr>
              <p:nvPr>
                <p:ph idx="1"/>
              </p:nvPr>
            </p:nvSpPr>
            <p:spPr>
              <a:xfrm>
                <a:off x="593434" y="770136"/>
                <a:ext cx="2726325" cy="1606415"/>
              </a:xfr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130778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23C6FF9-3D06-5041-ACDA-8C9FC4BEC496}"/>
              </a:ext>
            </a:extLst>
          </p:cNvPr>
          <p:cNvSpPr>
            <a:spLocks noGrp="1"/>
          </p:cNvSpPr>
          <p:nvPr>
            <p:ph type="title"/>
          </p:nvPr>
        </p:nvSpPr>
        <p:spPr/>
        <p:txBody>
          <a:bodyPr/>
          <a:lstStyle/>
          <a:p>
            <a:r>
              <a:rPr lang="zh-CN" altLang="en-US" dirty="0">
                <a:latin typeface="KaiTi" panose="02010609060101010101" pitchFamily="49" charset="-122"/>
                <a:ea typeface="KaiTi" panose="02010609060101010101" pitchFamily="49" charset="-122"/>
              </a:rPr>
              <a:t>第四节 </a:t>
            </a:r>
            <a:r>
              <a:rPr lang="zh-CN" altLang="en-US" sz="1400" spc="10" dirty="0">
                <a:latin typeface="KaiTi" panose="02010609060101010101" pitchFamily="49" charset="-122"/>
                <a:ea typeface="KaiTi" panose="02010609060101010101" pitchFamily="49" charset="-122"/>
                <a:cs typeface="SimHei"/>
              </a:rPr>
              <a:t>统计推断：估计与</a:t>
            </a:r>
            <a:r>
              <a:rPr lang="zh-CN" altLang="en-US" sz="1400" dirty="0">
                <a:latin typeface="KaiTi" panose="02010609060101010101" pitchFamily="49" charset="-122"/>
                <a:ea typeface="KaiTi" panose="02010609060101010101" pitchFamily="49" charset="-122"/>
                <a:cs typeface="SimHei"/>
              </a:rPr>
              <a:t>假设检验</a:t>
            </a:r>
            <a:endParaRPr lang="zh-CN" altLang="en-US" dirty="0">
              <a:latin typeface="KaiTi" panose="02010609060101010101" pitchFamily="49" charset="-122"/>
              <a:ea typeface="KaiTi" panose="02010609060101010101" pitchFamily="49" charset="-122"/>
            </a:endParaRPr>
          </a:p>
        </p:txBody>
      </p:sp>
      <p:sp>
        <p:nvSpPr>
          <p:cNvPr id="5" name="文本占位符 4">
            <a:extLst>
              <a:ext uri="{FF2B5EF4-FFF2-40B4-BE49-F238E27FC236}">
                <a16:creationId xmlns:a16="http://schemas.microsoft.com/office/drawing/2014/main" id="{8367AE85-4D60-C447-99B9-FA3D495E7586}"/>
              </a:ext>
            </a:extLst>
          </p:cNvPr>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8507639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561547" y="389751"/>
            <a:ext cx="1174037" cy="128240"/>
          </a:xfrm>
          <a:prstGeom prst="rect">
            <a:avLst/>
          </a:prstGeom>
        </p:spPr>
        <p:txBody>
          <a:bodyPr vert="horz" wrap="square" lIns="0" tIns="0" rIns="0" bIns="0" rtlCol="0">
            <a:spAutoFit/>
          </a:bodyPr>
          <a:lstStyle/>
          <a:p>
            <a:pPr marL="0" marR="0">
              <a:lnSpc>
                <a:spcPts val="955"/>
              </a:lnSpc>
              <a:spcBef>
                <a:spcPts val="0"/>
              </a:spcBef>
              <a:spcAft>
                <a:spcPts val="0"/>
              </a:spcAft>
            </a:pPr>
            <a:r>
              <a:rPr sz="950" spc="10" dirty="0" err="1">
                <a:latin typeface="KaiTi" panose="02010609060101010101" pitchFamily="49" charset="-122"/>
                <a:ea typeface="KaiTi" panose="02010609060101010101" pitchFamily="49" charset="-122"/>
                <a:cs typeface="SimSun"/>
              </a:rPr>
              <a:t>一</a:t>
            </a:r>
            <a:r>
              <a:rPr sz="600" spc="18" dirty="0" err="1">
                <a:latin typeface="KaiTi" panose="02010609060101010101" pitchFamily="49" charset="-122"/>
                <a:ea typeface="KaiTi" panose="02010609060101010101" pitchFamily="49" charset="-122"/>
                <a:cs typeface="SimSun"/>
              </a:rPr>
              <a:t>、</a:t>
            </a:r>
            <a:r>
              <a:rPr sz="950" spc="10" dirty="0" err="1">
                <a:latin typeface="KaiTi" panose="02010609060101010101" pitchFamily="49" charset="-122"/>
                <a:ea typeface="KaiTi" panose="02010609060101010101" pitchFamily="49" charset="-122"/>
                <a:cs typeface="SimSun"/>
              </a:rPr>
              <a:t>统计推断</a:t>
            </a:r>
            <a:r>
              <a:rPr lang="zh-CN" altLang="en-US" sz="950" spc="10" dirty="0">
                <a:latin typeface="KaiTi" panose="02010609060101010101" pitchFamily="49" charset="-122"/>
                <a:ea typeface="KaiTi" panose="02010609060101010101" pitchFamily="49" charset="-122"/>
                <a:cs typeface="SimSun"/>
              </a:rPr>
              <a:t>概述</a:t>
            </a:r>
            <a:endParaRPr sz="950" spc="10" dirty="0">
              <a:latin typeface="KaiTi" panose="02010609060101010101" pitchFamily="49" charset="-122"/>
              <a:ea typeface="KaiTi" panose="02010609060101010101" pitchFamily="49" charset="-122"/>
              <a:cs typeface="SimSun"/>
            </a:endParaRPr>
          </a:p>
        </p:txBody>
      </p:sp>
      <p:sp>
        <p:nvSpPr>
          <p:cNvPr id="4" name="object 4"/>
          <p:cNvSpPr txBox="1"/>
          <p:nvPr/>
        </p:nvSpPr>
        <p:spPr>
          <a:xfrm>
            <a:off x="511916" y="804942"/>
            <a:ext cx="1033465" cy="128240"/>
          </a:xfrm>
          <a:prstGeom prst="rect">
            <a:avLst/>
          </a:prstGeom>
        </p:spPr>
        <p:txBody>
          <a:bodyPr vert="horz" wrap="square" lIns="0" tIns="0" rIns="0" bIns="0" rtlCol="0">
            <a:spAutoFit/>
          </a:bodyPr>
          <a:lstStyle/>
          <a:p>
            <a:pPr marL="0" marR="0">
              <a:lnSpc>
                <a:spcPts val="955"/>
              </a:lnSpc>
              <a:spcBef>
                <a:spcPts val="0"/>
              </a:spcBef>
              <a:spcAft>
                <a:spcPts val="0"/>
              </a:spcAft>
            </a:pPr>
            <a:r>
              <a:rPr sz="950" spc="10" dirty="0">
                <a:solidFill>
                  <a:srgbClr val="FF0065"/>
                </a:solidFill>
                <a:latin typeface="KaiTi" panose="02010609060101010101" pitchFamily="49" charset="-122"/>
                <a:ea typeface="KaiTi" panose="02010609060101010101" pitchFamily="49" charset="-122"/>
                <a:cs typeface="SimSun"/>
              </a:rPr>
              <a:t>统计推断的含义</a:t>
            </a:r>
          </a:p>
        </p:txBody>
      </p:sp>
      <p:sp>
        <p:nvSpPr>
          <p:cNvPr id="5" name="object 5"/>
          <p:cNvSpPr txBox="1"/>
          <p:nvPr/>
        </p:nvSpPr>
        <p:spPr>
          <a:xfrm>
            <a:off x="511916" y="1023458"/>
            <a:ext cx="3362716" cy="333425"/>
          </a:xfrm>
          <a:prstGeom prst="rect">
            <a:avLst/>
          </a:prstGeom>
        </p:spPr>
        <p:txBody>
          <a:bodyPr vert="horz" wrap="square" lIns="0" tIns="0" rIns="0" bIns="0" rtlCol="0">
            <a:spAutoFit/>
          </a:bodyPr>
          <a:lstStyle/>
          <a:p>
            <a:pPr marL="0" marR="0">
              <a:lnSpc>
                <a:spcPts val="955"/>
              </a:lnSpc>
              <a:spcBef>
                <a:spcPts val="0"/>
              </a:spcBef>
              <a:spcAft>
                <a:spcPts val="0"/>
              </a:spcAft>
            </a:pPr>
            <a:r>
              <a:rPr sz="950" spc="10" dirty="0">
                <a:solidFill>
                  <a:srgbClr val="000000"/>
                </a:solidFill>
                <a:latin typeface="KaiTi" panose="02010609060101010101" pitchFamily="49" charset="-122"/>
                <a:ea typeface="KaiTi" panose="02010609060101010101" pitchFamily="49" charset="-122"/>
                <a:cs typeface="SimSun"/>
              </a:rPr>
              <a:t>统计推断研究的是</a:t>
            </a:r>
            <a:r>
              <a:rPr sz="950" spc="10" dirty="0">
                <a:solidFill>
                  <a:srgbClr val="FF0065"/>
                </a:solidFill>
                <a:latin typeface="KaiTi" panose="02010609060101010101" pitchFamily="49" charset="-122"/>
                <a:ea typeface="KaiTi" panose="02010609060101010101" pitchFamily="49" charset="-122"/>
                <a:cs typeface="SimSun"/>
              </a:rPr>
              <a:t>总体</a:t>
            </a:r>
            <a:r>
              <a:rPr sz="950" spc="10" dirty="0">
                <a:solidFill>
                  <a:srgbClr val="000000"/>
                </a:solidFill>
                <a:latin typeface="KaiTi" panose="02010609060101010101" pitchFamily="49" charset="-122"/>
                <a:ea typeface="KaiTi" panose="02010609060101010101" pitchFamily="49" charset="-122"/>
                <a:cs typeface="SimSun"/>
              </a:rPr>
              <a:t>与来自总体的</a:t>
            </a:r>
            <a:r>
              <a:rPr sz="950" spc="10" dirty="0">
                <a:solidFill>
                  <a:srgbClr val="FF0065"/>
                </a:solidFill>
                <a:latin typeface="KaiTi" panose="02010609060101010101" pitchFamily="49" charset="-122"/>
                <a:ea typeface="KaiTi" panose="02010609060101010101" pitchFamily="49" charset="-122"/>
                <a:cs typeface="SimSun"/>
              </a:rPr>
              <a:t>样本</a:t>
            </a:r>
            <a:r>
              <a:rPr sz="950" spc="10" dirty="0">
                <a:solidFill>
                  <a:srgbClr val="000000"/>
                </a:solidFill>
                <a:latin typeface="KaiTi" panose="02010609060101010101" pitchFamily="49" charset="-122"/>
                <a:ea typeface="KaiTi" panose="02010609060101010101" pitchFamily="49" charset="-122"/>
                <a:cs typeface="SimSun"/>
              </a:rPr>
              <a:t>之间的关系。</a:t>
            </a:r>
          </a:p>
          <a:p>
            <a:pPr marL="0" marR="0">
              <a:lnSpc>
                <a:spcPts val="955"/>
              </a:lnSpc>
              <a:spcBef>
                <a:spcPts val="590"/>
              </a:spcBef>
              <a:spcAft>
                <a:spcPts val="0"/>
              </a:spcAft>
            </a:pPr>
            <a:r>
              <a:rPr sz="950" spc="10" dirty="0">
                <a:solidFill>
                  <a:srgbClr val="000000"/>
                </a:solidFill>
                <a:latin typeface="KaiTi" panose="02010609060101010101" pitchFamily="49" charset="-122"/>
                <a:ea typeface="KaiTi" panose="02010609060101010101" pitchFamily="49" charset="-122"/>
                <a:cs typeface="SimSun"/>
              </a:rPr>
              <a:t>统计推断就是通过样本的信息去推知关于总体的信息。</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720707" y="339671"/>
            <a:ext cx="2876759" cy="141064"/>
          </a:xfrm>
          <a:prstGeom prst="rect">
            <a:avLst/>
          </a:prstGeom>
        </p:spPr>
        <p:txBody>
          <a:bodyPr vert="horz" wrap="square" lIns="0" tIns="0" rIns="0" bIns="0" rtlCol="0">
            <a:spAutoFit/>
          </a:bodyPr>
          <a:lstStyle/>
          <a:p>
            <a:pPr marL="0" marR="0">
              <a:lnSpc>
                <a:spcPts val="1090"/>
              </a:lnSpc>
              <a:spcBef>
                <a:spcPts val="0"/>
              </a:spcBef>
              <a:spcAft>
                <a:spcPts val="0"/>
              </a:spcAft>
            </a:pPr>
            <a:r>
              <a:rPr sz="1100" dirty="0">
                <a:solidFill>
                  <a:srgbClr val="000000"/>
                </a:solidFill>
                <a:latin typeface="KaiTi" panose="02010609060101010101" pitchFamily="49" charset="-122"/>
                <a:ea typeface="KaiTi" panose="02010609060101010101" pitchFamily="49" charset="-122"/>
                <a:cs typeface="SimSun"/>
              </a:rPr>
              <a:t>总体与样本间的</a:t>
            </a:r>
            <a:r>
              <a:rPr sz="1100" dirty="0">
                <a:solidFill>
                  <a:srgbClr val="FF0000"/>
                </a:solidFill>
                <a:latin typeface="KaiTi" panose="02010609060101010101" pitchFamily="49" charset="-122"/>
                <a:ea typeface="KaiTi" panose="02010609060101010101" pitchFamily="49" charset="-122"/>
                <a:cs typeface="SimSun"/>
              </a:rPr>
              <a:t>联系</a:t>
            </a:r>
            <a:r>
              <a:rPr sz="1100" dirty="0">
                <a:solidFill>
                  <a:srgbClr val="000000"/>
                </a:solidFill>
                <a:latin typeface="KaiTi" panose="02010609060101010101" pitchFamily="49" charset="-122"/>
                <a:ea typeface="KaiTi" panose="02010609060101010101" pitchFamily="49" charset="-122"/>
                <a:cs typeface="SimSun"/>
              </a:rPr>
              <a:t>在于具有</a:t>
            </a:r>
            <a:r>
              <a:rPr sz="1100" dirty="0">
                <a:solidFill>
                  <a:srgbClr val="FF0000"/>
                </a:solidFill>
                <a:latin typeface="KaiTi" panose="02010609060101010101" pitchFamily="49" charset="-122"/>
                <a:ea typeface="KaiTi" panose="02010609060101010101" pitchFamily="49" charset="-122"/>
                <a:cs typeface="SimSun"/>
              </a:rPr>
              <a:t>相同</a:t>
            </a:r>
            <a:r>
              <a:rPr sz="1100" dirty="0">
                <a:solidFill>
                  <a:srgbClr val="000000"/>
                </a:solidFill>
                <a:latin typeface="KaiTi" panose="02010609060101010101" pitchFamily="49" charset="-122"/>
                <a:ea typeface="KaiTi" panose="02010609060101010101" pitchFamily="49" charset="-122"/>
                <a:cs typeface="SimSun"/>
              </a:rPr>
              <a:t>的</a:t>
            </a:r>
            <a:r>
              <a:rPr sz="1100" dirty="0">
                <a:solidFill>
                  <a:srgbClr val="3232CC"/>
                </a:solidFill>
                <a:latin typeface="KaiTi" panose="02010609060101010101" pitchFamily="49" charset="-122"/>
                <a:ea typeface="KaiTi" panose="02010609060101010101" pitchFamily="49" charset="-122"/>
                <a:cs typeface="SimSun"/>
              </a:rPr>
              <a:t>分布</a:t>
            </a:r>
          </a:p>
        </p:txBody>
      </p:sp>
      <mc:AlternateContent xmlns:mc="http://schemas.openxmlformats.org/markup-compatibility/2006" xmlns:a14="http://schemas.microsoft.com/office/drawing/2010/main">
        <mc:Choice Requires="a14">
          <p:sp>
            <p:nvSpPr>
              <p:cNvPr id="4" name="object 4"/>
              <p:cNvSpPr txBox="1"/>
              <p:nvPr/>
            </p:nvSpPr>
            <p:spPr>
              <a:xfrm>
                <a:off x="511448" y="652835"/>
                <a:ext cx="2936818" cy="1962076"/>
              </a:xfrm>
              <a:prstGeom prst="rect">
                <a:avLst/>
              </a:prstGeom>
            </p:spPr>
            <p:txBody>
              <a:bodyPr vert="horz" wrap="square" lIns="0" tIns="0" rIns="0" bIns="0" rtlCol="0">
                <a:spAutoFit/>
              </a:bodyPr>
              <a:lstStyle/>
              <a:p>
                <a:pPr marL="0" marR="0">
                  <a:lnSpc>
                    <a:spcPts val="1070"/>
                  </a:lnSpc>
                  <a:spcBef>
                    <a:spcPts val="0"/>
                  </a:spcBef>
                  <a:spcAft>
                    <a:spcPts val="0"/>
                  </a:spcAft>
                </a:pPr>
                <a:r>
                  <a:rPr lang="zh-CN" altLang="en-US" sz="900" dirty="0">
                    <a:solidFill>
                      <a:schemeClr val="tx1"/>
                    </a:solidFill>
                    <a:latin typeface="KaiTi" panose="02010609060101010101" pitchFamily="49" charset="-122"/>
                    <a:ea typeface="KaiTi" panose="02010609060101010101" pitchFamily="49" charset="-122"/>
                    <a:cs typeface="SimSun"/>
                  </a:rPr>
                  <a:t>总体是一个随机变量，样本就是</a:t>
                </a:r>
                <a:r>
                  <a:rPr lang="en-US" sz="900" b="1" dirty="0">
                    <a:solidFill>
                      <a:schemeClr val="tx1"/>
                    </a:solidFill>
                    <a:latin typeface="KaiTi" panose="02010609060101010101" pitchFamily="49" charset="-122"/>
                    <a:ea typeface="KaiTi" panose="02010609060101010101" pitchFamily="49" charset="-122"/>
                    <a:cs typeface="Tahoma"/>
                  </a:rPr>
                  <a:t>n</a:t>
                </a:r>
                <a:r>
                  <a:rPr lang="zh-CN" altLang="en-US" sz="900" dirty="0">
                    <a:solidFill>
                      <a:schemeClr val="tx1"/>
                    </a:solidFill>
                    <a:latin typeface="KaiTi" panose="02010609060101010101" pitchFamily="49" charset="-122"/>
                    <a:ea typeface="KaiTi" panose="02010609060101010101" pitchFamily="49" charset="-122"/>
                    <a:cs typeface="SimSun"/>
                  </a:rPr>
                  <a:t>个相互独立的与总体具有相同分布的随机变量</a:t>
                </a:r>
                <a:r>
                  <a:rPr lang="zh-CN" altLang="en-US" sz="900" spc="-10" dirty="0">
                    <a:solidFill>
                      <a:schemeClr val="tx1"/>
                    </a:solidFill>
                    <a:latin typeface="KaiTi" panose="02010609060101010101" pitchFamily="49" charset="-122"/>
                    <a:ea typeface="KaiTi" panose="02010609060101010101" pitchFamily="49" charset="-122"/>
                    <a:cs typeface="SimSun"/>
                  </a:rPr>
                  <a:t>，</a:t>
                </a:r>
                <a14:m>
                  <m:oMath xmlns:m="http://schemas.openxmlformats.org/officeDocument/2006/math">
                    <m:sSub>
                      <m:sSubPr>
                        <m:ctrlPr>
                          <a:rPr lang="ar-AE" altLang="zh-CN" sz="900" i="1" spc="-10" smtClean="0">
                            <a:solidFill>
                              <a:schemeClr val="tx1"/>
                            </a:solidFill>
                            <a:latin typeface="Cambria Math" panose="02040503050406030204" pitchFamily="18" charset="0"/>
                            <a:ea typeface="KaiTi" panose="02010609060101010101" pitchFamily="49" charset="-122"/>
                          </a:rPr>
                        </m:ctrlPr>
                      </m:sSubPr>
                      <m:e>
                        <m:r>
                          <a:rPr lang="en-US" altLang="zh-CN" sz="900" b="0" i="1" spc="-10" smtClean="0">
                            <a:solidFill>
                              <a:schemeClr val="tx1"/>
                            </a:solidFill>
                            <a:latin typeface="Cambria Math" panose="02040503050406030204" pitchFamily="18" charset="0"/>
                            <a:ea typeface="KaiTi" panose="02010609060101010101" pitchFamily="49" charset="-122"/>
                          </a:rPr>
                          <m:t>𝑋</m:t>
                        </m:r>
                      </m:e>
                      <m:sub>
                        <m:r>
                          <a:rPr lang="en-US" altLang="zh-CN" sz="900" b="0" i="1" spc="-10" smtClean="0">
                            <a:solidFill>
                              <a:schemeClr val="tx1"/>
                            </a:solidFill>
                            <a:latin typeface="Cambria Math" panose="02040503050406030204" pitchFamily="18" charset="0"/>
                            <a:ea typeface="KaiTi" panose="02010609060101010101" pitchFamily="49" charset="-122"/>
                          </a:rPr>
                          <m:t>1</m:t>
                        </m:r>
                      </m:sub>
                    </m:sSub>
                    <m:r>
                      <a:rPr lang="zh-CN" altLang="ar-AE" sz="900" b="0" i="1" spc="-10" smtClean="0">
                        <a:solidFill>
                          <a:schemeClr val="tx1"/>
                        </a:solidFill>
                        <a:latin typeface="Cambria Math" panose="02040503050406030204" pitchFamily="18" charset="0"/>
                        <a:ea typeface="KaiTi" panose="02010609060101010101" pitchFamily="49" charset="-122"/>
                      </a:rPr>
                      <m:t>，</m:t>
                    </m:r>
                    <m:sSub>
                      <m:sSubPr>
                        <m:ctrlPr>
                          <a:rPr lang="en-US" altLang="zh-CN" sz="900" b="0" i="1" spc="-10" smtClean="0">
                            <a:solidFill>
                              <a:schemeClr val="tx1"/>
                            </a:solidFill>
                            <a:latin typeface="Cambria Math" panose="02040503050406030204" pitchFamily="18" charset="0"/>
                            <a:ea typeface="KaiTi" panose="02010609060101010101" pitchFamily="49" charset="-122"/>
                          </a:rPr>
                        </m:ctrlPr>
                      </m:sSubPr>
                      <m:e>
                        <m:r>
                          <a:rPr lang="en-US" altLang="zh-CN" sz="900" b="0" i="1" spc="-10" smtClean="0">
                            <a:solidFill>
                              <a:schemeClr val="tx1"/>
                            </a:solidFill>
                            <a:latin typeface="Cambria Math" panose="02040503050406030204" pitchFamily="18" charset="0"/>
                            <a:ea typeface="KaiTi" panose="02010609060101010101" pitchFamily="49" charset="-122"/>
                          </a:rPr>
                          <m:t>𝑋</m:t>
                        </m:r>
                      </m:e>
                      <m:sub>
                        <m:r>
                          <a:rPr lang="en-US" altLang="zh-CN" sz="900" b="0" i="1" spc="-10" smtClean="0">
                            <a:solidFill>
                              <a:schemeClr val="tx1"/>
                            </a:solidFill>
                            <a:latin typeface="Cambria Math" panose="02040503050406030204" pitchFamily="18" charset="0"/>
                            <a:ea typeface="KaiTi" panose="02010609060101010101" pitchFamily="49" charset="-122"/>
                          </a:rPr>
                          <m:t>2</m:t>
                        </m:r>
                      </m:sub>
                    </m:sSub>
                    <m:r>
                      <a:rPr lang="en-US" altLang="zh-CN" sz="900" b="0" i="1" spc="-10" smtClean="0">
                        <a:solidFill>
                          <a:schemeClr val="tx1"/>
                        </a:solidFill>
                        <a:latin typeface="Cambria Math" panose="02040503050406030204" pitchFamily="18" charset="0"/>
                        <a:ea typeface="Cambria Math" panose="02040503050406030204" pitchFamily="18" charset="0"/>
                      </a:rPr>
                      <m:t>⋯</m:t>
                    </m:r>
                    <m:r>
                      <a:rPr lang="en-US" altLang="zh-CN" sz="900" b="0" i="0" spc="-10" smtClean="0">
                        <a:solidFill>
                          <a:schemeClr val="tx1"/>
                        </a:solidFill>
                        <a:latin typeface="Cambria Math" panose="02040503050406030204" pitchFamily="18" charset="0"/>
                        <a:ea typeface="KaiTi" panose="02010609060101010101" pitchFamily="49" charset="-122"/>
                      </a:rPr>
                      <m:t>,</m:t>
                    </m:r>
                    <m:sSub>
                      <m:sSubPr>
                        <m:ctrlPr>
                          <a:rPr lang="en-US" altLang="zh-CN" sz="900" b="0" i="1" spc="-10" smtClean="0">
                            <a:solidFill>
                              <a:schemeClr val="tx1"/>
                            </a:solidFill>
                            <a:latin typeface="Cambria Math" panose="02040503050406030204" pitchFamily="18" charset="0"/>
                            <a:ea typeface="KaiTi" panose="02010609060101010101" pitchFamily="49" charset="-122"/>
                          </a:rPr>
                        </m:ctrlPr>
                      </m:sSubPr>
                      <m:e>
                        <m:r>
                          <a:rPr lang="en-US" altLang="zh-CN" sz="900" b="0" i="1" spc="-10" smtClean="0">
                            <a:solidFill>
                              <a:schemeClr val="tx1"/>
                            </a:solidFill>
                            <a:latin typeface="Cambria Math" panose="02040503050406030204" pitchFamily="18" charset="0"/>
                            <a:ea typeface="KaiTi" panose="02010609060101010101" pitchFamily="49" charset="-122"/>
                          </a:rPr>
                          <m:t>𝑋</m:t>
                        </m:r>
                      </m:e>
                      <m:sub>
                        <m:r>
                          <a:rPr lang="en-US" altLang="zh-CN" sz="900" b="0" i="1" spc="-10" smtClean="0">
                            <a:solidFill>
                              <a:schemeClr val="tx1"/>
                            </a:solidFill>
                            <a:latin typeface="Cambria Math" panose="02040503050406030204" pitchFamily="18" charset="0"/>
                            <a:ea typeface="KaiTi" panose="02010609060101010101" pitchFamily="49" charset="-122"/>
                          </a:rPr>
                          <m:t>𝑛</m:t>
                        </m:r>
                      </m:sub>
                    </m:sSub>
                  </m:oMath>
                </a14:m>
                <a:r>
                  <a:rPr lang="zh-CN" altLang="en-US" sz="900" spc="-10" dirty="0">
                    <a:solidFill>
                      <a:schemeClr val="tx1"/>
                    </a:solidFill>
                    <a:latin typeface="KaiTi" panose="02010609060101010101" pitchFamily="49" charset="-122"/>
                    <a:ea typeface="KaiTi" panose="02010609060101010101" pitchFamily="49" charset="-122"/>
                    <a:cs typeface="SimSun"/>
                  </a:rPr>
                  <a:t>即</a:t>
                </a:r>
                <a:r>
                  <a:rPr lang="en-US" altLang="zh-CN" sz="900" b="1" dirty="0">
                    <a:solidFill>
                      <a:schemeClr val="tx1"/>
                    </a:solidFill>
                    <a:latin typeface="KaiTi" panose="02010609060101010101" pitchFamily="49" charset="-122"/>
                    <a:ea typeface="KaiTi" panose="02010609060101010101" pitchFamily="49" charset="-122"/>
                    <a:cs typeface="Tahoma"/>
                  </a:rPr>
                  <a:t>n</a:t>
                </a:r>
                <a:r>
                  <a:rPr lang="zh-CN" altLang="en-US" sz="900" dirty="0">
                    <a:solidFill>
                      <a:schemeClr val="tx1"/>
                    </a:solidFill>
                    <a:latin typeface="KaiTi" panose="02010609060101010101" pitchFamily="49" charset="-122"/>
                    <a:ea typeface="KaiTi" panose="02010609060101010101" pitchFamily="49" charset="-122"/>
                    <a:cs typeface="SimSun"/>
                  </a:rPr>
                  <a:t>元随机变量。</a:t>
                </a:r>
                <a:endParaRPr lang="en-US" altLang="zh-CN" sz="900" dirty="0">
                  <a:solidFill>
                    <a:schemeClr val="tx1"/>
                  </a:solidFill>
                  <a:latin typeface="KaiTi" panose="02010609060101010101" pitchFamily="49" charset="-122"/>
                  <a:ea typeface="KaiTi" panose="02010609060101010101" pitchFamily="49" charset="-122"/>
                  <a:cs typeface="SimSun"/>
                </a:endParaRPr>
              </a:p>
              <a:p>
                <a:pPr>
                  <a:lnSpc>
                    <a:spcPts val="1085"/>
                  </a:lnSpc>
                </a:pPr>
                <a:r>
                  <a:rPr lang="zh-CN" altLang="en-US" sz="900" dirty="0">
                    <a:solidFill>
                      <a:schemeClr val="tx1"/>
                    </a:solidFill>
                    <a:latin typeface="KaiTi" panose="02010609060101010101" pitchFamily="49" charset="-122"/>
                    <a:ea typeface="KaiTi" panose="02010609060101010101" pitchFamily="49" charset="-122"/>
                    <a:cs typeface="SimSun"/>
                  </a:rPr>
                  <a:t>样本的独立同分布要求，将总体与样本间的这种联系具体化，从而为达到通过样本的特征估计和代替总体的特征铺平道路。</a:t>
                </a:r>
              </a:p>
              <a:p>
                <a:pPr>
                  <a:lnSpc>
                    <a:spcPts val="1085"/>
                  </a:lnSpc>
                </a:pPr>
                <a:r>
                  <a:rPr lang="zh-CN" altLang="en-US" sz="900" dirty="0" err="1">
                    <a:solidFill>
                      <a:schemeClr val="tx1"/>
                    </a:solidFill>
                    <a:latin typeface="KaiTi" panose="02010609060101010101" pitchFamily="49" charset="-122"/>
                    <a:ea typeface="KaiTi" panose="02010609060101010101" pitchFamily="49" charset="-122"/>
                    <a:cs typeface="SimSun"/>
                  </a:rPr>
                  <a:t>例如，已知一个研究对象</a:t>
                </a:r>
                <a:r>
                  <a:rPr lang="el-GR" altLang="zh-CN" sz="900" dirty="0" err="1">
                    <a:solidFill>
                      <a:schemeClr val="tx1"/>
                    </a:solidFill>
                    <a:latin typeface="KaiTi" panose="02010609060101010101" pitchFamily="49" charset="-122"/>
                    <a:ea typeface="KaiTi" panose="02010609060101010101" pitchFamily="49" charset="-122"/>
                    <a:cs typeface="BTCIPT+SymbolMT"/>
                  </a:rPr>
                  <a:t>ξ</a:t>
                </a:r>
                <a:r>
                  <a:rPr lang="zh-CN" altLang="en-US" sz="900" dirty="0" err="1">
                    <a:solidFill>
                      <a:schemeClr val="tx1"/>
                    </a:solidFill>
                    <a:latin typeface="KaiTi" panose="02010609060101010101" pitchFamily="49" charset="-122"/>
                    <a:ea typeface="KaiTi" panose="02010609060101010101" pitchFamily="49" charset="-122"/>
                    <a:cs typeface="SimSun"/>
                  </a:rPr>
                  <a:t>的数量特征服从</a:t>
                </a:r>
                <a14:m>
                  <m:oMath xmlns:m="http://schemas.openxmlformats.org/officeDocument/2006/math">
                    <m:r>
                      <a:rPr lang="zh-CN" altLang="en-US" sz="900" b="1" i="1" dirty="0">
                        <a:solidFill>
                          <a:schemeClr val="tx1"/>
                        </a:solidFill>
                        <a:latin typeface="Cambria Math" panose="02040503050406030204" pitchFamily="18" charset="0"/>
                        <a:ea typeface="KaiTi" panose="02010609060101010101" pitchFamily="49" charset="-122"/>
                        <a:cs typeface="Tahoma"/>
                      </a:rPr>
                      <m:t>𝑵</m:t>
                    </m:r>
                    <m:r>
                      <a:rPr lang="en-US" altLang="zh-CN" sz="900" b="1" i="1" dirty="0">
                        <a:solidFill>
                          <a:schemeClr val="tx1"/>
                        </a:solidFill>
                        <a:latin typeface="Cambria Math" panose="02040503050406030204" pitchFamily="18" charset="0"/>
                        <a:ea typeface="KaiTi" panose="02010609060101010101" pitchFamily="49" charset="-122"/>
                        <a:cs typeface="Tahoma"/>
                      </a:rPr>
                      <m:t>(</m:t>
                    </m:r>
                    <m:r>
                      <a:rPr lang="zh-CN" altLang="en-US" sz="900" i="1" dirty="0">
                        <a:solidFill>
                          <a:schemeClr val="tx1"/>
                        </a:solidFill>
                        <a:latin typeface="Cambria Math" panose="02040503050406030204" pitchFamily="18" charset="0"/>
                        <a:ea typeface="KaiTi" panose="02010609060101010101" pitchFamily="49" charset="-122"/>
                        <a:cs typeface="BTCIPT+SymbolMT"/>
                      </a:rPr>
                      <m:t>𝜇</m:t>
                    </m:r>
                    <m:r>
                      <a:rPr lang="en-US" altLang="zh-CN" sz="900" b="1" i="1" dirty="0">
                        <a:solidFill>
                          <a:schemeClr val="tx1"/>
                        </a:solidFill>
                        <a:latin typeface="Cambria Math" panose="02040503050406030204" pitchFamily="18" charset="0"/>
                        <a:ea typeface="KaiTi" panose="02010609060101010101" pitchFamily="49" charset="-122"/>
                        <a:cs typeface="Tahoma"/>
                      </a:rPr>
                      <m:t>,</m:t>
                    </m:r>
                    <m:r>
                      <a:rPr lang="zh-CN" altLang="en-US" sz="900" i="1" dirty="0">
                        <a:solidFill>
                          <a:schemeClr val="tx1"/>
                        </a:solidFill>
                        <a:latin typeface="Cambria Math" panose="02040503050406030204" pitchFamily="18" charset="0"/>
                        <a:ea typeface="KaiTi" panose="02010609060101010101" pitchFamily="49" charset="-122"/>
                        <a:cs typeface="BTCIPT+SymbolMT"/>
                      </a:rPr>
                      <m:t>𝜎</m:t>
                    </m:r>
                    <m:r>
                      <a:rPr lang="zh-CN" altLang="en-US" sz="900" b="1" i="1" spc="-14" baseline="30000" dirty="0">
                        <a:solidFill>
                          <a:schemeClr val="tx1"/>
                        </a:solidFill>
                        <a:latin typeface="Cambria Math" panose="02040503050406030204" pitchFamily="18" charset="0"/>
                        <a:ea typeface="KaiTi" panose="02010609060101010101" pitchFamily="49" charset="-122"/>
                        <a:cs typeface="Tahoma"/>
                      </a:rPr>
                      <m:t>𝟐</m:t>
                    </m:r>
                    <m:r>
                      <a:rPr lang="en-US" altLang="zh-CN" sz="900" b="1" i="1" dirty="0">
                        <a:solidFill>
                          <a:schemeClr val="tx1"/>
                        </a:solidFill>
                        <a:latin typeface="Cambria Math" panose="02040503050406030204" pitchFamily="18" charset="0"/>
                        <a:ea typeface="KaiTi" panose="02010609060101010101" pitchFamily="49" charset="-122"/>
                        <a:cs typeface="Tahoma"/>
                      </a:rPr>
                      <m:t>)</m:t>
                    </m:r>
                    <m:r>
                      <a:rPr lang="zh-CN" altLang="en-US" sz="900" i="1" dirty="0">
                        <a:solidFill>
                          <a:schemeClr val="tx1"/>
                        </a:solidFill>
                        <a:latin typeface="Cambria Math" panose="02040503050406030204" pitchFamily="18" charset="0"/>
                        <a:ea typeface="KaiTi" panose="02010609060101010101" pitchFamily="49" charset="-122"/>
                        <a:cs typeface="SimSun"/>
                      </a:rPr>
                      <m:t>，</m:t>
                    </m:r>
                  </m:oMath>
                </a14:m>
                <a:r>
                  <a:rPr lang="zh-CN" altLang="en-US" sz="900" dirty="0" err="1">
                    <a:solidFill>
                      <a:schemeClr val="tx1"/>
                    </a:solidFill>
                    <a:latin typeface="KaiTi" panose="02010609060101010101" pitchFamily="49" charset="-122"/>
                    <a:ea typeface="KaiTi" panose="02010609060101010101" pitchFamily="49" charset="-122"/>
                    <a:cs typeface="SimSun"/>
                  </a:rPr>
                  <a:t>通过标准化，然后查标准正态分布表，就可以获得所需的信息</a:t>
                </a:r>
                <a:r>
                  <a:rPr lang="zh-CN" altLang="en-US" sz="900" dirty="0">
                    <a:solidFill>
                      <a:schemeClr val="tx1"/>
                    </a:solidFill>
                    <a:latin typeface="KaiTi" panose="02010609060101010101" pitchFamily="49" charset="-122"/>
                    <a:ea typeface="KaiTi" panose="02010609060101010101" pitchFamily="49" charset="-122"/>
                    <a:cs typeface="SimSun"/>
                  </a:rPr>
                  <a:t>。</a:t>
                </a:r>
              </a:p>
              <a:p>
                <a:pPr>
                  <a:lnSpc>
                    <a:spcPts val="1085"/>
                  </a:lnSpc>
                </a:pPr>
                <a:r>
                  <a:rPr lang="zh-CN" altLang="en-US" sz="900" dirty="0" err="1">
                    <a:solidFill>
                      <a:schemeClr val="tx1"/>
                    </a:solidFill>
                    <a:latin typeface="KaiTi" panose="02010609060101010101" pitchFamily="49" charset="-122"/>
                    <a:ea typeface="KaiTi" panose="02010609060101010101" pitchFamily="49" charset="-122"/>
                    <a:cs typeface="SimSun"/>
                  </a:rPr>
                  <a:t>如果对研究对象了解的信息并不完备，只知其属于正态分布均值为</a:t>
                </a:r>
                <a:r>
                  <a:rPr lang="el-GR" altLang="zh-CN" sz="900" dirty="0" err="1">
                    <a:solidFill>
                      <a:schemeClr val="tx1"/>
                    </a:solidFill>
                    <a:latin typeface="KaiTi" panose="02010609060101010101" pitchFamily="49" charset="-122"/>
                    <a:ea typeface="KaiTi" panose="02010609060101010101" pitchFamily="49" charset="-122"/>
                    <a:cs typeface="BTCIPT+SymbolMT"/>
                  </a:rPr>
                  <a:t>μ</a:t>
                </a:r>
                <a:r>
                  <a:rPr lang="el-GR" altLang="zh-CN" sz="900" spc="30" dirty="0">
                    <a:solidFill>
                      <a:schemeClr val="tx1"/>
                    </a:solidFill>
                    <a:latin typeface="KaiTi" panose="02010609060101010101" pitchFamily="49" charset="-122"/>
                    <a:ea typeface="KaiTi" panose="02010609060101010101" pitchFamily="49" charset="-122"/>
                    <a:cs typeface="BTCIPT+SymbolMT"/>
                  </a:rPr>
                  <a:t> </a:t>
                </a:r>
                <a:r>
                  <a:rPr lang="zh-CN" altLang="el-GR" sz="900" dirty="0">
                    <a:solidFill>
                      <a:schemeClr val="tx1"/>
                    </a:solidFill>
                    <a:latin typeface="KaiTi" panose="02010609060101010101" pitchFamily="49" charset="-122"/>
                    <a:ea typeface="KaiTi" panose="02010609060101010101" pitchFamily="49" charset="-122"/>
                    <a:cs typeface="SimSun"/>
                  </a:rPr>
                  <a:t>，</a:t>
                </a:r>
                <a:r>
                  <a:rPr lang="zh-CN" altLang="en-US" sz="900" dirty="0">
                    <a:solidFill>
                      <a:schemeClr val="tx1"/>
                    </a:solidFill>
                    <a:latin typeface="KaiTi" panose="02010609060101010101" pitchFamily="49" charset="-122"/>
                    <a:ea typeface="KaiTi" panose="02010609060101010101" pitchFamily="49" charset="-122"/>
                    <a:cs typeface="SimSun"/>
                  </a:rPr>
                  <a:t>但未知方差，则可</a:t>
                </a:r>
                <a:r>
                  <a:rPr lang="zh-CN" altLang="en-US" sz="900" spc="-12" dirty="0">
                    <a:solidFill>
                      <a:schemeClr val="tx1"/>
                    </a:solidFill>
                    <a:latin typeface="KaiTi" panose="02010609060101010101" pitchFamily="49" charset="-122"/>
                    <a:ea typeface="KaiTi" panose="02010609060101010101" pitchFamily="49" charset="-122"/>
                    <a:cs typeface="SimSun"/>
                  </a:rPr>
                  <a:t>通过</a:t>
                </a:r>
                <a:r>
                  <a:rPr lang="en-US" altLang="zh-CN" sz="900" b="1" dirty="0">
                    <a:solidFill>
                      <a:schemeClr val="tx1"/>
                    </a:solidFill>
                    <a:latin typeface="KaiTi" panose="02010609060101010101" pitchFamily="49" charset="-122"/>
                    <a:ea typeface="KaiTi" panose="02010609060101010101" pitchFamily="49" charset="-122"/>
                    <a:cs typeface="Tahoma"/>
                  </a:rPr>
                  <a:t>s</a:t>
                </a:r>
                <a:r>
                  <a:rPr lang="en-US" altLang="zh-CN" sz="900" b="1" spc="-10" baseline="30000" dirty="0">
                    <a:solidFill>
                      <a:schemeClr val="tx1"/>
                    </a:solidFill>
                    <a:latin typeface="KaiTi" panose="02010609060101010101" pitchFamily="49" charset="-122"/>
                    <a:ea typeface="KaiTi" panose="02010609060101010101" pitchFamily="49" charset="-122"/>
                    <a:cs typeface="Tahoma"/>
                  </a:rPr>
                  <a:t>2</a:t>
                </a:r>
                <a:r>
                  <a:rPr lang="zh-CN" altLang="en-US" sz="900" dirty="0">
                    <a:solidFill>
                      <a:schemeClr val="tx1"/>
                    </a:solidFill>
                    <a:latin typeface="KaiTi" panose="02010609060101010101" pitchFamily="49" charset="-122"/>
                    <a:ea typeface="KaiTi" panose="02010609060101010101" pitchFamily="49" charset="-122"/>
                    <a:cs typeface="SimSun"/>
                  </a:rPr>
                  <a:t>代替</a:t>
                </a:r>
                <a:r>
                  <a:rPr lang="el-GR" altLang="zh-CN" sz="900" dirty="0">
                    <a:solidFill>
                      <a:schemeClr val="tx1"/>
                    </a:solidFill>
                    <a:latin typeface="KaiTi" panose="02010609060101010101" pitchFamily="49" charset="-122"/>
                    <a:ea typeface="KaiTi" panose="02010609060101010101" pitchFamily="49" charset="-122"/>
                    <a:cs typeface="BTCIPT+SymbolMT"/>
                  </a:rPr>
                  <a:t>σ</a:t>
                </a:r>
                <a:r>
                  <a:rPr lang="el-GR" altLang="zh-CN" sz="900" b="1" baseline="30000" dirty="0">
                    <a:solidFill>
                      <a:schemeClr val="tx1"/>
                    </a:solidFill>
                    <a:latin typeface="KaiTi" panose="02010609060101010101" pitchFamily="49" charset="-122"/>
                    <a:ea typeface="KaiTi" panose="02010609060101010101" pitchFamily="49" charset="-122"/>
                    <a:cs typeface="Tahoma"/>
                  </a:rPr>
                  <a:t>2</a:t>
                </a:r>
                <a:r>
                  <a:rPr lang="el-GR" altLang="zh-CN" sz="900" b="1" spc="-15" baseline="30000" dirty="0">
                    <a:solidFill>
                      <a:schemeClr val="tx1"/>
                    </a:solidFill>
                    <a:latin typeface="KaiTi" panose="02010609060101010101" pitchFamily="49" charset="-122"/>
                    <a:ea typeface="KaiTi" panose="02010609060101010101" pitchFamily="49" charset="-122"/>
                    <a:cs typeface="Tahoma"/>
                  </a:rPr>
                  <a:t> </a:t>
                </a:r>
                <a:r>
                  <a:rPr lang="zh-CN" altLang="el-GR" sz="900" spc="-11" dirty="0">
                    <a:solidFill>
                      <a:schemeClr val="tx1"/>
                    </a:solidFill>
                    <a:latin typeface="KaiTi" panose="02010609060101010101" pitchFamily="49" charset="-122"/>
                    <a:ea typeface="KaiTi" panose="02010609060101010101" pitchFamily="49" charset="-122"/>
                    <a:cs typeface="SimSun"/>
                  </a:rPr>
                  <a:t>，</a:t>
                </a:r>
                <a:r>
                  <a:rPr lang="zh-CN" altLang="en-US" sz="900" spc="-11" dirty="0" err="1">
                    <a:solidFill>
                      <a:schemeClr val="tx1"/>
                    </a:solidFill>
                    <a:latin typeface="KaiTi" panose="02010609060101010101" pitchFamily="49" charset="-122"/>
                    <a:ea typeface="KaiTi" panose="02010609060101010101" pitchFamily="49" charset="-122"/>
                    <a:cs typeface="SimSun"/>
                  </a:rPr>
                  <a:t>用</a:t>
                </a:r>
                <a:r>
                  <a:rPr lang="en-US" altLang="zh-CN" sz="900" b="1" dirty="0" err="1">
                    <a:solidFill>
                      <a:schemeClr val="tx1"/>
                    </a:solidFill>
                    <a:latin typeface="KaiTi" panose="02010609060101010101" pitchFamily="49" charset="-122"/>
                    <a:ea typeface="KaiTi" panose="02010609060101010101" pitchFamily="49" charset="-122"/>
                    <a:cs typeface="Tahoma"/>
                  </a:rPr>
                  <a:t>t</a:t>
                </a:r>
                <a:r>
                  <a:rPr lang="zh-CN" altLang="en-US" sz="900" dirty="0" err="1">
                    <a:solidFill>
                      <a:schemeClr val="tx1"/>
                    </a:solidFill>
                    <a:latin typeface="KaiTi" panose="02010609060101010101" pitchFamily="49" charset="-122"/>
                    <a:ea typeface="KaiTi" panose="02010609060101010101" pitchFamily="49" charset="-122"/>
                    <a:cs typeface="SimSun"/>
                  </a:rPr>
                  <a:t>分布来估计未知总体的数字特征</a:t>
                </a:r>
                <a:r>
                  <a:rPr lang="zh-CN" altLang="en-US" sz="900" dirty="0">
                    <a:solidFill>
                      <a:schemeClr val="tx1"/>
                    </a:solidFill>
                    <a:latin typeface="KaiTi" panose="02010609060101010101" pitchFamily="49" charset="-122"/>
                    <a:ea typeface="KaiTi" panose="02010609060101010101" pitchFamily="49" charset="-122"/>
                    <a:cs typeface="SimSun"/>
                  </a:rPr>
                  <a:t>。</a:t>
                </a:r>
              </a:p>
              <a:p>
                <a:pPr>
                  <a:lnSpc>
                    <a:spcPts val="1085"/>
                  </a:lnSpc>
                </a:pPr>
                <a:r>
                  <a:rPr lang="zh-CN" altLang="en-US" sz="900" dirty="0" err="1">
                    <a:solidFill>
                      <a:schemeClr val="tx1"/>
                    </a:solidFill>
                    <a:latin typeface="KaiTi" panose="02010609060101010101" pitchFamily="49" charset="-122"/>
                    <a:ea typeface="KaiTi" panose="02010609060101010101" pitchFamily="49" charset="-122"/>
                    <a:cs typeface="SimSun"/>
                  </a:rPr>
                  <a:t>在区间估计和假设检验中将会广泛地利用这些定理，通过样本估计总体和检验对总体的假</a:t>
                </a:r>
                <a:r>
                  <a:rPr lang="zh-CN" altLang="en-US" sz="900" spc="-10" dirty="0" err="1">
                    <a:solidFill>
                      <a:schemeClr val="tx1"/>
                    </a:solidFill>
                    <a:latin typeface="KaiTi" panose="02010609060101010101" pitchFamily="49" charset="-122"/>
                    <a:ea typeface="KaiTi" panose="02010609060101010101" pitchFamily="49" charset="-122"/>
                    <a:cs typeface="SimSun"/>
                  </a:rPr>
                  <a:t>设</a:t>
                </a:r>
                <a:r>
                  <a:rPr lang="zh-CN" altLang="en-US" sz="900" spc="-10" dirty="0">
                    <a:solidFill>
                      <a:schemeClr val="tx1"/>
                    </a:solidFill>
                    <a:latin typeface="KaiTi" panose="02010609060101010101" pitchFamily="49" charset="-122"/>
                    <a:ea typeface="KaiTi" panose="02010609060101010101" pitchFamily="49" charset="-122"/>
                    <a:cs typeface="SimSun"/>
                  </a:rPr>
                  <a:t>。</a:t>
                </a:r>
              </a:p>
              <a:p>
                <a:pPr marL="0" marR="0">
                  <a:lnSpc>
                    <a:spcPts val="1070"/>
                  </a:lnSpc>
                  <a:spcBef>
                    <a:spcPts val="0"/>
                  </a:spcBef>
                  <a:spcAft>
                    <a:spcPts val="0"/>
                  </a:spcAft>
                </a:pPr>
                <a:endParaRPr lang="zh-CN" altLang="en-US" sz="900" dirty="0">
                  <a:solidFill>
                    <a:srgbClr val="FF0000"/>
                  </a:solidFill>
                  <a:latin typeface="KaiTi" panose="02010609060101010101" pitchFamily="49" charset="-122"/>
                  <a:ea typeface="KaiTi" panose="02010609060101010101" pitchFamily="49" charset="-122"/>
                  <a:cs typeface="SimSun"/>
                </a:endParaRPr>
              </a:p>
              <a:p>
                <a:pPr marL="116840" marR="0">
                  <a:lnSpc>
                    <a:spcPts val="955"/>
                  </a:lnSpc>
                  <a:spcBef>
                    <a:spcPts val="0"/>
                  </a:spcBef>
                  <a:spcAft>
                    <a:spcPts val="0"/>
                  </a:spcAft>
                </a:pPr>
                <a:endParaRPr sz="900" b="1" dirty="0">
                  <a:solidFill>
                    <a:srgbClr val="000000"/>
                  </a:solidFill>
                  <a:latin typeface="KaiTi" panose="02010609060101010101" pitchFamily="49" charset="-122"/>
                  <a:ea typeface="KaiTi" panose="02010609060101010101" pitchFamily="49" charset="-122"/>
                  <a:cs typeface="Tahoma"/>
                </a:endParaRPr>
              </a:p>
            </p:txBody>
          </p:sp>
        </mc:Choice>
        <mc:Fallback xmlns="">
          <p:sp>
            <p:nvSpPr>
              <p:cNvPr id="4" name="object 4"/>
              <p:cNvSpPr txBox="1">
                <a:spLocks noRot="1" noChangeAspect="1" noMove="1" noResize="1" noEditPoints="1" noAdjustHandles="1" noChangeArrowheads="1" noChangeShapeType="1" noTextEdit="1"/>
              </p:cNvSpPr>
              <p:nvPr/>
            </p:nvSpPr>
            <p:spPr>
              <a:xfrm>
                <a:off x="511448" y="652835"/>
                <a:ext cx="2936818" cy="1962076"/>
              </a:xfrm>
              <a:prstGeom prst="rect">
                <a:avLst/>
              </a:prstGeom>
              <a:blipFill>
                <a:blip r:embed="rId2"/>
                <a:stretch>
                  <a:fillRect l="-2586" t="-2581" r="-3448"/>
                </a:stretch>
              </a:blipFill>
            </p:spPr>
            <p:txBody>
              <a:bodyPr/>
              <a:lstStyle/>
              <a:p>
                <a:r>
                  <a:rPr lang="zh-CN" altLang="en-US">
                    <a:noFill/>
                  </a:rPr>
                  <a:t> </a:t>
                </a:r>
              </a:p>
            </p:txBody>
          </p:sp>
        </mc:Fallback>
      </mc:AlternateContent>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439440" y="338088"/>
            <a:ext cx="2795445" cy="128240"/>
          </a:xfrm>
          <a:prstGeom prst="rect">
            <a:avLst/>
          </a:prstGeom>
        </p:spPr>
        <p:txBody>
          <a:bodyPr vert="horz" wrap="square" lIns="0" tIns="0" rIns="0" bIns="0" rtlCol="0">
            <a:spAutoFit/>
          </a:bodyPr>
          <a:lstStyle/>
          <a:p>
            <a:pPr marL="0" marR="0">
              <a:lnSpc>
                <a:spcPts val="955"/>
              </a:lnSpc>
              <a:spcBef>
                <a:spcPts val="0"/>
              </a:spcBef>
              <a:spcAft>
                <a:spcPts val="0"/>
              </a:spcAft>
            </a:pPr>
            <a:r>
              <a:rPr sz="950" spc="10" dirty="0" err="1">
                <a:solidFill>
                  <a:srgbClr val="FF0065"/>
                </a:solidFill>
                <a:latin typeface="KaiTi" panose="02010609060101010101" pitchFamily="49" charset="-122"/>
                <a:ea typeface="KaiTi" panose="02010609060101010101" pitchFamily="49" charset="-122"/>
                <a:cs typeface="FTMMJM+KaiTi_GB2312"/>
              </a:rPr>
              <a:t>估计和假设检验：统计推断的两个孪生分支</a:t>
            </a:r>
            <a:endParaRPr sz="950" spc="10" dirty="0">
              <a:solidFill>
                <a:srgbClr val="FF0065"/>
              </a:solidFill>
              <a:latin typeface="KaiTi" panose="02010609060101010101" pitchFamily="49" charset="-122"/>
              <a:ea typeface="KaiTi" panose="02010609060101010101" pitchFamily="49" charset="-122"/>
              <a:cs typeface="FTMMJM+KaiTi_GB2312"/>
            </a:endParaRPr>
          </a:p>
        </p:txBody>
      </p:sp>
      <p:sp>
        <p:nvSpPr>
          <p:cNvPr id="4" name="object 4"/>
          <p:cNvSpPr txBox="1"/>
          <p:nvPr/>
        </p:nvSpPr>
        <p:spPr>
          <a:xfrm>
            <a:off x="598339" y="667757"/>
            <a:ext cx="3011305" cy="493806"/>
          </a:xfrm>
          <a:prstGeom prst="rect">
            <a:avLst/>
          </a:prstGeom>
        </p:spPr>
        <p:txBody>
          <a:bodyPr vert="horz" wrap="square" lIns="0" tIns="0" rIns="0" bIns="0" rtlCol="0">
            <a:spAutoFit/>
          </a:bodyPr>
          <a:lstStyle/>
          <a:p>
            <a:pPr marL="181610" marR="0">
              <a:lnSpc>
                <a:spcPts val="955"/>
              </a:lnSpc>
              <a:spcBef>
                <a:spcPts val="0"/>
              </a:spcBef>
              <a:spcAft>
                <a:spcPts val="0"/>
              </a:spcAft>
            </a:pPr>
            <a:r>
              <a:rPr sz="950" spc="10" dirty="0">
                <a:solidFill>
                  <a:srgbClr val="000000"/>
                </a:solidFill>
                <a:latin typeface="FTMMJM+KaiTi_GB2312"/>
                <a:cs typeface="FTMMJM+KaiTi_GB2312"/>
              </a:rPr>
              <a:t>在实际中最常见也是最重要的两类统计推断问</a:t>
            </a:r>
          </a:p>
          <a:p>
            <a:pPr marL="0" marR="0">
              <a:lnSpc>
                <a:spcPts val="955"/>
              </a:lnSpc>
              <a:spcBef>
                <a:spcPts val="500"/>
              </a:spcBef>
              <a:spcAft>
                <a:spcPts val="0"/>
              </a:spcAft>
            </a:pPr>
            <a:r>
              <a:rPr sz="950" dirty="0">
                <a:solidFill>
                  <a:srgbClr val="000000"/>
                </a:solidFill>
                <a:latin typeface="FTMMJM+KaiTi_GB2312"/>
                <a:cs typeface="FTMMJM+KaiTi_GB2312"/>
              </a:rPr>
              <a:t>题是：</a:t>
            </a:r>
            <a:r>
              <a:rPr sz="950" dirty="0">
                <a:solidFill>
                  <a:srgbClr val="FF0065"/>
                </a:solidFill>
                <a:latin typeface="FTMMJM+KaiTi_GB2312"/>
                <a:cs typeface="FTMMJM+KaiTi_GB2312"/>
              </a:rPr>
              <a:t>参数估计</a:t>
            </a:r>
            <a:r>
              <a:rPr sz="950" spc="10" dirty="0">
                <a:solidFill>
                  <a:srgbClr val="000000"/>
                </a:solidFill>
                <a:latin typeface="FTMMJM+KaiTi_GB2312"/>
                <a:cs typeface="FTMMJM+KaiTi_GB2312"/>
              </a:rPr>
              <a:t>与</a:t>
            </a:r>
            <a:r>
              <a:rPr sz="950" dirty="0">
                <a:solidFill>
                  <a:srgbClr val="FF0065"/>
                </a:solidFill>
                <a:latin typeface="FTMMJM+KaiTi_GB2312"/>
                <a:cs typeface="FTMMJM+KaiTi_GB2312"/>
              </a:rPr>
              <a:t>假设检验</a:t>
            </a:r>
            <a:r>
              <a:rPr sz="950" dirty="0">
                <a:solidFill>
                  <a:srgbClr val="000000"/>
                </a:solidFill>
                <a:latin typeface="FTMMJM+KaiTi_GB2312"/>
                <a:cs typeface="FTMMJM+KaiTi_GB2312"/>
              </a:rPr>
              <a:t>。</a:t>
            </a:r>
          </a:p>
        </p:txBody>
      </p:sp>
      <p:sp>
        <p:nvSpPr>
          <p:cNvPr id="5" name="object 5"/>
          <p:cNvSpPr txBox="1"/>
          <p:nvPr/>
        </p:nvSpPr>
        <p:spPr>
          <a:xfrm>
            <a:off x="598327" y="1070487"/>
            <a:ext cx="3082427" cy="666056"/>
          </a:xfrm>
          <a:prstGeom prst="rect">
            <a:avLst/>
          </a:prstGeom>
        </p:spPr>
        <p:txBody>
          <a:bodyPr vert="horz" wrap="square" lIns="0" tIns="0" rIns="0" bIns="0" rtlCol="0">
            <a:spAutoFit/>
          </a:bodyPr>
          <a:lstStyle/>
          <a:p>
            <a:pPr marL="183515" marR="0">
              <a:lnSpc>
                <a:spcPts val="955"/>
              </a:lnSpc>
              <a:spcBef>
                <a:spcPts val="0"/>
              </a:spcBef>
              <a:spcAft>
                <a:spcPts val="0"/>
              </a:spcAft>
            </a:pPr>
            <a:r>
              <a:rPr sz="950" dirty="0">
                <a:solidFill>
                  <a:srgbClr val="FF0065"/>
                </a:solidFill>
                <a:latin typeface="FTMMJM+KaiTi_GB2312"/>
                <a:cs typeface="FTMMJM+KaiTi_GB2312"/>
              </a:rPr>
              <a:t>参数估计</a:t>
            </a:r>
            <a:r>
              <a:rPr sz="950" spc="10" dirty="0">
                <a:solidFill>
                  <a:srgbClr val="000000"/>
                </a:solidFill>
                <a:latin typeface="FTMMJM+KaiTi_GB2312"/>
                <a:cs typeface="FTMMJM+KaiTi_GB2312"/>
              </a:rPr>
              <a:t>是统计推断的第一步，通常通过样本</a:t>
            </a:r>
          </a:p>
          <a:p>
            <a:pPr marL="0" marR="0">
              <a:lnSpc>
                <a:spcPts val="955"/>
              </a:lnSpc>
              <a:spcBef>
                <a:spcPts val="425"/>
              </a:spcBef>
              <a:spcAft>
                <a:spcPts val="0"/>
              </a:spcAft>
            </a:pPr>
            <a:r>
              <a:rPr sz="950" spc="10" dirty="0">
                <a:solidFill>
                  <a:srgbClr val="000000"/>
                </a:solidFill>
                <a:latin typeface="FTMMJM+KaiTi_GB2312"/>
                <a:cs typeface="FTMMJM+KaiTi_GB2312"/>
              </a:rPr>
              <a:t>来估计总体某一参数，这一估计量的取值称为参数</a:t>
            </a:r>
          </a:p>
          <a:p>
            <a:pPr marL="0" marR="0">
              <a:lnSpc>
                <a:spcPts val="955"/>
              </a:lnSpc>
              <a:spcBef>
                <a:spcPts val="425"/>
              </a:spcBef>
              <a:spcAft>
                <a:spcPts val="0"/>
              </a:spcAft>
            </a:pPr>
            <a:r>
              <a:rPr sz="950" spc="10" dirty="0">
                <a:solidFill>
                  <a:srgbClr val="000000"/>
                </a:solidFill>
                <a:latin typeface="FTMMJM+KaiTi_GB2312"/>
                <a:cs typeface="FTMMJM+KaiTi_GB2312"/>
              </a:rPr>
              <a:t>估计值。</a:t>
            </a:r>
          </a:p>
        </p:txBody>
      </p:sp>
      <p:sp>
        <p:nvSpPr>
          <p:cNvPr id="6" name="object 6"/>
          <p:cNvSpPr txBox="1"/>
          <p:nvPr/>
        </p:nvSpPr>
        <p:spPr>
          <a:xfrm>
            <a:off x="598327" y="1645213"/>
            <a:ext cx="3013092" cy="487313"/>
          </a:xfrm>
          <a:prstGeom prst="rect">
            <a:avLst/>
          </a:prstGeom>
        </p:spPr>
        <p:txBody>
          <a:bodyPr vert="horz" wrap="square" lIns="0" tIns="0" rIns="0" bIns="0" rtlCol="0">
            <a:spAutoFit/>
          </a:bodyPr>
          <a:lstStyle/>
          <a:p>
            <a:pPr marL="183515" marR="0">
              <a:lnSpc>
                <a:spcPts val="955"/>
              </a:lnSpc>
              <a:spcBef>
                <a:spcPts val="0"/>
              </a:spcBef>
              <a:spcAft>
                <a:spcPts val="0"/>
              </a:spcAft>
            </a:pPr>
            <a:r>
              <a:rPr sz="950" dirty="0">
                <a:solidFill>
                  <a:srgbClr val="FF0065"/>
                </a:solidFill>
                <a:latin typeface="FTMMJM+KaiTi_GB2312"/>
                <a:cs typeface="FTMMJM+KaiTi_GB2312"/>
              </a:rPr>
              <a:t>假设检验</a:t>
            </a:r>
            <a:r>
              <a:rPr sz="950" spc="10" dirty="0">
                <a:solidFill>
                  <a:srgbClr val="000000"/>
                </a:solidFill>
                <a:latin typeface="FTMMJM+KaiTi_GB2312"/>
                <a:cs typeface="FTMMJM+KaiTi_GB2312"/>
              </a:rPr>
              <a:t>是指可以对某一参数的假定值进行先</a:t>
            </a:r>
          </a:p>
          <a:p>
            <a:pPr marL="0" marR="0">
              <a:lnSpc>
                <a:spcPts val="955"/>
              </a:lnSpc>
              <a:spcBef>
                <a:spcPts val="425"/>
              </a:spcBef>
              <a:spcAft>
                <a:spcPts val="0"/>
              </a:spcAft>
            </a:pPr>
            <a:r>
              <a:rPr sz="950" spc="10" dirty="0">
                <a:solidFill>
                  <a:srgbClr val="000000"/>
                </a:solidFill>
                <a:latin typeface="FTMMJM+KaiTi_GB2312"/>
                <a:cs typeface="FTMMJM+KaiTi_GB2312"/>
              </a:rPr>
              <a:t>验判断或预期，然后利用小概率原理对其进行检</a:t>
            </a:r>
          </a:p>
          <a:p>
            <a:pPr marL="0" marR="0">
              <a:lnSpc>
                <a:spcPts val="955"/>
              </a:lnSpc>
              <a:spcBef>
                <a:spcPts val="350"/>
              </a:spcBef>
              <a:spcAft>
                <a:spcPts val="0"/>
              </a:spcAft>
            </a:pPr>
            <a:r>
              <a:rPr sz="950" spc="10" dirty="0" err="1">
                <a:solidFill>
                  <a:srgbClr val="000000"/>
                </a:solidFill>
                <a:latin typeface="FTMMJM+KaiTi_GB2312"/>
                <a:cs typeface="FTMMJM+KaiTi_GB2312"/>
              </a:rPr>
              <a:t>验，得到</a:t>
            </a:r>
            <a:r>
              <a:rPr lang="zh-CN" altLang="en-US" sz="950" spc="10" dirty="0">
                <a:solidFill>
                  <a:srgbClr val="000000"/>
                </a:solidFill>
                <a:latin typeface="KaiTi" panose="02010609060101010101" pitchFamily="49" charset="-122"/>
                <a:ea typeface="KaiTi" panose="02010609060101010101" pitchFamily="49" charset="-122"/>
                <a:cs typeface="FTMMJM+KaiTi_GB2312"/>
              </a:rPr>
              <a:t>不拒绝</a:t>
            </a:r>
            <a:r>
              <a:rPr sz="950" spc="10" dirty="0" err="1">
                <a:solidFill>
                  <a:srgbClr val="000000"/>
                </a:solidFill>
                <a:latin typeface="FTMMJM+KaiTi_GB2312"/>
                <a:cs typeface="FTMMJM+KaiTi_GB2312"/>
              </a:rPr>
              <a:t>或拒绝原假设的结论</a:t>
            </a:r>
            <a:r>
              <a:rPr sz="950" spc="10" dirty="0">
                <a:solidFill>
                  <a:srgbClr val="000000"/>
                </a:solidFill>
                <a:latin typeface="FTMMJM+KaiTi_GB2312"/>
                <a:cs typeface="FTMMJM+KaiTi_GB2312"/>
              </a:rPr>
              <a:t>。</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561547" y="474449"/>
            <a:ext cx="3158322" cy="397545"/>
          </a:xfrm>
          <a:prstGeom prst="rect">
            <a:avLst/>
          </a:prstGeom>
        </p:spPr>
        <p:txBody>
          <a:bodyPr vert="horz" wrap="square" lIns="0" tIns="0" rIns="0" bIns="0" rtlCol="0">
            <a:spAutoFit/>
          </a:bodyPr>
          <a:lstStyle/>
          <a:p>
            <a:pPr marL="0" marR="0">
              <a:lnSpc>
                <a:spcPts val="955"/>
              </a:lnSpc>
              <a:spcBef>
                <a:spcPts val="0"/>
              </a:spcBef>
              <a:spcAft>
                <a:spcPts val="0"/>
              </a:spcAft>
            </a:pPr>
            <a:r>
              <a:rPr sz="950" spc="10" dirty="0">
                <a:solidFill>
                  <a:srgbClr val="FF0065"/>
                </a:solidFill>
                <a:latin typeface="KaiTi" panose="02010609060101010101" pitchFamily="49" charset="-122"/>
                <a:ea typeface="KaiTi" panose="02010609060101010101" pitchFamily="49" charset="-122"/>
                <a:cs typeface="SimSun"/>
              </a:rPr>
              <a:t>参数估计</a:t>
            </a:r>
          </a:p>
          <a:p>
            <a:pPr marL="187960" marR="0">
              <a:lnSpc>
                <a:spcPts val="955"/>
              </a:lnSpc>
              <a:spcBef>
                <a:spcPts val="1145"/>
              </a:spcBef>
              <a:spcAft>
                <a:spcPts val="0"/>
              </a:spcAft>
            </a:pPr>
            <a:r>
              <a:rPr sz="950" spc="10" dirty="0">
                <a:solidFill>
                  <a:srgbClr val="000000"/>
                </a:solidFill>
                <a:latin typeface="KaiTi" panose="02010609060101010101" pitchFamily="49" charset="-122"/>
                <a:ea typeface="KaiTi" panose="02010609060101010101" pitchFamily="49" charset="-122"/>
                <a:cs typeface="FTMMJM+KaiTi_GB2312"/>
              </a:rPr>
              <a:t>根据样本信息对总体中的未知参数做出估计的过</a:t>
            </a:r>
          </a:p>
        </p:txBody>
      </p:sp>
      <p:sp>
        <p:nvSpPr>
          <p:cNvPr id="4" name="object 4"/>
          <p:cNvSpPr txBox="1"/>
          <p:nvPr/>
        </p:nvSpPr>
        <p:spPr>
          <a:xfrm>
            <a:off x="537122" y="932775"/>
            <a:ext cx="1400748" cy="302312"/>
          </a:xfrm>
          <a:prstGeom prst="rect">
            <a:avLst/>
          </a:prstGeom>
        </p:spPr>
        <p:txBody>
          <a:bodyPr vert="horz" wrap="square" lIns="0" tIns="0" rIns="0" bIns="0" rtlCol="0">
            <a:spAutoFit/>
          </a:bodyPr>
          <a:lstStyle/>
          <a:p>
            <a:pPr marL="0" marR="0">
              <a:lnSpc>
                <a:spcPts val="955"/>
              </a:lnSpc>
              <a:spcBef>
                <a:spcPts val="0"/>
              </a:spcBef>
              <a:spcAft>
                <a:spcPts val="0"/>
              </a:spcAft>
            </a:pPr>
            <a:r>
              <a:rPr sz="950" dirty="0">
                <a:solidFill>
                  <a:srgbClr val="000000"/>
                </a:solidFill>
                <a:latin typeface="FTMMJM+KaiTi_GB2312"/>
                <a:cs typeface="FTMMJM+KaiTi_GB2312"/>
              </a:rPr>
              <a:t>程称为</a:t>
            </a:r>
            <a:r>
              <a:rPr sz="950" dirty="0">
                <a:solidFill>
                  <a:srgbClr val="FF0065"/>
                </a:solidFill>
                <a:latin typeface="FTMMJM+KaiTi_GB2312"/>
                <a:cs typeface="FTMMJM+KaiTi_GB2312"/>
              </a:rPr>
              <a:t>参数估计</a:t>
            </a:r>
            <a:r>
              <a:rPr sz="950" spc="10" dirty="0">
                <a:solidFill>
                  <a:srgbClr val="000000"/>
                </a:solidFill>
                <a:latin typeface="FTMMJM+KaiTi_GB2312"/>
                <a:cs typeface="FTMMJM+KaiTi_GB2312"/>
              </a:rPr>
              <a:t>问题。</a:t>
            </a:r>
          </a:p>
        </p:txBody>
      </p:sp>
      <p:sp>
        <p:nvSpPr>
          <p:cNvPr id="5" name="object 5"/>
          <p:cNvSpPr txBox="1"/>
          <p:nvPr/>
        </p:nvSpPr>
        <p:spPr>
          <a:xfrm>
            <a:off x="537109" y="1137563"/>
            <a:ext cx="3205486" cy="497218"/>
          </a:xfrm>
          <a:prstGeom prst="rect">
            <a:avLst/>
          </a:prstGeom>
        </p:spPr>
        <p:txBody>
          <a:bodyPr vert="horz" wrap="square" lIns="0" tIns="0" rIns="0" bIns="0" rtlCol="0">
            <a:spAutoFit/>
          </a:bodyPr>
          <a:lstStyle/>
          <a:p>
            <a:pPr marL="212090" marR="0">
              <a:lnSpc>
                <a:spcPts val="1060"/>
              </a:lnSpc>
              <a:spcBef>
                <a:spcPts val="0"/>
              </a:spcBef>
              <a:spcAft>
                <a:spcPts val="0"/>
              </a:spcAft>
            </a:pPr>
            <a:r>
              <a:rPr sz="950" spc="10" dirty="0">
                <a:solidFill>
                  <a:srgbClr val="000000"/>
                </a:solidFill>
                <a:latin typeface="FTMMJM+KaiTi_GB2312"/>
                <a:cs typeface="FTMMJM+KaiTi_GB2312"/>
              </a:rPr>
              <a:t>估计问题有两类：</a:t>
            </a:r>
            <a:r>
              <a:rPr sz="950" dirty="0">
                <a:solidFill>
                  <a:srgbClr val="FF0065"/>
                </a:solidFill>
                <a:latin typeface="FTMMJM+KaiTi_GB2312"/>
                <a:cs typeface="FTMMJM+KaiTi_GB2312"/>
              </a:rPr>
              <a:t>点估计</a:t>
            </a:r>
            <a:r>
              <a:rPr sz="950" spc="10" dirty="0">
                <a:solidFill>
                  <a:srgbClr val="000000"/>
                </a:solidFill>
                <a:latin typeface="FTMMJM+KaiTi_GB2312"/>
                <a:cs typeface="FTMMJM+KaiTi_GB2312"/>
              </a:rPr>
              <a:t>（</a:t>
            </a:r>
            <a:r>
              <a:rPr sz="950" dirty="0">
                <a:solidFill>
                  <a:srgbClr val="000000"/>
                </a:solidFill>
                <a:latin typeface="IFFBPT+TimesNewRomanPS-BoldMT"/>
                <a:cs typeface="IFFBPT+TimesNewRomanPS-BoldMT"/>
              </a:rPr>
              <a:t>point</a:t>
            </a:r>
            <a:r>
              <a:rPr sz="950" spc="240" dirty="0">
                <a:solidFill>
                  <a:srgbClr val="000000"/>
                </a:solidFill>
                <a:latin typeface="IFFBPT+TimesNewRomanPS-BoldMT"/>
                <a:cs typeface="IFFBPT+TimesNewRomanPS-BoldMT"/>
              </a:rPr>
              <a:t> </a:t>
            </a:r>
            <a:r>
              <a:rPr sz="950" dirty="0">
                <a:solidFill>
                  <a:srgbClr val="000000"/>
                </a:solidFill>
                <a:latin typeface="IFFBPT+TimesNewRomanPS-BoldMT"/>
                <a:cs typeface="IFFBPT+TimesNewRomanPS-BoldMT"/>
              </a:rPr>
              <a:t>estimation</a:t>
            </a:r>
            <a:r>
              <a:rPr sz="950" spc="10" dirty="0">
                <a:solidFill>
                  <a:srgbClr val="000000"/>
                </a:solidFill>
                <a:latin typeface="FTMMJM+KaiTi_GB2312"/>
                <a:cs typeface="FTMMJM+KaiTi_GB2312"/>
              </a:rPr>
              <a:t>）和</a:t>
            </a:r>
          </a:p>
          <a:p>
            <a:pPr marL="0" marR="0">
              <a:lnSpc>
                <a:spcPts val="1060"/>
              </a:lnSpc>
              <a:spcBef>
                <a:spcPts val="325"/>
              </a:spcBef>
              <a:spcAft>
                <a:spcPts val="0"/>
              </a:spcAft>
            </a:pPr>
            <a:r>
              <a:rPr sz="950" dirty="0">
                <a:solidFill>
                  <a:srgbClr val="FF0065"/>
                </a:solidFill>
                <a:latin typeface="FTMMJM+KaiTi_GB2312"/>
                <a:cs typeface="FTMMJM+KaiTi_GB2312"/>
              </a:rPr>
              <a:t>区间估计</a:t>
            </a:r>
            <a:r>
              <a:rPr sz="950" spc="10" dirty="0">
                <a:solidFill>
                  <a:srgbClr val="000000"/>
                </a:solidFill>
                <a:latin typeface="FTMMJM+KaiTi_GB2312"/>
                <a:cs typeface="FTMMJM+KaiTi_GB2312"/>
              </a:rPr>
              <a:t>（</a:t>
            </a:r>
            <a:r>
              <a:rPr sz="950" dirty="0">
                <a:solidFill>
                  <a:srgbClr val="000000"/>
                </a:solidFill>
                <a:latin typeface="IFFBPT+TimesNewRomanPS-BoldMT"/>
                <a:cs typeface="IFFBPT+TimesNewRomanPS-BoldMT"/>
              </a:rPr>
              <a:t>interval</a:t>
            </a:r>
            <a:r>
              <a:rPr sz="950" spc="240" dirty="0">
                <a:solidFill>
                  <a:srgbClr val="000000"/>
                </a:solidFill>
                <a:latin typeface="IFFBPT+TimesNewRomanPS-BoldMT"/>
                <a:cs typeface="IFFBPT+TimesNewRomanPS-BoldMT"/>
              </a:rPr>
              <a:t> </a:t>
            </a:r>
            <a:r>
              <a:rPr sz="950" dirty="0">
                <a:solidFill>
                  <a:srgbClr val="000000"/>
                </a:solidFill>
                <a:latin typeface="IFFBPT+TimesNewRomanPS-BoldMT"/>
                <a:cs typeface="IFFBPT+TimesNewRomanPS-BoldMT"/>
              </a:rPr>
              <a:t>estimation</a:t>
            </a:r>
            <a:r>
              <a:rPr sz="950" spc="10" dirty="0">
                <a:solidFill>
                  <a:srgbClr val="000000"/>
                </a:solidFill>
                <a:latin typeface="FTMMJM+KaiTi_GB2312"/>
                <a:cs typeface="FTMMJM+KaiTi_GB2312"/>
              </a:rPr>
              <a:t>）。</a:t>
            </a:r>
          </a:p>
        </p:txBody>
      </p:sp>
      <mc:AlternateContent xmlns:mc="http://schemas.openxmlformats.org/markup-compatibility/2006" xmlns:a14="http://schemas.microsoft.com/office/drawing/2010/main">
        <mc:Choice Requires="a14">
          <p:sp>
            <p:nvSpPr>
              <p:cNvPr id="6" name="object 6"/>
              <p:cNvSpPr txBox="1"/>
              <p:nvPr/>
            </p:nvSpPr>
            <p:spPr>
              <a:xfrm>
                <a:off x="754857" y="1566790"/>
                <a:ext cx="2840344" cy="141064"/>
              </a:xfrm>
              <a:prstGeom prst="rect">
                <a:avLst/>
              </a:prstGeom>
            </p:spPr>
            <p:txBody>
              <a:bodyPr vert="horz" wrap="square" lIns="0" tIns="0" rIns="0" bIns="0" rtlCol="0">
                <a:spAutoFit/>
              </a:bodyPr>
              <a:lstStyle/>
              <a:p>
                <a:pPr marL="0" marR="0">
                  <a:lnSpc>
                    <a:spcPts val="1060"/>
                  </a:lnSpc>
                  <a:spcBef>
                    <a:spcPts val="0"/>
                  </a:spcBef>
                  <a:spcAft>
                    <a:spcPts val="0"/>
                  </a:spcAft>
                </a:pPr>
                <a:r>
                  <a:rPr sz="950" dirty="0">
                    <a:solidFill>
                      <a:srgbClr val="000000"/>
                    </a:solidFill>
                    <a:latin typeface="FTMMJM+KaiTi_GB2312"/>
                    <a:cs typeface="FTMMJM+KaiTi_GB2312"/>
                  </a:rPr>
                  <a:t>假定有来自某一总体</a:t>
                </a:r>
                <a14:m>
                  <m:oMath xmlns:m="http://schemas.openxmlformats.org/officeDocument/2006/math">
                    <m:r>
                      <a:rPr lang="zh-CN" altLang="en-US" sz="950" i="1" dirty="0" smtClean="0">
                        <a:solidFill>
                          <a:srgbClr val="000000"/>
                        </a:solidFill>
                        <a:latin typeface="Cambria Math" panose="02040503050406030204" pitchFamily="18" charset="0"/>
                        <a:cs typeface="IFFBPT+TimesNewRomanPS-BoldMT"/>
                      </a:rPr>
                      <m:t>𝑋</m:t>
                    </m:r>
                    <m:r>
                      <a:rPr lang="zh-CN" altLang="en-US" sz="950" i="1" dirty="0">
                        <a:solidFill>
                          <a:srgbClr val="000000"/>
                        </a:solidFill>
                        <a:latin typeface="Cambria Math" panose="02040503050406030204" pitchFamily="18" charset="0"/>
                        <a:cs typeface="FTMMJM+KaiTi_GB2312"/>
                      </a:rPr>
                      <m:t>，</m:t>
                    </m:r>
                    <m:r>
                      <a:rPr lang="zh-CN" altLang="en-US" sz="950" i="1" dirty="0">
                        <a:solidFill>
                          <a:srgbClr val="000000"/>
                        </a:solidFill>
                        <a:latin typeface="Cambria Math" panose="02040503050406030204" pitchFamily="18" charset="0"/>
                        <a:cs typeface="FTMMJM+KaiTi_GB2312"/>
                      </a:rPr>
                      <m:t>容量为</m:t>
                    </m:r>
                    <m:r>
                      <a:rPr lang="zh-CN" altLang="en-US" sz="950" i="1" dirty="0">
                        <a:solidFill>
                          <a:srgbClr val="000000"/>
                        </a:solidFill>
                        <a:latin typeface="Cambria Math" panose="02040503050406030204" pitchFamily="18" charset="0"/>
                        <a:cs typeface="IFFBPT+TimesNewRomanPS-BoldMT"/>
                      </a:rPr>
                      <m:t>𝑛</m:t>
                    </m:r>
                  </m:oMath>
                </a14:m>
                <a:r>
                  <a:rPr sz="950" spc="10" dirty="0">
                    <a:solidFill>
                      <a:srgbClr val="000000"/>
                    </a:solidFill>
                    <a:latin typeface="FTMMJM+KaiTi_GB2312"/>
                    <a:cs typeface="FTMMJM+KaiTi_GB2312"/>
                  </a:rPr>
                  <a:t>的随机样本，</a:t>
                </a:r>
              </a:p>
            </p:txBody>
          </p:sp>
        </mc:Choice>
        <mc:Fallback xmlns="">
          <p:sp>
            <p:nvSpPr>
              <p:cNvPr id="6" name="object 6"/>
              <p:cNvSpPr txBox="1">
                <a:spLocks noRot="1" noChangeAspect="1" noMove="1" noResize="1" noEditPoints="1" noAdjustHandles="1" noChangeArrowheads="1" noChangeShapeType="1" noTextEdit="1"/>
              </p:cNvSpPr>
              <p:nvPr/>
            </p:nvSpPr>
            <p:spPr>
              <a:xfrm>
                <a:off x="754857" y="1566790"/>
                <a:ext cx="2840344" cy="141064"/>
              </a:xfrm>
              <a:prstGeom prst="rect">
                <a:avLst/>
              </a:prstGeom>
              <a:blipFill>
                <a:blip r:embed="rId2"/>
                <a:stretch>
                  <a:fillRect l="-2667" t="-33333" b="-50000"/>
                </a:stretch>
              </a:blipFill>
            </p:spPr>
            <p:txBody>
              <a:bodyPr/>
              <a:lstStyle/>
              <a:p>
                <a:r>
                  <a:rPr lang="zh-CN" altLang="en-US">
                    <a:noFill/>
                  </a:rPr>
                  <a:t> </a:t>
                </a:r>
              </a:p>
            </p:txBody>
          </p:sp>
        </mc:Fallback>
      </mc:AlternateContent>
      <p:sp>
        <p:nvSpPr>
          <p:cNvPr id="7" name="object 7"/>
          <p:cNvSpPr txBox="1"/>
          <p:nvPr/>
        </p:nvSpPr>
        <p:spPr>
          <a:xfrm>
            <a:off x="512425" y="1754600"/>
            <a:ext cx="3222565" cy="307777"/>
          </a:xfrm>
          <a:prstGeom prst="rect">
            <a:avLst/>
          </a:prstGeom>
        </p:spPr>
        <p:txBody>
          <a:bodyPr vert="horz" wrap="square" lIns="0" tIns="0" rIns="0" bIns="0" rtlCol="0">
            <a:spAutoFit/>
          </a:bodyPr>
          <a:lstStyle/>
          <a:p>
            <a:pPr marL="0" marR="0">
              <a:lnSpc>
                <a:spcPts val="955"/>
              </a:lnSpc>
              <a:spcBef>
                <a:spcPts val="0"/>
              </a:spcBef>
              <a:spcAft>
                <a:spcPts val="0"/>
              </a:spcAft>
            </a:pPr>
            <a:r>
              <a:rPr sz="950" spc="10" dirty="0" err="1">
                <a:solidFill>
                  <a:srgbClr val="000000"/>
                </a:solidFill>
                <a:latin typeface="FTMMJM+KaiTi_GB2312"/>
                <a:cs typeface="FTMMJM+KaiTi_GB2312"/>
              </a:rPr>
              <a:t>可将样本均值作为总体均值</a:t>
            </a:r>
            <a:r>
              <a:rPr lang="en-US" sz="950" spc="10" dirty="0">
                <a:solidFill>
                  <a:srgbClr val="000000"/>
                </a:solidFill>
                <a:latin typeface="FTMMJM+KaiTi_GB2312"/>
                <a:cs typeface="FTMMJM+KaiTi_GB2312"/>
              </a:rPr>
              <a:t> (</a:t>
            </a:r>
            <a:r>
              <a:rPr sz="950" spc="10" dirty="0" err="1">
                <a:solidFill>
                  <a:srgbClr val="000000"/>
                </a:solidFill>
                <a:latin typeface="FTMMJM+KaiTi_GB2312"/>
                <a:cs typeface="FTMMJM+KaiTi_GB2312"/>
              </a:rPr>
              <a:t>期望</a:t>
            </a:r>
            <a:r>
              <a:rPr lang="en-US" sz="950" spc="10" dirty="0">
                <a:solidFill>
                  <a:srgbClr val="000000"/>
                </a:solidFill>
                <a:latin typeface="FTMMJM+KaiTi_GB2312"/>
                <a:cs typeface="FTMMJM+KaiTi_GB2312"/>
              </a:rPr>
              <a:t>)</a:t>
            </a:r>
            <a:r>
              <a:rPr sz="950" spc="10" dirty="0" err="1">
                <a:solidFill>
                  <a:srgbClr val="000000"/>
                </a:solidFill>
                <a:latin typeface="FTMMJM+KaiTi_GB2312"/>
                <a:cs typeface="FTMMJM+KaiTi_GB2312"/>
              </a:rPr>
              <a:t>的估计量；样本</a:t>
            </a:r>
            <a:endParaRPr sz="950" spc="10" dirty="0">
              <a:solidFill>
                <a:srgbClr val="000000"/>
              </a:solidFill>
              <a:latin typeface="FTMMJM+KaiTi_GB2312"/>
              <a:cs typeface="FTMMJM+KaiTi_GB2312"/>
            </a:endParaRPr>
          </a:p>
          <a:p>
            <a:pPr marL="0" marR="0">
              <a:lnSpc>
                <a:spcPts val="955"/>
              </a:lnSpc>
              <a:spcBef>
                <a:spcPts val="350"/>
              </a:spcBef>
              <a:spcAft>
                <a:spcPts val="0"/>
              </a:spcAft>
            </a:pPr>
            <a:r>
              <a:rPr sz="950" spc="10" dirty="0">
                <a:solidFill>
                  <a:srgbClr val="000000"/>
                </a:solidFill>
                <a:latin typeface="FTMMJM+KaiTi_GB2312"/>
                <a:cs typeface="FTMMJM+KaiTi_GB2312"/>
              </a:rPr>
              <a:t>方差作为总体方差的估计量。这就是</a:t>
            </a:r>
            <a:r>
              <a:rPr sz="950" spc="10" dirty="0">
                <a:solidFill>
                  <a:srgbClr val="FF0065"/>
                </a:solidFill>
                <a:latin typeface="FTMMJM+KaiTi_GB2312"/>
                <a:cs typeface="FTMMJM+KaiTi_GB2312"/>
              </a:rPr>
              <a:t>点估计</a:t>
            </a:r>
            <a:r>
              <a:rPr sz="950" dirty="0">
                <a:solidFill>
                  <a:srgbClr val="000000"/>
                </a:solidFill>
                <a:latin typeface="FTMMJM+KaiTi_GB2312"/>
                <a:cs typeface="FTMMJM+KaiTi_GB2312"/>
              </a:rPr>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831761" y="343315"/>
            <a:ext cx="765025" cy="348034"/>
          </a:xfrm>
          <a:prstGeom prst="rect">
            <a:avLst/>
          </a:prstGeom>
        </p:spPr>
        <p:txBody>
          <a:bodyPr vert="horz" wrap="square" lIns="0" tIns="0" rIns="0" bIns="0" rtlCol="0">
            <a:spAutoFit/>
          </a:bodyPr>
          <a:lstStyle/>
          <a:p>
            <a:pPr marL="0" marR="0">
              <a:lnSpc>
                <a:spcPts val="1090"/>
              </a:lnSpc>
              <a:spcBef>
                <a:spcPts val="0"/>
              </a:spcBef>
              <a:spcAft>
                <a:spcPts val="0"/>
              </a:spcAft>
            </a:pPr>
            <a:r>
              <a:rPr sz="1100" dirty="0">
                <a:solidFill>
                  <a:srgbClr val="323299"/>
                </a:solidFill>
                <a:latin typeface="SimSun"/>
                <a:cs typeface="SimSun"/>
              </a:rPr>
              <a:t>随机变量</a:t>
            </a:r>
          </a:p>
        </p:txBody>
      </p:sp>
      <p:sp>
        <p:nvSpPr>
          <p:cNvPr id="4" name="object 4"/>
          <p:cNvSpPr txBox="1"/>
          <p:nvPr/>
        </p:nvSpPr>
        <p:spPr>
          <a:xfrm>
            <a:off x="151408" y="911930"/>
            <a:ext cx="3549226" cy="115416"/>
          </a:xfrm>
          <a:prstGeom prst="rect">
            <a:avLst/>
          </a:prstGeom>
        </p:spPr>
        <p:txBody>
          <a:bodyPr vert="horz" wrap="square" lIns="0" tIns="0" rIns="0" bIns="0" rtlCol="0">
            <a:spAutoFit/>
          </a:bodyPr>
          <a:lstStyle/>
          <a:p>
            <a:pPr marL="0" marR="0">
              <a:lnSpc>
                <a:spcPts val="885"/>
              </a:lnSpc>
              <a:spcBef>
                <a:spcPts val="0"/>
              </a:spcBef>
              <a:spcAft>
                <a:spcPts val="0"/>
              </a:spcAft>
            </a:pPr>
            <a:r>
              <a:rPr sz="900" dirty="0">
                <a:solidFill>
                  <a:srgbClr val="FF0000"/>
                </a:solidFill>
                <a:latin typeface="FTMMJM+KaiTi_GB2312"/>
                <a:cs typeface="FTMMJM+KaiTi_GB2312"/>
              </a:rPr>
              <a:t>例：</a:t>
            </a:r>
            <a:r>
              <a:rPr sz="900" dirty="0">
                <a:solidFill>
                  <a:srgbClr val="000000"/>
                </a:solidFill>
                <a:latin typeface="FTMMJM+KaiTi_GB2312"/>
                <a:cs typeface="FTMMJM+KaiTi_GB2312"/>
              </a:rPr>
              <a:t>若变量 X </a:t>
            </a:r>
            <a:r>
              <a:rPr sz="900" dirty="0" err="1">
                <a:solidFill>
                  <a:srgbClr val="000000"/>
                </a:solidFill>
                <a:latin typeface="FTMMJM+KaiTi_GB2312"/>
                <a:cs typeface="FTMMJM+KaiTi_GB2312"/>
              </a:rPr>
              <a:t>表示抛两枚</a:t>
            </a:r>
            <a:r>
              <a:rPr lang="en-US" sz="900" dirty="0" err="1">
                <a:solidFill>
                  <a:srgbClr val="000000"/>
                </a:solidFill>
                <a:latin typeface="FTMMJM+KaiTi_GB2312"/>
                <a:cs typeface="FTMMJM+KaiTi_GB2312"/>
              </a:rPr>
              <a:t>硬后</a:t>
            </a:r>
            <a:r>
              <a:rPr sz="900" dirty="0" err="1">
                <a:solidFill>
                  <a:srgbClr val="000000"/>
                </a:solidFill>
                <a:latin typeface="FTMMJM+KaiTi_GB2312"/>
                <a:cs typeface="FTMMJM+KaiTi_GB2312"/>
              </a:rPr>
              <a:t>正面朝上的</a:t>
            </a:r>
            <a:r>
              <a:rPr sz="900" dirty="0" err="1">
                <a:solidFill>
                  <a:srgbClr val="FF0000"/>
                </a:solidFill>
                <a:latin typeface="FTMMJM+KaiTi_GB2312"/>
                <a:cs typeface="FTMMJM+KaiTi_GB2312"/>
              </a:rPr>
              <a:t>个数</a:t>
            </a:r>
            <a:r>
              <a:rPr sz="900" dirty="0" err="1">
                <a:solidFill>
                  <a:srgbClr val="000000"/>
                </a:solidFill>
                <a:latin typeface="FTMMJM+KaiTi_GB2312"/>
                <a:cs typeface="FTMMJM+KaiTi_GB2312"/>
              </a:rPr>
              <a:t>。有如下情况</a:t>
            </a:r>
            <a:r>
              <a:rPr sz="900" dirty="0">
                <a:solidFill>
                  <a:srgbClr val="000000"/>
                </a:solidFill>
                <a:latin typeface="FTMMJM+KaiTi_GB2312"/>
                <a:cs typeface="FTMMJM+KaiTi_GB2312"/>
              </a:rPr>
              <a:t>：</a:t>
            </a:r>
          </a:p>
        </p:txBody>
      </p:sp>
      <p:sp>
        <p:nvSpPr>
          <p:cNvPr id="5" name="object 5"/>
          <p:cNvSpPr txBox="1"/>
          <p:nvPr/>
        </p:nvSpPr>
        <p:spPr>
          <a:xfrm>
            <a:off x="775643" y="1184273"/>
            <a:ext cx="621781" cy="238229"/>
          </a:xfrm>
          <a:prstGeom prst="rect">
            <a:avLst/>
          </a:prstGeom>
        </p:spPr>
        <p:txBody>
          <a:bodyPr vert="horz" wrap="square" lIns="0" tIns="0" rIns="0" bIns="0" rtlCol="0">
            <a:spAutoFit/>
          </a:bodyPr>
          <a:lstStyle/>
          <a:p>
            <a:pPr marL="0" marR="0">
              <a:lnSpc>
                <a:spcPts val="750"/>
              </a:lnSpc>
              <a:spcBef>
                <a:spcPts val="0"/>
              </a:spcBef>
              <a:spcAft>
                <a:spcPts val="0"/>
              </a:spcAft>
            </a:pPr>
            <a:r>
              <a:rPr sz="750" dirty="0">
                <a:solidFill>
                  <a:srgbClr val="000000"/>
                </a:solidFill>
                <a:latin typeface="FTMMJM+KaiTi_GB2312"/>
                <a:cs typeface="FTMMJM+KaiTi_GB2312"/>
              </a:rPr>
              <a:t>第一枚硬币</a:t>
            </a:r>
          </a:p>
        </p:txBody>
      </p:sp>
      <p:sp>
        <p:nvSpPr>
          <p:cNvPr id="6" name="object 6"/>
          <p:cNvSpPr txBox="1"/>
          <p:nvPr/>
        </p:nvSpPr>
        <p:spPr>
          <a:xfrm>
            <a:off x="1688373" y="1184273"/>
            <a:ext cx="621781" cy="238229"/>
          </a:xfrm>
          <a:prstGeom prst="rect">
            <a:avLst/>
          </a:prstGeom>
        </p:spPr>
        <p:txBody>
          <a:bodyPr vert="horz" wrap="square" lIns="0" tIns="0" rIns="0" bIns="0" rtlCol="0">
            <a:spAutoFit/>
          </a:bodyPr>
          <a:lstStyle/>
          <a:p>
            <a:pPr marL="0" marR="0">
              <a:lnSpc>
                <a:spcPts val="750"/>
              </a:lnSpc>
              <a:spcBef>
                <a:spcPts val="0"/>
              </a:spcBef>
              <a:spcAft>
                <a:spcPts val="0"/>
              </a:spcAft>
            </a:pPr>
            <a:r>
              <a:rPr sz="750" dirty="0">
                <a:solidFill>
                  <a:srgbClr val="000000"/>
                </a:solidFill>
                <a:latin typeface="FTMMJM+KaiTi_GB2312"/>
                <a:cs typeface="FTMMJM+KaiTi_GB2312"/>
              </a:rPr>
              <a:t>第二枚硬币</a:t>
            </a:r>
          </a:p>
        </p:txBody>
      </p:sp>
      <p:sp>
        <p:nvSpPr>
          <p:cNvPr id="7" name="object 7"/>
          <p:cNvSpPr txBox="1"/>
          <p:nvPr/>
        </p:nvSpPr>
        <p:spPr>
          <a:xfrm>
            <a:off x="2456450" y="1184273"/>
            <a:ext cx="813558" cy="238229"/>
          </a:xfrm>
          <a:prstGeom prst="rect">
            <a:avLst/>
          </a:prstGeom>
        </p:spPr>
        <p:txBody>
          <a:bodyPr vert="horz" wrap="square" lIns="0" tIns="0" rIns="0" bIns="0" rtlCol="0">
            <a:spAutoFit/>
          </a:bodyPr>
          <a:lstStyle/>
          <a:p>
            <a:pPr marL="0" marR="0">
              <a:lnSpc>
                <a:spcPts val="750"/>
              </a:lnSpc>
              <a:spcBef>
                <a:spcPts val="0"/>
              </a:spcBef>
              <a:spcAft>
                <a:spcPts val="0"/>
              </a:spcAft>
            </a:pPr>
            <a:r>
              <a:rPr sz="750" dirty="0">
                <a:solidFill>
                  <a:srgbClr val="000000"/>
                </a:solidFill>
                <a:latin typeface="FTMMJM+KaiTi_GB2312"/>
                <a:cs typeface="FTMMJM+KaiTi_GB2312"/>
              </a:rPr>
              <a:t>正面朝上的次数</a:t>
            </a:r>
          </a:p>
        </p:txBody>
      </p:sp>
      <p:sp>
        <p:nvSpPr>
          <p:cNvPr id="8" name="object 8"/>
          <p:cNvSpPr txBox="1"/>
          <p:nvPr/>
        </p:nvSpPr>
        <p:spPr>
          <a:xfrm>
            <a:off x="945821" y="1338604"/>
            <a:ext cx="191858" cy="700964"/>
          </a:xfrm>
          <a:prstGeom prst="rect">
            <a:avLst/>
          </a:prstGeom>
        </p:spPr>
        <p:txBody>
          <a:bodyPr vert="horz" wrap="square" lIns="0" tIns="0" rIns="0" bIns="0" rtlCol="0">
            <a:spAutoFit/>
          </a:bodyPr>
          <a:lstStyle/>
          <a:p>
            <a:pPr marL="1270" marR="0">
              <a:lnSpc>
                <a:spcPts val="750"/>
              </a:lnSpc>
              <a:spcBef>
                <a:spcPts val="0"/>
              </a:spcBef>
              <a:spcAft>
                <a:spcPts val="0"/>
              </a:spcAft>
            </a:pPr>
            <a:r>
              <a:rPr sz="750" dirty="0">
                <a:solidFill>
                  <a:srgbClr val="000000"/>
                </a:solidFill>
                <a:latin typeface="FTMMJM+KaiTi_GB2312"/>
                <a:cs typeface="FTMMJM+KaiTi_GB2312"/>
              </a:rPr>
              <a:t>T</a:t>
            </a:r>
          </a:p>
          <a:p>
            <a:pPr marL="0" marR="0">
              <a:lnSpc>
                <a:spcPts val="750"/>
              </a:lnSpc>
              <a:spcBef>
                <a:spcPts val="410"/>
              </a:spcBef>
              <a:spcAft>
                <a:spcPts val="0"/>
              </a:spcAft>
            </a:pPr>
            <a:r>
              <a:rPr sz="750" dirty="0">
                <a:solidFill>
                  <a:srgbClr val="000000"/>
                </a:solidFill>
                <a:latin typeface="FTMMJM+KaiTi_GB2312"/>
                <a:cs typeface="FTMMJM+KaiTi_GB2312"/>
              </a:rPr>
              <a:t>T</a:t>
            </a:r>
          </a:p>
          <a:p>
            <a:pPr marL="0" marR="0">
              <a:lnSpc>
                <a:spcPts val="750"/>
              </a:lnSpc>
              <a:spcBef>
                <a:spcPts val="415"/>
              </a:spcBef>
              <a:spcAft>
                <a:spcPts val="0"/>
              </a:spcAft>
            </a:pPr>
            <a:r>
              <a:rPr sz="750" dirty="0">
                <a:solidFill>
                  <a:srgbClr val="000000"/>
                </a:solidFill>
                <a:latin typeface="FTMMJM+KaiTi_GB2312"/>
                <a:cs typeface="FTMMJM+KaiTi_GB2312"/>
              </a:rPr>
              <a:t>H</a:t>
            </a:r>
          </a:p>
          <a:p>
            <a:pPr marL="0" marR="0">
              <a:lnSpc>
                <a:spcPts val="750"/>
              </a:lnSpc>
              <a:spcBef>
                <a:spcPts val="415"/>
              </a:spcBef>
              <a:spcAft>
                <a:spcPts val="0"/>
              </a:spcAft>
            </a:pPr>
            <a:r>
              <a:rPr sz="750" dirty="0">
                <a:solidFill>
                  <a:srgbClr val="000000"/>
                </a:solidFill>
                <a:latin typeface="FTMMJM+KaiTi_GB2312"/>
                <a:cs typeface="FTMMJM+KaiTi_GB2312"/>
              </a:rPr>
              <a:t>H</a:t>
            </a:r>
          </a:p>
        </p:txBody>
      </p:sp>
      <p:sp>
        <p:nvSpPr>
          <p:cNvPr id="9" name="object 9"/>
          <p:cNvSpPr txBox="1"/>
          <p:nvPr/>
        </p:nvSpPr>
        <p:spPr>
          <a:xfrm>
            <a:off x="1861164" y="1338604"/>
            <a:ext cx="191858" cy="700964"/>
          </a:xfrm>
          <a:prstGeom prst="rect">
            <a:avLst/>
          </a:prstGeom>
        </p:spPr>
        <p:txBody>
          <a:bodyPr vert="horz" wrap="square" lIns="0" tIns="0" rIns="0" bIns="0" rtlCol="0">
            <a:spAutoFit/>
          </a:bodyPr>
          <a:lstStyle/>
          <a:p>
            <a:pPr marL="1270" marR="0">
              <a:lnSpc>
                <a:spcPts val="750"/>
              </a:lnSpc>
              <a:spcBef>
                <a:spcPts val="0"/>
              </a:spcBef>
              <a:spcAft>
                <a:spcPts val="0"/>
              </a:spcAft>
            </a:pPr>
            <a:r>
              <a:rPr sz="750" dirty="0">
                <a:solidFill>
                  <a:srgbClr val="000000"/>
                </a:solidFill>
                <a:latin typeface="FTMMJM+KaiTi_GB2312"/>
                <a:cs typeface="FTMMJM+KaiTi_GB2312"/>
              </a:rPr>
              <a:t>T</a:t>
            </a:r>
          </a:p>
          <a:p>
            <a:pPr marL="0" marR="0">
              <a:lnSpc>
                <a:spcPts val="750"/>
              </a:lnSpc>
              <a:spcBef>
                <a:spcPts val="410"/>
              </a:spcBef>
              <a:spcAft>
                <a:spcPts val="0"/>
              </a:spcAft>
            </a:pPr>
            <a:r>
              <a:rPr sz="750" dirty="0">
                <a:solidFill>
                  <a:srgbClr val="000000"/>
                </a:solidFill>
                <a:latin typeface="FTMMJM+KaiTi_GB2312"/>
                <a:cs typeface="FTMMJM+KaiTi_GB2312"/>
              </a:rPr>
              <a:t>H</a:t>
            </a:r>
          </a:p>
          <a:p>
            <a:pPr marL="0" marR="0">
              <a:lnSpc>
                <a:spcPts val="750"/>
              </a:lnSpc>
              <a:spcBef>
                <a:spcPts val="415"/>
              </a:spcBef>
              <a:spcAft>
                <a:spcPts val="0"/>
              </a:spcAft>
            </a:pPr>
            <a:r>
              <a:rPr sz="750" dirty="0">
                <a:solidFill>
                  <a:srgbClr val="000000"/>
                </a:solidFill>
                <a:latin typeface="FTMMJM+KaiTi_GB2312"/>
                <a:cs typeface="FTMMJM+KaiTi_GB2312"/>
              </a:rPr>
              <a:t>T</a:t>
            </a:r>
          </a:p>
          <a:p>
            <a:pPr marL="0" marR="0">
              <a:lnSpc>
                <a:spcPts val="750"/>
              </a:lnSpc>
              <a:spcBef>
                <a:spcPts val="415"/>
              </a:spcBef>
              <a:spcAft>
                <a:spcPts val="0"/>
              </a:spcAft>
            </a:pPr>
            <a:r>
              <a:rPr sz="750" dirty="0">
                <a:solidFill>
                  <a:srgbClr val="000000"/>
                </a:solidFill>
                <a:latin typeface="FTMMJM+KaiTi_GB2312"/>
                <a:cs typeface="FTMMJM+KaiTi_GB2312"/>
              </a:rPr>
              <a:t>H</a:t>
            </a:r>
          </a:p>
        </p:txBody>
      </p:sp>
      <p:sp>
        <p:nvSpPr>
          <p:cNvPr id="10" name="object 10"/>
          <p:cNvSpPr txBox="1"/>
          <p:nvPr/>
        </p:nvSpPr>
        <p:spPr>
          <a:xfrm>
            <a:off x="2679941" y="1338604"/>
            <a:ext cx="191858" cy="392302"/>
          </a:xfrm>
          <a:prstGeom prst="rect">
            <a:avLst/>
          </a:prstGeom>
        </p:spPr>
        <p:txBody>
          <a:bodyPr vert="horz" wrap="square" lIns="0" tIns="0" rIns="0" bIns="0" rtlCol="0">
            <a:spAutoFit/>
          </a:bodyPr>
          <a:lstStyle/>
          <a:p>
            <a:pPr marL="1270" marR="0">
              <a:lnSpc>
                <a:spcPts val="750"/>
              </a:lnSpc>
              <a:spcBef>
                <a:spcPts val="0"/>
              </a:spcBef>
              <a:spcAft>
                <a:spcPts val="0"/>
              </a:spcAft>
            </a:pPr>
            <a:r>
              <a:rPr sz="750" dirty="0">
                <a:solidFill>
                  <a:srgbClr val="000000"/>
                </a:solidFill>
                <a:latin typeface="FTMMJM+KaiTi_GB2312"/>
                <a:cs typeface="FTMMJM+KaiTi_GB2312"/>
              </a:rPr>
              <a:t>0</a:t>
            </a:r>
          </a:p>
          <a:p>
            <a:pPr marL="0" marR="0">
              <a:lnSpc>
                <a:spcPts val="750"/>
              </a:lnSpc>
              <a:spcBef>
                <a:spcPts val="410"/>
              </a:spcBef>
              <a:spcAft>
                <a:spcPts val="0"/>
              </a:spcAft>
            </a:pPr>
            <a:r>
              <a:rPr sz="750" dirty="0">
                <a:solidFill>
                  <a:srgbClr val="000000"/>
                </a:solidFill>
                <a:latin typeface="FTMMJM+KaiTi_GB2312"/>
                <a:cs typeface="FTMMJM+KaiTi_GB2312"/>
              </a:rPr>
              <a:t>1</a:t>
            </a:r>
          </a:p>
        </p:txBody>
      </p:sp>
      <p:sp>
        <p:nvSpPr>
          <p:cNvPr id="11" name="object 11"/>
          <p:cNvSpPr txBox="1"/>
          <p:nvPr/>
        </p:nvSpPr>
        <p:spPr>
          <a:xfrm>
            <a:off x="2679941" y="1647008"/>
            <a:ext cx="190552" cy="238229"/>
          </a:xfrm>
          <a:prstGeom prst="rect">
            <a:avLst/>
          </a:prstGeom>
        </p:spPr>
        <p:txBody>
          <a:bodyPr vert="horz" wrap="square" lIns="0" tIns="0" rIns="0" bIns="0" rtlCol="0">
            <a:spAutoFit/>
          </a:bodyPr>
          <a:lstStyle/>
          <a:p>
            <a:pPr marL="0" marR="0">
              <a:lnSpc>
                <a:spcPts val="750"/>
              </a:lnSpc>
              <a:spcBef>
                <a:spcPts val="0"/>
              </a:spcBef>
              <a:spcAft>
                <a:spcPts val="0"/>
              </a:spcAft>
            </a:pPr>
            <a:r>
              <a:rPr sz="750" dirty="0">
                <a:solidFill>
                  <a:srgbClr val="000000"/>
                </a:solidFill>
                <a:latin typeface="FTMMJM+KaiTi_GB2312"/>
                <a:cs typeface="FTMMJM+KaiTi_GB2312"/>
              </a:rPr>
              <a:t>1</a:t>
            </a:r>
          </a:p>
        </p:txBody>
      </p:sp>
      <p:sp>
        <p:nvSpPr>
          <p:cNvPr id="13" name="object 13"/>
          <p:cNvSpPr txBox="1"/>
          <p:nvPr/>
        </p:nvSpPr>
        <p:spPr>
          <a:xfrm>
            <a:off x="2679941" y="1801339"/>
            <a:ext cx="190552" cy="238229"/>
          </a:xfrm>
          <a:prstGeom prst="rect">
            <a:avLst/>
          </a:prstGeom>
        </p:spPr>
        <p:txBody>
          <a:bodyPr vert="horz" wrap="square" lIns="0" tIns="0" rIns="0" bIns="0" rtlCol="0">
            <a:spAutoFit/>
          </a:bodyPr>
          <a:lstStyle/>
          <a:p>
            <a:pPr marL="0" marR="0">
              <a:lnSpc>
                <a:spcPts val="750"/>
              </a:lnSpc>
              <a:spcBef>
                <a:spcPts val="0"/>
              </a:spcBef>
              <a:spcAft>
                <a:spcPts val="0"/>
              </a:spcAft>
            </a:pPr>
            <a:r>
              <a:rPr sz="750" dirty="0">
                <a:solidFill>
                  <a:srgbClr val="000000"/>
                </a:solidFill>
                <a:latin typeface="FTMMJM+KaiTi_GB2312"/>
                <a:cs typeface="FTMMJM+KaiTi_GB2312"/>
              </a:rPr>
              <a:t>2</a:t>
            </a:r>
          </a:p>
        </p:txBody>
      </p:sp>
      <p:sp>
        <p:nvSpPr>
          <p:cNvPr id="14" name="object 14"/>
          <p:cNvSpPr txBox="1"/>
          <p:nvPr/>
        </p:nvSpPr>
        <p:spPr>
          <a:xfrm>
            <a:off x="537126" y="2157581"/>
            <a:ext cx="3014362" cy="447819"/>
          </a:xfrm>
          <a:prstGeom prst="rect">
            <a:avLst/>
          </a:prstGeom>
        </p:spPr>
        <p:txBody>
          <a:bodyPr vert="horz" wrap="square" lIns="0" tIns="0" rIns="0" bIns="0" rtlCol="0">
            <a:spAutoFit/>
          </a:bodyPr>
          <a:lstStyle/>
          <a:p>
            <a:pPr marL="0" marR="0">
              <a:lnSpc>
                <a:spcPts val="955"/>
              </a:lnSpc>
              <a:spcBef>
                <a:spcPts val="0"/>
              </a:spcBef>
              <a:spcAft>
                <a:spcPts val="0"/>
              </a:spcAft>
            </a:pPr>
            <a:r>
              <a:rPr sz="950" dirty="0">
                <a:solidFill>
                  <a:srgbClr val="000000"/>
                </a:solidFill>
                <a:latin typeface="FTMMJM+KaiTi_GB2312"/>
                <a:cs typeface="FTMMJM+KaiTi_GB2312"/>
              </a:rPr>
              <a:t>X的取值可能是0，也可能是1或 2。其取值与随机</a:t>
            </a:r>
          </a:p>
          <a:p>
            <a:pPr marL="0" marR="0">
              <a:lnSpc>
                <a:spcPts val="955"/>
              </a:lnSpc>
              <a:spcBef>
                <a:spcPts val="140"/>
              </a:spcBef>
              <a:spcAft>
                <a:spcPts val="0"/>
              </a:spcAft>
            </a:pPr>
            <a:r>
              <a:rPr sz="950" dirty="0">
                <a:solidFill>
                  <a:srgbClr val="000000"/>
                </a:solidFill>
                <a:latin typeface="FTMMJM+KaiTi_GB2312"/>
                <a:cs typeface="FTMMJM+KaiTi_GB2312"/>
              </a:rPr>
              <a:t>试验的结果有关，X是一个随机变量(R.V或r.v)。</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533933" y="638256"/>
            <a:ext cx="3128991" cy="661213"/>
          </a:xfrm>
          <a:prstGeom prst="rect">
            <a:avLst/>
          </a:prstGeom>
        </p:spPr>
        <p:txBody>
          <a:bodyPr vert="horz" wrap="square" lIns="0" tIns="0" rIns="0" bIns="0" rtlCol="0">
            <a:spAutoFit/>
          </a:bodyPr>
          <a:lstStyle/>
          <a:p>
            <a:pPr marL="242570" marR="0">
              <a:lnSpc>
                <a:spcPts val="955"/>
              </a:lnSpc>
              <a:spcBef>
                <a:spcPts val="0"/>
              </a:spcBef>
              <a:spcAft>
                <a:spcPts val="0"/>
              </a:spcAft>
            </a:pPr>
            <a:r>
              <a:rPr sz="950" dirty="0">
                <a:solidFill>
                  <a:srgbClr val="FF0065"/>
                </a:solidFill>
                <a:latin typeface="FTMMJM+KaiTi_GB2312"/>
                <a:cs typeface="FTMMJM+KaiTi_GB2312"/>
              </a:rPr>
              <a:t>区间估计</a:t>
            </a:r>
            <a:r>
              <a:rPr sz="950" spc="10" dirty="0">
                <a:solidFill>
                  <a:srgbClr val="000000"/>
                </a:solidFill>
                <a:latin typeface="FTMMJM+KaiTi_GB2312"/>
                <a:cs typeface="FTMMJM+KaiTi_GB2312"/>
              </a:rPr>
              <a:t>是指要估计出一个区间，使得这个区</a:t>
            </a:r>
          </a:p>
          <a:p>
            <a:pPr marL="0" marR="0">
              <a:lnSpc>
                <a:spcPts val="1060"/>
              </a:lnSpc>
              <a:spcBef>
                <a:spcPts val="270"/>
              </a:spcBef>
              <a:spcAft>
                <a:spcPts val="0"/>
              </a:spcAft>
            </a:pPr>
            <a:r>
              <a:rPr sz="950" dirty="0">
                <a:solidFill>
                  <a:srgbClr val="000000"/>
                </a:solidFill>
                <a:latin typeface="FTMMJM+KaiTi_GB2312"/>
                <a:cs typeface="FTMMJM+KaiTi_GB2312"/>
              </a:rPr>
              <a:t>间包含</a:t>
            </a:r>
            <a:r>
              <a:rPr sz="950" dirty="0">
                <a:solidFill>
                  <a:srgbClr val="0000CC"/>
                </a:solidFill>
                <a:latin typeface="FTMMJM+KaiTi_GB2312"/>
                <a:cs typeface="FTMMJM+KaiTi_GB2312"/>
              </a:rPr>
              <a:t>真实参数</a:t>
            </a:r>
            <a:r>
              <a:rPr sz="950" spc="10" dirty="0">
                <a:solidFill>
                  <a:srgbClr val="000000"/>
                </a:solidFill>
                <a:latin typeface="FTMMJM+KaiTi_GB2312"/>
                <a:cs typeface="FTMMJM+KaiTi_GB2312"/>
              </a:rPr>
              <a:t>的概率达到事先给定的置信水平</a:t>
            </a:r>
            <a:r>
              <a:rPr sz="950" dirty="0">
                <a:solidFill>
                  <a:srgbClr val="000000"/>
                </a:solidFill>
                <a:latin typeface="IFFBPT+TimesNewRomanPS-BoldMT"/>
                <a:cs typeface="IFFBPT+TimesNewRomanPS-BoldMT"/>
              </a:rPr>
              <a:t>(</a:t>
            </a:r>
            <a:r>
              <a:rPr sz="950" dirty="0">
                <a:solidFill>
                  <a:srgbClr val="000000"/>
                </a:solidFill>
                <a:latin typeface="FTMMJM+KaiTi_GB2312"/>
                <a:cs typeface="FTMMJM+KaiTi_GB2312"/>
              </a:rPr>
              <a:t>置</a:t>
            </a:r>
          </a:p>
          <a:p>
            <a:pPr marL="0" marR="0">
              <a:lnSpc>
                <a:spcPts val="1060"/>
              </a:lnSpc>
              <a:spcBef>
                <a:spcPts val="320"/>
              </a:spcBef>
              <a:spcAft>
                <a:spcPts val="0"/>
              </a:spcAft>
            </a:pPr>
            <a:r>
              <a:rPr sz="950" dirty="0">
                <a:solidFill>
                  <a:srgbClr val="000000"/>
                </a:solidFill>
                <a:latin typeface="FTMMJM+KaiTi_GB2312"/>
                <a:cs typeface="FTMMJM+KaiTi_GB2312"/>
              </a:rPr>
              <a:t>信系数</a:t>
            </a:r>
            <a:r>
              <a:rPr sz="950" dirty="0">
                <a:solidFill>
                  <a:srgbClr val="000000"/>
                </a:solidFill>
                <a:latin typeface="IFFBPT+TimesNewRomanPS-BoldMT"/>
                <a:cs typeface="IFFBPT+TimesNewRomanPS-BoldMT"/>
              </a:rPr>
              <a:t>confidence coefficient) </a:t>
            </a:r>
            <a:r>
              <a:rPr sz="950" dirty="0">
                <a:solidFill>
                  <a:srgbClr val="000000"/>
                </a:solidFill>
                <a:latin typeface="FTMMJM+KaiTi_GB2312"/>
                <a:cs typeface="FTMMJM+KaiTi_GB2312"/>
              </a:rPr>
              <a:t>。</a:t>
            </a:r>
          </a:p>
        </p:txBody>
      </p:sp>
      <p:sp>
        <p:nvSpPr>
          <p:cNvPr id="4" name="object 4"/>
          <p:cNvSpPr txBox="1"/>
          <p:nvPr/>
        </p:nvSpPr>
        <p:spPr>
          <a:xfrm>
            <a:off x="524527" y="1312632"/>
            <a:ext cx="546029" cy="302312"/>
          </a:xfrm>
          <a:prstGeom prst="rect">
            <a:avLst/>
          </a:prstGeom>
        </p:spPr>
        <p:txBody>
          <a:bodyPr vert="horz" wrap="square" lIns="0" tIns="0" rIns="0" bIns="0" rtlCol="0">
            <a:spAutoFit/>
          </a:bodyPr>
          <a:lstStyle/>
          <a:p>
            <a:pPr marL="0" marR="0">
              <a:lnSpc>
                <a:spcPts val="955"/>
              </a:lnSpc>
              <a:spcBef>
                <a:spcPts val="0"/>
              </a:spcBef>
              <a:spcAft>
                <a:spcPts val="0"/>
              </a:spcAft>
            </a:pPr>
            <a:r>
              <a:rPr sz="950" spc="10" dirty="0">
                <a:solidFill>
                  <a:srgbClr val="FF0000"/>
                </a:solidFill>
                <a:latin typeface="FTMMJM+KaiTi_GB2312"/>
                <a:cs typeface="FTMMJM+KaiTi_GB2312"/>
              </a:rPr>
              <a:t>概念：</a:t>
            </a:r>
          </a:p>
        </p:txBody>
      </p:sp>
      <p:sp>
        <p:nvSpPr>
          <p:cNvPr id="5" name="object 5"/>
          <p:cNvSpPr txBox="1"/>
          <p:nvPr/>
        </p:nvSpPr>
        <p:spPr>
          <a:xfrm>
            <a:off x="524528" y="1489100"/>
            <a:ext cx="3065656" cy="490205"/>
          </a:xfrm>
          <a:prstGeom prst="rect">
            <a:avLst/>
          </a:prstGeom>
        </p:spPr>
        <p:txBody>
          <a:bodyPr vert="horz" wrap="square" lIns="0" tIns="0" rIns="0" bIns="0" rtlCol="0">
            <a:spAutoFit/>
          </a:bodyPr>
          <a:lstStyle/>
          <a:p>
            <a:pPr marL="212090" marR="0">
              <a:lnSpc>
                <a:spcPts val="1060"/>
              </a:lnSpc>
              <a:spcBef>
                <a:spcPts val="0"/>
              </a:spcBef>
              <a:spcAft>
                <a:spcPts val="0"/>
              </a:spcAft>
            </a:pPr>
            <a:r>
              <a:rPr sz="950" dirty="0">
                <a:solidFill>
                  <a:srgbClr val="000000"/>
                </a:solidFill>
                <a:latin typeface="FTMMJM+KaiTi_GB2312"/>
                <a:cs typeface="FTMMJM+KaiTi_GB2312"/>
              </a:rPr>
              <a:t>置信系数</a:t>
            </a:r>
            <a:r>
              <a:rPr sz="950" dirty="0">
                <a:solidFill>
                  <a:srgbClr val="000000"/>
                </a:solidFill>
                <a:latin typeface="IFFBPT+TimesNewRomanPS-BoldMT"/>
                <a:cs typeface="IFFBPT+TimesNewRomanPS-BoldMT"/>
              </a:rPr>
              <a:t>confidence coefficient</a:t>
            </a:r>
            <a:r>
              <a:rPr sz="950" spc="10" dirty="0">
                <a:solidFill>
                  <a:srgbClr val="000000"/>
                </a:solidFill>
                <a:latin typeface="FTMMJM+KaiTi_GB2312"/>
                <a:cs typeface="FTMMJM+KaiTi_GB2312"/>
              </a:rPr>
              <a:t>，置信度，置信</a:t>
            </a:r>
          </a:p>
          <a:p>
            <a:pPr marL="0" marR="0">
              <a:lnSpc>
                <a:spcPts val="1060"/>
              </a:lnSpc>
              <a:spcBef>
                <a:spcPts val="270"/>
              </a:spcBef>
              <a:spcAft>
                <a:spcPts val="0"/>
              </a:spcAft>
            </a:pPr>
            <a:r>
              <a:rPr sz="950" dirty="0">
                <a:solidFill>
                  <a:srgbClr val="000000"/>
                </a:solidFill>
                <a:latin typeface="FTMMJM+KaiTi_GB2312"/>
                <a:cs typeface="FTMMJM+KaiTi_GB2312"/>
              </a:rPr>
              <a:t>水平，</a:t>
            </a:r>
            <a:r>
              <a:rPr sz="950" dirty="0">
                <a:solidFill>
                  <a:srgbClr val="000000"/>
                </a:solidFill>
                <a:latin typeface="IFFBPT+TimesNewRomanPS-BoldMT"/>
                <a:cs typeface="IFFBPT+TimesNewRomanPS-BoldMT"/>
              </a:rPr>
              <a:t>1-</a:t>
            </a:r>
            <a:r>
              <a:rPr sz="950" dirty="0">
                <a:solidFill>
                  <a:srgbClr val="000000"/>
                </a:solidFill>
                <a:latin typeface="FTMMJM+KaiTi_GB2312"/>
                <a:cs typeface="FTMMJM+KaiTi_GB2312"/>
              </a:rPr>
              <a:t>α</a:t>
            </a:r>
          </a:p>
        </p:txBody>
      </p:sp>
      <p:sp>
        <p:nvSpPr>
          <p:cNvPr id="6" name="object 6"/>
          <p:cNvSpPr txBox="1"/>
          <p:nvPr/>
        </p:nvSpPr>
        <p:spPr>
          <a:xfrm>
            <a:off x="524515" y="1853366"/>
            <a:ext cx="3147829" cy="481021"/>
          </a:xfrm>
          <a:prstGeom prst="rect">
            <a:avLst/>
          </a:prstGeom>
        </p:spPr>
        <p:txBody>
          <a:bodyPr vert="horz" wrap="square" lIns="0" tIns="0" rIns="0" bIns="0" rtlCol="0">
            <a:spAutoFit/>
          </a:bodyPr>
          <a:lstStyle/>
          <a:p>
            <a:pPr marL="212090" marR="0">
              <a:lnSpc>
                <a:spcPts val="1060"/>
              </a:lnSpc>
              <a:spcBef>
                <a:spcPts val="0"/>
              </a:spcBef>
              <a:spcAft>
                <a:spcPts val="0"/>
              </a:spcAft>
            </a:pPr>
            <a:r>
              <a:rPr sz="950" dirty="0">
                <a:solidFill>
                  <a:srgbClr val="000000"/>
                </a:solidFill>
                <a:latin typeface="FTMMJM+KaiTi_GB2312"/>
                <a:cs typeface="FTMMJM+KaiTi_GB2312"/>
              </a:rPr>
              <a:t>α称为显著水平</a:t>
            </a:r>
            <a:r>
              <a:rPr sz="950" dirty="0">
                <a:solidFill>
                  <a:srgbClr val="000000"/>
                </a:solidFill>
                <a:latin typeface="IFFBPT+TimesNewRomanPS-BoldMT"/>
                <a:cs typeface="IFFBPT+TimesNewRomanPS-BoldMT"/>
              </a:rPr>
              <a:t>level of significance </a:t>
            </a:r>
            <a:r>
              <a:rPr sz="950" spc="10" dirty="0">
                <a:solidFill>
                  <a:srgbClr val="000000"/>
                </a:solidFill>
                <a:latin typeface="FTMMJM+KaiTi_GB2312"/>
                <a:cs typeface="FTMMJM+KaiTi_GB2312"/>
              </a:rPr>
              <a:t>，犯第一类</a:t>
            </a:r>
          </a:p>
          <a:p>
            <a:pPr marL="0" marR="0">
              <a:lnSpc>
                <a:spcPts val="955"/>
              </a:lnSpc>
              <a:spcBef>
                <a:spcPts val="370"/>
              </a:spcBef>
              <a:spcAft>
                <a:spcPts val="0"/>
              </a:spcAft>
            </a:pPr>
            <a:r>
              <a:rPr sz="950" spc="10" dirty="0">
                <a:solidFill>
                  <a:srgbClr val="000000"/>
                </a:solidFill>
                <a:latin typeface="FTMMJM+KaiTi_GB2312"/>
                <a:cs typeface="FTMMJM+KaiTi_GB2312"/>
              </a:rPr>
              <a:t>错误的概率</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585979" y="478651"/>
            <a:ext cx="3082427" cy="679529"/>
          </a:xfrm>
          <a:prstGeom prst="rect">
            <a:avLst/>
          </a:prstGeom>
        </p:spPr>
        <p:txBody>
          <a:bodyPr vert="horz" wrap="square" lIns="0" tIns="0" rIns="0" bIns="0" rtlCol="0">
            <a:spAutoFit/>
          </a:bodyPr>
          <a:lstStyle/>
          <a:p>
            <a:pPr marL="242570" marR="0">
              <a:lnSpc>
                <a:spcPts val="1060"/>
              </a:lnSpc>
              <a:spcBef>
                <a:spcPts val="0"/>
              </a:spcBef>
              <a:spcAft>
                <a:spcPts val="0"/>
              </a:spcAft>
            </a:pPr>
            <a:r>
              <a:rPr sz="950" spc="10" dirty="0">
                <a:solidFill>
                  <a:srgbClr val="000000"/>
                </a:solidFill>
                <a:latin typeface="FTMMJM+KaiTi_GB2312"/>
                <a:cs typeface="FTMMJM+KaiTi_GB2312"/>
              </a:rPr>
              <a:t>一般地，假定总体</a:t>
            </a:r>
            <a:r>
              <a:rPr sz="950" dirty="0">
                <a:solidFill>
                  <a:srgbClr val="000000"/>
                </a:solidFill>
                <a:latin typeface="IFFBPT+TimesNewRomanPS-BoldMT"/>
                <a:cs typeface="IFFBPT+TimesNewRomanPS-BoldMT"/>
              </a:rPr>
              <a:t>X</a:t>
            </a:r>
            <a:r>
              <a:rPr sz="950" spc="10" dirty="0">
                <a:solidFill>
                  <a:srgbClr val="000000"/>
                </a:solidFill>
                <a:latin typeface="FTMMJM+KaiTi_GB2312"/>
                <a:cs typeface="FTMMJM+KaiTi_GB2312"/>
              </a:rPr>
              <a:t>是一服从某一概率分布的</a:t>
            </a:r>
          </a:p>
          <a:p>
            <a:pPr marL="0" marR="0">
              <a:lnSpc>
                <a:spcPts val="955"/>
              </a:lnSpc>
              <a:spcBef>
                <a:spcPts val="500"/>
              </a:spcBef>
              <a:spcAft>
                <a:spcPts val="0"/>
              </a:spcAft>
            </a:pPr>
            <a:r>
              <a:rPr sz="950" spc="10" dirty="0">
                <a:solidFill>
                  <a:srgbClr val="000000"/>
                </a:solidFill>
                <a:latin typeface="FTMMJM+KaiTi_GB2312"/>
                <a:cs typeface="FTMMJM+KaiTi_GB2312"/>
              </a:rPr>
              <a:t>随机变量，要对其参数进行估计，可以按照下面步</a:t>
            </a:r>
          </a:p>
          <a:p>
            <a:pPr marL="0" marR="0">
              <a:lnSpc>
                <a:spcPts val="955"/>
              </a:lnSpc>
              <a:spcBef>
                <a:spcPts val="425"/>
              </a:spcBef>
              <a:spcAft>
                <a:spcPts val="0"/>
              </a:spcAft>
            </a:pPr>
            <a:r>
              <a:rPr sz="950" spc="10" dirty="0">
                <a:solidFill>
                  <a:srgbClr val="000000"/>
                </a:solidFill>
                <a:latin typeface="FTMMJM+KaiTi_GB2312"/>
                <a:cs typeface="FTMMJM+KaiTi_GB2312"/>
              </a:rPr>
              <a:t>骤进行：</a:t>
            </a:r>
          </a:p>
        </p:txBody>
      </p:sp>
      <mc:AlternateContent xmlns:mc="http://schemas.openxmlformats.org/markup-compatibility/2006" xmlns:a14="http://schemas.microsoft.com/office/drawing/2010/main">
        <mc:Choice Requires="a14">
          <p:sp>
            <p:nvSpPr>
              <p:cNvPr id="4" name="object 4"/>
              <p:cNvSpPr txBox="1"/>
              <p:nvPr/>
            </p:nvSpPr>
            <p:spPr>
              <a:xfrm>
                <a:off x="585966" y="1068192"/>
                <a:ext cx="2587255" cy="371897"/>
              </a:xfrm>
              <a:prstGeom prst="rect">
                <a:avLst/>
              </a:prstGeom>
            </p:spPr>
            <p:txBody>
              <a:bodyPr vert="horz" wrap="square" lIns="0" tIns="0" rIns="0" bIns="0" rtlCol="0">
                <a:spAutoFit/>
              </a:bodyPr>
              <a:lstStyle/>
              <a:p>
                <a:pPr marL="0" marR="0">
                  <a:lnSpc>
                    <a:spcPts val="1060"/>
                  </a:lnSpc>
                  <a:spcBef>
                    <a:spcPts val="0"/>
                  </a:spcBef>
                  <a:spcAft>
                    <a:spcPts val="0"/>
                  </a:spcAft>
                </a:pPr>
                <a:r>
                  <a:rPr sz="950" dirty="0">
                    <a:solidFill>
                      <a:srgbClr val="000000"/>
                    </a:solidFill>
                    <a:latin typeface="IFFBPT+TimesNewRomanPS-BoldMT"/>
                    <a:cs typeface="IFFBPT+TimesNewRomanPS-BoldMT"/>
                  </a:rPr>
                  <a:t>(1) </a:t>
                </a:r>
                <a:r>
                  <a:rPr sz="950" dirty="0">
                    <a:solidFill>
                      <a:srgbClr val="000000"/>
                    </a:solidFill>
                    <a:latin typeface="FTMMJM+KaiTi_GB2312"/>
                    <a:cs typeface="FTMMJM+KaiTi_GB2312"/>
                  </a:rPr>
                  <a:t>从总体中抽取容量为</a:t>
                </a:r>
                <a14:m>
                  <m:oMath xmlns:m="http://schemas.openxmlformats.org/officeDocument/2006/math">
                    <m:r>
                      <a:rPr lang="zh-CN" altLang="en-US" sz="950" i="1" dirty="0" smtClean="0">
                        <a:solidFill>
                          <a:srgbClr val="000000"/>
                        </a:solidFill>
                        <a:latin typeface="Cambria Math" panose="02040503050406030204" pitchFamily="18" charset="0"/>
                        <a:ea typeface="KaiTi" panose="02010609060101010101" pitchFamily="49" charset="-122"/>
                        <a:cs typeface="IFFBPT+TimesNewRomanPS-BoldMT"/>
                      </a:rPr>
                      <m:t>𝑛</m:t>
                    </m:r>
                  </m:oMath>
                </a14:m>
                <a:r>
                  <a:rPr sz="950" spc="10" dirty="0">
                    <a:solidFill>
                      <a:srgbClr val="000000"/>
                    </a:solidFill>
                    <a:latin typeface="FTMMJM+KaiTi_GB2312"/>
                    <a:cs typeface="FTMMJM+KaiTi_GB2312"/>
                  </a:rPr>
                  <a:t>的随机样本</a:t>
                </a:r>
              </a:p>
              <a:p>
                <a:pPr marL="0" marR="0">
                  <a:lnSpc>
                    <a:spcPts val="1060"/>
                  </a:lnSpc>
                  <a:spcBef>
                    <a:spcPts val="665"/>
                  </a:spcBef>
                  <a:spcAft>
                    <a:spcPts val="0"/>
                  </a:spcAft>
                </a:pPr>
                <a:r>
                  <a:rPr sz="950" dirty="0">
                    <a:solidFill>
                      <a:srgbClr val="000000"/>
                    </a:solidFill>
                    <a:latin typeface="IFFBPT+TimesNewRomanPS-BoldMT"/>
                    <a:cs typeface="IFFBPT+TimesNewRomanPS-BoldMT"/>
                  </a:rPr>
                  <a:t>(2) </a:t>
                </a:r>
                <a:r>
                  <a:rPr sz="950" spc="10" dirty="0">
                    <a:solidFill>
                      <a:srgbClr val="000000"/>
                    </a:solidFill>
                    <a:latin typeface="FTMMJM+KaiTi_GB2312"/>
                    <a:cs typeface="FTMMJM+KaiTi_GB2312"/>
                  </a:rPr>
                  <a:t>寻找与待估参数有关的统计量</a:t>
                </a:r>
              </a:p>
            </p:txBody>
          </p:sp>
        </mc:Choice>
        <mc:Fallback xmlns="">
          <p:sp>
            <p:nvSpPr>
              <p:cNvPr id="4" name="object 4"/>
              <p:cNvSpPr txBox="1">
                <a:spLocks noRot="1" noChangeAspect="1" noMove="1" noResize="1" noEditPoints="1" noAdjustHandles="1" noChangeArrowheads="1" noChangeShapeType="1" noTextEdit="1"/>
              </p:cNvSpPr>
              <p:nvPr/>
            </p:nvSpPr>
            <p:spPr>
              <a:xfrm>
                <a:off x="585966" y="1068192"/>
                <a:ext cx="2587255" cy="371897"/>
              </a:xfrm>
              <a:prstGeom prst="rect">
                <a:avLst/>
              </a:prstGeom>
              <a:blipFill>
                <a:blip r:embed="rId2"/>
                <a:stretch>
                  <a:fillRect l="-2927" t="-13333" b="-20000"/>
                </a:stretch>
              </a:blipFill>
            </p:spPr>
            <p:txBody>
              <a:bodyPr/>
              <a:lstStyle/>
              <a:p>
                <a:r>
                  <a:rPr lang="zh-CN" altLang="en-US">
                    <a:noFill/>
                  </a:rPr>
                  <a:t> </a:t>
                </a:r>
              </a:p>
            </p:txBody>
          </p:sp>
        </mc:Fallback>
      </mc:AlternateContent>
      <p:sp>
        <p:nvSpPr>
          <p:cNvPr id="5" name="object 5"/>
          <p:cNvSpPr txBox="1"/>
          <p:nvPr/>
        </p:nvSpPr>
        <p:spPr>
          <a:xfrm>
            <a:off x="585966" y="1519505"/>
            <a:ext cx="2719979" cy="315346"/>
          </a:xfrm>
          <a:prstGeom prst="rect">
            <a:avLst/>
          </a:prstGeom>
        </p:spPr>
        <p:txBody>
          <a:bodyPr vert="horz" wrap="square" lIns="0" tIns="0" rIns="0" bIns="0" rtlCol="0">
            <a:spAutoFit/>
          </a:bodyPr>
          <a:lstStyle/>
          <a:p>
            <a:pPr marL="0" marR="0">
              <a:lnSpc>
                <a:spcPts val="1060"/>
              </a:lnSpc>
              <a:spcBef>
                <a:spcPts val="0"/>
              </a:spcBef>
              <a:spcAft>
                <a:spcPts val="0"/>
              </a:spcAft>
            </a:pPr>
            <a:r>
              <a:rPr sz="950" dirty="0">
                <a:solidFill>
                  <a:srgbClr val="000000"/>
                </a:solidFill>
                <a:latin typeface="IFFBPT+TimesNewRomanPS-BoldMT"/>
                <a:cs typeface="IFFBPT+TimesNewRomanPS-BoldMT"/>
              </a:rPr>
              <a:t>(3) </a:t>
            </a:r>
            <a:r>
              <a:rPr sz="950" spc="10" dirty="0">
                <a:solidFill>
                  <a:srgbClr val="000000"/>
                </a:solidFill>
                <a:latin typeface="FTMMJM+KaiTi_GB2312"/>
                <a:cs typeface="FTMMJM+KaiTi_GB2312"/>
              </a:rPr>
              <a:t>查表得到该统计量的置信上限和置信下限</a:t>
            </a:r>
          </a:p>
        </p:txBody>
      </p:sp>
      <p:sp>
        <p:nvSpPr>
          <p:cNvPr id="6" name="object 6"/>
          <p:cNvSpPr txBox="1"/>
          <p:nvPr/>
        </p:nvSpPr>
        <p:spPr>
          <a:xfrm>
            <a:off x="585966" y="1745290"/>
            <a:ext cx="3000254" cy="315346"/>
          </a:xfrm>
          <a:prstGeom prst="rect">
            <a:avLst/>
          </a:prstGeom>
        </p:spPr>
        <p:txBody>
          <a:bodyPr vert="horz" wrap="square" lIns="0" tIns="0" rIns="0" bIns="0" rtlCol="0">
            <a:spAutoFit/>
          </a:bodyPr>
          <a:lstStyle/>
          <a:p>
            <a:pPr marL="0" marR="0">
              <a:lnSpc>
                <a:spcPts val="1060"/>
              </a:lnSpc>
              <a:spcBef>
                <a:spcPts val="0"/>
              </a:spcBef>
              <a:spcAft>
                <a:spcPts val="0"/>
              </a:spcAft>
            </a:pPr>
            <a:r>
              <a:rPr sz="950" dirty="0">
                <a:solidFill>
                  <a:srgbClr val="000000"/>
                </a:solidFill>
                <a:latin typeface="IFFBPT+TimesNewRomanPS-BoldMT"/>
                <a:cs typeface="IFFBPT+TimesNewRomanPS-BoldMT"/>
              </a:rPr>
              <a:t>(4) </a:t>
            </a:r>
            <a:r>
              <a:rPr sz="950" spc="10" dirty="0">
                <a:solidFill>
                  <a:srgbClr val="000000"/>
                </a:solidFill>
                <a:latin typeface="FTMMJM+KaiTi_GB2312"/>
                <a:cs typeface="FTMMJM+KaiTi_GB2312"/>
              </a:rPr>
              <a:t>通过待估参数与统计量的关系换算得到待估参</a:t>
            </a:r>
          </a:p>
        </p:txBody>
      </p:sp>
      <p:sp>
        <p:nvSpPr>
          <p:cNvPr id="7" name="object 7"/>
          <p:cNvSpPr txBox="1"/>
          <p:nvPr/>
        </p:nvSpPr>
        <p:spPr>
          <a:xfrm>
            <a:off x="585966" y="1940635"/>
            <a:ext cx="1681051" cy="302312"/>
          </a:xfrm>
          <a:prstGeom prst="rect">
            <a:avLst/>
          </a:prstGeom>
        </p:spPr>
        <p:txBody>
          <a:bodyPr vert="horz" wrap="square" lIns="0" tIns="0" rIns="0" bIns="0" rtlCol="0">
            <a:spAutoFit/>
          </a:bodyPr>
          <a:lstStyle/>
          <a:p>
            <a:pPr marL="0" marR="0">
              <a:lnSpc>
                <a:spcPts val="955"/>
              </a:lnSpc>
              <a:spcBef>
                <a:spcPts val="0"/>
              </a:spcBef>
              <a:spcAft>
                <a:spcPts val="0"/>
              </a:spcAft>
            </a:pPr>
            <a:r>
              <a:rPr sz="950" spc="10" dirty="0">
                <a:solidFill>
                  <a:srgbClr val="000000"/>
                </a:solidFill>
                <a:latin typeface="FTMMJM+KaiTi_GB2312"/>
                <a:cs typeface="FTMMJM+KaiTi_GB2312"/>
              </a:rPr>
              <a:t>数的置信上限与置信下限。</a:t>
            </a:r>
          </a:p>
        </p:txBody>
      </p:sp>
      <p:sp>
        <p:nvSpPr>
          <p:cNvPr id="8" name="object 8"/>
          <p:cNvSpPr txBox="1"/>
          <p:nvPr/>
        </p:nvSpPr>
        <p:spPr>
          <a:xfrm>
            <a:off x="585966" y="2152958"/>
            <a:ext cx="2825162" cy="315346"/>
          </a:xfrm>
          <a:prstGeom prst="rect">
            <a:avLst/>
          </a:prstGeom>
        </p:spPr>
        <p:txBody>
          <a:bodyPr vert="horz" wrap="square" lIns="0" tIns="0" rIns="0" bIns="0" rtlCol="0">
            <a:spAutoFit/>
          </a:bodyPr>
          <a:lstStyle/>
          <a:p>
            <a:pPr marL="0" marR="0">
              <a:lnSpc>
                <a:spcPts val="1060"/>
              </a:lnSpc>
              <a:spcBef>
                <a:spcPts val="0"/>
              </a:spcBef>
              <a:spcAft>
                <a:spcPts val="0"/>
              </a:spcAft>
            </a:pPr>
            <a:r>
              <a:rPr sz="950" dirty="0">
                <a:solidFill>
                  <a:srgbClr val="000000"/>
                </a:solidFill>
                <a:latin typeface="IFFBPT+TimesNewRomanPS-BoldMT"/>
                <a:cs typeface="IFFBPT+TimesNewRomanPS-BoldMT"/>
              </a:rPr>
              <a:t>(5)</a:t>
            </a:r>
            <a:r>
              <a:rPr sz="950" spc="10" dirty="0">
                <a:solidFill>
                  <a:srgbClr val="000000"/>
                </a:solidFill>
                <a:latin typeface="FTMMJM+KaiTi_GB2312"/>
                <a:cs typeface="FTMMJM+KaiTi_GB2312"/>
              </a:rPr>
              <a:t>代入相应的样本值即可得具体的置信区间。</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p:nvPr/>
        </p:nvSpPr>
        <p:spPr>
          <a:xfrm>
            <a:off x="671864" y="1584673"/>
            <a:ext cx="1395096" cy="128240"/>
          </a:xfrm>
          <a:prstGeom prst="rect">
            <a:avLst/>
          </a:prstGeom>
        </p:spPr>
        <p:txBody>
          <a:bodyPr vert="horz" wrap="square" lIns="0" tIns="0" rIns="0" bIns="0" rtlCol="0">
            <a:spAutoFit/>
          </a:bodyPr>
          <a:lstStyle/>
          <a:p>
            <a:pPr marL="0" marR="0">
              <a:lnSpc>
                <a:spcPts val="955"/>
              </a:lnSpc>
              <a:spcBef>
                <a:spcPts val="0"/>
              </a:spcBef>
              <a:spcAft>
                <a:spcPts val="0"/>
              </a:spcAft>
            </a:pPr>
            <a:r>
              <a:rPr sz="1000" spc="323" dirty="0">
                <a:solidFill>
                  <a:srgbClr val="3232CC"/>
                </a:solidFill>
                <a:latin typeface="KaiTi" panose="02010609060101010101" pitchFamily="49" charset="-122"/>
                <a:ea typeface="KaiTi" panose="02010609060101010101" pitchFamily="49" charset="-122"/>
                <a:cs typeface="Times New Roman"/>
              </a:rPr>
              <a:t> </a:t>
            </a:r>
            <a:endParaRPr sz="1000" spc="10" dirty="0">
              <a:solidFill>
                <a:srgbClr val="000000"/>
              </a:solidFill>
              <a:latin typeface="KaiTi" panose="02010609060101010101" pitchFamily="49" charset="-122"/>
              <a:ea typeface="KaiTi" panose="02010609060101010101" pitchFamily="49" charset="-122"/>
              <a:cs typeface="SimSun"/>
            </a:endParaRPr>
          </a:p>
        </p:txBody>
      </p:sp>
      <p:sp>
        <p:nvSpPr>
          <p:cNvPr id="10" name="标题 9">
            <a:extLst>
              <a:ext uri="{FF2B5EF4-FFF2-40B4-BE49-F238E27FC236}">
                <a16:creationId xmlns:a16="http://schemas.microsoft.com/office/drawing/2014/main" id="{18C91E34-C630-B145-A39D-3610AE13F6F5}"/>
              </a:ext>
            </a:extLst>
          </p:cNvPr>
          <p:cNvSpPr>
            <a:spLocks noGrp="1"/>
          </p:cNvSpPr>
          <p:nvPr>
            <p:ph type="title"/>
          </p:nvPr>
        </p:nvSpPr>
        <p:spPr>
          <a:xfrm>
            <a:off x="528824" y="301690"/>
            <a:ext cx="2701552" cy="411922"/>
          </a:xfrm>
        </p:spPr>
        <p:txBody>
          <a:bodyPr>
            <a:noAutofit/>
          </a:bodyPr>
          <a:lstStyle/>
          <a:p>
            <a:pPr marL="0" marR="0">
              <a:lnSpc>
                <a:spcPct val="100000"/>
              </a:lnSpc>
              <a:spcBef>
                <a:spcPts val="0"/>
              </a:spcBef>
              <a:spcAft>
                <a:spcPts val="0"/>
              </a:spcAft>
            </a:pPr>
            <a:r>
              <a:rPr lang="zh-CN" altLang="en-US" sz="1100" dirty="0">
                <a:solidFill>
                  <a:srgbClr val="3232CC"/>
                </a:solidFill>
                <a:latin typeface="KaiTi" panose="02010609060101010101" pitchFamily="49" charset="-122"/>
                <a:ea typeface="KaiTi" panose="02010609060101010101" pitchFamily="49" charset="-122"/>
                <a:cs typeface="SimSun"/>
              </a:rPr>
              <a:t>二、估计量的特征</a:t>
            </a:r>
            <a:br>
              <a:rPr lang="zh-CN" altLang="en-US" sz="1100" dirty="0">
                <a:solidFill>
                  <a:srgbClr val="3232CC"/>
                </a:solidFill>
                <a:latin typeface="KaiTi" panose="02010609060101010101" pitchFamily="49" charset="-122"/>
                <a:ea typeface="KaiTi" panose="02010609060101010101" pitchFamily="49" charset="-122"/>
                <a:cs typeface="SimSun"/>
              </a:rPr>
            </a:br>
            <a:endParaRPr kumimoji="1" lang="zh-CN" altLang="en-US" sz="900" dirty="0"/>
          </a:p>
        </p:txBody>
      </p:sp>
      <p:sp>
        <p:nvSpPr>
          <p:cNvPr id="11" name="内容占位符 10">
            <a:extLst>
              <a:ext uri="{FF2B5EF4-FFF2-40B4-BE49-F238E27FC236}">
                <a16:creationId xmlns:a16="http://schemas.microsoft.com/office/drawing/2014/main" id="{58114C82-DF2E-0945-BAF0-797A9D4E53DD}"/>
              </a:ext>
            </a:extLst>
          </p:cNvPr>
          <p:cNvSpPr>
            <a:spLocks noGrp="1"/>
          </p:cNvSpPr>
          <p:nvPr>
            <p:ph idx="1"/>
          </p:nvPr>
        </p:nvSpPr>
        <p:spPr>
          <a:xfrm>
            <a:off x="607254" y="732506"/>
            <a:ext cx="2623122" cy="1584176"/>
          </a:xfrm>
        </p:spPr>
        <p:txBody>
          <a:bodyPr>
            <a:normAutofit/>
          </a:bodyPr>
          <a:lstStyle/>
          <a:p>
            <a:pPr marL="0" marR="0">
              <a:lnSpc>
                <a:spcPct val="150000"/>
              </a:lnSpc>
              <a:spcBef>
                <a:spcPts val="0"/>
              </a:spcBef>
              <a:spcAft>
                <a:spcPts val="0"/>
              </a:spcAft>
            </a:pPr>
            <a:r>
              <a:rPr lang="zh-CN" altLang="en-US" sz="1050" spc="10" dirty="0">
                <a:solidFill>
                  <a:srgbClr val="000000"/>
                </a:solidFill>
                <a:latin typeface="KaiTi" panose="02010609060101010101" pitchFamily="49" charset="-122"/>
                <a:ea typeface="KaiTi" panose="02010609060101010101" pitchFamily="49" charset="-122"/>
                <a:cs typeface="SimSun"/>
              </a:rPr>
              <a:t>对总体的数量特征可以提出若干估计量。</a:t>
            </a:r>
            <a:endParaRPr lang="en-US" altLang="zh-CN" sz="1050" spc="10" dirty="0">
              <a:solidFill>
                <a:srgbClr val="000000"/>
              </a:solidFill>
              <a:latin typeface="KaiTi" panose="02010609060101010101" pitchFamily="49" charset="-122"/>
              <a:ea typeface="KaiTi" panose="02010609060101010101" pitchFamily="49" charset="-122"/>
              <a:cs typeface="SimSun"/>
            </a:endParaRPr>
          </a:p>
          <a:p>
            <a:pPr marL="0" marR="0">
              <a:lnSpc>
                <a:spcPct val="150000"/>
              </a:lnSpc>
              <a:spcBef>
                <a:spcPts val="0"/>
              </a:spcBef>
              <a:spcAft>
                <a:spcPts val="0"/>
              </a:spcAft>
            </a:pPr>
            <a:r>
              <a:rPr lang="zh-CN" altLang="en-US" sz="1050" spc="10" dirty="0">
                <a:solidFill>
                  <a:srgbClr val="3232CC"/>
                </a:solidFill>
                <a:latin typeface="KaiTi" panose="02010609060101010101" pitchFamily="49" charset="-122"/>
                <a:ea typeface="KaiTi" panose="02010609060101010101" pitchFamily="49" charset="-122"/>
                <a:cs typeface="SimSun"/>
              </a:rPr>
              <a:t>所谓估计量的特性指的是衡量一个统计量用以估计</a:t>
            </a:r>
            <a:r>
              <a:rPr lang="zh-CN" altLang="en-US" sz="1050" dirty="0">
                <a:solidFill>
                  <a:srgbClr val="3232CC"/>
                </a:solidFill>
                <a:latin typeface="KaiTi" panose="02010609060101010101" pitchFamily="49" charset="-122"/>
                <a:ea typeface="KaiTi" panose="02010609060101010101" pitchFamily="49" charset="-122"/>
                <a:cs typeface="SimSun"/>
              </a:rPr>
              <a:t>总体参数的好坏标准</a:t>
            </a:r>
            <a:r>
              <a:rPr lang="zh-CN" altLang="en-US" sz="1050" spc="10" dirty="0">
                <a:solidFill>
                  <a:srgbClr val="000000"/>
                </a:solidFill>
                <a:latin typeface="KaiTi" panose="02010609060101010101" pitchFamily="49" charset="-122"/>
                <a:ea typeface="KaiTi" panose="02010609060101010101" pitchFamily="49" charset="-122"/>
                <a:cs typeface="SimSun"/>
              </a:rPr>
              <a:t>。</a:t>
            </a:r>
            <a:endParaRPr lang="en-US" altLang="zh-CN" sz="1050" spc="10" dirty="0">
              <a:solidFill>
                <a:srgbClr val="000000"/>
              </a:solidFill>
              <a:latin typeface="KaiTi" panose="02010609060101010101" pitchFamily="49" charset="-122"/>
              <a:ea typeface="KaiTi" panose="02010609060101010101" pitchFamily="49" charset="-122"/>
              <a:cs typeface="SimSun"/>
            </a:endParaRPr>
          </a:p>
          <a:p>
            <a:pPr marL="0" marR="0">
              <a:lnSpc>
                <a:spcPct val="150000"/>
              </a:lnSpc>
              <a:spcBef>
                <a:spcPts val="0"/>
              </a:spcBef>
              <a:spcAft>
                <a:spcPts val="0"/>
              </a:spcAft>
            </a:pPr>
            <a:r>
              <a:rPr lang="zh-CN" altLang="en-US" sz="1050" spc="10" dirty="0">
                <a:solidFill>
                  <a:srgbClr val="000000"/>
                </a:solidFill>
                <a:latin typeface="KaiTi" panose="02010609060101010101" pitchFamily="49" charset="-122"/>
                <a:ea typeface="KaiTi" panose="02010609060101010101" pitchFamily="49" charset="-122"/>
                <a:cs typeface="SimSun"/>
              </a:rPr>
              <a:t>构造统计量时，它们就应当具有这些优性，否则就不应用来估计总体参数。</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29623FF6-38CB-8B4E-9A64-10684C3042E1}"/>
              </a:ext>
            </a:extLst>
          </p:cNvPr>
          <p:cNvSpPr>
            <a:spLocks noGrp="1"/>
          </p:cNvSpPr>
          <p:nvPr>
            <p:ph type="title"/>
          </p:nvPr>
        </p:nvSpPr>
        <p:spPr/>
        <p:txBody>
          <a:bodyPr>
            <a:normAutofit fontScale="90000"/>
          </a:bodyPr>
          <a:lstStyle/>
          <a:p>
            <a:r>
              <a:rPr lang="zh-CN" altLang="en-US" sz="1400" spc="10" dirty="0">
                <a:solidFill>
                  <a:srgbClr val="FF0065"/>
                </a:solidFill>
                <a:latin typeface="KaiTi" panose="02010609060101010101" pitchFamily="49" charset="-122"/>
                <a:ea typeface="KaiTi" panose="02010609060101010101" pitchFamily="49" charset="-122"/>
                <a:cs typeface="SimSun"/>
              </a:rPr>
              <a:t>点估计量的性质</a:t>
            </a:r>
            <a:br>
              <a:rPr lang="zh-CN" altLang="en-US" sz="1400" spc="10" dirty="0">
                <a:solidFill>
                  <a:srgbClr val="FF0065"/>
                </a:solidFill>
                <a:latin typeface="KaiTi" panose="02010609060101010101" pitchFamily="49" charset="-122"/>
                <a:ea typeface="KaiTi" panose="02010609060101010101" pitchFamily="49" charset="-122"/>
                <a:cs typeface="SimSun"/>
              </a:rPr>
            </a:br>
            <a:endParaRPr lang="zh-CN" altLang="en-US" dirty="0"/>
          </a:p>
        </p:txBody>
      </p:sp>
      <p:sp>
        <p:nvSpPr>
          <p:cNvPr id="10" name="内容占位符 9">
            <a:extLst>
              <a:ext uri="{FF2B5EF4-FFF2-40B4-BE49-F238E27FC236}">
                <a16:creationId xmlns:a16="http://schemas.microsoft.com/office/drawing/2014/main" id="{5D384C87-9146-264F-807E-598D8E1B44AB}"/>
              </a:ext>
            </a:extLst>
          </p:cNvPr>
          <p:cNvSpPr>
            <a:spLocks noGrp="1"/>
          </p:cNvSpPr>
          <p:nvPr>
            <p:ph idx="1"/>
          </p:nvPr>
        </p:nvSpPr>
        <p:spPr>
          <a:xfrm>
            <a:off x="593435" y="698128"/>
            <a:ext cx="2798333" cy="1872208"/>
          </a:xfrm>
        </p:spPr>
        <p:txBody>
          <a:bodyPr>
            <a:noAutofit/>
          </a:bodyPr>
          <a:lstStyle/>
          <a:p>
            <a:pPr>
              <a:lnSpc>
                <a:spcPct val="150000"/>
              </a:lnSpc>
            </a:pPr>
            <a:r>
              <a:rPr lang="en-US" altLang="zh-CN" sz="800" dirty="0">
                <a:solidFill>
                  <a:srgbClr val="000000"/>
                </a:solidFill>
                <a:latin typeface="KaiTi" panose="02010609060101010101" pitchFamily="49" charset="-122"/>
                <a:ea typeface="KaiTi" panose="02010609060101010101" pitchFamily="49" charset="-122"/>
                <a:cs typeface="FTMMJM+KaiTi_GB2312"/>
              </a:rPr>
              <a:t>1. </a:t>
            </a:r>
            <a:r>
              <a:rPr lang="zh-CN" altLang="en-US" sz="800" dirty="0">
                <a:solidFill>
                  <a:srgbClr val="000000"/>
                </a:solidFill>
                <a:latin typeface="KaiTi" panose="02010609060101010101" pitchFamily="49" charset="-122"/>
                <a:ea typeface="KaiTi" panose="02010609060101010101" pitchFamily="49" charset="-122"/>
                <a:cs typeface="FTMMJM+KaiTi_GB2312"/>
              </a:rPr>
              <a:t>线性（</a:t>
            </a:r>
            <a:r>
              <a:rPr lang="en-US" altLang="zh-CN" sz="800" dirty="0">
                <a:solidFill>
                  <a:srgbClr val="000000"/>
                </a:solidFill>
                <a:latin typeface="KaiTi" panose="02010609060101010101" pitchFamily="49" charset="-122"/>
                <a:ea typeface="KaiTi" panose="02010609060101010101" pitchFamily="49" charset="-122"/>
                <a:cs typeface="FTMMJM+KaiTi_GB2312"/>
              </a:rPr>
              <a:t>linearity) </a:t>
            </a:r>
            <a:r>
              <a:rPr lang="zh-CN" altLang="en-US" sz="800" dirty="0">
                <a:solidFill>
                  <a:srgbClr val="000000"/>
                </a:solidFill>
                <a:latin typeface="KaiTi" panose="02010609060101010101" pitchFamily="49" charset="-122"/>
                <a:ea typeface="KaiTi" panose="02010609060101010101" pitchFamily="49" charset="-122"/>
                <a:cs typeface="FTMMJM+KaiTi_GB2312"/>
              </a:rPr>
              <a:t>与无偏性</a:t>
            </a:r>
            <a:r>
              <a:rPr lang="en-US" altLang="zh-CN" sz="800" dirty="0">
                <a:solidFill>
                  <a:srgbClr val="000000"/>
                </a:solidFill>
                <a:latin typeface="KaiTi" panose="02010609060101010101" pitchFamily="49" charset="-122"/>
                <a:ea typeface="KaiTi" panose="02010609060101010101" pitchFamily="49" charset="-122"/>
                <a:cs typeface="FTMMJM+KaiTi_GB2312"/>
              </a:rPr>
              <a:t>(unbiasedness)</a:t>
            </a:r>
          </a:p>
          <a:p>
            <a:pPr>
              <a:lnSpc>
                <a:spcPct val="150000"/>
              </a:lnSpc>
            </a:pPr>
            <a:r>
              <a:rPr lang="en-US" altLang="zh-CN" sz="800" dirty="0">
                <a:solidFill>
                  <a:srgbClr val="000000"/>
                </a:solidFill>
                <a:latin typeface="KaiTi" panose="02010609060101010101" pitchFamily="49" charset="-122"/>
                <a:ea typeface="KaiTi" panose="02010609060101010101" pitchFamily="49" charset="-122"/>
                <a:cs typeface="FTMMJM+KaiTi_GB2312"/>
              </a:rPr>
              <a:t>2.</a:t>
            </a:r>
            <a:r>
              <a:rPr lang="zh-CN" altLang="en-US" sz="800" dirty="0">
                <a:solidFill>
                  <a:srgbClr val="000000"/>
                </a:solidFill>
                <a:latin typeface="KaiTi" panose="02010609060101010101" pitchFamily="49" charset="-122"/>
                <a:ea typeface="KaiTi" panose="02010609060101010101" pitchFamily="49" charset="-122"/>
                <a:cs typeface="FTMMJM+KaiTi_GB2312"/>
              </a:rPr>
              <a:t>有效性</a:t>
            </a:r>
            <a:r>
              <a:rPr lang="en-US" altLang="zh-CN" sz="800" dirty="0">
                <a:solidFill>
                  <a:srgbClr val="000000"/>
                </a:solidFill>
                <a:latin typeface="KaiTi" panose="02010609060101010101" pitchFamily="49" charset="-122"/>
                <a:ea typeface="KaiTi" panose="02010609060101010101" pitchFamily="49" charset="-122"/>
                <a:cs typeface="FTMMJM+KaiTi_GB2312"/>
              </a:rPr>
              <a:t>(efficiency)</a:t>
            </a:r>
            <a:r>
              <a:rPr lang="zh-CN" altLang="en-US" sz="800" dirty="0">
                <a:solidFill>
                  <a:srgbClr val="000000"/>
                </a:solidFill>
                <a:latin typeface="KaiTi" panose="02010609060101010101" pitchFamily="49" charset="-122"/>
                <a:ea typeface="KaiTi" panose="02010609060101010101" pitchFamily="49" charset="-122"/>
                <a:cs typeface="FTMMJM+KaiTi_GB2312"/>
              </a:rPr>
              <a:t>：最小方差性（</a:t>
            </a:r>
            <a:r>
              <a:rPr lang="en-US" altLang="zh-CN" sz="800" dirty="0">
                <a:solidFill>
                  <a:srgbClr val="000000"/>
                </a:solidFill>
                <a:latin typeface="KaiTi" panose="02010609060101010101" pitchFamily="49" charset="-122"/>
                <a:ea typeface="KaiTi" panose="02010609060101010101" pitchFamily="49" charset="-122"/>
                <a:cs typeface="FTMMJM+KaiTi_GB2312"/>
              </a:rPr>
              <a:t>minimum</a:t>
            </a:r>
            <a:r>
              <a:rPr lang="zh-CN" altLang="en-US" sz="800" dirty="0">
                <a:solidFill>
                  <a:srgbClr val="000000"/>
                </a:solidFill>
                <a:latin typeface="KaiTi" panose="02010609060101010101" pitchFamily="49" charset="-122"/>
                <a:ea typeface="KaiTi" panose="02010609060101010101" pitchFamily="49" charset="-122"/>
                <a:cs typeface="FTMMJM+KaiTi_GB2312"/>
              </a:rPr>
              <a:t> </a:t>
            </a:r>
            <a:r>
              <a:rPr lang="en-US" altLang="zh-CN" sz="800" dirty="0">
                <a:solidFill>
                  <a:srgbClr val="000000"/>
                </a:solidFill>
                <a:latin typeface="KaiTi" panose="02010609060101010101" pitchFamily="49" charset="-122"/>
                <a:ea typeface="KaiTi" panose="02010609060101010101" pitchFamily="49" charset="-122"/>
                <a:cs typeface="FTMMJM+KaiTi_GB2312"/>
              </a:rPr>
              <a:t>variance</a:t>
            </a:r>
            <a:r>
              <a:rPr lang="zh-CN" altLang="en-US" sz="800" dirty="0">
                <a:solidFill>
                  <a:srgbClr val="000000"/>
                </a:solidFill>
                <a:latin typeface="KaiTi" panose="02010609060101010101" pitchFamily="49" charset="-122"/>
                <a:ea typeface="KaiTi" panose="02010609060101010101" pitchFamily="49" charset="-122"/>
                <a:cs typeface="FTMMJM+KaiTi_GB2312"/>
              </a:rPr>
              <a:t>）</a:t>
            </a:r>
            <a:endParaRPr lang="en-US" altLang="zh-CN" sz="800" dirty="0">
              <a:solidFill>
                <a:srgbClr val="000000"/>
              </a:solidFill>
              <a:latin typeface="KaiTi" panose="02010609060101010101" pitchFamily="49" charset="-122"/>
              <a:ea typeface="KaiTi" panose="02010609060101010101" pitchFamily="49" charset="-122"/>
              <a:cs typeface="FTMMJM+KaiTi_GB2312"/>
            </a:endParaRPr>
          </a:p>
          <a:p>
            <a:pPr>
              <a:lnSpc>
                <a:spcPct val="150000"/>
              </a:lnSpc>
            </a:pPr>
            <a:r>
              <a:rPr lang="en-US" altLang="zh-CN" sz="800" dirty="0">
                <a:solidFill>
                  <a:srgbClr val="000000"/>
                </a:solidFill>
                <a:latin typeface="KaiTi" panose="02010609060101010101" pitchFamily="49" charset="-122"/>
                <a:ea typeface="KaiTi" panose="02010609060101010101" pitchFamily="49" charset="-122"/>
                <a:cs typeface="FTMMJM+KaiTi_GB2312"/>
              </a:rPr>
              <a:t>3</a:t>
            </a:r>
            <a:r>
              <a:rPr lang="zh-CN" altLang="en-US" sz="800" dirty="0">
                <a:solidFill>
                  <a:srgbClr val="000000"/>
                </a:solidFill>
                <a:latin typeface="KaiTi" panose="02010609060101010101" pitchFamily="49" charset="-122"/>
                <a:ea typeface="KaiTi" panose="02010609060101010101" pitchFamily="49" charset="-122"/>
                <a:cs typeface="FTMMJM+KaiTi_GB2312"/>
              </a:rPr>
              <a:t>、一致性</a:t>
            </a:r>
            <a:r>
              <a:rPr lang="en-US" altLang="zh-CN" sz="800" dirty="0">
                <a:solidFill>
                  <a:srgbClr val="000000"/>
                </a:solidFill>
                <a:latin typeface="KaiTi" panose="02010609060101010101" pitchFamily="49" charset="-122"/>
                <a:ea typeface="KaiTi" panose="02010609060101010101" pitchFamily="49" charset="-122"/>
                <a:cs typeface="FTMMJM+KaiTi_GB2312"/>
              </a:rPr>
              <a:t>(consistency)</a:t>
            </a:r>
          </a:p>
          <a:p>
            <a:pPr>
              <a:lnSpc>
                <a:spcPct val="150000"/>
              </a:lnSpc>
            </a:pPr>
            <a:r>
              <a:rPr lang="en-US" altLang="zh-CN" sz="800" b="1" dirty="0">
                <a:solidFill>
                  <a:srgbClr val="000000"/>
                </a:solidFill>
                <a:latin typeface="KaiTi" panose="02010609060101010101" pitchFamily="49" charset="-122"/>
                <a:ea typeface="KaiTi" panose="02010609060101010101" pitchFamily="49" charset="-122"/>
                <a:cs typeface="FTMMJM+KaiTi_GB2312"/>
              </a:rPr>
              <a:t>5</a:t>
            </a:r>
            <a:r>
              <a:rPr lang="zh-CN" altLang="en-US" sz="800" b="1" dirty="0">
                <a:solidFill>
                  <a:srgbClr val="000000"/>
                </a:solidFill>
                <a:latin typeface="KaiTi" panose="02010609060101010101" pitchFamily="49" charset="-122"/>
                <a:ea typeface="KaiTi" panose="02010609060101010101" pitchFamily="49" charset="-122"/>
                <a:cs typeface="FTMMJM+KaiTi_GB2312"/>
              </a:rPr>
              <a:t>、最优线性无偏估计量</a:t>
            </a:r>
            <a:r>
              <a:rPr lang="en-US" altLang="zh-CN" sz="800" b="1" dirty="0">
                <a:solidFill>
                  <a:srgbClr val="000000"/>
                </a:solidFill>
                <a:latin typeface="KaiTi" panose="02010609060101010101" pitchFamily="49" charset="-122"/>
                <a:ea typeface="KaiTi" panose="02010609060101010101" pitchFamily="49" charset="-122"/>
                <a:cs typeface="FTMMJM+KaiTi_GB2312"/>
              </a:rPr>
              <a:t>(BLUE)</a:t>
            </a:r>
          </a:p>
          <a:p>
            <a:pPr>
              <a:lnSpc>
                <a:spcPct val="150000"/>
              </a:lnSpc>
            </a:pPr>
            <a:r>
              <a:rPr lang="zh-CN" altLang="en-US" sz="800" spc="10" dirty="0">
                <a:solidFill>
                  <a:srgbClr val="000000"/>
                </a:solidFill>
                <a:latin typeface="KaiTi" panose="02010609060101010101" pitchFamily="49" charset="-122"/>
                <a:ea typeface="KaiTi" panose="02010609060101010101" pitchFamily="49" charset="-122"/>
                <a:cs typeface="FTMMJM+KaiTi_GB2312"/>
              </a:rPr>
              <a:t>例如，在实践中，样本均值是度量总体均值时使用最广泛的统计量，因为样本均值满足以上统计性质。</a:t>
            </a:r>
            <a:endParaRPr lang="zh-CN" altLang="en-US" sz="800" dirty="0">
              <a:latin typeface="KaiTi" panose="02010609060101010101" pitchFamily="49" charset="-122"/>
              <a:ea typeface="KaiTi" panose="02010609060101010101" pitchFamily="49" charset="-122"/>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71F7DD-C88B-F24F-A0E8-DA5F96B6E632}"/>
              </a:ext>
            </a:extLst>
          </p:cNvPr>
          <p:cNvSpPr>
            <a:spLocks noGrp="1"/>
          </p:cNvSpPr>
          <p:nvPr>
            <p:ph type="title"/>
          </p:nvPr>
        </p:nvSpPr>
        <p:spPr/>
        <p:txBody>
          <a:bodyPr>
            <a:normAutofit fontScale="90000"/>
          </a:bodyPr>
          <a:lstStyle/>
          <a:p>
            <a:r>
              <a:rPr lang="en-US" altLang="zh-CN" sz="1200" spc="19" dirty="0">
                <a:latin typeface="KaiTi" panose="02010609060101010101" pitchFamily="49" charset="-122"/>
                <a:ea typeface="KaiTi" panose="02010609060101010101" pitchFamily="49" charset="-122"/>
                <a:cs typeface="SimSun"/>
              </a:rPr>
              <a:t>1</a:t>
            </a:r>
            <a:r>
              <a:rPr lang="zh-CN" altLang="en-US" sz="1200" spc="19" dirty="0">
                <a:latin typeface="KaiTi" panose="02010609060101010101" pitchFamily="49" charset="-122"/>
                <a:ea typeface="KaiTi" panose="02010609060101010101" pitchFamily="49" charset="-122"/>
                <a:cs typeface="SimSun"/>
              </a:rPr>
              <a:t>、线性性和无偏性</a:t>
            </a:r>
            <a:br>
              <a:rPr lang="zh-CN" altLang="en-US" sz="1200" spc="19" dirty="0">
                <a:latin typeface="KaiTi" panose="02010609060101010101" pitchFamily="49" charset="-122"/>
                <a:ea typeface="KaiTi" panose="02010609060101010101" pitchFamily="49" charset="-122"/>
                <a:cs typeface="SimSun"/>
              </a:rPr>
            </a:b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FF9A71A-E72C-DE4E-AA9B-D9E12419F635}"/>
                  </a:ext>
                </a:extLst>
              </p:cNvPr>
              <p:cNvSpPr>
                <a:spLocks noGrp="1"/>
              </p:cNvSpPr>
              <p:nvPr>
                <p:ph idx="1"/>
              </p:nvPr>
            </p:nvSpPr>
            <p:spPr/>
            <p:txBody>
              <a:bodyPr>
                <a:normAutofit lnSpcReduction="10000"/>
              </a:bodyPr>
              <a:lstStyle/>
              <a:p>
                <a:r>
                  <a:rPr lang="zh-CN" altLang="en-US" sz="800" dirty="0">
                    <a:solidFill>
                      <a:schemeClr val="tx1"/>
                    </a:solidFill>
                    <a:latin typeface="KaiTi" panose="02010609060101010101" pitchFamily="49" charset="-122"/>
                    <a:ea typeface="KaiTi" panose="02010609060101010101" pitchFamily="49" charset="-122"/>
                    <a:cs typeface="SimSun"/>
                  </a:rPr>
                  <a:t>线性性定义</a:t>
                </a:r>
                <a:r>
                  <a:rPr lang="en-US" altLang="zh-CN" sz="800" b="1" dirty="0">
                    <a:solidFill>
                      <a:schemeClr val="tx1"/>
                    </a:solidFill>
                    <a:latin typeface="KaiTi" panose="02010609060101010101" pitchFamily="49" charset="-122"/>
                    <a:ea typeface="KaiTi" panose="02010609060101010101" pitchFamily="49" charset="-122"/>
                    <a:cs typeface="Tahoma"/>
                  </a:rPr>
                  <a:t>:</a:t>
                </a:r>
                <a:r>
                  <a:rPr lang="zh-CN" altLang="en-US" sz="800" dirty="0">
                    <a:solidFill>
                      <a:schemeClr val="tx1"/>
                    </a:solidFill>
                    <a:latin typeface="KaiTi" panose="02010609060101010101" pitchFamily="49" charset="-122"/>
                    <a:ea typeface="KaiTi" panose="02010609060101010101" pitchFamily="49" charset="-122"/>
                    <a:cs typeface="SimSun"/>
                  </a:rPr>
                  <a:t>估计量是</a:t>
                </a:r>
                <a:r>
                  <a:rPr lang="zh-CN" altLang="en-US" sz="800" u="sng" spc="10" dirty="0">
                    <a:solidFill>
                      <a:schemeClr val="tx1"/>
                    </a:solidFill>
                    <a:latin typeface="KaiTi" panose="02010609060101010101" pitchFamily="49" charset="-122"/>
                    <a:ea typeface="KaiTi" panose="02010609060101010101" pitchFamily="49" charset="-122"/>
                    <a:cs typeface="SimSun"/>
                  </a:rPr>
                  <a:t>样本观察值</a:t>
                </a:r>
                <a:r>
                  <a:rPr lang="zh-CN" altLang="en-US" sz="800" dirty="0">
                    <a:solidFill>
                      <a:schemeClr val="tx1"/>
                    </a:solidFill>
                    <a:latin typeface="KaiTi" panose="02010609060101010101" pitchFamily="49" charset="-122"/>
                    <a:ea typeface="KaiTi" panose="02010609060101010101" pitchFamily="49" charset="-122"/>
                    <a:cs typeface="SimSun"/>
                  </a:rPr>
                  <a:t>的线性函数</a:t>
                </a:r>
                <a:r>
                  <a:rPr lang="en-US" altLang="zh-CN" sz="800" b="1" dirty="0">
                    <a:solidFill>
                      <a:schemeClr val="tx1"/>
                    </a:solidFill>
                    <a:latin typeface="KaiTi" panose="02010609060101010101" pitchFamily="49" charset="-122"/>
                    <a:ea typeface="KaiTi" panose="02010609060101010101" pitchFamily="49" charset="-122"/>
                    <a:cs typeface="Tahoma"/>
                  </a:rPr>
                  <a:t>.</a:t>
                </a:r>
              </a:p>
              <a:p>
                <a:r>
                  <a:rPr lang="zh-CN" altLang="en-US" sz="800" dirty="0">
                    <a:solidFill>
                      <a:schemeClr val="tx1"/>
                    </a:solidFill>
                    <a:latin typeface="KaiTi" panose="02010609060101010101" pitchFamily="49" charset="-122"/>
                    <a:ea typeface="KaiTi" panose="02010609060101010101" pitchFamily="49" charset="-122"/>
                    <a:cs typeface="SimSun"/>
                  </a:rPr>
                  <a:t>无偏性的直观意义</a:t>
                </a:r>
                <a:r>
                  <a:rPr lang="en-US" altLang="zh-CN" sz="800" b="1" dirty="0">
                    <a:solidFill>
                      <a:schemeClr val="tx1"/>
                    </a:solidFill>
                    <a:latin typeface="KaiTi" panose="02010609060101010101" pitchFamily="49" charset="-122"/>
                    <a:ea typeface="KaiTi" panose="02010609060101010101" pitchFamily="49" charset="-122"/>
                    <a:cs typeface="Tahoma"/>
                  </a:rPr>
                  <a:t>:</a:t>
                </a:r>
                <a:r>
                  <a:rPr lang="zh-CN" altLang="en-US" sz="800" dirty="0">
                    <a:solidFill>
                      <a:schemeClr val="tx1"/>
                    </a:solidFill>
                    <a:latin typeface="KaiTi" panose="02010609060101010101" pitchFamily="49" charset="-122"/>
                    <a:ea typeface="KaiTi" panose="02010609060101010101" pitchFamily="49" charset="-122"/>
                    <a:cs typeface="SimSun"/>
                  </a:rPr>
                  <a:t>根据样本推得的估计值和</a:t>
                </a:r>
                <a:r>
                  <a:rPr lang="zh-CN" altLang="en-US" sz="800" spc="10" dirty="0">
                    <a:solidFill>
                      <a:schemeClr val="tx1"/>
                    </a:solidFill>
                    <a:latin typeface="KaiTi" panose="02010609060101010101" pitchFamily="49" charset="-122"/>
                    <a:ea typeface="KaiTi" panose="02010609060101010101" pitchFamily="49" charset="-122"/>
                    <a:cs typeface="SimSun"/>
                  </a:rPr>
                  <a:t>真值可能不同，然而如果有</a:t>
                </a:r>
                <a:r>
                  <a:rPr lang="zh-CN" altLang="en-US" sz="800" dirty="0">
                    <a:solidFill>
                      <a:schemeClr val="tx1"/>
                    </a:solidFill>
                    <a:latin typeface="KaiTi" panose="02010609060101010101" pitchFamily="49" charset="-122"/>
                    <a:ea typeface="KaiTi" panose="02010609060101010101" pitchFamily="49" charset="-122"/>
                    <a:cs typeface="SimSun"/>
                  </a:rPr>
                  <a:t>一系列抽样样本，且</a:t>
                </a:r>
                <a:r>
                  <a:rPr lang="zh-CN" altLang="en-US" sz="800" spc="10" dirty="0">
                    <a:solidFill>
                      <a:schemeClr val="tx1"/>
                    </a:solidFill>
                    <a:latin typeface="KaiTi" panose="02010609060101010101" pitchFamily="49" charset="-122"/>
                    <a:ea typeface="KaiTi" panose="02010609060101010101" pitchFamily="49" charset="-122"/>
                    <a:cs typeface="SimSun"/>
                  </a:rPr>
                  <a:t>依据同一估计方法就可以得到一系列估计值，很自然会要求这些</a:t>
                </a:r>
                <a:r>
                  <a:rPr lang="zh-CN" altLang="en-US" sz="800" b="1" spc="10" dirty="0">
                    <a:solidFill>
                      <a:schemeClr val="tx1"/>
                    </a:solidFill>
                    <a:latin typeface="KaiTi" panose="02010609060101010101" pitchFamily="49" charset="-122"/>
                    <a:ea typeface="KaiTi" panose="02010609060101010101" pitchFamily="49" charset="-122"/>
                    <a:cs typeface="SimSun"/>
                  </a:rPr>
                  <a:t>估</a:t>
                </a:r>
                <a:r>
                  <a:rPr lang="zh-CN" altLang="en-US" sz="800" b="1" u="sng" spc="10" dirty="0">
                    <a:solidFill>
                      <a:schemeClr val="tx1"/>
                    </a:solidFill>
                    <a:latin typeface="KaiTi" panose="02010609060101010101" pitchFamily="49" charset="-122"/>
                    <a:ea typeface="KaiTi" panose="02010609060101010101" pitchFamily="49" charset="-122"/>
                    <a:cs typeface="SimSun"/>
                  </a:rPr>
                  <a:t>计量的期望值与未知参数的真值相等。</a:t>
                </a:r>
                <a:endParaRPr lang="en-US" altLang="zh-CN" sz="800" i="1" dirty="0">
                  <a:solidFill>
                    <a:schemeClr val="tx1"/>
                  </a:solidFill>
                  <a:latin typeface="KaiTi" panose="02010609060101010101" pitchFamily="49" charset="-122"/>
                  <a:ea typeface="KaiTi" panose="02010609060101010101" pitchFamily="49" charset="-122"/>
                  <a:cs typeface="QHNACC+TimesNewRomanPS-ItalicMT"/>
                </a:endParaRPr>
              </a:p>
              <a:p>
                <a:pPr algn="ctr"/>
                <a:r>
                  <a:rPr lang="en-US" altLang="zh-CN" sz="800" i="1" dirty="0">
                    <a:solidFill>
                      <a:schemeClr val="tx1"/>
                    </a:solidFill>
                    <a:latin typeface="KaiTi" panose="02010609060101010101" pitchFamily="49" charset="-122"/>
                    <a:ea typeface="KaiTi" panose="02010609060101010101" pitchFamily="49" charset="-122"/>
                    <a:cs typeface="QHNACC+TimesNewRomanPS-ItalicMT"/>
                  </a:rPr>
                  <a:t>E</a:t>
                </a:r>
                <a14:m>
                  <m:oMath xmlns:m="http://schemas.openxmlformats.org/officeDocument/2006/math">
                    <m:acc>
                      <m:accPr>
                        <m:chr m:val="̂"/>
                        <m:ctrlPr>
                          <a:rPr lang="ar-AE" altLang="zh-CN" sz="800" i="1" spc="14">
                            <a:solidFill>
                              <a:schemeClr val="tx1"/>
                            </a:solidFill>
                            <a:latin typeface="Cambria Math" panose="02040503050406030204" pitchFamily="18" charset="0"/>
                            <a:cs typeface="SQBKQW+TimesNewRomanPSMT"/>
                          </a:rPr>
                        </m:ctrlPr>
                      </m:accPr>
                      <m:e>
                        <m:r>
                          <a:rPr lang="ar-AE" altLang="zh-CN" sz="800" i="1" spc="14">
                            <a:solidFill>
                              <a:schemeClr val="tx1"/>
                            </a:solidFill>
                            <a:latin typeface="Cambria Math" panose="02040503050406030204" pitchFamily="18" charset="0"/>
                            <a:ea typeface="Cambria Math" panose="02040503050406030204" pitchFamily="18" charset="0"/>
                            <a:cs typeface="SQBKQW+TimesNewRomanPSMT"/>
                          </a:rPr>
                          <m:t>𝜃</m:t>
                        </m:r>
                      </m:e>
                    </m:acc>
                    <m:r>
                      <a:rPr lang="en-US" altLang="zh-CN" sz="800" spc="14">
                        <a:solidFill>
                          <a:schemeClr val="tx1"/>
                        </a:solidFill>
                        <a:latin typeface="Cambria Math" panose="02040503050406030204" pitchFamily="18" charset="0"/>
                        <a:ea typeface="Cambria Math" panose="02040503050406030204" pitchFamily="18" charset="0"/>
                        <a:cs typeface="SQBKQW+TimesNewRomanPSMT"/>
                      </a:rPr>
                      <m:t>=</m:t>
                    </m:r>
                    <m:r>
                      <m:rPr>
                        <m:sty m:val="p"/>
                      </m:rPr>
                      <a:rPr lang="el-GR" altLang="zh-CN" sz="800" i="1" spc="14">
                        <a:solidFill>
                          <a:schemeClr val="tx1"/>
                        </a:solidFill>
                        <a:latin typeface="Cambria Math" panose="02040503050406030204" pitchFamily="18" charset="0"/>
                        <a:ea typeface="Cambria Math" panose="02040503050406030204" pitchFamily="18" charset="0"/>
                        <a:cs typeface="SQBKQW+TimesNewRomanPSMT"/>
                      </a:rPr>
                      <m:t>θ</m:t>
                    </m:r>
                  </m:oMath>
                </a14:m>
                <a:endParaRPr lang="en-US" altLang="zh-CN" sz="800" spc="10" dirty="0">
                  <a:solidFill>
                    <a:schemeClr val="tx1"/>
                  </a:solidFill>
                  <a:latin typeface="KaiTi" panose="02010609060101010101" pitchFamily="49" charset="-122"/>
                  <a:ea typeface="KaiTi" panose="02010609060101010101" pitchFamily="49" charset="-122"/>
                  <a:cs typeface="SimSun"/>
                </a:endParaRPr>
              </a:p>
              <a:p>
                <a:r>
                  <a:rPr lang="zh-CN" altLang="en-US" sz="800" spc="10" dirty="0">
                    <a:solidFill>
                      <a:schemeClr val="tx1"/>
                    </a:solidFill>
                    <a:latin typeface="KaiTi" panose="02010609060101010101" pitchFamily="49" charset="-122"/>
                    <a:ea typeface="KaiTi" panose="02010609060101010101" pitchFamily="49" charset="-122"/>
                    <a:cs typeface="SimSun"/>
                  </a:rPr>
                  <a:t>无偏性的直观意义是：样本估计量的数值在真值周围摆动，即无系统误差。</a:t>
                </a:r>
              </a:p>
              <a:p>
                <a:endParaRPr lang="en-US" altLang="zh-CN" sz="800" b="1" dirty="0">
                  <a:solidFill>
                    <a:schemeClr val="tx1"/>
                  </a:solidFill>
                  <a:latin typeface="KaiTi" panose="02010609060101010101" pitchFamily="49" charset="-122"/>
                  <a:ea typeface="KaiTi" panose="02010609060101010101" pitchFamily="49" charset="-122"/>
                  <a:cs typeface="Tahoma"/>
                </a:endParaRPr>
              </a:p>
              <a:p>
                <a:endParaRPr lang="zh-CN" altLang="en-US" dirty="0">
                  <a:solidFill>
                    <a:schemeClr val="tx1"/>
                  </a:solidFill>
                </a:endParaRPr>
              </a:p>
            </p:txBody>
          </p:sp>
        </mc:Choice>
        <mc:Fallback xmlns="">
          <p:sp>
            <p:nvSpPr>
              <p:cNvPr id="3" name="内容占位符 2">
                <a:extLst>
                  <a:ext uri="{FF2B5EF4-FFF2-40B4-BE49-F238E27FC236}">
                    <a16:creationId xmlns:a16="http://schemas.microsoft.com/office/drawing/2014/main" id="{FFF9A71A-E72C-DE4E-AA9B-D9E12419F635}"/>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0498581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6D466E1-5F4D-B74B-9114-00E0D41F6DE9}"/>
              </a:ext>
            </a:extLst>
          </p:cNvPr>
          <p:cNvPicPr>
            <a:picLocks noChangeAspect="1"/>
          </p:cNvPicPr>
          <p:nvPr/>
        </p:nvPicPr>
        <p:blipFill>
          <a:blip r:embed="rId2"/>
          <a:stretch>
            <a:fillRect/>
          </a:stretch>
        </p:blipFill>
        <p:spPr>
          <a:xfrm>
            <a:off x="896399" y="1424040"/>
            <a:ext cx="2095624" cy="1261651"/>
          </a:xfrm>
          <a:prstGeom prst="rect">
            <a:avLst/>
          </a:prstGeom>
        </p:spPr>
      </p:pic>
      <p:sp>
        <p:nvSpPr>
          <p:cNvPr id="3" name="标题 2">
            <a:extLst>
              <a:ext uri="{FF2B5EF4-FFF2-40B4-BE49-F238E27FC236}">
                <a16:creationId xmlns:a16="http://schemas.microsoft.com/office/drawing/2014/main" id="{9AB80FF1-1915-8A4A-B8A4-31CF21AC5B63}"/>
              </a:ext>
            </a:extLst>
          </p:cNvPr>
          <p:cNvSpPr>
            <a:spLocks noGrp="1"/>
          </p:cNvSpPr>
          <p:nvPr>
            <p:ph type="title"/>
          </p:nvPr>
        </p:nvSpPr>
        <p:spPr/>
        <p:txBody>
          <a:bodyPr>
            <a:normAutofit/>
          </a:bodyPr>
          <a:lstStyle/>
          <a:p>
            <a:r>
              <a:rPr lang="zh-CN" altLang="en-US" sz="1200" spc="19" dirty="0">
                <a:latin typeface="KaiTi" panose="02010609060101010101" pitchFamily="49" charset="-122"/>
                <a:ea typeface="KaiTi" panose="02010609060101010101" pitchFamily="49" charset="-122"/>
                <a:cs typeface="SimSun"/>
              </a:rPr>
              <a:t>无偏性</a:t>
            </a:r>
            <a:endParaRPr lang="zh-CN" altLang="en-US"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a16="http://schemas.microsoft.com/office/drawing/2014/main" id="{99FC0E5A-EC0A-D54C-955C-D8BB6683ACAF}"/>
                  </a:ext>
                </a:extLst>
              </p:cNvPr>
              <p:cNvSpPr>
                <a:spLocks noGrp="1"/>
              </p:cNvSpPr>
              <p:nvPr>
                <p:ph idx="1"/>
              </p:nvPr>
            </p:nvSpPr>
            <p:spPr/>
            <p:txBody>
              <a:bodyPr>
                <a:normAutofit/>
              </a:bodyPr>
              <a:lstStyle/>
              <a:p>
                <a:pPr>
                  <a:lnSpc>
                    <a:spcPts val="905"/>
                  </a:lnSpc>
                </a:pPr>
                <a:r>
                  <a:rPr lang="zh-CN" altLang="en-US" sz="700" spc="18" dirty="0">
                    <a:solidFill>
                      <a:srgbClr val="000000"/>
                    </a:solidFill>
                    <a:latin typeface="KaiTi" panose="02010609060101010101" pitchFamily="49" charset="-122"/>
                    <a:ea typeface="KaiTi" panose="02010609060101010101" pitchFamily="49" charset="-122"/>
                    <a:cs typeface="SimSun"/>
                  </a:rPr>
                  <a:t>如果</a:t>
                </a:r>
                <a14:m>
                  <m:oMath xmlns:m="http://schemas.openxmlformats.org/officeDocument/2006/math">
                    <m:r>
                      <a:rPr lang="en-US" altLang="zh-CN" sz="700" i="1" spc="11" dirty="0">
                        <a:solidFill>
                          <a:srgbClr val="000000"/>
                        </a:solidFill>
                        <a:latin typeface="Cambria Math" panose="02040503050406030204" pitchFamily="18" charset="0"/>
                        <a:cs typeface="QHNACC+TimesNewRomanPS-ItalicMT"/>
                      </a:rPr>
                      <m:t>𝐸</m:t>
                    </m:r>
                    <m:d>
                      <m:dPr>
                        <m:ctrlPr>
                          <a:rPr lang="en-US" altLang="zh-CN" sz="700" i="1" spc="11" dirty="0">
                            <a:solidFill>
                              <a:srgbClr val="000000"/>
                            </a:solidFill>
                            <a:latin typeface="Cambria Math" panose="02040503050406030204" pitchFamily="18" charset="0"/>
                            <a:cs typeface="QHNACC+TimesNewRomanPS-ItalicMT"/>
                          </a:rPr>
                        </m:ctrlPr>
                      </m:dPr>
                      <m:e>
                        <m:acc>
                          <m:accPr>
                            <m:chr m:val="̂"/>
                            <m:ctrlPr>
                              <a:rPr lang="ar-AE" altLang="zh-CN" sz="700" i="1" spc="14">
                                <a:solidFill>
                                  <a:srgbClr val="000000"/>
                                </a:solidFill>
                                <a:latin typeface="Cambria Math" panose="02040503050406030204" pitchFamily="18" charset="0"/>
                                <a:cs typeface="SQBKQW+TimesNewRomanPSMT"/>
                              </a:rPr>
                            </m:ctrlPr>
                          </m:accPr>
                          <m:e>
                            <m:r>
                              <a:rPr lang="ar-AE" altLang="zh-CN" sz="700" i="1" spc="14">
                                <a:solidFill>
                                  <a:srgbClr val="000000"/>
                                </a:solidFill>
                                <a:latin typeface="Cambria Math" panose="02040503050406030204" pitchFamily="18" charset="0"/>
                                <a:ea typeface="Cambria Math" panose="02040503050406030204" pitchFamily="18" charset="0"/>
                                <a:cs typeface="SQBKQW+TimesNewRomanPSMT"/>
                              </a:rPr>
                              <m:t>𝜃</m:t>
                            </m:r>
                          </m:e>
                        </m:acc>
                      </m:e>
                    </m:d>
                    <m:r>
                      <a:rPr lang="en-US" altLang="zh-CN" sz="700" b="0" i="1" spc="14" smtClean="0">
                        <a:solidFill>
                          <a:srgbClr val="000000"/>
                        </a:solidFill>
                        <a:latin typeface="Cambria Math" panose="02040503050406030204" pitchFamily="18" charset="0"/>
                        <a:ea typeface="Cambria Math" panose="02040503050406030204" pitchFamily="18" charset="0"/>
                        <a:cs typeface="SQBKQW+TimesNewRomanPSMT"/>
                      </a:rPr>
                      <m:t>=</m:t>
                    </m:r>
                    <m:r>
                      <m:rPr>
                        <m:sty m:val="p"/>
                      </m:rPr>
                      <a:rPr lang="el-GR" altLang="zh-CN" sz="700" b="0" i="1" spc="14" smtClean="0">
                        <a:solidFill>
                          <a:srgbClr val="000000"/>
                        </a:solidFill>
                        <a:latin typeface="Cambria Math" panose="02040503050406030204" pitchFamily="18" charset="0"/>
                        <a:ea typeface="Cambria Math" panose="02040503050406030204" pitchFamily="18" charset="0"/>
                        <a:cs typeface="SQBKQW+TimesNewRomanPSMT"/>
                      </a:rPr>
                      <m:t>θ</m:t>
                    </m:r>
                  </m:oMath>
                </a14:m>
                <a:r>
                  <a:rPr lang="zh-CN" altLang="en-US" sz="700" spc="18" dirty="0">
                    <a:solidFill>
                      <a:srgbClr val="000000"/>
                    </a:solidFill>
                    <a:latin typeface="KaiTi" panose="02010609060101010101" pitchFamily="49" charset="-122"/>
                    <a:ea typeface="KaiTi" panose="02010609060101010101" pitchFamily="49" charset="-122"/>
                    <a:cs typeface="SimSun"/>
                  </a:rPr>
                  <a:t>成立，我们称</a:t>
                </a:r>
                <a14:m>
                  <m:oMath xmlns:m="http://schemas.openxmlformats.org/officeDocument/2006/math">
                    <m:acc>
                      <m:accPr>
                        <m:chr m:val="̂"/>
                        <m:ctrlPr>
                          <a:rPr lang="ar-AE" altLang="zh-CN" sz="700" i="1" spc="14">
                            <a:solidFill>
                              <a:srgbClr val="000000"/>
                            </a:solidFill>
                            <a:latin typeface="Cambria Math" panose="02040503050406030204" pitchFamily="18" charset="0"/>
                            <a:cs typeface="SQBKQW+TimesNewRomanPSMT"/>
                          </a:rPr>
                        </m:ctrlPr>
                      </m:accPr>
                      <m:e>
                        <m:r>
                          <a:rPr lang="ar-AE" altLang="zh-CN" sz="700" i="1" spc="14">
                            <a:solidFill>
                              <a:srgbClr val="000000"/>
                            </a:solidFill>
                            <a:latin typeface="Cambria Math" panose="02040503050406030204" pitchFamily="18" charset="0"/>
                            <a:ea typeface="Cambria Math" panose="02040503050406030204" pitchFamily="18" charset="0"/>
                            <a:cs typeface="SQBKQW+TimesNewRomanPSMT"/>
                          </a:rPr>
                          <m:t>𝜃</m:t>
                        </m:r>
                      </m:e>
                    </m:acc>
                  </m:oMath>
                </a14:m>
                <a:r>
                  <a:rPr lang="zh-CN" altLang="en-US" sz="700" spc="18" dirty="0">
                    <a:solidFill>
                      <a:srgbClr val="000000"/>
                    </a:solidFill>
                    <a:latin typeface="KaiTi" panose="02010609060101010101" pitchFamily="49" charset="-122"/>
                    <a:ea typeface="KaiTi" panose="02010609060101010101" pitchFamily="49" charset="-122"/>
                    <a:cs typeface="SimSun"/>
                  </a:rPr>
                  <a:t>为参数</a:t>
                </a:r>
                <a:r>
                  <a:rPr lang="el-GR" altLang="zh-CN" sz="700" spc="14" dirty="0">
                    <a:solidFill>
                      <a:srgbClr val="000000"/>
                    </a:solidFill>
                    <a:latin typeface="KaiTi" panose="02010609060101010101" pitchFamily="49" charset="-122"/>
                    <a:ea typeface="KaiTi" panose="02010609060101010101" pitchFamily="49" charset="-122"/>
                    <a:cs typeface="SQBKQW+TimesNewRomanPSMT"/>
                  </a:rPr>
                  <a:t>θ</a:t>
                </a:r>
                <a:r>
                  <a:rPr lang="zh-CN" altLang="en-US" sz="700" spc="18" dirty="0">
                    <a:solidFill>
                      <a:srgbClr val="000000"/>
                    </a:solidFill>
                    <a:latin typeface="KaiTi" panose="02010609060101010101" pitchFamily="49" charset="-122"/>
                    <a:ea typeface="KaiTi" panose="02010609060101010101" pitchFamily="49" charset="-122"/>
                    <a:cs typeface="SimSun"/>
                  </a:rPr>
                  <a:t>的无偏估计，亦称</a:t>
                </a:r>
                <a:r>
                  <a:rPr lang="el-GR" altLang="zh-CN" sz="700" spc="-340" dirty="0">
                    <a:solidFill>
                      <a:srgbClr val="000000"/>
                    </a:solidFill>
                    <a:latin typeface="KaiTi" panose="02010609060101010101" pitchFamily="49" charset="-122"/>
                    <a:ea typeface="KaiTi" panose="02010609060101010101" pitchFamily="49" charset="-122"/>
                    <a:cs typeface="SQBKQW+TimesNewRomanPSMT"/>
                  </a:rPr>
                  <a:t>θ</a:t>
                </a:r>
                <a:r>
                  <a:rPr lang="el-GR" altLang="zh-CN" sz="600" spc="21" dirty="0">
                    <a:solidFill>
                      <a:srgbClr val="000000"/>
                    </a:solidFill>
                    <a:latin typeface="KaiTi" panose="02010609060101010101" pitchFamily="49" charset="-122"/>
                    <a:ea typeface="KaiTi" panose="02010609060101010101" pitchFamily="49" charset="-122"/>
                    <a:cs typeface="Tahoma"/>
                  </a:rPr>
                  <a:t>.</a:t>
                </a:r>
                <a:r>
                  <a:rPr lang="zh-CN" altLang="en-US" sz="700" spc="18" dirty="0">
                    <a:solidFill>
                      <a:srgbClr val="000000"/>
                    </a:solidFill>
                    <a:latin typeface="KaiTi" panose="02010609060101010101" pitchFamily="49" charset="-122"/>
                    <a:ea typeface="KaiTi" panose="02010609060101010101" pitchFamily="49" charset="-122"/>
                    <a:cs typeface="SimSun"/>
                  </a:rPr>
                  <a:t>具有无偏性。</a:t>
                </a:r>
                <a:endParaRPr lang="en-US" altLang="zh-CN" sz="700" spc="18" dirty="0">
                  <a:solidFill>
                    <a:srgbClr val="000000"/>
                  </a:solidFill>
                  <a:latin typeface="KaiTi" panose="02010609060101010101" pitchFamily="49" charset="-122"/>
                  <a:ea typeface="KaiTi" panose="02010609060101010101" pitchFamily="49" charset="-122"/>
                  <a:cs typeface="SimSun"/>
                </a:endParaRPr>
              </a:p>
              <a:p>
                <a:pPr>
                  <a:lnSpc>
                    <a:spcPts val="905"/>
                  </a:lnSpc>
                </a:pPr>
                <a:r>
                  <a:rPr lang="zh-CN" altLang="en-US" sz="700" spc="18" dirty="0">
                    <a:solidFill>
                      <a:srgbClr val="000000"/>
                    </a:solidFill>
                    <a:latin typeface="KaiTi" panose="02010609060101010101" pitchFamily="49" charset="-122"/>
                    <a:ea typeface="KaiTi" panose="02010609060101010101" pitchFamily="49" charset="-122"/>
                    <a:cs typeface="SimSun"/>
                  </a:rPr>
                  <a:t>如果</a:t>
                </a:r>
                <a14:m>
                  <m:oMath xmlns:m="http://schemas.openxmlformats.org/officeDocument/2006/math">
                    <m:r>
                      <a:rPr lang="en-US" altLang="zh-CN" sz="700" i="1" spc="11" dirty="0">
                        <a:solidFill>
                          <a:srgbClr val="000000"/>
                        </a:solidFill>
                        <a:latin typeface="Cambria Math" panose="02040503050406030204" pitchFamily="18" charset="0"/>
                        <a:cs typeface="QHNACC+TimesNewRomanPS-ItalicMT"/>
                      </a:rPr>
                      <m:t>𝐸</m:t>
                    </m:r>
                    <m:d>
                      <m:dPr>
                        <m:ctrlPr>
                          <a:rPr lang="en-US" altLang="zh-CN" sz="700" i="1" spc="11" dirty="0">
                            <a:solidFill>
                              <a:srgbClr val="000000"/>
                            </a:solidFill>
                            <a:latin typeface="Cambria Math" panose="02040503050406030204" pitchFamily="18" charset="0"/>
                            <a:cs typeface="QHNACC+TimesNewRomanPS-ItalicMT"/>
                          </a:rPr>
                        </m:ctrlPr>
                      </m:dPr>
                      <m:e>
                        <m:acc>
                          <m:accPr>
                            <m:chr m:val="̂"/>
                            <m:ctrlPr>
                              <a:rPr lang="ar-AE" altLang="zh-CN" sz="700" i="1" spc="14">
                                <a:solidFill>
                                  <a:srgbClr val="000000"/>
                                </a:solidFill>
                                <a:latin typeface="Cambria Math" panose="02040503050406030204" pitchFamily="18" charset="0"/>
                                <a:cs typeface="SQBKQW+TimesNewRomanPSMT"/>
                              </a:rPr>
                            </m:ctrlPr>
                          </m:accPr>
                          <m:e>
                            <m:r>
                              <a:rPr lang="ar-AE" altLang="zh-CN" sz="700" i="1" spc="14">
                                <a:solidFill>
                                  <a:srgbClr val="000000"/>
                                </a:solidFill>
                                <a:latin typeface="Cambria Math" panose="02040503050406030204" pitchFamily="18" charset="0"/>
                                <a:ea typeface="Cambria Math" panose="02040503050406030204" pitchFamily="18" charset="0"/>
                                <a:cs typeface="SQBKQW+TimesNewRomanPSMT"/>
                              </a:rPr>
                              <m:t>𝜃</m:t>
                            </m:r>
                          </m:e>
                        </m:acc>
                      </m:e>
                    </m:d>
                    <m:r>
                      <a:rPr lang="zh-CN" altLang="en-US" sz="700" i="1" spc="18" dirty="0">
                        <a:solidFill>
                          <a:srgbClr val="000000"/>
                        </a:solidFill>
                        <a:latin typeface="Cambria Math" panose="02040503050406030204" pitchFamily="18" charset="0"/>
                        <a:cs typeface="SimSun"/>
                      </a:rPr>
                      <m:t>≠</m:t>
                    </m:r>
                    <m:r>
                      <m:rPr>
                        <m:sty m:val="p"/>
                      </m:rPr>
                      <a:rPr lang="el-GR" altLang="zh-CN" sz="700" i="1" spc="14">
                        <a:solidFill>
                          <a:srgbClr val="000000"/>
                        </a:solidFill>
                        <a:latin typeface="Cambria Math" panose="02040503050406030204" pitchFamily="18" charset="0"/>
                        <a:ea typeface="Cambria Math" panose="02040503050406030204" pitchFamily="18" charset="0"/>
                        <a:cs typeface="SQBKQW+TimesNewRomanPSMT"/>
                      </a:rPr>
                      <m:t>θ</m:t>
                    </m:r>
                  </m:oMath>
                </a14:m>
                <a:r>
                  <a:rPr lang="zh-CN" altLang="en-US" sz="700" spc="18" dirty="0">
                    <a:solidFill>
                      <a:srgbClr val="000000"/>
                    </a:solidFill>
                    <a:latin typeface="SimSun"/>
                    <a:cs typeface="SimSun"/>
                  </a:rPr>
                  <a:t>，</a:t>
                </a:r>
                <a:r>
                  <a:rPr lang="zh-CN" altLang="en-US" sz="700" spc="18" dirty="0">
                    <a:solidFill>
                      <a:srgbClr val="000000"/>
                    </a:solidFill>
                    <a:latin typeface="KaiTi" panose="02010609060101010101" pitchFamily="49" charset="-122"/>
                    <a:ea typeface="KaiTi" panose="02010609060101010101" pitchFamily="49" charset="-122"/>
                    <a:cs typeface="SimSun"/>
                  </a:rPr>
                  <a:t>我们称</a:t>
                </a:r>
                <a14:m>
                  <m:oMath xmlns:m="http://schemas.openxmlformats.org/officeDocument/2006/math">
                    <m:acc>
                      <m:accPr>
                        <m:chr m:val="̂"/>
                        <m:ctrlPr>
                          <a:rPr lang="ar-AE" altLang="zh-CN" sz="700" i="1" spc="14">
                            <a:solidFill>
                              <a:srgbClr val="000000"/>
                            </a:solidFill>
                            <a:latin typeface="Cambria Math" panose="02040503050406030204" pitchFamily="18" charset="0"/>
                            <a:cs typeface="SQBKQW+TimesNewRomanPSMT"/>
                          </a:rPr>
                        </m:ctrlPr>
                      </m:accPr>
                      <m:e>
                        <m:r>
                          <a:rPr lang="ar-AE" altLang="zh-CN" sz="700" i="1" spc="14">
                            <a:solidFill>
                              <a:srgbClr val="000000"/>
                            </a:solidFill>
                            <a:latin typeface="Cambria Math" panose="02040503050406030204" pitchFamily="18" charset="0"/>
                            <a:ea typeface="Cambria Math" panose="02040503050406030204" pitchFamily="18" charset="0"/>
                            <a:cs typeface="SQBKQW+TimesNewRomanPSMT"/>
                          </a:rPr>
                          <m:t>𝜃</m:t>
                        </m:r>
                      </m:e>
                    </m:acc>
                  </m:oMath>
                </a14:m>
                <a:r>
                  <a:rPr lang="zh-CN" altLang="en-US" sz="700" spc="18" dirty="0">
                    <a:solidFill>
                      <a:srgbClr val="000000"/>
                    </a:solidFill>
                    <a:latin typeface="KaiTi" panose="02010609060101010101" pitchFamily="49" charset="-122"/>
                    <a:ea typeface="KaiTi" panose="02010609060101010101" pitchFamily="49" charset="-122"/>
                    <a:cs typeface="SimSun"/>
                  </a:rPr>
                  <a:t>为</a:t>
                </a:r>
                <a:r>
                  <a:rPr lang="el-GR" altLang="zh-CN" sz="700" spc="14" dirty="0">
                    <a:solidFill>
                      <a:srgbClr val="000000"/>
                    </a:solidFill>
                    <a:latin typeface="KaiTi" panose="02010609060101010101" pitchFamily="49" charset="-122"/>
                    <a:ea typeface="KaiTi" panose="02010609060101010101" pitchFamily="49" charset="-122"/>
                    <a:cs typeface="SQBKQW+TimesNewRomanPSMT"/>
                  </a:rPr>
                  <a:t>θ</a:t>
                </a:r>
                <a:r>
                  <a:rPr lang="zh-CN" altLang="en-US" sz="700" spc="18" dirty="0">
                    <a:solidFill>
                      <a:srgbClr val="000000"/>
                    </a:solidFill>
                    <a:latin typeface="KaiTi" panose="02010609060101010101" pitchFamily="49" charset="-122"/>
                    <a:ea typeface="KaiTi" panose="02010609060101010101" pitchFamily="49" charset="-122"/>
                    <a:cs typeface="SimSun"/>
                  </a:rPr>
                  <a:t>的有偏估计，其偏差</a:t>
                </a:r>
                <a:endParaRPr lang="en-US" altLang="zh-CN" sz="700" spc="18" dirty="0">
                  <a:solidFill>
                    <a:srgbClr val="000000"/>
                  </a:solidFill>
                  <a:latin typeface="KaiTi" panose="02010609060101010101" pitchFamily="49" charset="-122"/>
                  <a:ea typeface="KaiTi" panose="02010609060101010101" pitchFamily="49" charset="-122"/>
                  <a:cs typeface="SimSun"/>
                </a:endParaRPr>
              </a:p>
              <a:p>
                <a:pPr>
                  <a:lnSpc>
                    <a:spcPts val="905"/>
                  </a:lnSpc>
                </a:pPr>
                <a:r>
                  <a:rPr lang="en-US" altLang="zh-CN" sz="700" spc="18" dirty="0">
                    <a:solidFill>
                      <a:srgbClr val="000000"/>
                    </a:solidFill>
                    <a:latin typeface="SimSun"/>
                    <a:cs typeface="PJGUIU+TimesNewRomanPSMT"/>
                  </a:rPr>
                  <a:t>   </a:t>
                </a:r>
                <a14:m>
                  <m:oMath xmlns:m="http://schemas.openxmlformats.org/officeDocument/2006/math">
                    <m:r>
                      <a:rPr lang="zh-CN" altLang="en-US" sz="700" i="1" dirty="0">
                        <a:solidFill>
                          <a:srgbClr val="000000"/>
                        </a:solidFill>
                        <a:latin typeface="Cambria Math" panose="02040503050406030204" pitchFamily="18" charset="0"/>
                        <a:cs typeface="PJGUIU+TimesNewRomanPSMT"/>
                      </a:rPr>
                      <m:t>𝐵𝑖𝑎</m:t>
                    </m:r>
                    <m:r>
                      <m:rPr>
                        <m:sty m:val="p"/>
                      </m:rPr>
                      <a:rPr lang="en-US" altLang="zh-CN" sz="700" i="1" dirty="0">
                        <a:solidFill>
                          <a:srgbClr val="000000"/>
                        </a:solidFill>
                        <a:latin typeface="Cambria Math" panose="02040503050406030204" pitchFamily="18" charset="0"/>
                        <a:cs typeface="PJGUIU+TimesNewRomanPSMT"/>
                      </a:rPr>
                      <m:t>s</m:t>
                    </m:r>
                    <m:r>
                      <a:rPr lang="en-US" altLang="zh-CN" sz="700" i="1" dirty="0">
                        <a:solidFill>
                          <a:srgbClr val="000000"/>
                        </a:solidFill>
                        <a:latin typeface="Cambria Math" panose="02040503050406030204" pitchFamily="18" charset="0"/>
                        <a:cs typeface="PJGUIU+TimesNewRomanPSMT"/>
                      </a:rPr>
                      <m:t>=</m:t>
                    </m:r>
                    <m:r>
                      <a:rPr lang="en-US" altLang="zh-CN" sz="700" i="1" spc="11" dirty="0">
                        <a:solidFill>
                          <a:srgbClr val="000000"/>
                        </a:solidFill>
                        <a:latin typeface="Cambria Math" panose="02040503050406030204" pitchFamily="18" charset="0"/>
                        <a:cs typeface="QHNACC+TimesNewRomanPS-ItalicMT"/>
                      </a:rPr>
                      <m:t>𝐸</m:t>
                    </m:r>
                    <m:d>
                      <m:dPr>
                        <m:ctrlPr>
                          <a:rPr lang="en-US" altLang="zh-CN" sz="700" i="1" spc="11" dirty="0" smtClean="0">
                            <a:solidFill>
                              <a:srgbClr val="000000"/>
                            </a:solidFill>
                            <a:latin typeface="Cambria Math" panose="02040503050406030204" pitchFamily="18" charset="0"/>
                            <a:cs typeface="QHNACC+TimesNewRomanPS-ItalicMT"/>
                          </a:rPr>
                        </m:ctrlPr>
                      </m:dPr>
                      <m:e>
                        <m:acc>
                          <m:accPr>
                            <m:chr m:val="̂"/>
                            <m:ctrlPr>
                              <a:rPr lang="ar-AE" altLang="zh-CN" sz="700" i="1" spc="14">
                                <a:solidFill>
                                  <a:srgbClr val="000000"/>
                                </a:solidFill>
                                <a:latin typeface="Cambria Math" panose="02040503050406030204" pitchFamily="18" charset="0"/>
                                <a:cs typeface="SQBKQW+TimesNewRomanPSMT"/>
                              </a:rPr>
                            </m:ctrlPr>
                          </m:accPr>
                          <m:e>
                            <m:r>
                              <a:rPr lang="ar-AE" altLang="zh-CN" sz="700" i="1" spc="14">
                                <a:solidFill>
                                  <a:srgbClr val="000000"/>
                                </a:solidFill>
                                <a:latin typeface="Cambria Math" panose="02040503050406030204" pitchFamily="18" charset="0"/>
                                <a:ea typeface="Cambria Math" panose="02040503050406030204" pitchFamily="18" charset="0"/>
                                <a:cs typeface="SQBKQW+TimesNewRomanPSMT"/>
                              </a:rPr>
                              <m:t>𝜃</m:t>
                            </m:r>
                          </m:e>
                        </m:acc>
                      </m:e>
                    </m:d>
                    <m:r>
                      <a:rPr lang="en-US" altLang="zh-CN" sz="700" i="1" spc="104" dirty="0">
                        <a:solidFill>
                          <a:srgbClr val="000000"/>
                        </a:solidFill>
                        <a:latin typeface="Cambria Math" panose="02040503050406030204" pitchFamily="18" charset="0"/>
                        <a:cs typeface="PJGUIU+TimesNewRomanPSMT"/>
                      </a:rPr>
                      <m:t>−</m:t>
                    </m:r>
                    <m:r>
                      <a:rPr lang="en-US" altLang="zh-CN" sz="700" i="1" dirty="0">
                        <a:solidFill>
                          <a:srgbClr val="000000"/>
                        </a:solidFill>
                        <a:latin typeface="Cambria Math" panose="02040503050406030204" pitchFamily="18" charset="0"/>
                        <a:cs typeface="SQBKQW+TimesNewRomanPSMT"/>
                      </a:rPr>
                      <m:t>𝜃</m:t>
                    </m:r>
                    <m:r>
                      <a:rPr lang="zh-CN" altLang="ar-AE" sz="700" i="1" dirty="0">
                        <a:solidFill>
                          <a:srgbClr val="000000"/>
                        </a:solidFill>
                        <a:latin typeface="Cambria Math" panose="02040503050406030204" pitchFamily="18" charset="0"/>
                        <a:cs typeface="SimSun"/>
                      </a:rPr>
                      <m:t>。</m:t>
                    </m:r>
                  </m:oMath>
                </a14:m>
                <a:endParaRPr lang="ar-AE" altLang="zh-CN" sz="700" dirty="0">
                  <a:solidFill>
                    <a:srgbClr val="000000"/>
                  </a:solidFill>
                  <a:latin typeface="SimSun"/>
                  <a:cs typeface="SimSun"/>
                </a:endParaRPr>
              </a:p>
              <a:p>
                <a:endParaRPr lang="zh-CN" altLang="en-US" sz="1000" dirty="0">
                  <a:latin typeface="KaiTi" panose="02010609060101010101" pitchFamily="49" charset="-122"/>
                  <a:ea typeface="KaiTi" panose="02010609060101010101" pitchFamily="49" charset="-122"/>
                </a:endParaRPr>
              </a:p>
            </p:txBody>
          </p:sp>
        </mc:Choice>
        <mc:Fallback xmlns="">
          <p:sp>
            <p:nvSpPr>
              <p:cNvPr id="4" name="内容占位符 3">
                <a:extLst>
                  <a:ext uri="{FF2B5EF4-FFF2-40B4-BE49-F238E27FC236}">
                    <a16:creationId xmlns:a16="http://schemas.microsoft.com/office/drawing/2014/main" id="{99FC0E5A-EC0A-D54C-955C-D8BB6683ACAF}"/>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4460230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34590" y="0"/>
            <a:ext cx="3759200" cy="2705100"/>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780729" y="1410143"/>
            <a:ext cx="190552" cy="248472"/>
          </a:xfrm>
          <a:prstGeom prst="rect">
            <a:avLst/>
          </a:prstGeom>
        </p:spPr>
        <p:txBody>
          <a:bodyPr vert="horz" wrap="square" lIns="0" tIns="0" rIns="0" bIns="0" rtlCol="0">
            <a:spAutoFit/>
          </a:bodyPr>
          <a:lstStyle/>
          <a:p>
            <a:pPr marL="0" marR="0">
              <a:lnSpc>
                <a:spcPts val="830"/>
              </a:lnSpc>
              <a:spcBef>
                <a:spcPts val="0"/>
              </a:spcBef>
              <a:spcAft>
                <a:spcPts val="0"/>
              </a:spcAft>
            </a:pPr>
            <a:r>
              <a:rPr sz="750" dirty="0">
                <a:solidFill>
                  <a:srgbClr val="000000"/>
                </a:solidFill>
                <a:latin typeface="IFFBPT+TimesNewRomanPS-BoldMT"/>
                <a:cs typeface="IFFBPT+TimesNewRomanPS-BoldMT"/>
              </a:rPr>
              <a:t>5</a:t>
            </a:r>
          </a:p>
        </p:txBody>
      </p:sp>
      <p:sp>
        <p:nvSpPr>
          <p:cNvPr id="4" name="object 4"/>
          <p:cNvSpPr txBox="1"/>
          <p:nvPr/>
        </p:nvSpPr>
        <p:spPr>
          <a:xfrm>
            <a:off x="450496" y="1587495"/>
            <a:ext cx="3122421" cy="807913"/>
          </a:xfrm>
          <a:prstGeom prst="rect">
            <a:avLst/>
          </a:prstGeom>
        </p:spPr>
        <p:txBody>
          <a:bodyPr vert="horz" wrap="square" lIns="0" tIns="0" rIns="0" bIns="0" rtlCol="0">
            <a:spAutoFit/>
          </a:bodyPr>
          <a:lstStyle/>
          <a:p>
            <a:pPr marL="0" marR="0">
              <a:lnSpc>
                <a:spcPts val="905"/>
              </a:lnSpc>
              <a:spcBef>
                <a:spcPts val="0"/>
              </a:spcBef>
              <a:spcAft>
                <a:spcPts val="0"/>
              </a:spcAft>
            </a:pPr>
            <a:r>
              <a:rPr sz="800" spc="22" dirty="0" err="1">
                <a:solidFill>
                  <a:srgbClr val="FF0065"/>
                </a:solidFill>
                <a:latin typeface="FTMMJM+KaiTi_GB2312"/>
                <a:cs typeface="FTMMJM+KaiTi_GB2312"/>
              </a:rPr>
              <a:t>例</a:t>
            </a:r>
            <a:r>
              <a:rPr lang="zh-CN" altLang="en-US" sz="800" spc="22" dirty="0">
                <a:solidFill>
                  <a:srgbClr val="FF0065"/>
                </a:solidFill>
                <a:latin typeface="FTMMJM+KaiTi_GB2312"/>
                <a:cs typeface="FTMMJM+KaiTi_GB2312"/>
              </a:rPr>
              <a:t>：</a:t>
            </a:r>
            <a:r>
              <a:rPr sz="800" spc="22" dirty="0" err="1">
                <a:solidFill>
                  <a:srgbClr val="000000"/>
                </a:solidFill>
                <a:latin typeface="FTMMJM+KaiTi_GB2312"/>
                <a:cs typeface="FTMMJM+KaiTi_GB2312"/>
              </a:rPr>
              <a:t>若总体服从正态分布，从中得到一个样本容量为</a:t>
            </a:r>
            <a:r>
              <a:rPr sz="800" spc="11" dirty="0" err="1">
                <a:solidFill>
                  <a:srgbClr val="000000"/>
                </a:solidFill>
                <a:latin typeface="IFFBPT+TimesNewRomanPS-BoldMT"/>
                <a:cs typeface="IFFBPT+TimesNewRomanPS-BoldMT"/>
              </a:rPr>
              <a:t>n</a:t>
            </a:r>
            <a:r>
              <a:rPr sz="800" spc="22" dirty="0" err="1">
                <a:solidFill>
                  <a:srgbClr val="000000"/>
                </a:solidFill>
                <a:latin typeface="FTMMJM+KaiTi_GB2312"/>
                <a:cs typeface="FTMMJM+KaiTi_GB2312"/>
              </a:rPr>
              <a:t>的简单</a:t>
            </a:r>
            <a:endParaRPr sz="800" spc="22" dirty="0">
              <a:solidFill>
                <a:srgbClr val="000000"/>
              </a:solidFill>
              <a:latin typeface="FTMMJM+KaiTi_GB2312"/>
              <a:cs typeface="FTMMJM+KaiTi_GB2312"/>
            </a:endParaRPr>
          </a:p>
          <a:p>
            <a:pPr marL="0" marR="0">
              <a:lnSpc>
                <a:spcPts val="820"/>
              </a:lnSpc>
              <a:spcBef>
                <a:spcPts val="320"/>
              </a:spcBef>
              <a:spcAft>
                <a:spcPts val="0"/>
              </a:spcAft>
            </a:pPr>
            <a:r>
              <a:rPr sz="800" spc="22" dirty="0">
                <a:solidFill>
                  <a:srgbClr val="000000"/>
                </a:solidFill>
                <a:latin typeface="FTMMJM+KaiTi_GB2312"/>
                <a:cs typeface="FTMMJM+KaiTi_GB2312"/>
              </a:rPr>
              <a:t>随机样本。则样本均值是总体真实均值的无偏估计量；如果</a:t>
            </a:r>
          </a:p>
          <a:p>
            <a:pPr marL="0" marR="0">
              <a:lnSpc>
                <a:spcPts val="905"/>
              </a:lnSpc>
              <a:spcBef>
                <a:spcPts val="160"/>
              </a:spcBef>
              <a:spcAft>
                <a:spcPts val="0"/>
              </a:spcAft>
            </a:pPr>
            <a:r>
              <a:rPr sz="800" spc="22" dirty="0">
                <a:solidFill>
                  <a:srgbClr val="000000"/>
                </a:solidFill>
                <a:latin typeface="FTMMJM+KaiTi_GB2312"/>
                <a:cs typeface="FTMMJM+KaiTi_GB2312"/>
              </a:rPr>
              <a:t>从正态总体中重复抽取</a:t>
            </a:r>
            <a:r>
              <a:rPr sz="800" spc="11" dirty="0">
                <a:solidFill>
                  <a:srgbClr val="000000"/>
                </a:solidFill>
                <a:latin typeface="IFFBPT+TimesNewRomanPS-BoldMT"/>
                <a:cs typeface="IFFBPT+TimesNewRomanPS-BoldMT"/>
              </a:rPr>
              <a:t>n</a:t>
            </a:r>
            <a:r>
              <a:rPr sz="800" spc="22" dirty="0">
                <a:solidFill>
                  <a:srgbClr val="000000"/>
                </a:solidFill>
                <a:latin typeface="FTMMJM+KaiTi_GB2312"/>
                <a:cs typeface="FTMMJM+KaiTi_GB2312"/>
              </a:rPr>
              <a:t>个样本，并计算每个样本的样本均</a:t>
            </a:r>
          </a:p>
          <a:p>
            <a:pPr marL="0" marR="0">
              <a:lnSpc>
                <a:spcPts val="820"/>
              </a:lnSpc>
              <a:spcBef>
                <a:spcPts val="320"/>
              </a:spcBef>
              <a:spcAft>
                <a:spcPts val="0"/>
              </a:spcAft>
            </a:pPr>
            <a:r>
              <a:rPr sz="800" spc="22" dirty="0">
                <a:solidFill>
                  <a:srgbClr val="000000"/>
                </a:solidFill>
                <a:latin typeface="FTMMJM+KaiTi_GB2312"/>
                <a:cs typeface="FTMMJM+KaiTi_GB2312"/>
              </a:rPr>
              <a:t>值，则平均而言，样本均值等于真实的总体均值。但需要谨</a:t>
            </a:r>
          </a:p>
          <a:p>
            <a:pPr marL="0" marR="0">
              <a:lnSpc>
                <a:spcPts val="820"/>
              </a:lnSpc>
              <a:spcBef>
                <a:spcPts val="260"/>
              </a:spcBef>
              <a:spcAft>
                <a:spcPts val="0"/>
              </a:spcAft>
            </a:pPr>
            <a:r>
              <a:rPr sz="800" spc="22" dirty="0">
                <a:solidFill>
                  <a:srgbClr val="000000"/>
                </a:solidFill>
                <a:latin typeface="FTMMJM+KaiTi_GB2312"/>
                <a:cs typeface="FTMMJM+KaiTi_GB2312"/>
              </a:rPr>
              <a:t>慎的是，我们不能仅通过一个样本就认为计算的样本均值就</a:t>
            </a:r>
          </a:p>
          <a:p>
            <a:pPr marL="0" marR="0">
              <a:lnSpc>
                <a:spcPts val="820"/>
              </a:lnSpc>
              <a:spcBef>
                <a:spcPts val="200"/>
              </a:spcBef>
              <a:spcAft>
                <a:spcPts val="0"/>
              </a:spcAft>
            </a:pPr>
            <a:r>
              <a:rPr sz="800" b="1" spc="22" dirty="0">
                <a:solidFill>
                  <a:srgbClr val="FF0000"/>
                </a:solidFill>
                <a:latin typeface="FTMMJM+KaiTi_GB2312"/>
                <a:cs typeface="FTMMJM+KaiTi_GB2312"/>
              </a:rPr>
              <a:t>一定</a:t>
            </a:r>
            <a:r>
              <a:rPr sz="800" spc="22" dirty="0">
                <a:solidFill>
                  <a:srgbClr val="000000"/>
                </a:solidFill>
                <a:latin typeface="FTMMJM+KaiTi_GB2312"/>
                <a:cs typeface="FTMMJM+KaiTi_GB2312"/>
              </a:rPr>
              <a:t>与真实的均值相一致。</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073458-E12B-0341-A7A5-845798171CCA}"/>
              </a:ext>
            </a:extLst>
          </p:cNvPr>
          <p:cNvSpPr>
            <a:spLocks noGrp="1"/>
          </p:cNvSpPr>
          <p:nvPr>
            <p:ph type="title"/>
          </p:nvPr>
        </p:nvSpPr>
        <p:spPr/>
        <p:txBody>
          <a:bodyPr>
            <a:normAutofit/>
          </a:bodyPr>
          <a:lstStyle/>
          <a:p>
            <a:r>
              <a:rPr lang="en-US" altLang="zh-CN" sz="2000" dirty="0">
                <a:latin typeface="KaiTi" panose="02010609060101010101" pitchFamily="49" charset="-122"/>
                <a:ea typeface="KaiTi" panose="02010609060101010101" pitchFamily="49" charset="-122"/>
              </a:rPr>
              <a:t>2</a:t>
            </a:r>
            <a:r>
              <a:rPr lang="zh-CN" altLang="en-US" sz="2000" dirty="0">
                <a:latin typeface="KaiTi" panose="02010609060101010101" pitchFamily="49" charset="-122"/>
                <a:ea typeface="KaiTi" panose="02010609060101010101" pitchFamily="49" charset="-122"/>
              </a:rPr>
              <a:t>、有效性</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a16="http://schemas.microsoft.com/office/drawing/2014/main" id="{73C3E6C5-80B2-3F48-A6FD-0ACFE47658B1}"/>
                  </a:ext>
                </a:extLst>
              </p:cNvPr>
              <p:cNvSpPr>
                <a:spLocks noGrp="1"/>
              </p:cNvSpPr>
              <p:nvPr>
                <p:ph idx="1"/>
              </p:nvPr>
            </p:nvSpPr>
            <p:spPr/>
            <p:txBody>
              <a:bodyPr>
                <a:normAutofit/>
              </a:bodyPr>
              <a:lstStyle/>
              <a:p>
                <a:r>
                  <a:rPr lang="zh-CN" altLang="en-US" sz="1000" dirty="0">
                    <a:latin typeface="KaiTi" panose="02010609060101010101" pitchFamily="49" charset="-122"/>
                    <a:ea typeface="KaiTi" panose="02010609060101010101" pitchFamily="49" charset="-122"/>
                  </a:rPr>
                  <a:t>总体某个参数</a:t>
                </a:r>
                <a:r>
                  <a:rPr lang="el-GR" altLang="zh-CN" sz="1000" dirty="0">
                    <a:latin typeface="KaiTi" panose="02010609060101010101" pitchFamily="49" charset="-122"/>
                    <a:ea typeface="KaiTi" panose="02010609060101010101" pitchFamily="49" charset="-122"/>
                  </a:rPr>
                  <a:t>θ</a:t>
                </a:r>
                <a:r>
                  <a:rPr lang="zh-CN" altLang="en-US" sz="1000" dirty="0">
                    <a:latin typeface="KaiTi" panose="02010609060101010101" pitchFamily="49" charset="-122"/>
                    <a:ea typeface="KaiTi" panose="02010609060101010101" pitchFamily="49" charset="-122"/>
                  </a:rPr>
                  <a:t>的无偏估计量往往不只一个，而且无偏性仅仅表明</a:t>
                </a:r>
                <a14:m>
                  <m:oMath xmlns:m="http://schemas.openxmlformats.org/officeDocument/2006/math">
                    <m:acc>
                      <m:accPr>
                        <m:chr m:val="̂"/>
                        <m:ctrlPr>
                          <a:rPr lang="ar-AE" altLang="zh-CN" sz="1000" i="1">
                            <a:latin typeface="Cambria Math" panose="02040503050406030204" pitchFamily="18" charset="0"/>
                          </a:rPr>
                        </m:ctrlPr>
                      </m:accPr>
                      <m:e>
                        <m:r>
                          <a:rPr lang="ar-AE" altLang="zh-CN" sz="1000">
                            <a:latin typeface="Cambria Math" panose="02040503050406030204" pitchFamily="18" charset="0"/>
                          </a:rPr>
                          <m:t>𝜃</m:t>
                        </m:r>
                      </m:e>
                    </m:acc>
                  </m:oMath>
                </a14:m>
                <a:r>
                  <a:rPr lang="zh-CN" altLang="en-US" sz="1000" dirty="0">
                    <a:latin typeface="KaiTi" panose="02010609060101010101" pitchFamily="49" charset="-122"/>
                    <a:ea typeface="KaiTi" panose="02010609060101010101" pitchFamily="49" charset="-122"/>
                  </a:rPr>
                  <a:t>的所有可能的取值按概率平均等于</a:t>
                </a:r>
                <a:r>
                  <a:rPr lang="el-GR" altLang="zh-CN" sz="1000" dirty="0">
                    <a:latin typeface="KaiTi" panose="02010609060101010101" pitchFamily="49" charset="-122"/>
                    <a:ea typeface="KaiTi" panose="02010609060101010101" pitchFamily="49" charset="-122"/>
                  </a:rPr>
                  <a:t>θ</a:t>
                </a:r>
                <a:r>
                  <a:rPr lang="zh-CN" altLang="el-GR" sz="1000" dirty="0">
                    <a:latin typeface="KaiTi" panose="02010609060101010101" pitchFamily="49" charset="-122"/>
                    <a:ea typeface="KaiTi" panose="02010609060101010101" pitchFamily="49" charset="-122"/>
                  </a:rPr>
                  <a:t>，</a:t>
                </a:r>
                <a:r>
                  <a:rPr lang="zh-CN" altLang="en-US" sz="1000" dirty="0">
                    <a:latin typeface="KaiTi" panose="02010609060101010101" pitchFamily="49" charset="-122"/>
                    <a:ea typeface="KaiTi" panose="02010609060101010101" pitchFamily="49" charset="-122"/>
                  </a:rPr>
                  <a:t>它的可能取值可能大部分与</a:t>
                </a:r>
                <a:r>
                  <a:rPr lang="el-GR" altLang="zh-CN" sz="1000" dirty="0">
                    <a:latin typeface="KaiTi" panose="02010609060101010101" pitchFamily="49" charset="-122"/>
                    <a:ea typeface="KaiTi" panose="02010609060101010101" pitchFamily="49" charset="-122"/>
                  </a:rPr>
                  <a:t>θ</a:t>
                </a:r>
                <a:r>
                  <a:rPr lang="zh-CN" altLang="en-US" sz="1000" dirty="0">
                    <a:latin typeface="KaiTi" panose="02010609060101010101" pitchFamily="49" charset="-122"/>
                    <a:ea typeface="KaiTi" panose="02010609060101010101" pitchFamily="49" charset="-122"/>
                  </a:rPr>
                  <a:t>相差很大。</a:t>
                </a:r>
                <a:endParaRPr lang="en-US" altLang="zh-CN" sz="1000" dirty="0">
                  <a:latin typeface="KaiTi" panose="02010609060101010101" pitchFamily="49" charset="-122"/>
                  <a:ea typeface="KaiTi" panose="02010609060101010101" pitchFamily="49" charset="-122"/>
                </a:endParaRPr>
              </a:p>
              <a:p>
                <a:r>
                  <a:rPr lang="zh-CN" altLang="en-US" sz="1000" dirty="0">
                    <a:latin typeface="KaiTi" panose="02010609060101010101" pitchFamily="49" charset="-122"/>
                    <a:ea typeface="KaiTi" panose="02010609060101010101" pitchFamily="49" charset="-122"/>
                  </a:rPr>
                  <a:t>为保证</a:t>
                </a:r>
                <a14:m>
                  <m:oMath xmlns:m="http://schemas.openxmlformats.org/officeDocument/2006/math">
                    <m:acc>
                      <m:accPr>
                        <m:chr m:val="̂"/>
                        <m:ctrlPr>
                          <a:rPr lang="ar-AE" altLang="zh-CN" sz="1000" i="1">
                            <a:latin typeface="Cambria Math" panose="02040503050406030204" pitchFamily="18" charset="0"/>
                          </a:rPr>
                        </m:ctrlPr>
                      </m:accPr>
                      <m:e>
                        <m:r>
                          <a:rPr lang="ar-AE" altLang="zh-CN" sz="1000">
                            <a:latin typeface="Cambria Math" panose="02040503050406030204" pitchFamily="18" charset="0"/>
                          </a:rPr>
                          <m:t>𝜃</m:t>
                        </m:r>
                      </m:e>
                    </m:acc>
                  </m:oMath>
                </a14:m>
                <a:r>
                  <a:rPr lang="zh-CN" altLang="en-US" sz="1000" dirty="0">
                    <a:latin typeface="KaiTi" panose="02010609060101010101" pitchFamily="49" charset="-122"/>
                    <a:ea typeface="KaiTi" panose="02010609060101010101" pitchFamily="49" charset="-122"/>
                  </a:rPr>
                  <a:t>的取值能集中于</a:t>
                </a:r>
                <a:r>
                  <a:rPr lang="el-GR" altLang="zh-CN" sz="1000" dirty="0">
                    <a:latin typeface="KaiTi" panose="02010609060101010101" pitchFamily="49" charset="-122"/>
                    <a:ea typeface="KaiTi" panose="02010609060101010101" pitchFamily="49" charset="-122"/>
                  </a:rPr>
                  <a:t>θ</a:t>
                </a:r>
                <a:r>
                  <a:rPr lang="zh-CN" altLang="en-US" sz="1000" dirty="0">
                    <a:latin typeface="KaiTi" panose="02010609060101010101" pitchFamily="49" charset="-122"/>
                    <a:ea typeface="KaiTi" panose="02010609060101010101" pitchFamily="49" charset="-122"/>
                  </a:rPr>
                  <a:t>附近，必须要求</a:t>
                </a:r>
                <a14:m>
                  <m:oMath xmlns:m="http://schemas.openxmlformats.org/officeDocument/2006/math">
                    <m:acc>
                      <m:accPr>
                        <m:chr m:val="̂"/>
                        <m:ctrlPr>
                          <a:rPr lang="ar-AE" altLang="zh-CN" sz="1000" i="1">
                            <a:latin typeface="Cambria Math" panose="02040503050406030204" pitchFamily="18" charset="0"/>
                          </a:rPr>
                        </m:ctrlPr>
                      </m:accPr>
                      <m:e>
                        <m:r>
                          <a:rPr lang="ar-AE" altLang="zh-CN" sz="1000">
                            <a:latin typeface="Cambria Math" panose="02040503050406030204" pitchFamily="18" charset="0"/>
                          </a:rPr>
                          <m:t>𝜃</m:t>
                        </m:r>
                      </m:e>
                    </m:acc>
                  </m:oMath>
                </a14:m>
                <a:r>
                  <a:rPr lang="zh-CN" altLang="en-US" sz="1000" dirty="0">
                    <a:latin typeface="KaiTi" panose="02010609060101010101" pitchFamily="49" charset="-122"/>
                    <a:ea typeface="KaiTi" panose="02010609060101010101" pitchFamily="49" charset="-122"/>
                  </a:rPr>
                  <a:t>的方差越小越好。所以，提出有效性标准。</a:t>
                </a:r>
              </a:p>
            </p:txBody>
          </p:sp>
        </mc:Choice>
        <mc:Fallback xmlns="">
          <p:sp>
            <p:nvSpPr>
              <p:cNvPr id="5" name="内容占位符 4">
                <a:extLst>
                  <a:ext uri="{FF2B5EF4-FFF2-40B4-BE49-F238E27FC236}">
                    <a16:creationId xmlns:a16="http://schemas.microsoft.com/office/drawing/2014/main" id="{73C3E6C5-80B2-3F48-A6FD-0ACFE47658B1}"/>
                  </a:ext>
                </a:extLst>
              </p:cNvPr>
              <p:cNvSpPr>
                <a:spLocks noGrp="1" noRot="1" noChangeAspect="1" noMove="1" noResize="1" noEditPoints="1" noAdjustHandles="1" noChangeArrowheads="1" noChangeShapeType="1" noTextEdit="1"/>
              </p:cNvSpPr>
              <p:nvPr>
                <p:ph idx="1"/>
              </p:nvPr>
            </p:nvSpPr>
            <p:spPr>
              <a:blipFill>
                <a:blip r:embed="rId2"/>
                <a:stretch>
                  <a:fillRect r="-4206"/>
                </a:stretch>
              </a:blipFill>
            </p:spPr>
            <p:txBody>
              <a:bodyPr/>
              <a:lstStyle/>
              <a:p>
                <a:r>
                  <a:rPr lang="zh-CN" altLang="en-US">
                    <a:noFill/>
                  </a:rPr>
                  <a:t> </a:t>
                </a:r>
              </a:p>
            </p:txBody>
          </p:sp>
        </mc:Fallback>
      </mc:AlternateContent>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1"/>
          <p:cNvSpPr/>
          <p:nvPr/>
        </p:nvSpPr>
        <p:spPr>
          <a:xfrm>
            <a:off x="6350" y="0"/>
            <a:ext cx="3759200" cy="2692400"/>
          </a:xfrm>
          <a:prstGeom prst="rect">
            <a:avLst/>
          </a:prstGeom>
          <a:blipFill>
            <a:blip r:embed="rId2" cstate="print"/>
            <a:stretch>
              <a:fillRect/>
            </a:stretch>
          </a:blipFill>
        </p:spPr>
        <p:txBody>
          <a:bodyPr wrap="square" lIns="0" tIns="0" rIns="0" bIns="0" rtlCol="0">
            <a:spAutoFit/>
          </a:bodyPr>
          <a:lstStyle/>
          <a:p>
            <a:endParaRPr/>
          </a:p>
        </p:txBody>
      </p:sp>
      <p:sp>
        <p:nvSpPr>
          <p:cNvPr id="3" name="object 3"/>
          <p:cNvSpPr txBox="1"/>
          <p:nvPr/>
        </p:nvSpPr>
        <p:spPr>
          <a:xfrm>
            <a:off x="720707" y="219075"/>
            <a:ext cx="1299584" cy="179536"/>
          </a:xfrm>
          <a:prstGeom prst="rect">
            <a:avLst/>
          </a:prstGeom>
        </p:spPr>
        <p:txBody>
          <a:bodyPr vert="horz" wrap="square" lIns="0" tIns="0" rIns="0" bIns="0" rtlCol="0">
            <a:spAutoFit/>
          </a:bodyPr>
          <a:lstStyle/>
          <a:p>
            <a:pPr marL="0" marR="0">
              <a:lnSpc>
                <a:spcPts val="1365"/>
              </a:lnSpc>
              <a:spcBef>
                <a:spcPts val="0"/>
              </a:spcBef>
              <a:spcAft>
                <a:spcPts val="0"/>
              </a:spcAft>
            </a:pPr>
            <a:r>
              <a:rPr sz="1350" spc="19" dirty="0">
                <a:solidFill>
                  <a:srgbClr val="FF0000"/>
                </a:solidFill>
                <a:latin typeface="KaiTi" panose="02010609060101010101" pitchFamily="49" charset="-122"/>
                <a:ea typeface="KaiTi" panose="02010609060101010101" pitchFamily="49" charset="-122"/>
                <a:cs typeface="SimSun"/>
              </a:rPr>
              <a:t>有效性的定义</a:t>
            </a:r>
          </a:p>
        </p:txBody>
      </p:sp>
      <p:sp>
        <p:nvSpPr>
          <p:cNvPr id="4" name="object 4"/>
          <p:cNvSpPr txBox="1"/>
          <p:nvPr/>
        </p:nvSpPr>
        <p:spPr>
          <a:xfrm>
            <a:off x="1112992" y="537930"/>
            <a:ext cx="197083" cy="278843"/>
          </a:xfrm>
          <a:prstGeom prst="rect">
            <a:avLst/>
          </a:prstGeom>
        </p:spPr>
        <p:txBody>
          <a:bodyPr vert="horz" wrap="square" lIns="0" tIns="0" rIns="0" bIns="0" rtlCol="0">
            <a:spAutoFit/>
          </a:bodyPr>
          <a:lstStyle/>
          <a:p>
            <a:pPr marL="0" marR="0">
              <a:lnSpc>
                <a:spcPts val="920"/>
              </a:lnSpc>
              <a:spcBef>
                <a:spcPts val="0"/>
              </a:spcBef>
              <a:spcAft>
                <a:spcPts val="0"/>
              </a:spcAft>
            </a:pPr>
            <a:r>
              <a:rPr sz="850" dirty="0">
                <a:solidFill>
                  <a:srgbClr val="000000"/>
                </a:solidFill>
                <a:latin typeface="PJGUIU+TimesNewRomanPSMT"/>
                <a:cs typeface="PJGUIU+TimesNewRomanPSMT"/>
              </a:rPr>
              <a:t>ˆ</a:t>
            </a:r>
          </a:p>
        </p:txBody>
      </p:sp>
      <p:sp>
        <p:nvSpPr>
          <p:cNvPr id="5" name="object 5"/>
          <p:cNvSpPr txBox="1"/>
          <p:nvPr/>
        </p:nvSpPr>
        <p:spPr>
          <a:xfrm>
            <a:off x="1269669" y="537930"/>
            <a:ext cx="230093" cy="302843"/>
          </a:xfrm>
          <a:prstGeom prst="rect">
            <a:avLst/>
          </a:prstGeom>
        </p:spPr>
        <p:txBody>
          <a:bodyPr vert="horz" wrap="square" lIns="0" tIns="0" rIns="0" bIns="0" rtlCol="0">
            <a:spAutoFit/>
          </a:bodyPr>
          <a:lstStyle/>
          <a:p>
            <a:pPr marL="0" marR="0">
              <a:lnSpc>
                <a:spcPts val="1020"/>
              </a:lnSpc>
              <a:spcBef>
                <a:spcPts val="0"/>
              </a:spcBef>
              <a:spcAft>
                <a:spcPts val="0"/>
              </a:spcAft>
            </a:pPr>
            <a:r>
              <a:rPr sz="850" spc="48" dirty="0">
                <a:solidFill>
                  <a:srgbClr val="000000"/>
                </a:solidFill>
                <a:latin typeface="PJGUIU+TimesNewRomanPSMT"/>
                <a:cs typeface="PJGUIU+TimesNewRomanPSMT"/>
              </a:rPr>
              <a:t>ˆ</a:t>
            </a:r>
            <a:r>
              <a:rPr sz="850" dirty="0">
                <a:solidFill>
                  <a:srgbClr val="000000"/>
                </a:solidFill>
                <a:latin typeface="BTCIPT+SymbolMT"/>
                <a:cs typeface="BTCIPT+SymbolMT"/>
              </a:rPr>
              <a:t>′</a:t>
            </a:r>
          </a:p>
        </p:txBody>
      </p:sp>
      <p:sp>
        <p:nvSpPr>
          <p:cNvPr id="6" name="object 6"/>
          <p:cNvSpPr txBox="1"/>
          <p:nvPr/>
        </p:nvSpPr>
        <p:spPr>
          <a:xfrm>
            <a:off x="577798" y="567808"/>
            <a:ext cx="3114118" cy="278844"/>
          </a:xfrm>
          <a:prstGeom prst="rect">
            <a:avLst/>
          </a:prstGeom>
        </p:spPr>
        <p:txBody>
          <a:bodyPr vert="horz" wrap="square" lIns="0" tIns="0" rIns="0" bIns="0" rtlCol="0">
            <a:spAutoFit/>
          </a:bodyPr>
          <a:lstStyle/>
          <a:p>
            <a:pPr marL="0" marR="0">
              <a:lnSpc>
                <a:spcPts val="920"/>
              </a:lnSpc>
              <a:spcBef>
                <a:spcPts val="0"/>
              </a:spcBef>
              <a:spcAft>
                <a:spcPts val="0"/>
              </a:spcAft>
            </a:pPr>
            <a:r>
              <a:rPr sz="850" spc="-12" dirty="0">
                <a:solidFill>
                  <a:srgbClr val="000000"/>
                </a:solidFill>
                <a:latin typeface="SimSun"/>
                <a:cs typeface="SimSun"/>
              </a:rPr>
              <a:t>定义</a:t>
            </a:r>
            <a:r>
              <a:rPr sz="850" spc="-13" dirty="0">
                <a:solidFill>
                  <a:srgbClr val="000000"/>
                </a:solidFill>
                <a:latin typeface="PJGUIU+TimesNewRomanPSMT"/>
                <a:cs typeface="PJGUIU+TimesNewRomanPSMT"/>
              </a:rPr>
              <a:t>2.5.2</a:t>
            </a:r>
            <a:r>
              <a:rPr sz="850" spc="-20" dirty="0">
                <a:solidFill>
                  <a:srgbClr val="000000"/>
                </a:solidFill>
                <a:latin typeface="SimSun"/>
                <a:cs typeface="SimSun"/>
              </a:rPr>
              <a:t>设</a:t>
            </a:r>
            <a:r>
              <a:rPr sz="850" dirty="0">
                <a:solidFill>
                  <a:srgbClr val="000000"/>
                </a:solidFill>
                <a:latin typeface="SQBKQW+TimesNewRomanPSMT"/>
                <a:cs typeface="SQBKQW+TimesNewRomanPSMT"/>
              </a:rPr>
              <a:t>θ</a:t>
            </a:r>
            <a:r>
              <a:rPr sz="850" spc="-20" dirty="0">
                <a:solidFill>
                  <a:srgbClr val="000000"/>
                </a:solidFill>
                <a:latin typeface="SimSun"/>
                <a:cs typeface="SimSun"/>
              </a:rPr>
              <a:t>和</a:t>
            </a:r>
            <a:r>
              <a:rPr sz="850" dirty="0">
                <a:solidFill>
                  <a:srgbClr val="000000"/>
                </a:solidFill>
                <a:latin typeface="SQBKQW+TimesNewRomanPSMT"/>
                <a:cs typeface="SQBKQW+TimesNewRomanPSMT"/>
              </a:rPr>
              <a:t>θ</a:t>
            </a:r>
            <a:r>
              <a:rPr sz="850" spc="-34" dirty="0">
                <a:solidFill>
                  <a:srgbClr val="000000"/>
                </a:solidFill>
                <a:latin typeface="Times New Roman"/>
                <a:cs typeface="Times New Roman"/>
              </a:rPr>
              <a:t> </a:t>
            </a:r>
            <a:r>
              <a:rPr sz="850" spc="-19" dirty="0">
                <a:solidFill>
                  <a:srgbClr val="000000"/>
                </a:solidFill>
                <a:latin typeface="SimSun"/>
                <a:cs typeface="SimSun"/>
              </a:rPr>
              <a:t>都是</a:t>
            </a:r>
            <a:r>
              <a:rPr sz="850" dirty="0">
                <a:solidFill>
                  <a:srgbClr val="000000"/>
                </a:solidFill>
                <a:latin typeface="SQBKQW+TimesNewRomanPSMT"/>
                <a:cs typeface="SQBKQW+TimesNewRomanPSMT"/>
              </a:rPr>
              <a:t>θ</a:t>
            </a:r>
            <a:r>
              <a:rPr sz="850" spc="-19" dirty="0">
                <a:solidFill>
                  <a:srgbClr val="000000"/>
                </a:solidFill>
                <a:latin typeface="SimSun"/>
                <a:cs typeface="SimSun"/>
              </a:rPr>
              <a:t>的无偏估计量，若对任意的样本容量</a:t>
            </a:r>
          </a:p>
        </p:txBody>
      </p:sp>
      <p:sp>
        <p:nvSpPr>
          <p:cNvPr id="7" name="object 7"/>
          <p:cNvSpPr txBox="1"/>
          <p:nvPr/>
        </p:nvSpPr>
        <p:spPr>
          <a:xfrm>
            <a:off x="961266" y="719545"/>
            <a:ext cx="197083" cy="278843"/>
          </a:xfrm>
          <a:prstGeom prst="rect">
            <a:avLst/>
          </a:prstGeom>
        </p:spPr>
        <p:txBody>
          <a:bodyPr vert="horz" wrap="square" lIns="0" tIns="0" rIns="0" bIns="0" rtlCol="0">
            <a:spAutoFit/>
          </a:bodyPr>
          <a:lstStyle/>
          <a:p>
            <a:pPr marL="0" marR="0">
              <a:lnSpc>
                <a:spcPts val="920"/>
              </a:lnSpc>
              <a:spcBef>
                <a:spcPts val="0"/>
              </a:spcBef>
              <a:spcAft>
                <a:spcPts val="0"/>
              </a:spcAft>
            </a:pPr>
            <a:r>
              <a:rPr sz="850" dirty="0">
                <a:solidFill>
                  <a:srgbClr val="000000"/>
                </a:solidFill>
                <a:latin typeface="PJGUIU+TimesNewRomanPSMT"/>
                <a:cs typeface="PJGUIU+TimesNewRomanPSMT"/>
              </a:rPr>
              <a:t>ˆ</a:t>
            </a:r>
          </a:p>
        </p:txBody>
      </p:sp>
      <p:sp>
        <p:nvSpPr>
          <p:cNvPr id="8" name="object 8"/>
          <p:cNvSpPr txBox="1"/>
          <p:nvPr/>
        </p:nvSpPr>
        <p:spPr>
          <a:xfrm>
            <a:off x="1540148" y="719545"/>
            <a:ext cx="1199992" cy="302843"/>
          </a:xfrm>
          <a:prstGeom prst="rect">
            <a:avLst/>
          </a:prstGeom>
        </p:spPr>
        <p:txBody>
          <a:bodyPr vert="horz" wrap="square" lIns="0" tIns="0" rIns="0" bIns="0" rtlCol="0">
            <a:spAutoFit/>
          </a:bodyPr>
          <a:lstStyle/>
          <a:p>
            <a:pPr marL="0" marR="0">
              <a:lnSpc>
                <a:spcPts val="1020"/>
              </a:lnSpc>
              <a:spcBef>
                <a:spcPts val="0"/>
              </a:spcBef>
              <a:spcAft>
                <a:spcPts val="0"/>
              </a:spcAft>
            </a:pPr>
            <a:r>
              <a:rPr sz="850" spc="48" dirty="0">
                <a:solidFill>
                  <a:srgbClr val="000000"/>
                </a:solidFill>
                <a:latin typeface="PJGUIU+TimesNewRomanPSMT"/>
                <a:cs typeface="PJGUIU+TimesNewRomanPSMT"/>
              </a:rPr>
              <a:t>ˆ</a:t>
            </a:r>
            <a:r>
              <a:rPr sz="850" dirty="0">
                <a:solidFill>
                  <a:srgbClr val="000000"/>
                </a:solidFill>
                <a:latin typeface="BTCIPT+SymbolMT"/>
                <a:cs typeface="BTCIPT+SymbolMT"/>
              </a:rPr>
              <a:t>′</a:t>
            </a:r>
            <a:r>
              <a:rPr sz="850" spc="6883" dirty="0">
                <a:solidFill>
                  <a:srgbClr val="000000"/>
                </a:solidFill>
                <a:latin typeface="BTCIPT+SymbolMT"/>
                <a:cs typeface="BTCIPT+SymbolMT"/>
              </a:rPr>
              <a:t> </a:t>
            </a:r>
            <a:r>
              <a:rPr sz="850" spc="48" dirty="0">
                <a:solidFill>
                  <a:srgbClr val="000000"/>
                </a:solidFill>
                <a:latin typeface="PJGUIU+TimesNewRomanPSMT"/>
                <a:cs typeface="PJGUIU+TimesNewRomanPSMT"/>
              </a:rPr>
              <a:t>ˆ</a:t>
            </a:r>
            <a:r>
              <a:rPr sz="850" dirty="0">
                <a:solidFill>
                  <a:srgbClr val="000000"/>
                </a:solidFill>
                <a:latin typeface="BTCIPT+SymbolMT"/>
                <a:cs typeface="BTCIPT+SymbolMT"/>
              </a:rPr>
              <a:t>′</a:t>
            </a:r>
          </a:p>
        </p:txBody>
      </p:sp>
      <p:sp>
        <p:nvSpPr>
          <p:cNvPr id="9" name="object 9"/>
          <p:cNvSpPr txBox="1"/>
          <p:nvPr/>
        </p:nvSpPr>
        <p:spPr>
          <a:xfrm>
            <a:off x="2247899" y="719545"/>
            <a:ext cx="197083" cy="278843"/>
          </a:xfrm>
          <a:prstGeom prst="rect">
            <a:avLst/>
          </a:prstGeom>
        </p:spPr>
        <p:txBody>
          <a:bodyPr vert="horz" wrap="square" lIns="0" tIns="0" rIns="0" bIns="0" rtlCol="0">
            <a:spAutoFit/>
          </a:bodyPr>
          <a:lstStyle/>
          <a:p>
            <a:pPr marL="0" marR="0">
              <a:lnSpc>
                <a:spcPts val="920"/>
              </a:lnSpc>
              <a:spcBef>
                <a:spcPts val="0"/>
              </a:spcBef>
              <a:spcAft>
                <a:spcPts val="0"/>
              </a:spcAft>
            </a:pPr>
            <a:r>
              <a:rPr sz="850" dirty="0">
                <a:solidFill>
                  <a:srgbClr val="000000"/>
                </a:solidFill>
                <a:latin typeface="PJGUIU+TimesNewRomanPSMT"/>
                <a:cs typeface="PJGUIU+TimesNewRomanPSMT"/>
              </a:rPr>
              <a:t>ˆ</a:t>
            </a:r>
          </a:p>
        </p:txBody>
      </p:sp>
      <p:sp>
        <p:nvSpPr>
          <p:cNvPr id="10" name="object 10"/>
          <p:cNvSpPr txBox="1"/>
          <p:nvPr/>
        </p:nvSpPr>
        <p:spPr>
          <a:xfrm>
            <a:off x="582696" y="749159"/>
            <a:ext cx="3140235" cy="278844"/>
          </a:xfrm>
          <a:prstGeom prst="rect">
            <a:avLst/>
          </a:prstGeom>
        </p:spPr>
        <p:txBody>
          <a:bodyPr vert="horz" wrap="square" lIns="0" tIns="0" rIns="0" bIns="0" rtlCol="0">
            <a:spAutoFit/>
          </a:bodyPr>
          <a:lstStyle/>
          <a:p>
            <a:pPr marL="0" marR="0">
              <a:lnSpc>
                <a:spcPts val="920"/>
              </a:lnSpc>
              <a:spcBef>
                <a:spcPts val="0"/>
              </a:spcBef>
              <a:spcAft>
                <a:spcPts val="0"/>
              </a:spcAft>
            </a:pPr>
            <a:r>
              <a:rPr sz="850" i="1" dirty="0">
                <a:solidFill>
                  <a:srgbClr val="000000"/>
                </a:solidFill>
                <a:latin typeface="QHNACC+TimesNewRomanPS-ItalicMT"/>
                <a:cs typeface="QHNACC+TimesNewRomanPS-ItalicMT"/>
              </a:rPr>
              <a:t>n</a:t>
            </a:r>
            <a:r>
              <a:rPr sz="850" spc="-19" dirty="0">
                <a:solidFill>
                  <a:srgbClr val="000000"/>
                </a:solidFill>
                <a:latin typeface="SimSun"/>
                <a:cs typeface="SimSun"/>
              </a:rPr>
              <a:t>，总有</a:t>
            </a:r>
            <a:r>
              <a:rPr sz="850" dirty="0">
                <a:solidFill>
                  <a:srgbClr val="000000"/>
                </a:solidFill>
                <a:latin typeface="SQBKQW+TimesNewRomanPSMT"/>
                <a:cs typeface="SQBKQW+TimesNewRomanPSMT"/>
              </a:rPr>
              <a:t>θ</a:t>
            </a:r>
            <a:r>
              <a:rPr sz="850" spc="-19" dirty="0">
                <a:solidFill>
                  <a:srgbClr val="000000"/>
                </a:solidFill>
                <a:latin typeface="SimSun"/>
                <a:cs typeface="SimSun"/>
              </a:rPr>
              <a:t>的方差小于</a:t>
            </a:r>
            <a:r>
              <a:rPr sz="850" dirty="0">
                <a:solidFill>
                  <a:srgbClr val="000000"/>
                </a:solidFill>
                <a:latin typeface="SQBKQW+TimesNewRomanPSMT"/>
                <a:cs typeface="SQBKQW+TimesNewRomanPSMT"/>
              </a:rPr>
              <a:t>θ</a:t>
            </a:r>
            <a:r>
              <a:rPr sz="850" spc="-34" dirty="0">
                <a:solidFill>
                  <a:srgbClr val="000000"/>
                </a:solidFill>
                <a:latin typeface="Times New Roman"/>
                <a:cs typeface="Times New Roman"/>
              </a:rPr>
              <a:t> </a:t>
            </a:r>
            <a:r>
              <a:rPr sz="850" spc="-19" dirty="0">
                <a:solidFill>
                  <a:srgbClr val="000000"/>
                </a:solidFill>
                <a:latin typeface="SimSun"/>
                <a:cs typeface="SimSun"/>
              </a:rPr>
              <a:t>的方差，则称</a:t>
            </a:r>
            <a:r>
              <a:rPr sz="850" dirty="0">
                <a:solidFill>
                  <a:srgbClr val="000000"/>
                </a:solidFill>
                <a:latin typeface="SQBKQW+TimesNewRomanPSMT"/>
                <a:cs typeface="SQBKQW+TimesNewRomanPSMT"/>
              </a:rPr>
              <a:t>θ</a:t>
            </a:r>
            <a:r>
              <a:rPr sz="850" spc="-18" dirty="0">
                <a:solidFill>
                  <a:srgbClr val="000000"/>
                </a:solidFill>
                <a:latin typeface="SimSun"/>
                <a:cs typeface="SimSun"/>
              </a:rPr>
              <a:t>是比</a:t>
            </a:r>
            <a:r>
              <a:rPr sz="850" dirty="0">
                <a:solidFill>
                  <a:srgbClr val="000000"/>
                </a:solidFill>
                <a:latin typeface="SQBKQW+TimesNewRomanPSMT"/>
                <a:cs typeface="SQBKQW+TimesNewRomanPSMT"/>
              </a:rPr>
              <a:t>θ</a:t>
            </a:r>
            <a:r>
              <a:rPr sz="850" spc="-34" dirty="0">
                <a:solidFill>
                  <a:srgbClr val="000000"/>
                </a:solidFill>
                <a:latin typeface="Times New Roman"/>
                <a:cs typeface="Times New Roman"/>
              </a:rPr>
              <a:t> </a:t>
            </a:r>
            <a:r>
              <a:rPr sz="850" spc="-20" dirty="0">
                <a:solidFill>
                  <a:srgbClr val="000000"/>
                </a:solidFill>
                <a:latin typeface="SimSun"/>
                <a:cs typeface="SimSun"/>
              </a:rPr>
              <a:t>有效的估计量。</a:t>
            </a:r>
          </a:p>
        </p:txBody>
      </p:sp>
      <p:sp>
        <p:nvSpPr>
          <p:cNvPr id="11" name="object 11"/>
          <p:cNvSpPr txBox="1"/>
          <p:nvPr/>
        </p:nvSpPr>
        <p:spPr>
          <a:xfrm>
            <a:off x="548968" y="796389"/>
            <a:ext cx="399321" cy="333842"/>
          </a:xfrm>
          <a:prstGeom prst="rect">
            <a:avLst/>
          </a:prstGeom>
        </p:spPr>
        <p:txBody>
          <a:bodyPr vert="horz" wrap="square" lIns="0" tIns="0" rIns="0" bIns="0" rtlCol="0">
            <a:spAutoFit/>
          </a:bodyPr>
          <a:lstStyle/>
          <a:p>
            <a:pPr marL="0" marR="0">
              <a:lnSpc>
                <a:spcPts val="1315"/>
              </a:lnSpc>
              <a:spcBef>
                <a:spcPts val="0"/>
              </a:spcBef>
              <a:spcAft>
                <a:spcPts val="0"/>
              </a:spcAft>
            </a:pPr>
            <a:r>
              <a:rPr sz="650" spc="96" dirty="0">
                <a:solidFill>
                  <a:srgbClr val="3232CC"/>
                </a:solidFill>
                <a:latin typeface="IOTCPM+Wingdings-Regular"/>
                <a:cs typeface="IOTCPM+Wingdings-Regular"/>
              </a:rPr>
              <a:t></a:t>
            </a:r>
            <a:r>
              <a:rPr sz="650" spc="-146" dirty="0">
                <a:solidFill>
                  <a:srgbClr val="3232CC"/>
                </a:solidFill>
                <a:latin typeface="IOTCPM+Wingdings-Regular"/>
                <a:cs typeface="IOTCPM+Wingdings-Regular"/>
              </a:rPr>
              <a:t></a:t>
            </a:r>
            <a:r>
              <a:rPr sz="1100" b="1" dirty="0">
                <a:solidFill>
                  <a:srgbClr val="000000"/>
                </a:solidFill>
                <a:latin typeface="Tahoma"/>
                <a:cs typeface="Tahoma"/>
              </a:rPr>
              <a:t>.</a:t>
            </a:r>
            <a:r>
              <a:rPr sz="1100" b="1" spc="-85" dirty="0">
                <a:solidFill>
                  <a:srgbClr val="000000"/>
                </a:solidFill>
                <a:latin typeface="Tahoma"/>
                <a:cs typeface="Tahoma"/>
              </a:rPr>
              <a:t> </a:t>
            </a:r>
            <a:r>
              <a:rPr sz="1100" dirty="0">
                <a:solidFill>
                  <a:srgbClr val="000000"/>
                </a:solidFill>
                <a:latin typeface="Tahoma"/>
                <a:cs typeface="Tahoma"/>
              </a:rPr>
              <a:t>.</a:t>
            </a:r>
          </a:p>
        </p:txBody>
      </p:sp>
      <p:sp>
        <p:nvSpPr>
          <p:cNvPr id="12" name="object 12"/>
          <p:cNvSpPr txBox="1"/>
          <p:nvPr/>
        </p:nvSpPr>
        <p:spPr>
          <a:xfrm>
            <a:off x="2010170" y="900895"/>
            <a:ext cx="197083" cy="278843"/>
          </a:xfrm>
          <a:prstGeom prst="rect">
            <a:avLst/>
          </a:prstGeom>
        </p:spPr>
        <p:txBody>
          <a:bodyPr vert="horz" wrap="square" lIns="0" tIns="0" rIns="0" bIns="0" rtlCol="0">
            <a:spAutoFit/>
          </a:bodyPr>
          <a:lstStyle/>
          <a:p>
            <a:pPr marL="0" marR="0">
              <a:lnSpc>
                <a:spcPts val="920"/>
              </a:lnSpc>
              <a:spcBef>
                <a:spcPts val="0"/>
              </a:spcBef>
              <a:spcAft>
                <a:spcPts val="0"/>
              </a:spcAft>
            </a:pPr>
            <a:r>
              <a:rPr sz="850" dirty="0">
                <a:solidFill>
                  <a:srgbClr val="000000"/>
                </a:solidFill>
                <a:latin typeface="PJGUIU+TimesNewRomanPSMT"/>
                <a:cs typeface="PJGUIU+TimesNewRomanPSMT"/>
              </a:rPr>
              <a:t>ˆ</a:t>
            </a:r>
          </a:p>
        </p:txBody>
      </p:sp>
      <p:sp>
        <p:nvSpPr>
          <p:cNvPr id="13" name="object 13"/>
          <p:cNvSpPr txBox="1"/>
          <p:nvPr/>
        </p:nvSpPr>
        <p:spPr>
          <a:xfrm>
            <a:off x="3011521" y="900895"/>
            <a:ext cx="197083" cy="278843"/>
          </a:xfrm>
          <a:prstGeom prst="rect">
            <a:avLst/>
          </a:prstGeom>
        </p:spPr>
        <p:txBody>
          <a:bodyPr vert="horz" wrap="square" lIns="0" tIns="0" rIns="0" bIns="0" rtlCol="0">
            <a:spAutoFit/>
          </a:bodyPr>
          <a:lstStyle/>
          <a:p>
            <a:pPr marL="0" marR="0">
              <a:lnSpc>
                <a:spcPts val="920"/>
              </a:lnSpc>
              <a:spcBef>
                <a:spcPts val="0"/>
              </a:spcBef>
              <a:spcAft>
                <a:spcPts val="0"/>
              </a:spcAft>
            </a:pPr>
            <a:r>
              <a:rPr sz="850" dirty="0">
                <a:solidFill>
                  <a:srgbClr val="000000"/>
                </a:solidFill>
                <a:latin typeface="PJGUIU+TimesNewRomanPSMT"/>
                <a:cs typeface="PJGUIU+TimesNewRomanPSMT"/>
              </a:rPr>
              <a:t>ˆ</a:t>
            </a:r>
          </a:p>
        </p:txBody>
      </p:sp>
      <p:sp>
        <p:nvSpPr>
          <p:cNvPr id="14" name="object 14"/>
          <p:cNvSpPr txBox="1"/>
          <p:nvPr/>
        </p:nvSpPr>
        <p:spPr>
          <a:xfrm>
            <a:off x="577809" y="930774"/>
            <a:ext cx="3089933" cy="278844"/>
          </a:xfrm>
          <a:prstGeom prst="rect">
            <a:avLst/>
          </a:prstGeom>
        </p:spPr>
        <p:txBody>
          <a:bodyPr vert="horz" wrap="square" lIns="0" tIns="0" rIns="0" bIns="0" rtlCol="0">
            <a:spAutoFit/>
          </a:bodyPr>
          <a:lstStyle/>
          <a:p>
            <a:pPr marL="0" marR="0">
              <a:lnSpc>
                <a:spcPts val="920"/>
              </a:lnSpc>
              <a:spcBef>
                <a:spcPts val="0"/>
              </a:spcBef>
              <a:spcAft>
                <a:spcPts val="0"/>
              </a:spcAft>
            </a:pPr>
            <a:r>
              <a:rPr sz="850" spc="-19" dirty="0">
                <a:solidFill>
                  <a:srgbClr val="000000"/>
                </a:solidFill>
                <a:latin typeface="SimSun"/>
                <a:cs typeface="SimSun"/>
              </a:rPr>
              <a:t>如果在</a:t>
            </a:r>
            <a:r>
              <a:rPr sz="850" dirty="0">
                <a:solidFill>
                  <a:srgbClr val="000000"/>
                </a:solidFill>
                <a:latin typeface="SQBKQW+TimesNewRomanPSMT"/>
                <a:cs typeface="SQBKQW+TimesNewRomanPSMT"/>
              </a:rPr>
              <a:t>θ</a:t>
            </a:r>
            <a:r>
              <a:rPr sz="850" spc="-19" dirty="0">
                <a:solidFill>
                  <a:srgbClr val="000000"/>
                </a:solidFill>
                <a:latin typeface="SimSun"/>
                <a:cs typeface="SimSun"/>
              </a:rPr>
              <a:t>的一切无偏估计量中，</a:t>
            </a:r>
            <a:r>
              <a:rPr sz="850" dirty="0">
                <a:solidFill>
                  <a:srgbClr val="000000"/>
                </a:solidFill>
                <a:latin typeface="SQBKQW+TimesNewRomanPSMT"/>
                <a:cs typeface="SQBKQW+TimesNewRomanPSMT"/>
              </a:rPr>
              <a:t>θ</a:t>
            </a:r>
            <a:r>
              <a:rPr sz="850" spc="-19" dirty="0">
                <a:solidFill>
                  <a:srgbClr val="000000"/>
                </a:solidFill>
                <a:latin typeface="SimSun"/>
                <a:cs typeface="SimSun"/>
              </a:rPr>
              <a:t>的方差达到最小，则</a:t>
            </a:r>
            <a:r>
              <a:rPr sz="850" dirty="0">
                <a:solidFill>
                  <a:srgbClr val="000000"/>
                </a:solidFill>
                <a:latin typeface="SQBKQW+TimesNewRomanPSMT"/>
                <a:cs typeface="SQBKQW+TimesNewRomanPSMT"/>
              </a:rPr>
              <a:t>θ</a:t>
            </a:r>
            <a:r>
              <a:rPr sz="850" spc="-19" dirty="0">
                <a:solidFill>
                  <a:srgbClr val="000000"/>
                </a:solidFill>
                <a:latin typeface="SimSun"/>
                <a:cs typeface="SimSun"/>
              </a:rPr>
              <a:t>称为</a:t>
            </a:r>
          </a:p>
        </p:txBody>
      </p:sp>
      <p:sp>
        <p:nvSpPr>
          <p:cNvPr id="15" name="object 15"/>
          <p:cNvSpPr txBox="1"/>
          <p:nvPr/>
        </p:nvSpPr>
        <p:spPr>
          <a:xfrm>
            <a:off x="1589791" y="1082510"/>
            <a:ext cx="197083" cy="278843"/>
          </a:xfrm>
          <a:prstGeom prst="rect">
            <a:avLst/>
          </a:prstGeom>
        </p:spPr>
        <p:txBody>
          <a:bodyPr vert="horz" wrap="square" lIns="0" tIns="0" rIns="0" bIns="0" rtlCol="0">
            <a:spAutoFit/>
          </a:bodyPr>
          <a:lstStyle/>
          <a:p>
            <a:pPr marL="0" marR="0">
              <a:lnSpc>
                <a:spcPts val="920"/>
              </a:lnSpc>
              <a:spcBef>
                <a:spcPts val="0"/>
              </a:spcBef>
              <a:spcAft>
                <a:spcPts val="0"/>
              </a:spcAft>
            </a:pPr>
            <a:r>
              <a:rPr sz="850" dirty="0">
                <a:solidFill>
                  <a:srgbClr val="000000"/>
                </a:solidFill>
                <a:latin typeface="PJGUIU+TimesNewRomanPSMT"/>
                <a:cs typeface="PJGUIU+TimesNewRomanPSMT"/>
              </a:rPr>
              <a:t>ˆ</a:t>
            </a:r>
          </a:p>
        </p:txBody>
      </p:sp>
      <p:sp>
        <p:nvSpPr>
          <p:cNvPr id="16" name="object 16"/>
          <p:cNvSpPr txBox="1"/>
          <p:nvPr/>
        </p:nvSpPr>
        <p:spPr>
          <a:xfrm>
            <a:off x="579603" y="1112124"/>
            <a:ext cx="1938088" cy="278843"/>
          </a:xfrm>
          <a:prstGeom prst="rect">
            <a:avLst/>
          </a:prstGeom>
        </p:spPr>
        <p:txBody>
          <a:bodyPr vert="horz" wrap="square" lIns="0" tIns="0" rIns="0" bIns="0" rtlCol="0">
            <a:spAutoFit/>
          </a:bodyPr>
          <a:lstStyle/>
          <a:p>
            <a:pPr marL="0" marR="0">
              <a:lnSpc>
                <a:spcPts val="920"/>
              </a:lnSpc>
              <a:spcBef>
                <a:spcPts val="0"/>
              </a:spcBef>
              <a:spcAft>
                <a:spcPts val="0"/>
              </a:spcAft>
            </a:pPr>
            <a:r>
              <a:rPr sz="850" dirty="0">
                <a:solidFill>
                  <a:srgbClr val="000000"/>
                </a:solidFill>
                <a:latin typeface="SQBKQW+TimesNewRomanPSMT"/>
                <a:cs typeface="SQBKQW+TimesNewRomanPSMT"/>
              </a:rPr>
              <a:t>θ</a:t>
            </a:r>
            <a:r>
              <a:rPr sz="850" spc="-19" dirty="0">
                <a:solidFill>
                  <a:srgbClr val="000000"/>
                </a:solidFill>
                <a:latin typeface="SimSun"/>
                <a:cs typeface="SimSun"/>
              </a:rPr>
              <a:t>的有效估计量，亦称</a:t>
            </a:r>
            <a:r>
              <a:rPr sz="850" dirty="0">
                <a:solidFill>
                  <a:srgbClr val="000000"/>
                </a:solidFill>
                <a:latin typeface="SQBKQW+TimesNewRomanPSMT"/>
                <a:cs typeface="SQBKQW+TimesNewRomanPSMT"/>
              </a:rPr>
              <a:t>θ</a:t>
            </a:r>
            <a:r>
              <a:rPr sz="850" spc="-19" dirty="0">
                <a:solidFill>
                  <a:srgbClr val="000000"/>
                </a:solidFill>
                <a:latin typeface="SimSun"/>
                <a:cs typeface="SimSun"/>
              </a:rPr>
              <a:t>具有有效性。</a:t>
            </a:r>
          </a:p>
        </p:txBody>
      </p:sp>
      <p:sp>
        <p:nvSpPr>
          <p:cNvPr id="17" name="object 17"/>
          <p:cNvSpPr txBox="1"/>
          <p:nvPr/>
        </p:nvSpPr>
        <p:spPr>
          <a:xfrm>
            <a:off x="995081" y="1335497"/>
            <a:ext cx="1704982" cy="331748"/>
          </a:xfrm>
          <a:prstGeom prst="rect">
            <a:avLst/>
          </a:prstGeom>
        </p:spPr>
        <p:txBody>
          <a:bodyPr vert="horz" wrap="square" lIns="0" tIns="0" rIns="0" bIns="0" rtlCol="0">
            <a:spAutoFit/>
          </a:bodyPr>
          <a:lstStyle/>
          <a:p>
            <a:pPr marL="1065530" marR="0">
              <a:lnSpc>
                <a:spcPts val="1005"/>
              </a:lnSpc>
              <a:spcBef>
                <a:spcPts val="0"/>
              </a:spcBef>
              <a:spcAft>
                <a:spcPts val="0"/>
              </a:spcAft>
            </a:pPr>
            <a:r>
              <a:rPr sz="800" dirty="0">
                <a:solidFill>
                  <a:srgbClr val="000000"/>
                </a:solidFill>
                <a:latin typeface="BTCIPT+SymbolMT"/>
                <a:cs typeface="BTCIPT+SymbolMT"/>
              </a:rPr>
              <a:t>β</a:t>
            </a:r>
            <a:r>
              <a:rPr sz="800" dirty="0">
                <a:solidFill>
                  <a:srgbClr val="000000"/>
                </a:solidFill>
                <a:latin typeface="PJGUIU+TimesNewRomanPSMT"/>
                <a:cs typeface="PJGUIU+TimesNewRomanPSMT"/>
              </a:rPr>
              <a:t>^</a:t>
            </a:r>
            <a:r>
              <a:rPr sz="800" spc="17" dirty="0">
                <a:solidFill>
                  <a:srgbClr val="000000"/>
                </a:solidFill>
                <a:latin typeface="SimSun"/>
                <a:cs typeface="SimSun"/>
              </a:rPr>
              <a:t>的概率</a:t>
            </a:r>
          </a:p>
          <a:p>
            <a:pPr marL="0" marR="0">
              <a:lnSpc>
                <a:spcPts val="1005"/>
              </a:lnSpc>
              <a:spcBef>
                <a:spcPts val="0"/>
              </a:spcBef>
              <a:spcAft>
                <a:spcPts val="0"/>
              </a:spcAft>
            </a:pPr>
            <a:r>
              <a:rPr sz="800" dirty="0">
                <a:solidFill>
                  <a:srgbClr val="000000"/>
                </a:solidFill>
                <a:latin typeface="BTCIPT+SymbolMT"/>
                <a:cs typeface="BTCIPT+SymbolMT"/>
              </a:rPr>
              <a:t>β</a:t>
            </a:r>
            <a:r>
              <a:rPr sz="800" dirty="0">
                <a:solidFill>
                  <a:srgbClr val="000000"/>
                </a:solidFill>
                <a:latin typeface="PJGUIU+TimesNewRomanPSMT"/>
                <a:cs typeface="PJGUIU+TimesNewRomanPSMT"/>
              </a:rPr>
              <a:t>^</a:t>
            </a:r>
            <a:r>
              <a:rPr sz="800" spc="17" dirty="0">
                <a:solidFill>
                  <a:srgbClr val="000000"/>
                </a:solidFill>
                <a:latin typeface="SimSun"/>
                <a:cs typeface="SimSun"/>
              </a:rPr>
              <a:t>的概率</a:t>
            </a:r>
          </a:p>
        </p:txBody>
      </p:sp>
      <p:sp>
        <p:nvSpPr>
          <p:cNvPr id="18" name="object 18"/>
          <p:cNvSpPr txBox="1"/>
          <p:nvPr/>
        </p:nvSpPr>
        <p:spPr>
          <a:xfrm>
            <a:off x="2242227" y="2088975"/>
            <a:ext cx="521416" cy="279788"/>
          </a:xfrm>
          <a:prstGeom prst="rect">
            <a:avLst/>
          </a:prstGeom>
        </p:spPr>
        <p:txBody>
          <a:bodyPr vert="horz" wrap="square" lIns="0" tIns="0" rIns="0" bIns="0" rtlCol="0">
            <a:spAutoFit/>
          </a:bodyPr>
          <a:lstStyle/>
          <a:p>
            <a:pPr marL="0" marR="0">
              <a:lnSpc>
                <a:spcPts val="1005"/>
              </a:lnSpc>
              <a:spcBef>
                <a:spcPts val="0"/>
              </a:spcBef>
              <a:spcAft>
                <a:spcPts val="0"/>
              </a:spcAft>
            </a:pPr>
            <a:r>
              <a:rPr sz="800" spc="11" dirty="0">
                <a:solidFill>
                  <a:srgbClr val="000000"/>
                </a:solidFill>
                <a:latin typeface="BTCIPT+SymbolMT"/>
                <a:cs typeface="BTCIPT+SymbolMT"/>
              </a:rPr>
              <a:t>β</a:t>
            </a:r>
            <a:r>
              <a:rPr sz="800" spc="17" dirty="0">
                <a:solidFill>
                  <a:srgbClr val="000000"/>
                </a:solidFill>
                <a:latin typeface="SimSun"/>
                <a:cs typeface="SimSun"/>
              </a:rPr>
              <a:t>的真值</a:t>
            </a:r>
          </a:p>
        </p:txBody>
      </p:sp>
      <p:sp>
        <p:nvSpPr>
          <p:cNvPr id="19" name="object 19"/>
          <p:cNvSpPr txBox="1"/>
          <p:nvPr/>
        </p:nvSpPr>
        <p:spPr>
          <a:xfrm>
            <a:off x="1099012" y="2114960"/>
            <a:ext cx="521416" cy="279788"/>
          </a:xfrm>
          <a:prstGeom prst="rect">
            <a:avLst/>
          </a:prstGeom>
        </p:spPr>
        <p:txBody>
          <a:bodyPr vert="horz" wrap="square" lIns="0" tIns="0" rIns="0" bIns="0" rtlCol="0">
            <a:spAutoFit/>
          </a:bodyPr>
          <a:lstStyle/>
          <a:p>
            <a:pPr marL="0" marR="0">
              <a:lnSpc>
                <a:spcPts val="1005"/>
              </a:lnSpc>
              <a:spcBef>
                <a:spcPts val="0"/>
              </a:spcBef>
              <a:spcAft>
                <a:spcPts val="0"/>
              </a:spcAft>
            </a:pPr>
            <a:r>
              <a:rPr sz="800" spc="11" dirty="0">
                <a:solidFill>
                  <a:srgbClr val="000000"/>
                </a:solidFill>
                <a:latin typeface="BTCIPT+SymbolMT"/>
                <a:cs typeface="BTCIPT+SymbolMT"/>
              </a:rPr>
              <a:t>β</a:t>
            </a:r>
            <a:r>
              <a:rPr sz="800" spc="17" dirty="0">
                <a:solidFill>
                  <a:srgbClr val="000000"/>
                </a:solidFill>
                <a:latin typeface="SimSun"/>
                <a:cs typeface="SimSun"/>
              </a:rPr>
              <a:t>的真值</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757351" y="396352"/>
            <a:ext cx="2195488" cy="192360"/>
          </a:xfrm>
          <a:prstGeom prst="rect">
            <a:avLst/>
          </a:prstGeom>
        </p:spPr>
        <p:txBody>
          <a:bodyPr vert="horz" wrap="square" lIns="0" tIns="0" rIns="0" bIns="0" rtlCol="0">
            <a:spAutoFit/>
          </a:bodyPr>
          <a:lstStyle/>
          <a:p>
            <a:pPr marL="0" marR="0">
              <a:lnSpc>
                <a:spcPts val="1500"/>
              </a:lnSpc>
              <a:spcBef>
                <a:spcPts val="0"/>
              </a:spcBef>
              <a:spcAft>
                <a:spcPts val="0"/>
              </a:spcAft>
            </a:pPr>
            <a:r>
              <a:rPr sz="1500" dirty="0">
                <a:solidFill>
                  <a:srgbClr val="FF0000"/>
                </a:solidFill>
                <a:latin typeface="KaiTi" panose="02010609060101010101" pitchFamily="49" charset="-122"/>
                <a:ea typeface="KaiTi" panose="02010609060101010101" pitchFamily="49" charset="-122"/>
                <a:cs typeface="SimSun"/>
              </a:rPr>
              <a:t>无偏有效估计量的意义</a:t>
            </a:r>
          </a:p>
        </p:txBody>
      </p:sp>
      <p:sp>
        <p:nvSpPr>
          <p:cNvPr id="4" name="object 4"/>
          <p:cNvSpPr txBox="1"/>
          <p:nvPr/>
        </p:nvSpPr>
        <p:spPr>
          <a:xfrm>
            <a:off x="646922" y="881084"/>
            <a:ext cx="2964614" cy="679673"/>
          </a:xfrm>
          <a:prstGeom prst="rect">
            <a:avLst/>
          </a:prstGeom>
        </p:spPr>
        <p:txBody>
          <a:bodyPr vert="horz" wrap="square" lIns="0" tIns="0" rIns="0" bIns="0" rtlCol="0">
            <a:spAutoFit/>
          </a:bodyPr>
          <a:lstStyle/>
          <a:p>
            <a:pPr marL="0" marR="0">
              <a:lnSpc>
                <a:spcPts val="1315"/>
              </a:lnSpc>
              <a:spcBef>
                <a:spcPts val="0"/>
              </a:spcBef>
              <a:spcAft>
                <a:spcPts val="0"/>
              </a:spcAft>
            </a:pPr>
            <a:r>
              <a:rPr sz="650" dirty="0">
                <a:solidFill>
                  <a:srgbClr val="3232CC"/>
                </a:solidFill>
                <a:latin typeface="KaiTi" panose="02010609060101010101" pitchFamily="49" charset="-122"/>
                <a:ea typeface="KaiTi" panose="02010609060101010101" pitchFamily="49" charset="-122"/>
                <a:cs typeface="IOTCPM+Wingdings-Regular"/>
              </a:rPr>
              <a:t></a:t>
            </a:r>
            <a:r>
              <a:rPr sz="650" spc="273" dirty="0">
                <a:solidFill>
                  <a:srgbClr val="3232CC"/>
                </a:solidFill>
                <a:latin typeface="KaiTi" panose="02010609060101010101" pitchFamily="49" charset="-122"/>
                <a:ea typeface="KaiTi" panose="02010609060101010101" pitchFamily="49" charset="-122"/>
                <a:cs typeface="Times New Roman"/>
              </a:rPr>
              <a:t> </a:t>
            </a:r>
            <a:r>
              <a:rPr sz="1100" spc="-10" dirty="0">
                <a:solidFill>
                  <a:srgbClr val="000000"/>
                </a:solidFill>
                <a:latin typeface="KaiTi" panose="02010609060101010101" pitchFamily="49" charset="-122"/>
                <a:ea typeface="KaiTi" panose="02010609060101010101" pitchFamily="49" charset="-122"/>
                <a:cs typeface="SimSun"/>
              </a:rPr>
              <a:t>（</a:t>
            </a:r>
            <a:r>
              <a:rPr sz="1100" dirty="0">
                <a:solidFill>
                  <a:srgbClr val="000000"/>
                </a:solidFill>
                <a:latin typeface="KaiTi" panose="02010609060101010101" pitchFamily="49" charset="-122"/>
                <a:ea typeface="KaiTi" panose="02010609060101010101" pitchFamily="49" charset="-122"/>
                <a:cs typeface="Tahoma"/>
              </a:rPr>
              <a:t>1</a:t>
            </a:r>
            <a:r>
              <a:rPr sz="1100" spc="-10" dirty="0">
                <a:solidFill>
                  <a:srgbClr val="000000"/>
                </a:solidFill>
                <a:latin typeface="KaiTi" panose="02010609060101010101" pitchFamily="49" charset="-122"/>
                <a:ea typeface="KaiTi" panose="02010609060101010101" pitchFamily="49" charset="-122"/>
                <a:cs typeface="SimSun"/>
              </a:rPr>
              <a:t>）一个无偏有效估计量的取值在可能</a:t>
            </a:r>
          </a:p>
          <a:p>
            <a:pPr marL="116840" marR="0">
              <a:lnSpc>
                <a:spcPts val="1300"/>
              </a:lnSpc>
              <a:spcBef>
                <a:spcPts val="0"/>
              </a:spcBef>
              <a:spcAft>
                <a:spcPts val="0"/>
              </a:spcAft>
            </a:pPr>
            <a:r>
              <a:rPr sz="1100" dirty="0">
                <a:solidFill>
                  <a:srgbClr val="000000"/>
                </a:solidFill>
                <a:latin typeface="KaiTi" panose="02010609060101010101" pitchFamily="49" charset="-122"/>
                <a:ea typeface="KaiTi" panose="02010609060101010101" pitchFamily="49" charset="-122"/>
                <a:cs typeface="SimSun"/>
              </a:rPr>
              <a:t>范围内最密集于</a:t>
            </a:r>
            <a:r>
              <a:rPr sz="1100" dirty="0">
                <a:solidFill>
                  <a:srgbClr val="000000"/>
                </a:solidFill>
                <a:latin typeface="KaiTi" panose="02010609060101010101" pitchFamily="49" charset="-122"/>
                <a:ea typeface="KaiTi" panose="02010609060101010101" pitchFamily="49" charset="-122"/>
                <a:cs typeface="BTCIPT+SymbolMT"/>
              </a:rPr>
              <a:t>θ</a:t>
            </a:r>
            <a:r>
              <a:rPr sz="1100" spc="-10" dirty="0">
                <a:solidFill>
                  <a:srgbClr val="000000"/>
                </a:solidFill>
                <a:latin typeface="KaiTi" panose="02010609060101010101" pitchFamily="49" charset="-122"/>
                <a:ea typeface="KaiTi" panose="02010609060101010101" pitchFamily="49" charset="-122"/>
                <a:cs typeface="SimSun"/>
              </a:rPr>
              <a:t>附近。换言之，</a:t>
            </a:r>
            <a:r>
              <a:rPr sz="1100" b="1" spc="-10" dirty="0">
                <a:solidFill>
                  <a:srgbClr val="000000"/>
                </a:solidFill>
                <a:latin typeface="KaiTi" panose="02010609060101010101" pitchFamily="49" charset="-122"/>
                <a:ea typeface="KaiTi" panose="02010609060101010101" pitchFamily="49" charset="-122"/>
                <a:cs typeface="SimSun"/>
              </a:rPr>
              <a:t>它以最</a:t>
            </a:r>
          </a:p>
          <a:p>
            <a:pPr marL="116840" marR="0">
              <a:lnSpc>
                <a:spcPts val="1310"/>
              </a:lnSpc>
              <a:spcBef>
                <a:spcPts val="0"/>
              </a:spcBef>
              <a:spcAft>
                <a:spcPts val="0"/>
              </a:spcAft>
            </a:pPr>
            <a:r>
              <a:rPr sz="1100" b="1" spc="-10" dirty="0">
                <a:solidFill>
                  <a:srgbClr val="000000"/>
                </a:solidFill>
                <a:latin typeface="KaiTi" panose="02010609060101010101" pitchFamily="49" charset="-122"/>
                <a:ea typeface="KaiTi" panose="02010609060101010101" pitchFamily="49" charset="-122"/>
                <a:cs typeface="SimSun"/>
              </a:rPr>
              <a:t>大的概率</a:t>
            </a:r>
            <a:r>
              <a:rPr sz="1100" spc="-10" dirty="0">
                <a:solidFill>
                  <a:srgbClr val="000000"/>
                </a:solidFill>
                <a:latin typeface="KaiTi" panose="02010609060101010101" pitchFamily="49" charset="-122"/>
                <a:ea typeface="KaiTi" panose="02010609060101010101" pitchFamily="49" charset="-122"/>
                <a:cs typeface="SimSun"/>
              </a:rPr>
              <a:t>保证估计量的取值在真值</a:t>
            </a:r>
            <a:r>
              <a:rPr sz="1100" dirty="0">
                <a:solidFill>
                  <a:srgbClr val="000000"/>
                </a:solidFill>
                <a:latin typeface="KaiTi" panose="02010609060101010101" pitchFamily="49" charset="-122"/>
                <a:ea typeface="KaiTi" panose="02010609060101010101" pitchFamily="49" charset="-122"/>
                <a:cs typeface="BTCIPT+SymbolMT"/>
              </a:rPr>
              <a:t>θ</a:t>
            </a:r>
            <a:r>
              <a:rPr sz="1100" spc="-10" dirty="0">
                <a:solidFill>
                  <a:srgbClr val="000000"/>
                </a:solidFill>
                <a:latin typeface="KaiTi" panose="02010609060101010101" pitchFamily="49" charset="-122"/>
                <a:ea typeface="KaiTi" panose="02010609060101010101" pitchFamily="49" charset="-122"/>
                <a:cs typeface="SimSun"/>
              </a:rPr>
              <a:t>附近</a:t>
            </a:r>
          </a:p>
          <a:p>
            <a:pPr marL="116840" marR="0">
              <a:lnSpc>
                <a:spcPts val="1090"/>
              </a:lnSpc>
              <a:spcBef>
                <a:spcPts val="270"/>
              </a:spcBef>
              <a:spcAft>
                <a:spcPts val="0"/>
              </a:spcAft>
            </a:pPr>
            <a:r>
              <a:rPr sz="1100" spc="-10" dirty="0">
                <a:solidFill>
                  <a:srgbClr val="000000"/>
                </a:solidFill>
                <a:latin typeface="KaiTi" panose="02010609060101010101" pitchFamily="49" charset="-122"/>
                <a:ea typeface="KaiTi" panose="02010609060101010101" pitchFamily="49" charset="-122"/>
                <a:cs typeface="SimSun"/>
              </a:rPr>
              <a:t>摆动。</a:t>
            </a:r>
          </a:p>
        </p:txBody>
      </p:sp>
      <p:sp>
        <p:nvSpPr>
          <p:cNvPr id="5" name="object 5"/>
          <p:cNvSpPr txBox="1"/>
          <p:nvPr/>
        </p:nvSpPr>
        <p:spPr>
          <a:xfrm>
            <a:off x="646922" y="1578967"/>
            <a:ext cx="2929067" cy="705321"/>
          </a:xfrm>
          <a:prstGeom prst="rect">
            <a:avLst/>
          </a:prstGeom>
        </p:spPr>
        <p:txBody>
          <a:bodyPr vert="horz" wrap="square" lIns="0" tIns="0" rIns="0" bIns="0" rtlCol="0">
            <a:spAutoFit/>
          </a:bodyPr>
          <a:lstStyle/>
          <a:p>
            <a:pPr marL="0" marR="0">
              <a:lnSpc>
                <a:spcPts val="1315"/>
              </a:lnSpc>
              <a:spcBef>
                <a:spcPts val="0"/>
              </a:spcBef>
              <a:spcAft>
                <a:spcPts val="0"/>
              </a:spcAft>
            </a:pPr>
            <a:r>
              <a:rPr sz="650" dirty="0">
                <a:solidFill>
                  <a:srgbClr val="3232CC"/>
                </a:solidFill>
                <a:latin typeface="KaiTi" panose="02010609060101010101" pitchFamily="49" charset="-122"/>
                <a:ea typeface="KaiTi" panose="02010609060101010101" pitchFamily="49" charset="-122"/>
                <a:cs typeface="IOTCPM+Wingdings-Regular"/>
              </a:rPr>
              <a:t></a:t>
            </a:r>
            <a:r>
              <a:rPr sz="650" spc="273" dirty="0">
                <a:solidFill>
                  <a:srgbClr val="3232CC"/>
                </a:solidFill>
                <a:latin typeface="KaiTi" panose="02010609060101010101" pitchFamily="49" charset="-122"/>
                <a:ea typeface="KaiTi" panose="02010609060101010101" pitchFamily="49" charset="-122"/>
                <a:cs typeface="Times New Roman"/>
              </a:rPr>
              <a:t> </a:t>
            </a:r>
            <a:r>
              <a:rPr sz="1100" spc="-10" dirty="0">
                <a:solidFill>
                  <a:srgbClr val="000000"/>
                </a:solidFill>
                <a:latin typeface="KaiTi" panose="02010609060101010101" pitchFamily="49" charset="-122"/>
                <a:ea typeface="KaiTi" panose="02010609060101010101" pitchFamily="49" charset="-122"/>
                <a:cs typeface="SimSun"/>
              </a:rPr>
              <a:t>（</a:t>
            </a:r>
            <a:r>
              <a:rPr sz="1100" dirty="0">
                <a:solidFill>
                  <a:srgbClr val="000000"/>
                </a:solidFill>
                <a:latin typeface="KaiTi" panose="02010609060101010101" pitchFamily="49" charset="-122"/>
                <a:ea typeface="KaiTi" panose="02010609060101010101" pitchFamily="49" charset="-122"/>
                <a:cs typeface="Tahoma"/>
              </a:rPr>
              <a:t>2</a:t>
            </a:r>
            <a:r>
              <a:rPr sz="1100" spc="-10" dirty="0">
                <a:solidFill>
                  <a:srgbClr val="000000"/>
                </a:solidFill>
                <a:latin typeface="KaiTi" panose="02010609060101010101" pitchFamily="49" charset="-122"/>
                <a:ea typeface="KaiTi" panose="02010609060101010101" pitchFamily="49" charset="-122"/>
                <a:cs typeface="SimSun"/>
              </a:rPr>
              <a:t>）可以证明，</a:t>
            </a:r>
            <a:r>
              <a:rPr sz="1100" spc="-10" dirty="0">
                <a:solidFill>
                  <a:srgbClr val="FF0000"/>
                </a:solidFill>
                <a:latin typeface="KaiTi" panose="02010609060101010101" pitchFamily="49" charset="-122"/>
                <a:ea typeface="KaiTi" panose="02010609060101010101" pitchFamily="49" charset="-122"/>
                <a:cs typeface="SimSun"/>
              </a:rPr>
              <a:t>样本均值是总体数学期</a:t>
            </a:r>
          </a:p>
          <a:p>
            <a:pPr marL="116840" marR="0">
              <a:lnSpc>
                <a:spcPts val="1090"/>
              </a:lnSpc>
              <a:spcBef>
                <a:spcPts val="255"/>
              </a:spcBef>
              <a:spcAft>
                <a:spcPts val="0"/>
              </a:spcAft>
            </a:pPr>
            <a:r>
              <a:rPr sz="1100" spc="-10" dirty="0" err="1">
                <a:solidFill>
                  <a:srgbClr val="FF0000"/>
                </a:solidFill>
                <a:latin typeface="KaiTi" panose="02010609060101010101" pitchFamily="49" charset="-122"/>
                <a:ea typeface="KaiTi" panose="02010609060101010101" pitchFamily="49" charset="-122"/>
                <a:cs typeface="SimSun"/>
              </a:rPr>
              <a:t>望的有效估计量</a:t>
            </a:r>
            <a:r>
              <a:rPr sz="1100" spc="-10" dirty="0">
                <a:solidFill>
                  <a:srgbClr val="FF0000"/>
                </a:solidFill>
                <a:latin typeface="KaiTi" panose="02010609060101010101" pitchFamily="49" charset="-122"/>
                <a:ea typeface="KaiTi" panose="02010609060101010101" pitchFamily="49" charset="-122"/>
                <a:cs typeface="SimSun"/>
              </a:rPr>
              <a:t>。</a:t>
            </a:r>
            <a:endParaRPr lang="en-US" sz="1100" spc="-10" dirty="0">
              <a:solidFill>
                <a:srgbClr val="FF0000"/>
              </a:solidFill>
              <a:latin typeface="KaiTi" panose="02010609060101010101" pitchFamily="49" charset="-122"/>
              <a:ea typeface="KaiTi" panose="02010609060101010101" pitchFamily="49" charset="-122"/>
              <a:cs typeface="SimSun"/>
            </a:endParaRPr>
          </a:p>
          <a:p>
            <a:pPr marL="116840" marR="0">
              <a:lnSpc>
                <a:spcPts val="1090"/>
              </a:lnSpc>
              <a:spcBef>
                <a:spcPts val="255"/>
              </a:spcBef>
              <a:spcAft>
                <a:spcPts val="0"/>
              </a:spcAft>
            </a:pPr>
            <a:endParaRPr lang="en-US" sz="1100" spc="-10" dirty="0">
              <a:solidFill>
                <a:srgbClr val="FF0000"/>
              </a:solidFill>
              <a:latin typeface="KaiTi" panose="02010609060101010101" pitchFamily="49" charset="-122"/>
              <a:ea typeface="KaiTi" panose="02010609060101010101" pitchFamily="49" charset="-122"/>
              <a:cs typeface="SimSun"/>
            </a:endParaRPr>
          </a:p>
          <a:p>
            <a:pPr marL="116840" marR="0">
              <a:lnSpc>
                <a:spcPts val="1090"/>
              </a:lnSpc>
              <a:spcBef>
                <a:spcPts val="255"/>
              </a:spcBef>
              <a:spcAft>
                <a:spcPts val="0"/>
              </a:spcAft>
            </a:pPr>
            <a:endParaRPr sz="1100" spc="-10" dirty="0">
              <a:solidFill>
                <a:srgbClr val="FF0000"/>
              </a:solidFill>
              <a:latin typeface="KaiTi" panose="02010609060101010101" pitchFamily="49" charset="-122"/>
              <a:ea typeface="KaiTi" panose="02010609060101010101" pitchFamily="49" charset="-122"/>
              <a:cs typeface="SimSun"/>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画廊">
  <a:themeElements>
    <a:clrScheme name="画廊">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画廊">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画廊">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1266</TotalTime>
  <Words>11874</Words>
  <Application>Microsoft Macintosh PowerPoint</Application>
  <PresentationFormat>自定义</PresentationFormat>
  <Paragraphs>1621</Paragraphs>
  <Slides>158</Slides>
  <Notes>3</Notes>
  <HiddenSlides>0</HiddenSlides>
  <MMClips>0</MMClips>
  <ScaleCrop>false</ScaleCrop>
  <HeadingPairs>
    <vt:vector size="8" baseType="variant">
      <vt:variant>
        <vt:lpstr>已用的字体</vt:lpstr>
      </vt:variant>
      <vt:variant>
        <vt:i4>26</vt:i4>
      </vt:variant>
      <vt:variant>
        <vt:lpstr>主题</vt:lpstr>
      </vt:variant>
      <vt:variant>
        <vt:i4>2</vt:i4>
      </vt:variant>
      <vt:variant>
        <vt:lpstr>嵌入 OLE 服务器</vt:lpstr>
      </vt:variant>
      <vt:variant>
        <vt:i4>4</vt:i4>
      </vt:variant>
      <vt:variant>
        <vt:lpstr>幻灯片标题</vt:lpstr>
      </vt:variant>
      <vt:variant>
        <vt:i4>158</vt:i4>
      </vt:variant>
    </vt:vector>
  </HeadingPairs>
  <TitlesOfParts>
    <vt:vector size="190" baseType="lpstr">
      <vt:lpstr>WIPHOD+ArialMT</vt:lpstr>
      <vt:lpstr>宋体</vt:lpstr>
      <vt:lpstr>WAOISR+Arial-BoldMT</vt:lpstr>
      <vt:lpstr>Arial</vt:lpstr>
      <vt:lpstr>华文新魏</vt:lpstr>
      <vt:lpstr>宋体</vt:lpstr>
      <vt:lpstr>PADDAV+MT-Extra</vt:lpstr>
      <vt:lpstr>华文中宋</vt:lpstr>
      <vt:lpstr>Cambria Math</vt:lpstr>
      <vt:lpstr>Gill Sans MT</vt:lpstr>
      <vt:lpstr>PJGUIU+TimesNewRomanPSMT</vt:lpstr>
      <vt:lpstr>KaiTi</vt:lpstr>
      <vt:lpstr>Tahoma</vt:lpstr>
      <vt:lpstr>IOTCPM+Wingdings-Regular</vt:lpstr>
      <vt:lpstr>SQBKQW+TimesNewRomanPSMT</vt:lpstr>
      <vt:lpstr>等线</vt:lpstr>
      <vt:lpstr>FTMMJM+KaiTi_GB2312</vt:lpstr>
      <vt:lpstr>BTCIPT+SymbolMT</vt:lpstr>
      <vt:lpstr>隶书</vt:lpstr>
      <vt:lpstr>CHAQPC+TimesNewRomanPS-BoldItalicMT</vt:lpstr>
      <vt:lpstr>Marlett</vt:lpstr>
      <vt:lpstr>SimHei</vt:lpstr>
      <vt:lpstr>等线 Light</vt:lpstr>
      <vt:lpstr>Times New Roman</vt:lpstr>
      <vt:lpstr>IFFBPT+TimesNewRomanPS-BoldMT</vt:lpstr>
      <vt:lpstr>QHNACC+TimesNewRomanPS-ItalicMT</vt:lpstr>
      <vt:lpstr>Office 主题​​</vt:lpstr>
      <vt:lpstr>画廊</vt:lpstr>
      <vt:lpstr>Equation</vt:lpstr>
      <vt:lpstr>Equation.3</vt:lpstr>
      <vt:lpstr>PBrush</vt:lpstr>
      <vt:lpstr>位图图像</vt:lpstr>
      <vt:lpstr>第二部分 统计学知识回顾</vt:lpstr>
      <vt:lpstr>主要内容</vt:lpstr>
      <vt:lpstr>第一节 统计学回顾：概率和概率分布 </vt:lpstr>
      <vt:lpstr>一、求和符号 </vt:lpstr>
      <vt:lpstr>PowerPoint 演示文稿</vt:lpstr>
      <vt:lpstr> 二、实验、样本空间和事件 </vt:lpstr>
      <vt:lpstr> 二、实验、样本空间和事件 </vt:lpstr>
      <vt:lpstr> 三、随机变量 </vt:lpstr>
      <vt:lpstr>PowerPoint 演示文稿</vt:lpstr>
      <vt:lpstr>PowerPoint 演示文稿</vt:lpstr>
      <vt:lpstr>四、概率</vt:lpstr>
      <vt:lpstr>四、概率</vt:lpstr>
      <vt:lpstr>PowerPoint 演示文稿</vt:lpstr>
      <vt:lpstr>四、概率</vt:lpstr>
      <vt:lpstr>四、概率</vt:lpstr>
      <vt:lpstr>四、概率</vt:lpstr>
      <vt:lpstr>五、随机变量的概率表示 </vt:lpstr>
      <vt:lpstr>PowerPoint 演示文稿</vt:lpstr>
      <vt:lpstr>PowerPoint 演示文稿</vt:lpstr>
      <vt:lpstr>PowerPoint 演示文稿</vt:lpstr>
      <vt:lpstr>PowerPoint 演示文稿</vt:lpstr>
      <vt:lpstr>3、累积分布函数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第二节 概率分布的特征</vt:lpstr>
      <vt:lpstr>一、数字特征的作用 </vt:lpstr>
      <vt:lpstr>PowerPoint 演示文稿</vt:lpstr>
      <vt:lpstr>PowerPoint 演示文稿</vt:lpstr>
      <vt:lpstr>PowerPoint 演示文稿</vt:lpstr>
      <vt:lpstr>PowerPoint 演示文稿</vt:lpstr>
      <vt:lpstr>PowerPoint 演示文稿</vt:lpstr>
      <vt:lpstr>多元概率分布的期望</vt:lpstr>
      <vt:lpstr>PowerPoint 演示文稿</vt:lpstr>
      <vt:lpstr>PowerPoint 演示文稿</vt:lpstr>
      <vt:lpstr>PowerPoint 演示文稿</vt:lpstr>
      <vt:lpstr>PowerPoint 演示文稿</vt:lpstr>
      <vt:lpstr>PowerPoint 演示文稿</vt:lpstr>
      <vt:lpstr>PowerPoint 演示文稿</vt:lpstr>
      <vt:lpstr>切比雪夫不等式</vt:lpstr>
      <vt:lpstr>3、 变异系数</vt:lpstr>
      <vt:lpstr>4、协方差(covariance)</vt:lpstr>
      <vt:lpstr>PowerPoint 演示文稿</vt:lpstr>
      <vt:lpstr>PowerPoint 演示文稿</vt:lpstr>
      <vt:lpstr>PowerPoint 演示文稿</vt:lpstr>
      <vt:lpstr>PowerPoint 演示文稿</vt:lpstr>
      <vt:lpstr>PowerPoint 演示文稿</vt:lpstr>
      <vt:lpstr>PowerPoint 演示文稿</vt:lpstr>
      <vt:lpstr>7、偏度(skewness)与峰度(kurtosis) </vt:lpstr>
      <vt:lpstr>偏度与峰度性质 </vt:lpstr>
      <vt:lpstr>PowerPoint 演示文稿</vt:lpstr>
      <vt:lpstr>PowerPoint 演示文稿</vt:lpstr>
      <vt:lpstr>PowerPoint 演示文稿</vt:lpstr>
      <vt:lpstr>1、样本均值</vt:lpstr>
      <vt:lpstr>PowerPoint 演示文稿</vt:lpstr>
      <vt:lpstr>第三节 一些重要的概率分布</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6、中心极限定理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χ^2分布的图象</vt:lpstr>
      <vt:lpstr>PowerPoint 演示文稿</vt:lpstr>
      <vt:lpstr>PowerPoint 演示文稿</vt:lpstr>
      <vt:lpstr>PowerPoint 演示文稿</vt:lpstr>
      <vt:lpstr>2. F分布运用于方差检验 </vt:lpstr>
      <vt:lpstr>第四节 统计推断：估计与假设检验</vt:lpstr>
      <vt:lpstr>PowerPoint 演示文稿</vt:lpstr>
      <vt:lpstr>PowerPoint 演示文稿</vt:lpstr>
      <vt:lpstr>PowerPoint 演示文稿</vt:lpstr>
      <vt:lpstr>PowerPoint 演示文稿</vt:lpstr>
      <vt:lpstr>PowerPoint 演示文稿</vt:lpstr>
      <vt:lpstr>PowerPoint 演示文稿</vt:lpstr>
      <vt:lpstr>二、估计量的特征 </vt:lpstr>
      <vt:lpstr>点估计量的性质 </vt:lpstr>
      <vt:lpstr>1、线性性和无偏性 </vt:lpstr>
      <vt:lpstr>无偏性</vt:lpstr>
      <vt:lpstr>PowerPoint 演示文稿</vt:lpstr>
      <vt:lpstr>2、有效性</vt:lpstr>
      <vt:lpstr>PowerPoint 演示文稿</vt:lpstr>
      <vt:lpstr>PowerPoint 演示文稿</vt:lpstr>
      <vt:lpstr>PowerPoint 演示文稿</vt:lpstr>
      <vt:lpstr>最优线性无偏估计量 </vt:lpstr>
      <vt:lpstr>无偏性与有效性：方差和偏差的权衡</vt:lpstr>
      <vt:lpstr>3、一致性</vt:lpstr>
      <vt:lpstr>PowerPoint 演示文稿</vt:lpstr>
      <vt:lpstr>1、点估计 </vt:lpstr>
      <vt:lpstr>PowerPoint 演示文稿</vt:lpstr>
      <vt:lpstr>区间估计的概念 </vt:lpstr>
      <vt:lpstr>某甲的成绩θ为被估计的参数，结论“某甲的成绩大概80分左右”，可以看成一个区间估计问题。 </vt:lpstr>
      <vt:lpstr>PowerPoint 演示文稿</vt:lpstr>
      <vt:lpstr>（二）关于区间估计的几点说明</vt:lpstr>
      <vt:lpstr>四、通过样本估计总体 ——假设检验 </vt:lpstr>
      <vt:lpstr>一、假设检验的概念 </vt:lpstr>
      <vt:lpstr>例1.检验硬币正面出现的概率 </vt:lpstr>
      <vt:lpstr>2、零假设与备择假设 </vt:lpstr>
      <vt:lpstr>统计假设 </vt:lpstr>
      <vt:lpstr>例2.检验新生女婴体重是否等于某个既定值 </vt:lpstr>
      <vt:lpstr>3、拒绝域、接受域、检验统计量和检验函数 </vt:lpstr>
      <vt:lpstr>二、两类错误 </vt:lpstr>
      <vt:lpstr>1、两类错误的概念 </vt:lpstr>
      <vt:lpstr>1、两类错误的概念——数学表示</vt:lpstr>
      <vt:lpstr>1、两类错误的概念——数学表示</vt:lpstr>
      <vt:lpstr>第一类错误——案例说明</vt:lpstr>
      <vt:lpstr>第一类错误——案例说明</vt:lpstr>
      <vt:lpstr>第二类错误——案例说明</vt:lpstr>
      <vt:lpstr>第二类错误——案例说明</vt:lpstr>
      <vt:lpstr>增加样本量会增加功效</vt:lpstr>
      <vt:lpstr> 2、两类错误的联系</vt:lpstr>
      <vt:lpstr> 2、两类错误的联系</vt:lpstr>
      <vt:lpstr> 2、两类错误的联系</vt:lpstr>
      <vt:lpstr> 2、两类错误的联系</vt:lpstr>
      <vt:lpstr> 2、两类错误的联系</vt:lpstr>
      <vt:lpstr> 2、两类错误的联系</vt:lpstr>
      <vt:lpstr> 2、两类错误的联系</vt:lpstr>
      <vt:lpstr>3、显著性水平（level of significance)</vt:lpstr>
      <vt:lpstr>4、P值</vt:lpstr>
      <vt:lpstr>三、显著性检验和置信区间法 </vt:lpstr>
      <vt:lpstr>PowerPoint 演示文稿</vt:lpstr>
      <vt:lpstr>PowerPoint 演示文稿</vt:lpstr>
      <vt:lpstr>显著水平α的选择与P值 </vt:lpstr>
      <vt:lpstr>2、置信区间法 </vt:lpstr>
      <vt:lpstr>PowerPoint 演示文稿</vt:lpstr>
      <vt:lpstr>置信区间法与区间估计 </vt:lpstr>
      <vt:lpstr>3、统计检验的步骤： </vt:lpstr>
      <vt:lpstr>四、假设检验的应用 </vt:lpstr>
      <vt:lpstr>1、正态总体的假设检验</vt:lpstr>
      <vt:lpstr>PowerPoint 演示文稿</vt:lpstr>
      <vt:lpstr>例1根据长期经验和资料分析，某砖厂生产的砖的“抗断强度”服从正态分布，方差=1.21，今从该厂生产的砖中随机地抽取6块砖，测得强度如下（单位千克/cm2）：检验这批砖的平均抗断强度为32.50千克/cm2是否成立（α =0.05）？ </vt:lpstr>
      <vt:lpstr>PowerPoint 演示文稿</vt:lpstr>
      <vt:lpstr>PowerPoint 演示文稿</vt:lpstr>
      <vt:lpstr>PowerPoint 演示文稿</vt:lpstr>
      <vt:lpstr>PowerPoint 演示文稿</vt:lpstr>
      <vt:lpstr>PowerPoint 演示文稿</vt:lpstr>
      <vt:lpstr>（1）期望已知时的求方差是否相同</vt:lpstr>
      <vt:lpstr>（2）期望未知时的求方差是否相同</vt:lpstr>
      <vt:lpstr>PowerPoint 演示文稿</vt:lpstr>
      <vt:lpstr>5、Ｆ显著性检验：两个正态总体的假设检验</vt:lpstr>
      <vt:lpstr>Ｆ 检验步骤</vt:lpstr>
      <vt:lpstr>Ｆ 检验步骤</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PowerPoint</dc:title>
  <dc:creator>lenovo</dc:creator>
  <cp:lastModifiedBy>Lin Wensheng</cp:lastModifiedBy>
  <cp:revision>45</cp:revision>
  <dcterms:created xsi:type="dcterms:W3CDTF">1900-01-01T00:00:00Z</dcterms:created>
  <dcterms:modified xsi:type="dcterms:W3CDTF">2023-03-17T03:15:31Z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BA8374A3EB7F1F7D48C1FC61E3EFC3BD</vt:lpwstr>
  </property>
  <property fmtid="{D5CDD505-2E9C-101B-9397-08002B2CF9AE}" pid="3" name="KSOProductBuildVer">
    <vt:lpwstr>2052-11.7.0</vt:lpwstr>
  </property>
</Properties>
</file>